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06643059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06643059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06643059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0664305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06643059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0664305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06643059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06643059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06643059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06643059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06643059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06643059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06643059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06643059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57ae9164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57ae9164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57ae9164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57ae9164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06643059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06643059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597a84a05_0_2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597a84a05_0_2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57ae9164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57ae9164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57ae916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57ae916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57ae916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57ae916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57ae9164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57ae9164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06643059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06643059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597a84a05_0_3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597a84a05_0_3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57ae916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57ae916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57ae9164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57ae9164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597a84a05_0_1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597a84a05_0_1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0664305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0664305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0664305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0664305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0664305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664305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06643059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06643059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06643059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06643059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06643059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06643059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29"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324475" y="148225"/>
            <a:ext cx="5244900" cy="1373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55" name="Google Shape;55;p13"/>
          <p:cNvSpPr txBox="1"/>
          <p:nvPr>
            <p:ph idx="1" type="body"/>
          </p:nvPr>
        </p:nvSpPr>
        <p:spPr>
          <a:xfrm>
            <a:off x="324475" y="1920450"/>
            <a:ext cx="8494800" cy="27042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56" name="Google Shape;5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data.gov.au/" TargetMode="External"/><Relationship Id="rId4" Type="http://schemas.openxmlformats.org/officeDocument/2006/relationships/hyperlink" Target="https://github.com/awesomedata/awesome-public-datasets" TargetMode="External"/><Relationship Id="rId5" Type="http://schemas.openxmlformats.org/officeDocument/2006/relationships/hyperlink" Target="https://aws.amazon.com/datasets/google-books-ngra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youtu.be/CNoi-XqwJnA" TargetMode="External"/><Relationship Id="rId4" Type="http://schemas.openxmlformats.org/officeDocument/2006/relationships/hyperlink" Target="https://www.di.ens.fr/users/longo/files/BigData-Calude-LongoAug21.pdf" TargetMode="External"/><Relationship Id="rId5" Type="http://schemas.openxmlformats.org/officeDocument/2006/relationships/hyperlink" Target="http://time.com/46777/your-data-is-dirty-the-carbon-price-of-cloud-comput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towardsdatascience.com/ml-algorithms-one-sd-%CF%83-bayesian-algorithms-b59785da792a" TargetMode="External"/><Relationship Id="rId4" Type="http://schemas.openxmlformats.org/officeDocument/2006/relationships/hyperlink" Target="https://en.wikipedia.org/wiki/Support-vector_machine" TargetMode="External"/><Relationship Id="rId5" Type="http://schemas.openxmlformats.org/officeDocument/2006/relationships/hyperlink" Target="https://en.wikipedia.org/wiki/Artificial_neural_network" TargetMode="External"/><Relationship Id="rId6"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s://azure.microsoft.com/en-au/services/machine-learning-studio/" TargetMode="External"/><Relationship Id="rId4" Type="http://schemas.openxmlformats.org/officeDocument/2006/relationships/hyperlink" Target="https://aws.amazon.com/a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techcrunch.com/2017/08/08/the-evolution-of-machine-learning/" TargetMode="External"/><Relationship Id="rId4" Type="http://schemas.openxmlformats.org/officeDocument/2006/relationships/hyperlink" Target="https://www.bbc.com/news/science-environment-47267081" TargetMode="External"/><Relationship Id="rId5" Type="http://schemas.openxmlformats.org/officeDocument/2006/relationships/hyperlink" Target="https://www.nature.com/articles/nature14539" TargetMode="External"/><Relationship Id="rId6" Type="http://schemas.openxmlformats.org/officeDocument/2006/relationships/hyperlink" Target="https://journals.sagepub.com/doi/full/10.1177/205395171562251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www.data.act.gov.au/" TargetMode="External"/><Relationship Id="rId4" Type="http://schemas.openxmlformats.org/officeDocument/2006/relationships/hyperlink" Target="https://github.com/phillippsm/stemed-2019-data-science/blob/master/other-notebooks/posters/Journeys%20Portrait%20-%20cyclists.pdf" TargetMode="External"/><Relationship Id="rId5" Type="http://schemas.openxmlformats.org/officeDocument/2006/relationships/hyperlink" Target="https://raw.githubusercontent.com/phillippsm/stemed-2019-data-science/master/other-notebooks/videos/cycle_crash_viz2.web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s://bit.ly/2UBeZVq"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s://www.unidata.ucar.edu/software/netc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hyperlink" Target="https://mail.ed.act.edu.au/owa/redir.aspx?C=1gqMie7qBFpKYmsjv-kFJNGS_cRn07WzM9BMcmx3qLNGgBzVLbrWCA..&amp;URL=https%3a%2f%2fwww.surveymonkey.com%2fr%2f76GKLYG" TargetMode="External"/><Relationship Id="rId4" Type="http://schemas.openxmlformats.org/officeDocument/2006/relationships/hyperlink" Target="https://bit.ly/2JX3B2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guns.periscopic.com/?year=201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476250"/>
            <a:ext cx="9144001" cy="6096001"/>
          </a:xfrm>
          <a:prstGeom prst="rect">
            <a:avLst/>
          </a:prstGeom>
          <a:noFill/>
          <a:ln>
            <a:noFill/>
          </a:ln>
        </p:spPr>
      </p:pic>
      <p:sp>
        <p:nvSpPr>
          <p:cNvPr id="62" name="Google Shape;62;p14"/>
          <p:cNvSpPr txBox="1"/>
          <p:nvPr>
            <p:ph idx="1" type="subTitle"/>
          </p:nvPr>
        </p:nvSpPr>
        <p:spPr>
          <a:xfrm>
            <a:off x="0" y="2834125"/>
            <a:ext cx="91440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9CB9C"/>
                </a:solidFill>
              </a:rPr>
              <a:t>Hands on with the new BSSS Data Science course</a:t>
            </a:r>
            <a:endParaRPr>
              <a:solidFill>
                <a:srgbClr val="F9CB9C"/>
              </a:solidFill>
            </a:endParaRPr>
          </a:p>
        </p:txBody>
      </p:sp>
      <p:sp>
        <p:nvSpPr>
          <p:cNvPr id="63" name="Google Shape;63;p14"/>
          <p:cNvSpPr txBox="1"/>
          <p:nvPr>
            <p:ph type="ctrTitle"/>
          </p:nvPr>
        </p:nvSpPr>
        <p:spPr>
          <a:xfrm>
            <a:off x="0" y="781525"/>
            <a:ext cx="91440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D9D9D9"/>
                </a:solidFill>
              </a:rPr>
              <a:t>What is big data?</a:t>
            </a:r>
            <a:br>
              <a:rPr lang="en-GB" sz="3600">
                <a:solidFill>
                  <a:srgbClr val="D9D9D9"/>
                </a:solidFill>
              </a:rPr>
            </a:br>
            <a:r>
              <a:rPr lang="en-GB" sz="3600">
                <a:solidFill>
                  <a:srgbClr val="D9D9D9"/>
                </a:solidFill>
              </a:rPr>
              <a:t>What is machine learning?</a:t>
            </a:r>
            <a:endParaRPr sz="3600">
              <a:solidFill>
                <a:srgbClr val="D9D9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Can we deal with Big Data in a Classroom?</a:t>
            </a:r>
            <a:endParaRPr/>
          </a:p>
        </p:txBody>
      </p:sp>
      <p:sp>
        <p:nvSpPr>
          <p:cNvPr id="125" name="Google Shape;125;p23"/>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address the concepts and skills required for analysing big data</a:t>
            </a:r>
            <a:endParaRPr/>
          </a:p>
          <a:p>
            <a:pPr indent="0" lvl="0" marL="0" rtl="0" algn="l">
              <a:spcBef>
                <a:spcPts val="1600"/>
              </a:spcBef>
              <a:spcAft>
                <a:spcPts val="0"/>
              </a:spcAft>
              <a:buNone/>
            </a:pPr>
            <a:r>
              <a:rPr lang="en-GB"/>
              <a:t>We can access publicly available big data sets</a:t>
            </a:r>
            <a:endParaRPr/>
          </a:p>
          <a:p>
            <a:pPr indent="0" lvl="0" marL="0" rtl="0" algn="l">
              <a:spcBef>
                <a:spcPts val="1600"/>
              </a:spcBef>
              <a:spcAft>
                <a:spcPts val="0"/>
              </a:spcAft>
              <a:buNone/>
            </a:pPr>
            <a:r>
              <a:rPr lang="en-GB"/>
              <a:t>We can access free / low cost cloud based computing services (AWS, MS Azure, Google Cloud)</a:t>
            </a:r>
            <a:endParaRPr/>
          </a:p>
          <a:p>
            <a:pPr indent="-342900" lvl="0" marL="457200" rtl="0" algn="l">
              <a:spcBef>
                <a:spcPts val="1600"/>
              </a:spcBef>
              <a:spcAft>
                <a:spcPts val="0"/>
              </a:spcAft>
              <a:buSzPts val="1800"/>
              <a:buChar char="●"/>
            </a:pPr>
            <a:r>
              <a:rPr lang="en-GB" u="sng">
                <a:solidFill>
                  <a:schemeClr val="hlink"/>
                </a:solidFill>
                <a:hlinkClick r:id="rId3"/>
              </a:rPr>
              <a:t>https://data.gov.au/</a:t>
            </a:r>
            <a:endParaRPr/>
          </a:p>
          <a:p>
            <a:pPr indent="-342900" lvl="0" marL="457200" rtl="0" algn="l">
              <a:spcBef>
                <a:spcPts val="0"/>
              </a:spcBef>
              <a:spcAft>
                <a:spcPts val="0"/>
              </a:spcAft>
              <a:buSzPts val="1800"/>
              <a:buChar char="●"/>
            </a:pPr>
            <a:r>
              <a:rPr lang="en-GB" u="sng">
                <a:solidFill>
                  <a:schemeClr val="hlink"/>
                </a:solidFill>
                <a:hlinkClick r:id="rId4"/>
              </a:rPr>
              <a:t>https://github.com/awesomedata/awesome-public-datasets</a:t>
            </a:r>
            <a:r>
              <a:rPr lang="en-GB"/>
              <a:t> </a:t>
            </a:r>
            <a:endParaRPr/>
          </a:p>
          <a:p>
            <a:pPr indent="-342900" lvl="0" marL="457200" rtl="0" algn="l">
              <a:spcBef>
                <a:spcPts val="0"/>
              </a:spcBef>
              <a:spcAft>
                <a:spcPts val="0"/>
              </a:spcAft>
              <a:buSzPts val="1800"/>
              <a:buChar char="●"/>
            </a:pPr>
            <a:r>
              <a:rPr lang="en-GB" u="sng">
                <a:solidFill>
                  <a:schemeClr val="hlink"/>
                </a:solidFill>
                <a:hlinkClick r:id="rId5"/>
              </a:rPr>
              <a:t>https://aws.amazon.com/datasets/google-books-ngrams/</a:t>
            </a:r>
            <a:r>
              <a:rPr lang="en-GB"/>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Can I Teach Big Data</a:t>
            </a:r>
            <a:endParaRPr/>
          </a:p>
        </p:txBody>
      </p:sp>
      <p:sp>
        <p:nvSpPr>
          <p:cNvPr id="131" name="Google Shape;131;p24"/>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Big Data requires programming skills:  Python is recommended - lots of tools/libraries</a:t>
            </a:r>
            <a:endParaRPr sz="1400"/>
          </a:p>
          <a:p>
            <a:pPr indent="0" lvl="0" marL="0" rtl="0" algn="l">
              <a:spcBef>
                <a:spcPts val="1600"/>
              </a:spcBef>
              <a:spcAft>
                <a:spcPts val="0"/>
              </a:spcAft>
              <a:buNone/>
            </a:pPr>
            <a:r>
              <a:rPr lang="en-GB" sz="1400"/>
              <a:t>Attend PL offered by InTEACT</a:t>
            </a:r>
            <a:endParaRPr sz="1400"/>
          </a:p>
          <a:p>
            <a:pPr indent="0" lvl="0" marL="0" rtl="0" algn="l">
              <a:spcBef>
                <a:spcPts val="1600"/>
              </a:spcBef>
              <a:spcAft>
                <a:spcPts val="0"/>
              </a:spcAft>
              <a:buNone/>
            </a:pPr>
            <a:r>
              <a:rPr lang="en-GB" sz="1400"/>
              <a:t>Study via MOOCs</a:t>
            </a:r>
            <a:endParaRPr sz="1400"/>
          </a:p>
          <a:p>
            <a:pPr indent="0" lvl="0" marL="0" rtl="0" algn="l">
              <a:spcBef>
                <a:spcPts val="1600"/>
              </a:spcBef>
              <a:spcAft>
                <a:spcPts val="0"/>
              </a:spcAft>
              <a:buNone/>
            </a:pPr>
            <a:r>
              <a:rPr lang="en-GB" sz="1400"/>
              <a:t>Read Books and Articles:</a:t>
            </a:r>
            <a:endParaRPr sz="1400"/>
          </a:p>
          <a:p>
            <a:pPr indent="0" lvl="0" marL="0" rtl="0" algn="l">
              <a:lnSpc>
                <a:spcPct val="100000"/>
              </a:lnSpc>
              <a:spcBef>
                <a:spcPts val="1600"/>
              </a:spcBef>
              <a:spcAft>
                <a:spcPts val="0"/>
              </a:spcAft>
              <a:buNone/>
            </a:pPr>
            <a:r>
              <a:rPr lang="en-GB" sz="1400"/>
              <a:t>Videos:</a:t>
            </a:r>
            <a:endParaRPr sz="1400"/>
          </a:p>
          <a:p>
            <a:pPr indent="0" lvl="0" marL="0" rtl="0" algn="l">
              <a:lnSpc>
                <a:spcPct val="100000"/>
              </a:lnSpc>
              <a:spcBef>
                <a:spcPts val="1600"/>
              </a:spcBef>
              <a:spcAft>
                <a:spcPts val="0"/>
              </a:spcAft>
              <a:buNone/>
            </a:pPr>
            <a:r>
              <a:rPr lang="en-GB" sz="1200">
                <a:solidFill>
                  <a:srgbClr val="000000"/>
                </a:solidFill>
              </a:rPr>
              <a:t>The secret life of big data:</a:t>
            </a:r>
            <a:endParaRPr sz="1200">
              <a:solidFill>
                <a:srgbClr val="000000"/>
              </a:solidFill>
            </a:endParaRPr>
          </a:p>
          <a:p>
            <a:pPr indent="0" lvl="0" marL="0" rtl="0" algn="l">
              <a:lnSpc>
                <a:spcPct val="100000"/>
              </a:lnSpc>
              <a:spcBef>
                <a:spcPts val="1600"/>
              </a:spcBef>
              <a:spcAft>
                <a:spcPts val="1600"/>
              </a:spcAft>
              <a:buNone/>
            </a:pPr>
            <a:r>
              <a:rPr lang="en-GB" sz="1000" u="sng">
                <a:solidFill>
                  <a:schemeClr val="hlink"/>
                </a:solidFill>
                <a:hlinkClick r:id="rId3"/>
              </a:rPr>
              <a:t>https://youtu.be/CNoi-XqwJnA</a:t>
            </a:r>
            <a:r>
              <a:rPr lang="en-GB" sz="1000">
                <a:solidFill>
                  <a:schemeClr val="dk1"/>
                </a:solidFill>
              </a:rPr>
              <a:t> </a:t>
            </a:r>
            <a:endParaRPr sz="1000"/>
          </a:p>
        </p:txBody>
      </p:sp>
      <p:sp>
        <p:nvSpPr>
          <p:cNvPr id="132" name="Google Shape;132;p24"/>
          <p:cNvSpPr txBox="1"/>
          <p:nvPr/>
        </p:nvSpPr>
        <p:spPr>
          <a:xfrm>
            <a:off x="2698100" y="2758250"/>
            <a:ext cx="6402600" cy="2194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GB" sz="1200">
                <a:solidFill>
                  <a:schemeClr val="dk1"/>
                </a:solidFill>
              </a:rPr>
              <a:t>O’Neil,Cathy(2016) Weapons of math destruction: how big data increases inequality and threatens democracy. New York: Penguin</a:t>
            </a:r>
            <a:endParaRPr sz="1200">
              <a:solidFill>
                <a:schemeClr val="dk1"/>
              </a:solidFill>
            </a:endParaRPr>
          </a:p>
          <a:p>
            <a:pPr indent="-304800" lvl="0" marL="457200" rtl="0" algn="l">
              <a:spcBef>
                <a:spcPts val="0"/>
              </a:spcBef>
              <a:spcAft>
                <a:spcPts val="0"/>
              </a:spcAft>
              <a:buClr>
                <a:srgbClr val="616161"/>
              </a:buClr>
              <a:buSzPts val="1200"/>
              <a:buChar char="●"/>
            </a:pPr>
            <a:r>
              <a:rPr lang="en-GB" sz="1200">
                <a:solidFill>
                  <a:schemeClr val="dk1"/>
                </a:solidFill>
              </a:rPr>
              <a:t>Calude, Christian S &amp; Longo, Giuseppe(2017) The deluge of spurious correlations in big data. Foundations of Science, 22(3) pp. 595-612. Available at: </a:t>
            </a:r>
            <a:r>
              <a:rPr lang="en-GB" sz="1200" u="sng">
                <a:solidFill>
                  <a:schemeClr val="accent5"/>
                </a:solidFill>
                <a:hlinkClick r:id="rId4"/>
              </a:rPr>
              <a:t>https://www.di.ens.fr/users/longo/files/BigData-Calude-LongoAug21.pdf</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Kelleher, John D &amp; Tierney, Brendan(2018) Data Science. Cambridge, MA: MIT Press. </a:t>
            </a:r>
            <a:endParaRPr sz="1200">
              <a:solidFill>
                <a:schemeClr val="dk1"/>
              </a:solidFill>
            </a:endParaRPr>
          </a:p>
          <a:p>
            <a:pPr indent="-304800" lvl="0" marL="457200" rtl="0" algn="l">
              <a:spcBef>
                <a:spcPts val="0"/>
              </a:spcBef>
              <a:spcAft>
                <a:spcPts val="0"/>
              </a:spcAft>
              <a:buClr>
                <a:srgbClr val="616161"/>
              </a:buClr>
              <a:buSzPts val="1200"/>
              <a:buChar char="●"/>
            </a:pPr>
            <a:r>
              <a:rPr lang="en-GB" sz="1200">
                <a:solidFill>
                  <a:schemeClr val="dk1"/>
                </a:solidFill>
              </a:rPr>
              <a:t>Walsh, Bryan(2014) Your data is dirty: the carbon price of cloud computing. Available at: </a:t>
            </a:r>
            <a:r>
              <a:rPr lang="en-GB" sz="1200" u="sng">
                <a:solidFill>
                  <a:schemeClr val="accent5"/>
                </a:solidFill>
                <a:hlinkClick r:id="rId5"/>
              </a:rPr>
              <a:t>http://time.com/46777/your-data-is-dirty-the-carbon-price-of-cloud-computing</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Zuboff, Shoshana(2015) Big other: surveillance capitalism and the prospects of an information civilization. Journal of Information Technology, 30, p. 75-89. </a:t>
            </a:r>
            <a:endParaRPr sz="1200">
              <a:solidFill>
                <a:schemeClr val="dk1"/>
              </a:solidFill>
            </a:endParaRPr>
          </a:p>
          <a:p>
            <a:pPr indent="0" lvl="0" marL="0" rtl="0" algn="l">
              <a:spcBef>
                <a:spcPts val="1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24475" y="148225"/>
            <a:ext cx="7656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What are the Main concepts of Big Data?</a:t>
            </a:r>
            <a:endParaRPr/>
          </a:p>
        </p:txBody>
      </p:sp>
      <p:sp>
        <p:nvSpPr>
          <p:cNvPr id="138" name="Google Shape;138;p25"/>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Too big for one computer to handle</a:t>
            </a:r>
            <a:endParaRPr/>
          </a:p>
          <a:p>
            <a:pPr indent="-342900" lvl="0" marL="457200" rtl="0" algn="l">
              <a:spcBef>
                <a:spcPts val="1600"/>
              </a:spcBef>
              <a:spcAft>
                <a:spcPts val="0"/>
              </a:spcAft>
              <a:buSzPts val="1800"/>
              <a:buChar char="-"/>
            </a:pPr>
            <a:r>
              <a:rPr lang="en-GB"/>
              <a:t>will not fit on hard drive</a:t>
            </a:r>
            <a:endParaRPr/>
          </a:p>
          <a:p>
            <a:pPr indent="-342900" lvl="0" marL="457200" rtl="0" algn="l">
              <a:spcBef>
                <a:spcPts val="0"/>
              </a:spcBef>
              <a:spcAft>
                <a:spcPts val="0"/>
              </a:spcAft>
              <a:buSzPts val="1800"/>
              <a:buChar char="-"/>
            </a:pPr>
            <a:r>
              <a:rPr lang="en-GB"/>
              <a:t>will not fit in RAM</a:t>
            </a:r>
            <a:endParaRPr/>
          </a:p>
          <a:p>
            <a:pPr indent="-342900" lvl="0" marL="457200" rtl="0" algn="l">
              <a:spcBef>
                <a:spcPts val="0"/>
              </a:spcBef>
              <a:spcAft>
                <a:spcPts val="0"/>
              </a:spcAft>
              <a:buSzPts val="1800"/>
              <a:buChar char="-"/>
            </a:pPr>
            <a:r>
              <a:rPr lang="en-GB"/>
              <a:t>may take too long to process</a:t>
            </a:r>
            <a:endParaRPr/>
          </a:p>
          <a:p>
            <a:pPr indent="0" lvl="0" marL="0" rtl="0" algn="l">
              <a:spcBef>
                <a:spcPts val="1600"/>
              </a:spcBef>
              <a:spcAft>
                <a:spcPts val="0"/>
              </a:spcAft>
              <a:buNone/>
            </a:pPr>
            <a:r>
              <a:rPr lang="en-GB"/>
              <a:t>Multiple computers and clustered storage required</a:t>
            </a:r>
            <a:endParaRPr/>
          </a:p>
          <a:p>
            <a:pPr indent="0" lvl="0" marL="0" rtl="0" algn="l">
              <a:spcBef>
                <a:spcPts val="1600"/>
              </a:spcBef>
              <a:spcAft>
                <a:spcPts val="0"/>
              </a:spcAft>
              <a:buNone/>
            </a:pPr>
            <a:r>
              <a:rPr lang="en-GB"/>
              <a:t>Parallel processing techniques enable efficient scaling</a:t>
            </a:r>
            <a:endParaRPr/>
          </a:p>
          <a:p>
            <a:pPr indent="0" lvl="0" marL="0" rtl="0" algn="l">
              <a:spcBef>
                <a:spcPts val="1600"/>
              </a:spcBef>
              <a:spcAft>
                <a:spcPts val="0"/>
              </a:spcAft>
              <a:buNone/>
            </a:pPr>
            <a:r>
              <a:rPr lang="en-GB"/>
              <a:t>MapReduce is one of the key elements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MapReduce</a:t>
            </a:r>
            <a:endParaRPr/>
          </a:p>
        </p:txBody>
      </p:sp>
      <p:sp>
        <p:nvSpPr>
          <p:cNvPr id="144" name="Google Shape;144;p26"/>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Map Reduce is a techniques from the functional programming paradigm</a:t>
            </a:r>
            <a:endParaRPr/>
          </a:p>
          <a:p>
            <a:pPr indent="0" lvl="0" marL="0" rtl="0" algn="l">
              <a:spcBef>
                <a:spcPts val="1600"/>
              </a:spcBef>
              <a:spcAft>
                <a:spcPts val="0"/>
              </a:spcAft>
              <a:buNone/>
            </a:pPr>
            <a:r>
              <a:rPr lang="en-GB"/>
              <a:t>Functional programming: </a:t>
            </a:r>
            <a:endParaRPr/>
          </a:p>
          <a:p>
            <a:pPr indent="-342900" lvl="0" marL="457200" rtl="0" algn="l">
              <a:spcBef>
                <a:spcPts val="1600"/>
              </a:spcBef>
              <a:spcAft>
                <a:spcPts val="0"/>
              </a:spcAft>
              <a:buSzPts val="1800"/>
              <a:buChar char="●"/>
            </a:pPr>
            <a:r>
              <a:rPr lang="en-GB"/>
              <a:t>Not imperative</a:t>
            </a:r>
            <a:endParaRPr/>
          </a:p>
          <a:p>
            <a:pPr indent="-342900" lvl="0" marL="457200" rtl="0" algn="l">
              <a:spcBef>
                <a:spcPts val="0"/>
              </a:spcBef>
              <a:spcAft>
                <a:spcPts val="0"/>
              </a:spcAft>
              <a:buSzPts val="1800"/>
              <a:buChar char="●"/>
            </a:pPr>
            <a:r>
              <a:rPr lang="en-GB"/>
              <a:t>Not state-based</a:t>
            </a:r>
            <a:endParaRPr/>
          </a:p>
          <a:p>
            <a:pPr indent="-342900" lvl="0" marL="457200" rtl="0" algn="l">
              <a:spcBef>
                <a:spcPts val="0"/>
              </a:spcBef>
              <a:spcAft>
                <a:spcPts val="0"/>
              </a:spcAft>
              <a:buSzPts val="1800"/>
              <a:buChar char="●"/>
            </a:pPr>
            <a:r>
              <a:rPr lang="en-GB"/>
              <a:t>No change to data (immutable data)</a:t>
            </a:r>
            <a:endParaRPr/>
          </a:p>
          <a:p>
            <a:pPr indent="-342900" lvl="0" marL="457200" rtl="0" algn="l">
              <a:spcBef>
                <a:spcPts val="0"/>
              </a:spcBef>
              <a:spcAft>
                <a:spcPts val="0"/>
              </a:spcAft>
              <a:buSzPts val="1800"/>
              <a:buChar char="●"/>
            </a:pPr>
            <a:r>
              <a:rPr lang="en-GB"/>
              <a:t>Order of execution is unimportant</a:t>
            </a:r>
            <a:endParaRPr/>
          </a:p>
          <a:p>
            <a:pPr indent="0" lvl="0" marL="0" rtl="0" algn="l">
              <a:spcBef>
                <a:spcPts val="1600"/>
              </a:spcBef>
              <a:spcAft>
                <a:spcPts val="1600"/>
              </a:spcAft>
              <a:buNone/>
            </a:pPr>
            <a:r>
              <a:rPr lang="en-GB"/>
              <a:t>Because of this it is extremely powerful for parallel/distributed computing</a:t>
            </a:r>
            <a:endParaRPr/>
          </a:p>
        </p:txBody>
      </p:sp>
      <p:pic>
        <p:nvPicPr>
          <p:cNvPr id="145" name="Google Shape;145;p26"/>
          <p:cNvPicPr preferRelativeResize="0"/>
          <p:nvPr/>
        </p:nvPicPr>
        <p:blipFill>
          <a:blip r:embed="rId3">
            <a:alphaModFix/>
          </a:blip>
          <a:stretch>
            <a:fillRect/>
          </a:stretch>
        </p:blipFill>
        <p:spPr>
          <a:xfrm>
            <a:off x="5026200" y="1920450"/>
            <a:ext cx="4117800" cy="308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MapReduce</a:t>
            </a:r>
            <a:endParaRPr/>
          </a:p>
        </p:txBody>
      </p:sp>
      <p:sp>
        <p:nvSpPr>
          <p:cNvPr id="151" name="Google Shape;151;p27"/>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Based on 2 functions: </a:t>
            </a:r>
            <a:r>
              <a:rPr b="1" lang="en-GB"/>
              <a:t>Map</a:t>
            </a:r>
            <a:r>
              <a:rPr lang="en-GB"/>
              <a:t> and </a:t>
            </a:r>
            <a:r>
              <a:rPr b="1" lang="en-GB"/>
              <a:t>Reduce</a:t>
            </a:r>
            <a:endParaRPr b="1"/>
          </a:p>
          <a:p>
            <a:pPr indent="0" lvl="0" marL="0" rtl="0" algn="l">
              <a:spcBef>
                <a:spcPts val="1600"/>
              </a:spcBef>
              <a:spcAft>
                <a:spcPts val="0"/>
              </a:spcAft>
              <a:buNone/>
            </a:pPr>
            <a:r>
              <a:rPr b="1" lang="en-GB"/>
              <a:t>Map</a:t>
            </a:r>
            <a:r>
              <a:rPr lang="en-GB"/>
              <a:t> maps a given function to a set of data (represented as a list) creating a new set of transformed data. This can be used to order (sort), slice, or filter a dataset.The original dataset remains unchanged.</a:t>
            </a:r>
            <a:endParaRPr/>
          </a:p>
          <a:p>
            <a:pPr indent="0" lvl="0" marL="0" rtl="0" algn="l">
              <a:spcBef>
                <a:spcPts val="1600"/>
              </a:spcBef>
              <a:spcAft>
                <a:spcPts val="0"/>
              </a:spcAft>
              <a:buNone/>
            </a:pPr>
            <a:r>
              <a:rPr b="1" lang="en-GB"/>
              <a:t>Reduce</a:t>
            </a:r>
            <a:r>
              <a:rPr lang="en-GB"/>
              <a:t> applies a function to a data set to accumulate data. This can be used to perform statistical analysis on a dataset. This creates a new associative dataset.</a:t>
            </a:r>
            <a:endParaRPr/>
          </a:p>
          <a:p>
            <a:pPr indent="0" lvl="0" marL="0" rtl="0" algn="l">
              <a:spcBef>
                <a:spcPts val="1600"/>
              </a:spcBef>
              <a:spcAft>
                <a:spcPts val="1600"/>
              </a:spcAft>
              <a:buNone/>
            </a:pPr>
            <a:r>
              <a:rPr lang="en-GB"/>
              <a:t>Sometimes a "shuffle" or partition step is placed in-between in order to assign slices of the data to specific processors.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Big Data - Going Deeper</a:t>
            </a:r>
            <a:endParaRPr/>
          </a:p>
        </p:txBody>
      </p:sp>
      <p:sp>
        <p:nvSpPr>
          <p:cNvPr id="157" name="Google Shape;157;p28"/>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Uses and Applications of Big Data Analytics</a:t>
            </a:r>
            <a:endParaRPr/>
          </a:p>
          <a:p>
            <a:pPr indent="0" lvl="0" marL="0" rtl="0" algn="l">
              <a:spcBef>
                <a:spcPts val="1600"/>
              </a:spcBef>
              <a:spcAft>
                <a:spcPts val="0"/>
              </a:spcAft>
              <a:buNone/>
            </a:pPr>
            <a:r>
              <a:rPr lang="en-GB"/>
              <a:t>Handling qualitative data, unstructured data, visual, audio and video data</a:t>
            </a:r>
            <a:endParaRPr/>
          </a:p>
          <a:p>
            <a:pPr indent="0" lvl="0" marL="0" rtl="0" algn="l">
              <a:spcBef>
                <a:spcPts val="1600"/>
              </a:spcBef>
              <a:spcAft>
                <a:spcPts val="0"/>
              </a:spcAft>
              <a:buNone/>
            </a:pPr>
            <a:r>
              <a:rPr lang="en-GB"/>
              <a:t>Managing and cleaning dirty data	</a:t>
            </a:r>
            <a:endParaRPr/>
          </a:p>
          <a:p>
            <a:pPr indent="0" lvl="0" marL="0" rtl="0" algn="l">
              <a:spcBef>
                <a:spcPts val="1600"/>
              </a:spcBef>
              <a:spcAft>
                <a:spcPts val="0"/>
              </a:spcAft>
              <a:buNone/>
            </a:pPr>
            <a:r>
              <a:rPr lang="en-GB"/>
              <a:t>Trust and Security</a:t>
            </a:r>
            <a:endParaRPr/>
          </a:p>
          <a:p>
            <a:pPr indent="0" lvl="0" marL="0" rtl="0" algn="l">
              <a:spcBef>
                <a:spcPts val="1600"/>
              </a:spcBef>
              <a:spcAft>
                <a:spcPts val="0"/>
              </a:spcAft>
              <a:buNone/>
            </a:pPr>
            <a:r>
              <a:rPr lang="en-GB"/>
              <a:t>Signal to noise ratios</a:t>
            </a:r>
            <a:endParaRPr/>
          </a:p>
          <a:p>
            <a:pPr indent="0" lvl="0" marL="0" rtl="0" algn="l">
              <a:spcBef>
                <a:spcPts val="1600"/>
              </a:spcBef>
              <a:spcAft>
                <a:spcPts val="0"/>
              </a:spcAft>
              <a:buNone/>
            </a:pPr>
            <a:r>
              <a:rPr lang="en-GB"/>
              <a:t>Real-time data</a:t>
            </a:r>
            <a:endParaRPr/>
          </a:p>
          <a:p>
            <a:pPr indent="0" lvl="0" marL="0" rtl="0" algn="l">
              <a:spcBef>
                <a:spcPts val="1600"/>
              </a:spcBef>
              <a:spcAft>
                <a:spcPts val="1600"/>
              </a:spcAft>
              <a:buNone/>
            </a:pPr>
            <a:r>
              <a:rPr lang="en-GB"/>
              <a:t>SKA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Machine Learning</a:t>
            </a:r>
            <a:endParaRPr/>
          </a:p>
        </p:txBody>
      </p:sp>
      <p:sp>
        <p:nvSpPr>
          <p:cNvPr id="163" name="Google Shape;163;p29"/>
          <p:cNvSpPr txBox="1"/>
          <p:nvPr>
            <p:ph idx="1" type="body"/>
          </p:nvPr>
        </p:nvSpPr>
        <p:spPr>
          <a:xfrm>
            <a:off x="324475" y="1920450"/>
            <a:ext cx="5384100" cy="111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100">
                <a:solidFill>
                  <a:schemeClr val="dk1"/>
                </a:solidFill>
                <a:latin typeface="Calibri"/>
                <a:ea typeface="Calibri"/>
                <a:cs typeface="Calibri"/>
                <a:sym typeface="Calibri"/>
              </a:rPr>
              <a:t>Machine Learning (ML) is an area of Artificial Intelligence which uses autonomous, simulated learning models and large data sets to develop models for prediction, analysis, diagnosis and recommendation. Students will develop an understanding of ML, different learning models, and statistical pattern recognition. Students will learn how to apply models of supervised and unsupervised learning. They will apply learning algorithms to </a:t>
            </a:r>
            <a:endParaRPr>
              <a:solidFill>
                <a:schemeClr val="dk1"/>
              </a:solidFill>
              <a:latin typeface="Calibri"/>
              <a:ea typeface="Calibri"/>
              <a:cs typeface="Calibri"/>
              <a:sym typeface="Calibri"/>
            </a:endParaRPr>
          </a:p>
        </p:txBody>
      </p:sp>
      <p:pic>
        <p:nvPicPr>
          <p:cNvPr id="164" name="Google Shape;164;p29"/>
          <p:cNvPicPr preferRelativeResize="0"/>
          <p:nvPr/>
        </p:nvPicPr>
        <p:blipFill>
          <a:blip r:embed="rId3">
            <a:alphaModFix/>
          </a:blip>
          <a:stretch>
            <a:fillRect/>
          </a:stretch>
        </p:blipFill>
        <p:spPr>
          <a:xfrm>
            <a:off x="5792999" y="0"/>
            <a:ext cx="3350999" cy="2680151"/>
          </a:xfrm>
          <a:prstGeom prst="rect">
            <a:avLst/>
          </a:prstGeom>
          <a:noFill/>
          <a:ln>
            <a:noFill/>
          </a:ln>
        </p:spPr>
      </p:pic>
      <p:sp>
        <p:nvSpPr>
          <p:cNvPr id="165" name="Google Shape;165;p29"/>
          <p:cNvSpPr txBox="1"/>
          <p:nvPr/>
        </p:nvSpPr>
        <p:spPr>
          <a:xfrm>
            <a:off x="324475" y="2871025"/>
            <a:ext cx="8623500" cy="174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Calibri"/>
                <a:ea typeface="Calibri"/>
                <a:cs typeface="Calibri"/>
                <a:sym typeface="Calibri"/>
              </a:rPr>
              <a:t>analyse datasets from a range of authentic sources relevant to contemporary contexts. Students will learn how selection of training data can skew the results of the machine learning system. They will be able to build models or applications which enable predictions or recommendations, contextualising the social impact of their ML application. </a:t>
            </a:r>
            <a:endParaRPr sz="1100">
              <a:solidFill>
                <a:schemeClr val="dk1"/>
              </a:solidFill>
              <a:latin typeface="Calibri"/>
              <a:ea typeface="Calibri"/>
              <a:cs typeface="Calibri"/>
              <a:sym typeface="Calibri"/>
            </a:endParaRPr>
          </a:p>
          <a:p>
            <a:pPr indent="0" lvl="0" marL="0" rtl="0" algn="l">
              <a:lnSpc>
                <a:spcPct val="115000"/>
              </a:lnSpc>
              <a:spcBef>
                <a:spcPts val="1600"/>
              </a:spcBef>
              <a:spcAft>
                <a:spcPts val="0"/>
              </a:spcAft>
              <a:buClr>
                <a:schemeClr val="dk1"/>
              </a:buClr>
              <a:buSzPts val="1100"/>
              <a:buFont typeface="Arial"/>
              <a:buNone/>
            </a:pPr>
            <a:r>
              <a:rPr lang="en-GB" sz="1800">
                <a:solidFill>
                  <a:schemeClr val="dk1"/>
                </a:solidFill>
                <a:latin typeface="Calibri"/>
                <a:ea typeface="Calibri"/>
                <a:cs typeface="Calibri"/>
                <a:sym typeface="Calibri"/>
              </a:rPr>
              <a:t>ML is one application (subset) or Artificial Intelligence</a:t>
            </a:r>
            <a:endParaRPr sz="1800">
              <a:solidFill>
                <a:schemeClr val="dk1"/>
              </a:solidFill>
              <a:latin typeface="Calibri"/>
              <a:ea typeface="Calibri"/>
              <a:cs typeface="Calibri"/>
              <a:sym typeface="Calibri"/>
            </a:endParaRPr>
          </a:p>
          <a:p>
            <a:pPr indent="0" lvl="0" marL="0" rtl="0" algn="l">
              <a:lnSpc>
                <a:spcPct val="115000"/>
              </a:lnSpc>
              <a:spcBef>
                <a:spcPts val="1600"/>
              </a:spcBef>
              <a:spcAft>
                <a:spcPts val="0"/>
              </a:spcAft>
              <a:buClr>
                <a:schemeClr val="dk1"/>
              </a:buClr>
              <a:buSzPts val="1100"/>
              <a:buFont typeface="Arial"/>
              <a:buNone/>
            </a:pPr>
            <a:r>
              <a:rPr lang="en-GB" sz="1800">
                <a:solidFill>
                  <a:schemeClr val="dk1"/>
                </a:solidFill>
                <a:latin typeface="Calibri"/>
                <a:ea typeface="Calibri"/>
                <a:cs typeface="Calibri"/>
                <a:sym typeface="Calibri"/>
              </a:rPr>
              <a:t>ML is being applied to data everywhere</a:t>
            </a:r>
            <a:endParaRPr sz="1800">
              <a:solidFill>
                <a:schemeClr val="dk1"/>
              </a:solidFill>
              <a:latin typeface="Calibri"/>
              <a:ea typeface="Calibri"/>
              <a:cs typeface="Calibri"/>
              <a:sym typeface="Calibri"/>
            </a:endParaRPr>
          </a:p>
          <a:p>
            <a:pPr indent="0" lvl="0" marL="0" rtl="0" algn="l">
              <a:lnSpc>
                <a:spcPct val="115000"/>
              </a:lnSpc>
              <a:spcBef>
                <a:spcPts val="1600"/>
              </a:spcBef>
              <a:spcAft>
                <a:spcPts val="0"/>
              </a:spcAft>
              <a:buClr>
                <a:schemeClr val="dk1"/>
              </a:buClr>
              <a:buSzPts val="1100"/>
              <a:buFont typeface="Arial"/>
              <a:buNone/>
            </a:pPr>
            <a:r>
              <a:rPr lang="en-GB" sz="1800">
                <a:solidFill>
                  <a:schemeClr val="dk1"/>
                </a:solidFill>
                <a:latin typeface="Calibri"/>
                <a:ea typeface="Calibri"/>
                <a:cs typeface="Calibri"/>
                <a:sym typeface="Calibri"/>
              </a:rPr>
              <a:t>ML is here to stay</a:t>
            </a:r>
            <a:endParaRPr sz="1800">
              <a:solidFill>
                <a:schemeClr val="dk1"/>
              </a:solidFill>
              <a:latin typeface="Calibri"/>
              <a:ea typeface="Calibri"/>
              <a:cs typeface="Calibri"/>
              <a:sym typeface="Calibri"/>
            </a:endParaRPr>
          </a:p>
          <a:p>
            <a:pPr indent="0" lvl="0" marL="0" rtl="0" algn="l">
              <a:spcBef>
                <a:spcPts val="1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Types of ML</a:t>
            </a:r>
            <a:endParaRPr/>
          </a:p>
        </p:txBody>
      </p:sp>
      <p:sp>
        <p:nvSpPr>
          <p:cNvPr id="171" name="Google Shape;171;p30"/>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Bayesian</a:t>
            </a:r>
            <a:endParaRPr/>
          </a:p>
          <a:p>
            <a:pPr indent="-304800" lvl="0" marL="457200" rtl="0" algn="l">
              <a:spcBef>
                <a:spcPts val="1600"/>
              </a:spcBef>
              <a:spcAft>
                <a:spcPts val="0"/>
              </a:spcAft>
              <a:buSzPts val="1200"/>
              <a:buChar char="●"/>
            </a:pPr>
            <a:r>
              <a:rPr lang="en-GB" sz="1200" u="sng">
                <a:solidFill>
                  <a:schemeClr val="hlink"/>
                </a:solidFill>
                <a:hlinkClick r:id="rId3"/>
              </a:rPr>
              <a:t>https://towardsdatascience.com/ml-algorithms-one-sd-%CF%83-bayesian-algorithms-b59785da792a</a:t>
            </a:r>
            <a:r>
              <a:rPr lang="en-GB" sz="1200"/>
              <a:t> </a:t>
            </a:r>
            <a:endParaRPr sz="1200"/>
          </a:p>
          <a:p>
            <a:pPr indent="0" lvl="0" marL="0" rtl="0" algn="l">
              <a:spcBef>
                <a:spcPts val="1600"/>
              </a:spcBef>
              <a:spcAft>
                <a:spcPts val="0"/>
              </a:spcAft>
              <a:buNone/>
            </a:pPr>
            <a:r>
              <a:rPr lang="en-GB"/>
              <a:t>SVM</a:t>
            </a:r>
            <a:endParaRPr/>
          </a:p>
          <a:p>
            <a:pPr indent="-304800" lvl="0" marL="457200" rtl="0" algn="l">
              <a:spcBef>
                <a:spcPts val="1600"/>
              </a:spcBef>
              <a:spcAft>
                <a:spcPts val="0"/>
              </a:spcAft>
              <a:buSzPts val="1200"/>
              <a:buChar char="●"/>
            </a:pPr>
            <a:r>
              <a:rPr lang="en-GB" sz="1200" u="sng">
                <a:solidFill>
                  <a:schemeClr val="hlink"/>
                </a:solidFill>
                <a:hlinkClick r:id="rId4"/>
              </a:rPr>
              <a:t>https://en.wikipedia.org/wiki/Support-vector_machine</a:t>
            </a:r>
            <a:r>
              <a:rPr lang="en-GB" sz="1200"/>
              <a:t> </a:t>
            </a:r>
            <a:endParaRPr sz="1200"/>
          </a:p>
          <a:p>
            <a:pPr indent="0" lvl="0" marL="0" rtl="0" algn="l">
              <a:spcBef>
                <a:spcPts val="1600"/>
              </a:spcBef>
              <a:spcAft>
                <a:spcPts val="0"/>
              </a:spcAft>
              <a:buNone/>
            </a:pPr>
            <a:r>
              <a:rPr lang="en-GB"/>
              <a:t>Neural Networks</a:t>
            </a:r>
            <a:endParaRPr/>
          </a:p>
          <a:p>
            <a:pPr indent="-304800" lvl="0" marL="457200" rtl="0" algn="l">
              <a:spcBef>
                <a:spcPts val="1600"/>
              </a:spcBef>
              <a:spcAft>
                <a:spcPts val="0"/>
              </a:spcAft>
              <a:buSzPts val="1200"/>
              <a:buChar char="●"/>
            </a:pPr>
            <a:r>
              <a:rPr lang="en-GB" sz="1200" u="sng">
                <a:solidFill>
                  <a:schemeClr val="hlink"/>
                </a:solidFill>
                <a:hlinkClick r:id="rId5"/>
              </a:rPr>
              <a:t>https://en.wikipedia.org/wiki/Artificial_neural_network</a:t>
            </a:r>
            <a:r>
              <a:rPr lang="en-GB" sz="1200"/>
              <a:t> </a:t>
            </a:r>
            <a:endParaRPr sz="1200"/>
          </a:p>
          <a:p>
            <a:pPr indent="0" lvl="0" marL="0" rtl="0" algn="l">
              <a:spcBef>
                <a:spcPts val="1600"/>
              </a:spcBef>
              <a:spcAft>
                <a:spcPts val="1600"/>
              </a:spcAft>
              <a:buNone/>
            </a:pPr>
            <a:r>
              <a:rPr lang="en-GB"/>
              <a:t>Deep Learning</a:t>
            </a:r>
            <a:endParaRPr/>
          </a:p>
        </p:txBody>
      </p:sp>
      <p:pic>
        <p:nvPicPr>
          <p:cNvPr id="172" name="Google Shape;172;p30"/>
          <p:cNvPicPr preferRelativeResize="0"/>
          <p:nvPr/>
        </p:nvPicPr>
        <p:blipFill>
          <a:blip r:embed="rId6">
            <a:alphaModFix/>
          </a:blip>
          <a:stretch>
            <a:fillRect/>
          </a:stretch>
        </p:blipFill>
        <p:spPr>
          <a:xfrm>
            <a:off x="4791925" y="2903550"/>
            <a:ext cx="4352076" cy="198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ML Tools</a:t>
            </a:r>
            <a:endParaRPr/>
          </a:p>
        </p:txBody>
      </p:sp>
      <p:sp>
        <p:nvSpPr>
          <p:cNvPr id="178" name="Google Shape;178;p31"/>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Scikit-Learn</a:t>
            </a:r>
            <a:endParaRPr/>
          </a:p>
          <a:p>
            <a:pPr indent="0" lvl="0" marL="0" rtl="0" algn="l">
              <a:spcBef>
                <a:spcPts val="1600"/>
              </a:spcBef>
              <a:spcAft>
                <a:spcPts val="0"/>
              </a:spcAft>
              <a:buNone/>
            </a:pPr>
            <a:r>
              <a:rPr lang="en-GB"/>
              <a:t>TensorFlow</a:t>
            </a:r>
            <a:endParaRPr/>
          </a:p>
          <a:p>
            <a:pPr indent="0" lvl="0" marL="0" rtl="0" algn="l">
              <a:spcBef>
                <a:spcPts val="1600"/>
              </a:spcBef>
              <a:spcAft>
                <a:spcPts val="0"/>
              </a:spcAft>
              <a:buNone/>
            </a:pPr>
            <a:r>
              <a:rPr lang="en-GB" u="sng">
                <a:solidFill>
                  <a:schemeClr val="hlink"/>
                </a:solidFill>
                <a:hlinkClick r:id="rId3"/>
              </a:rPr>
              <a:t>https://azure.microsoft.com/en-au/services/machine-learning-studio/</a:t>
            </a:r>
            <a:endParaRPr/>
          </a:p>
          <a:p>
            <a:pPr indent="0" lvl="0" marL="0" rtl="0" algn="l">
              <a:spcBef>
                <a:spcPts val="1600"/>
              </a:spcBef>
              <a:spcAft>
                <a:spcPts val="1600"/>
              </a:spcAft>
              <a:buNone/>
            </a:pPr>
            <a:r>
              <a:rPr lang="en-GB" u="sng">
                <a:solidFill>
                  <a:schemeClr val="hlink"/>
                </a:solidFill>
                <a:hlinkClick r:id="rId4"/>
              </a:rPr>
              <a:t>https://aws.amazon.com/aml/</a:t>
            </a:r>
            <a:r>
              <a:rPr lang="en-GB"/>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24475" y="148225"/>
            <a:ext cx="68850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Can I Teach Machine Learning?</a:t>
            </a:r>
            <a:endParaRPr/>
          </a:p>
        </p:txBody>
      </p:sp>
      <p:sp>
        <p:nvSpPr>
          <p:cNvPr id="184" name="Google Shape;184;p32"/>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Deep engagement with ML</a:t>
            </a:r>
            <a:r>
              <a:rPr lang="en-GB"/>
              <a:t> requires programming skills</a:t>
            </a:r>
            <a:br>
              <a:rPr lang="en-GB"/>
            </a:br>
            <a:r>
              <a:rPr lang="en-GB"/>
              <a:t>	Again, Python is recommended - lots of tools/libraries</a:t>
            </a:r>
            <a:endParaRPr/>
          </a:p>
          <a:p>
            <a:pPr indent="0" lvl="0" marL="0" rtl="0" algn="l">
              <a:spcBef>
                <a:spcPts val="1600"/>
              </a:spcBef>
              <a:spcAft>
                <a:spcPts val="0"/>
              </a:spcAft>
              <a:buClr>
                <a:schemeClr val="dk1"/>
              </a:buClr>
              <a:buSzPts val="1100"/>
              <a:buFont typeface="Arial"/>
              <a:buNone/>
            </a:pPr>
            <a:r>
              <a:rPr lang="en-GB"/>
              <a:t>Attend PL offered by InTEACT</a:t>
            </a:r>
            <a:endParaRPr/>
          </a:p>
          <a:p>
            <a:pPr indent="0" lvl="0" marL="0" rtl="0" algn="l">
              <a:spcBef>
                <a:spcPts val="1600"/>
              </a:spcBef>
              <a:spcAft>
                <a:spcPts val="0"/>
              </a:spcAft>
              <a:buClr>
                <a:schemeClr val="dk1"/>
              </a:buClr>
              <a:buSzPts val="1100"/>
              <a:buFont typeface="Arial"/>
              <a:buNone/>
            </a:pPr>
            <a:r>
              <a:rPr lang="en-GB"/>
              <a:t>Study via MOOCs</a:t>
            </a:r>
            <a:endParaRPr/>
          </a:p>
          <a:p>
            <a:pPr indent="0" lvl="0" marL="0" rtl="0" algn="l">
              <a:spcBef>
                <a:spcPts val="1600"/>
              </a:spcBef>
              <a:spcAft>
                <a:spcPts val="0"/>
              </a:spcAft>
              <a:buClr>
                <a:schemeClr val="dk1"/>
              </a:buClr>
              <a:buSzPts val="1100"/>
              <a:buFont typeface="Arial"/>
              <a:buNone/>
            </a:pPr>
            <a:r>
              <a:rPr lang="en-GB"/>
              <a:t>Read books</a:t>
            </a:r>
            <a:endParaRPr/>
          </a:p>
          <a:p>
            <a:pPr indent="0" lvl="0" marL="0" rtl="0" algn="l">
              <a:spcBef>
                <a:spcPts val="1600"/>
              </a:spcBef>
              <a:spcAft>
                <a:spcPts val="1600"/>
              </a:spcAft>
              <a:buNone/>
            </a:pPr>
            <a:r>
              <a:t/>
            </a:r>
            <a:endParaRPr sz="2800">
              <a:solidFill>
                <a:schemeClr val="dk1"/>
              </a:solidFill>
            </a:endParaRPr>
          </a:p>
        </p:txBody>
      </p:sp>
      <p:sp>
        <p:nvSpPr>
          <p:cNvPr id="185" name="Google Shape;185;p32"/>
          <p:cNvSpPr txBox="1"/>
          <p:nvPr/>
        </p:nvSpPr>
        <p:spPr>
          <a:xfrm>
            <a:off x="3591675" y="2732800"/>
            <a:ext cx="5413500" cy="2247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sz="1100"/>
              <a:t>Dong, Catherine. (2017) The Evolution of Machine Learning </a:t>
            </a:r>
            <a:r>
              <a:rPr lang="en-GB" sz="1100" u="sng">
                <a:solidFill>
                  <a:schemeClr val="hlink"/>
                </a:solidFill>
                <a:hlinkClick r:id="rId3"/>
              </a:rPr>
              <a:t>https://techcrunch.com/2017/08/08/the-evolution-of-machine-learning/</a:t>
            </a:r>
            <a:r>
              <a:rPr lang="en-GB" sz="1100"/>
              <a:t> </a:t>
            </a:r>
            <a:endParaRPr sz="1100"/>
          </a:p>
          <a:p>
            <a:pPr indent="-298450" lvl="0" marL="457200" rtl="0" algn="l">
              <a:spcBef>
                <a:spcPts val="0"/>
              </a:spcBef>
              <a:spcAft>
                <a:spcPts val="0"/>
              </a:spcAft>
              <a:buSzPts val="1100"/>
              <a:buChar char="●"/>
            </a:pPr>
            <a:r>
              <a:rPr lang="en-GB" sz="1100"/>
              <a:t>Müller, </a:t>
            </a:r>
            <a:r>
              <a:rPr lang="en-GB" sz="1100">
                <a:solidFill>
                  <a:schemeClr val="dk1"/>
                </a:solidFill>
              </a:rPr>
              <a:t>Andreas</a:t>
            </a:r>
            <a:r>
              <a:rPr lang="en-GB" sz="1100"/>
              <a:t> &amp; </a:t>
            </a:r>
            <a:r>
              <a:rPr lang="en-GB" sz="1100">
                <a:solidFill>
                  <a:schemeClr val="dk1"/>
                </a:solidFill>
              </a:rPr>
              <a:t>Guido, </a:t>
            </a:r>
            <a:r>
              <a:rPr lang="en-GB" sz="1100"/>
              <a:t>Sarah (2016) Introduction to Machine Learning with Python, O'Reilly Media</a:t>
            </a:r>
            <a:endParaRPr sz="1100"/>
          </a:p>
          <a:p>
            <a:pPr indent="-298450" lvl="0" marL="457200" rtl="0" algn="l">
              <a:spcBef>
                <a:spcPts val="0"/>
              </a:spcBef>
              <a:spcAft>
                <a:spcPts val="0"/>
              </a:spcAft>
              <a:buSzPts val="1100"/>
              <a:buChar char="●"/>
            </a:pPr>
            <a:r>
              <a:rPr lang="en-GB" sz="1100"/>
              <a:t>Domingos, Pedro (2015) The Master Algorithm: How the Quest for the Ultimate Learning Machine Will Remake Our World, Basic Books, Inc.</a:t>
            </a:r>
            <a:endParaRPr sz="1100"/>
          </a:p>
          <a:p>
            <a:pPr indent="-298450" lvl="0" marL="457200" rtl="0" algn="l">
              <a:spcBef>
                <a:spcPts val="0"/>
              </a:spcBef>
              <a:spcAft>
                <a:spcPts val="0"/>
              </a:spcAft>
              <a:buSzPts val="1100"/>
              <a:buChar char="●"/>
            </a:pPr>
            <a:r>
              <a:rPr lang="en-GB" sz="1100"/>
              <a:t>Ghosh, Pallab (2019) </a:t>
            </a:r>
            <a:r>
              <a:rPr lang="en-GB" sz="1100">
                <a:solidFill>
                  <a:schemeClr val="dk1"/>
                </a:solidFill>
              </a:rPr>
              <a:t>AAAS: Machine learning 'causing science crisis'</a:t>
            </a:r>
            <a:br>
              <a:rPr lang="en-GB" sz="1100">
                <a:solidFill>
                  <a:schemeClr val="dk1"/>
                </a:solidFill>
              </a:rPr>
            </a:br>
            <a:r>
              <a:rPr lang="en-GB" sz="1100" u="sng">
                <a:solidFill>
                  <a:schemeClr val="hlink"/>
                </a:solidFill>
                <a:hlinkClick r:id="rId4"/>
              </a:rPr>
              <a:t>https://www.bbc.com/news/science-environment-47267081</a:t>
            </a:r>
            <a:r>
              <a:rPr lang="en-GB" sz="1100"/>
              <a:t> </a:t>
            </a:r>
            <a:endParaRPr sz="1100"/>
          </a:p>
          <a:p>
            <a:pPr indent="-298450" lvl="0" marL="457200" rtl="0" algn="l">
              <a:spcBef>
                <a:spcPts val="0"/>
              </a:spcBef>
              <a:spcAft>
                <a:spcPts val="0"/>
              </a:spcAft>
              <a:buSzPts val="1100"/>
              <a:buChar char="●"/>
            </a:pPr>
            <a:r>
              <a:rPr lang="en-GB" sz="1100"/>
              <a:t>LeCun, Yann (et al) (2015) Deep Learning, Nature </a:t>
            </a:r>
            <a:r>
              <a:rPr lang="en-GB" sz="1100" u="sng">
                <a:solidFill>
                  <a:schemeClr val="hlink"/>
                </a:solidFill>
                <a:hlinkClick r:id="rId5"/>
              </a:rPr>
              <a:t>https://www.nature.com/articles/nature14539</a:t>
            </a:r>
            <a:endParaRPr sz="1100"/>
          </a:p>
          <a:p>
            <a:pPr indent="-298450" lvl="0" marL="457200" rtl="0" algn="l">
              <a:spcBef>
                <a:spcPts val="0"/>
              </a:spcBef>
              <a:spcAft>
                <a:spcPts val="0"/>
              </a:spcAft>
              <a:buSzPts val="1100"/>
              <a:buChar char="●"/>
            </a:pPr>
            <a:r>
              <a:rPr lang="en-GB" sz="1100"/>
              <a:t>Burrell, Jenna (2015) </a:t>
            </a:r>
            <a:r>
              <a:rPr lang="en-GB" sz="1100">
                <a:solidFill>
                  <a:schemeClr val="dk1"/>
                </a:solidFill>
              </a:rPr>
              <a:t>How the machine ‘thinks’: Understanding opacity in machine learning algorithms, Big Data and Society </a:t>
            </a:r>
            <a:r>
              <a:rPr lang="en-GB" sz="1100" u="sng">
                <a:solidFill>
                  <a:schemeClr val="hlink"/>
                </a:solidFill>
                <a:hlinkClick r:id="rId6"/>
              </a:rPr>
              <a:t>https://journals.sagepub.com/doi/full/10.1177/2053951715622512</a:t>
            </a:r>
            <a:r>
              <a:rPr lang="en-GB" sz="1100">
                <a:solidFill>
                  <a:schemeClr val="dk1"/>
                </a:solidFill>
              </a:rPr>
              <a:t> </a:t>
            </a:r>
            <a:endParaRPr sz="1100">
              <a:solidFill>
                <a:schemeClr val="dk1"/>
              </a:solidFill>
            </a:endParaRPr>
          </a:p>
          <a:p>
            <a:pPr indent="0" lvl="0" marL="0" rtl="0" algn="l">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Acknowledgement of Country</a:t>
            </a:r>
            <a:endParaRPr/>
          </a:p>
        </p:txBody>
      </p:sp>
      <p:sp>
        <p:nvSpPr>
          <p:cNvPr id="69" name="Google Shape;69;p15"/>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3369497" y="1920450"/>
            <a:ext cx="2797692" cy="2704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3"/>
          <p:cNvPicPr preferRelativeResize="0"/>
          <p:nvPr/>
        </p:nvPicPr>
        <p:blipFill rotWithShape="1">
          <a:blip r:embed="rId3">
            <a:alphaModFix/>
          </a:blip>
          <a:srcRect b="0" l="28143" r="26236" t="0"/>
          <a:stretch/>
        </p:blipFill>
        <p:spPr>
          <a:xfrm>
            <a:off x="5615775" y="0"/>
            <a:ext cx="3528225" cy="5143499"/>
          </a:xfrm>
          <a:prstGeom prst="rect">
            <a:avLst/>
          </a:prstGeom>
          <a:noFill/>
          <a:ln>
            <a:noFill/>
          </a:ln>
        </p:spPr>
      </p:pic>
      <p:sp>
        <p:nvSpPr>
          <p:cNvPr id="191" name="Google Shape;191;p33"/>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AIY - Vision + Voice</a:t>
            </a:r>
            <a:endParaRPr/>
          </a:p>
        </p:txBody>
      </p:sp>
      <p:sp>
        <p:nvSpPr>
          <p:cNvPr id="192" name="Google Shape;192;p33"/>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Google have kits for "Artificial Intelligence Yourself"</a:t>
            </a:r>
            <a:endParaRPr/>
          </a:p>
          <a:p>
            <a:pPr indent="0" lvl="0" marL="0" rtl="0" algn="l">
              <a:spcBef>
                <a:spcPts val="1600"/>
              </a:spcBef>
              <a:spcAft>
                <a:spcPts val="0"/>
              </a:spcAft>
              <a:buNone/>
            </a:pPr>
            <a:r>
              <a:rPr lang="en-GB"/>
              <a:t>You can build your own using</a:t>
            </a:r>
            <a:endParaRPr/>
          </a:p>
          <a:p>
            <a:pPr indent="-342900" lvl="0" marL="457200" rtl="0" algn="l">
              <a:spcBef>
                <a:spcPts val="1600"/>
              </a:spcBef>
              <a:spcAft>
                <a:spcPts val="0"/>
              </a:spcAft>
              <a:buSzPts val="1800"/>
              <a:buChar char="●"/>
            </a:pPr>
            <a:r>
              <a:rPr lang="en-GB"/>
              <a:t>Raspberry Pi</a:t>
            </a:r>
            <a:endParaRPr/>
          </a:p>
          <a:p>
            <a:pPr indent="-342900" lvl="0" marL="457200" rtl="0" algn="l">
              <a:spcBef>
                <a:spcPts val="0"/>
              </a:spcBef>
              <a:spcAft>
                <a:spcPts val="0"/>
              </a:spcAft>
              <a:buSzPts val="1800"/>
              <a:buChar char="●"/>
            </a:pPr>
            <a:r>
              <a:rPr lang="en-GB"/>
              <a:t>Cameras</a:t>
            </a:r>
            <a:endParaRPr/>
          </a:p>
          <a:p>
            <a:pPr indent="-342900" lvl="0" marL="457200" rtl="0" algn="l">
              <a:spcBef>
                <a:spcPts val="0"/>
              </a:spcBef>
              <a:spcAft>
                <a:spcPts val="0"/>
              </a:spcAft>
              <a:buSzPts val="1800"/>
              <a:buChar char="●"/>
            </a:pPr>
            <a:r>
              <a:rPr lang="en-GB"/>
              <a:t>Microphones</a:t>
            </a:r>
            <a:endParaRPr/>
          </a:p>
          <a:p>
            <a:pPr indent="-342900" lvl="0" marL="457200" rtl="0" algn="l">
              <a:spcBef>
                <a:spcPts val="0"/>
              </a:spcBef>
              <a:spcAft>
                <a:spcPts val="0"/>
              </a:spcAft>
              <a:buSzPts val="1800"/>
              <a:buChar char="●"/>
            </a:pPr>
            <a:r>
              <a:rPr lang="en-GB"/>
              <a:t>Speakers</a:t>
            </a:r>
            <a:endParaRPr/>
          </a:p>
          <a:p>
            <a:pPr indent="-342900" lvl="0" marL="457200" rtl="0" algn="l">
              <a:spcBef>
                <a:spcPts val="0"/>
              </a:spcBef>
              <a:spcAft>
                <a:spcPts val="0"/>
              </a:spcAft>
              <a:buSzPts val="1800"/>
              <a:buChar char="●"/>
            </a:pPr>
            <a:r>
              <a:rPr lang="en-GB"/>
              <a:t>Screen</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ACT Open Data Portal</a:t>
            </a:r>
            <a:endParaRPr/>
          </a:p>
        </p:txBody>
      </p:sp>
      <p:sp>
        <p:nvSpPr>
          <p:cNvPr id="198" name="Google Shape;198;p34"/>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https://www.data.act.gov.au/</a:t>
            </a:r>
            <a:endParaRPr/>
          </a:p>
          <a:p>
            <a:pPr indent="0" lvl="0" marL="0" rtl="0" algn="l">
              <a:spcBef>
                <a:spcPts val="1600"/>
              </a:spcBef>
              <a:spcAft>
                <a:spcPts val="0"/>
              </a:spcAft>
              <a:buNone/>
            </a:pPr>
            <a:r>
              <a:rPr lang="en-GB" u="sng">
                <a:solidFill>
                  <a:schemeClr val="hlink"/>
                </a:solidFill>
                <a:hlinkClick r:id="rId4"/>
              </a:rPr>
              <a:t>https://github.com/phillippsm/stemed-2019-data-science/blob/master/other-notebooks/posters/Journeys%20Portrait%20-%20cyclists.pdf</a:t>
            </a:r>
            <a:r>
              <a:rPr lang="en-GB"/>
              <a:t> </a:t>
            </a:r>
            <a:endParaRPr/>
          </a:p>
          <a:p>
            <a:pPr indent="0" lvl="0" marL="0" rtl="0" algn="l">
              <a:spcBef>
                <a:spcPts val="1600"/>
              </a:spcBef>
              <a:spcAft>
                <a:spcPts val="1600"/>
              </a:spcAft>
              <a:buClr>
                <a:schemeClr val="dk1"/>
              </a:buClr>
              <a:buSzPts val="1100"/>
              <a:buFont typeface="Arial"/>
              <a:buNone/>
            </a:pPr>
            <a:r>
              <a:rPr lang="en-GB" u="sng">
                <a:solidFill>
                  <a:schemeClr val="accent5"/>
                </a:solidFill>
                <a:hlinkClick r:id="rId5"/>
              </a:rPr>
              <a:t>https://raw.githubusercontent.com/phillippsm/stemed-2019-data-science/master/other-notebooks/videos/cycle_crash_viz2.webm</a:t>
            </a:r>
            <a:r>
              <a:rPr lang="en-GB"/>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Google Sheets + Forms Anyone</a:t>
            </a:r>
            <a:endParaRPr/>
          </a:p>
        </p:txBody>
      </p:sp>
      <p:sp>
        <p:nvSpPr>
          <p:cNvPr id="204" name="Google Shape;204;p35"/>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can you achieve with Google Sheets and Google Forms?</a:t>
            </a:r>
            <a:endParaRPr/>
          </a:p>
          <a:p>
            <a:pPr indent="0" lvl="0" marL="0" rtl="0" algn="l">
              <a:spcBef>
                <a:spcPts val="1600"/>
              </a:spcBef>
              <a:spcAft>
                <a:spcPts val="0"/>
              </a:spcAft>
              <a:buNone/>
            </a:pPr>
            <a:r>
              <a:rPr lang="en-GB"/>
              <a:t>Where can you apply them, and where do you need to go beyond?</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Getting Dirty - Python, Jupyter, Anaconda, ...</a:t>
            </a:r>
            <a:endParaRPr/>
          </a:p>
        </p:txBody>
      </p:sp>
      <p:sp>
        <p:nvSpPr>
          <p:cNvPr id="210" name="Google Shape;210;p36"/>
          <p:cNvSpPr txBox="1"/>
          <p:nvPr>
            <p:ph idx="1" type="body"/>
          </p:nvPr>
        </p:nvSpPr>
        <p:spPr>
          <a:xfrm>
            <a:off x="324475" y="1920450"/>
            <a:ext cx="3943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will work with Binder</a:t>
            </a:r>
            <a:endParaRPr/>
          </a:p>
          <a:p>
            <a:pPr indent="0" lvl="0" marL="0" rtl="0" algn="l">
              <a:spcBef>
                <a:spcPts val="1600"/>
              </a:spcBef>
              <a:spcAft>
                <a:spcPts val="0"/>
              </a:spcAft>
              <a:buNone/>
            </a:pPr>
            <a:r>
              <a:rPr lang="en-GB"/>
              <a:t>Preferably work in pairs</a:t>
            </a:r>
            <a:endParaRPr/>
          </a:p>
          <a:p>
            <a:pPr indent="0" lvl="0" marL="0" rtl="0" algn="l">
              <a:spcBef>
                <a:spcPts val="1600"/>
              </a:spcBef>
              <a:spcAft>
                <a:spcPts val="0"/>
              </a:spcAft>
              <a:buNone/>
            </a:pPr>
            <a:r>
              <a:rPr lang="en-GB"/>
              <a:t>You can do this in a browser:</a:t>
            </a:r>
            <a:br>
              <a:rPr lang="en-GB"/>
            </a:br>
            <a:r>
              <a:rPr lang="en-GB"/>
              <a:t>	</a:t>
            </a:r>
            <a:r>
              <a:rPr lang="en-GB" u="sng">
                <a:solidFill>
                  <a:schemeClr val="hlink"/>
                </a:solidFill>
                <a:hlinkClick r:id="rId3"/>
              </a:rPr>
              <a:t>https://bit.ly/2UBeZVq</a:t>
            </a:r>
            <a:r>
              <a:rPr lang="en-GB">
                <a:solidFill>
                  <a:srgbClr val="A3AAAE"/>
                </a:solidFill>
              </a:rPr>
              <a:t> </a:t>
            </a:r>
            <a:r>
              <a:rPr lang="en-GB"/>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1" name="Google Shape;211;p36"/>
          <p:cNvSpPr txBox="1"/>
          <p:nvPr/>
        </p:nvSpPr>
        <p:spPr>
          <a:xfrm>
            <a:off x="4459225" y="1920450"/>
            <a:ext cx="4285800" cy="26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16161"/>
                </a:solidFill>
              </a:rPr>
              <a:t>Required:</a:t>
            </a:r>
            <a:endParaRPr>
              <a:solidFill>
                <a:srgbClr val="616161"/>
              </a:solidFill>
            </a:endParaRPr>
          </a:p>
          <a:p>
            <a:pPr indent="-317500" lvl="0" marL="457200" rtl="0" algn="l">
              <a:spcBef>
                <a:spcPts val="0"/>
              </a:spcBef>
              <a:spcAft>
                <a:spcPts val="0"/>
              </a:spcAft>
              <a:buSzPts val="1400"/>
              <a:buChar char="●"/>
            </a:pPr>
            <a:r>
              <a:rPr lang="en-GB">
                <a:solidFill>
                  <a:srgbClr val="616161"/>
                </a:solidFill>
              </a:rPr>
              <a:t>Python 3.6 or later</a:t>
            </a:r>
            <a:endParaRPr>
              <a:solidFill>
                <a:srgbClr val="616161"/>
              </a:solidFill>
            </a:endParaRPr>
          </a:p>
          <a:p>
            <a:pPr indent="-317500" lvl="0" marL="457200" rtl="0" algn="l">
              <a:spcBef>
                <a:spcPts val="0"/>
              </a:spcBef>
              <a:spcAft>
                <a:spcPts val="0"/>
              </a:spcAft>
              <a:buSzPts val="1400"/>
              <a:buChar char="●"/>
            </a:pPr>
            <a:r>
              <a:rPr lang="en-GB">
                <a:solidFill>
                  <a:srgbClr val="616161"/>
                </a:solidFill>
              </a:rPr>
              <a:t>Anaconda (packaged) or (individually)</a:t>
            </a:r>
            <a:endParaRPr>
              <a:solidFill>
                <a:srgbClr val="616161"/>
              </a:solidFill>
            </a:endParaRPr>
          </a:p>
          <a:p>
            <a:pPr indent="-317500" lvl="1" marL="914400" rtl="0" algn="l">
              <a:spcBef>
                <a:spcPts val="0"/>
              </a:spcBef>
              <a:spcAft>
                <a:spcPts val="0"/>
              </a:spcAft>
              <a:buSzPts val="1400"/>
              <a:buChar char="○"/>
            </a:pPr>
            <a:r>
              <a:rPr lang="en-GB">
                <a:solidFill>
                  <a:srgbClr val="616161"/>
                </a:solidFill>
              </a:rPr>
              <a:t>Jupyter</a:t>
            </a:r>
            <a:endParaRPr>
              <a:solidFill>
                <a:srgbClr val="616161"/>
              </a:solidFill>
            </a:endParaRPr>
          </a:p>
          <a:p>
            <a:pPr indent="-317500" lvl="1" marL="914400" rtl="0" algn="l">
              <a:spcBef>
                <a:spcPts val="0"/>
              </a:spcBef>
              <a:spcAft>
                <a:spcPts val="0"/>
              </a:spcAft>
              <a:buSzPts val="1400"/>
              <a:buChar char="○"/>
            </a:pPr>
            <a:r>
              <a:rPr lang="en-GB">
                <a:solidFill>
                  <a:srgbClr val="616161"/>
                </a:solidFill>
              </a:rPr>
              <a:t>Pandas</a:t>
            </a:r>
            <a:endParaRPr>
              <a:solidFill>
                <a:srgbClr val="616161"/>
              </a:solidFill>
            </a:endParaRPr>
          </a:p>
          <a:p>
            <a:pPr indent="-317500" lvl="1" marL="914400" rtl="0" algn="l">
              <a:spcBef>
                <a:spcPts val="0"/>
              </a:spcBef>
              <a:spcAft>
                <a:spcPts val="0"/>
              </a:spcAft>
              <a:buSzPts val="1400"/>
              <a:buChar char="○"/>
            </a:pPr>
            <a:r>
              <a:rPr lang="en-GB">
                <a:solidFill>
                  <a:srgbClr val="616161"/>
                </a:solidFill>
              </a:rPr>
              <a:t>Numpy</a:t>
            </a:r>
            <a:endParaRPr>
              <a:solidFill>
                <a:srgbClr val="616161"/>
              </a:solidFill>
            </a:endParaRPr>
          </a:p>
          <a:p>
            <a:pPr indent="-317500" lvl="1" marL="914400" rtl="0" algn="l">
              <a:spcBef>
                <a:spcPts val="0"/>
              </a:spcBef>
              <a:spcAft>
                <a:spcPts val="0"/>
              </a:spcAft>
              <a:buSzPts val="1400"/>
              <a:buChar char="○"/>
            </a:pPr>
            <a:r>
              <a:rPr lang="en-GB">
                <a:solidFill>
                  <a:srgbClr val="616161"/>
                </a:solidFill>
              </a:rPr>
              <a:t>Matplotlib</a:t>
            </a:r>
            <a:endParaRPr>
              <a:solidFill>
                <a:srgbClr val="616161"/>
              </a:solidFill>
            </a:endParaRPr>
          </a:p>
          <a:p>
            <a:pPr indent="-317500" lvl="0" marL="457200" rtl="0" algn="l">
              <a:spcBef>
                <a:spcPts val="0"/>
              </a:spcBef>
              <a:spcAft>
                <a:spcPts val="0"/>
              </a:spcAft>
              <a:buSzPts val="1400"/>
              <a:buChar char="●"/>
            </a:pPr>
            <a:r>
              <a:rPr lang="en-GB">
                <a:solidFill>
                  <a:srgbClr val="616161"/>
                </a:solidFill>
              </a:rPr>
              <a:t>Xarray</a:t>
            </a:r>
            <a:endParaRPr>
              <a:solidFill>
                <a:srgbClr val="616161"/>
              </a:solidFill>
            </a:endParaRPr>
          </a:p>
          <a:p>
            <a:pPr indent="-317500" lvl="0" marL="457200" rtl="0" algn="l">
              <a:spcBef>
                <a:spcPts val="0"/>
              </a:spcBef>
              <a:spcAft>
                <a:spcPts val="0"/>
              </a:spcAft>
              <a:buSzPts val="1400"/>
              <a:buChar char="●"/>
            </a:pPr>
            <a:r>
              <a:rPr lang="en-GB">
                <a:solidFill>
                  <a:srgbClr val="616161"/>
                </a:solidFill>
              </a:rPr>
              <a:t>NetCDF4</a:t>
            </a:r>
            <a:endParaRPr>
              <a:solidFill>
                <a:srgbClr val="616161"/>
              </a:solidFill>
            </a:endParaRPr>
          </a:p>
          <a:p>
            <a:pPr indent="-317500" lvl="0" marL="457200" rtl="0" algn="l">
              <a:spcBef>
                <a:spcPts val="0"/>
              </a:spcBef>
              <a:spcAft>
                <a:spcPts val="0"/>
              </a:spcAft>
              <a:buSzPts val="1400"/>
              <a:buChar char="●"/>
            </a:pPr>
            <a:r>
              <a:rPr lang="en-GB">
                <a:solidFill>
                  <a:srgbClr val="616161"/>
                </a:solidFill>
              </a:rPr>
              <a:t>Seaborn</a:t>
            </a:r>
            <a:endParaRPr>
              <a:solidFill>
                <a:srgbClr val="61616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Big Data Example</a:t>
            </a:r>
            <a:endParaRPr/>
          </a:p>
        </p:txBody>
      </p:sp>
      <p:sp>
        <p:nvSpPr>
          <p:cNvPr id="217" name="Google Shape;217;p37"/>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Today we will look at how Python can be used to slice big data through "lazy evaluation" using NetCDF</a:t>
            </a:r>
            <a:endParaRPr/>
          </a:p>
          <a:p>
            <a:pPr indent="0" lvl="0" marL="0" rtl="0" algn="l">
              <a:spcBef>
                <a:spcPts val="1600"/>
              </a:spcBef>
              <a:spcAft>
                <a:spcPts val="1600"/>
              </a:spcAft>
              <a:buNone/>
            </a:pPr>
            <a:r>
              <a:rPr lang="en-GB" u="sng">
                <a:solidFill>
                  <a:schemeClr val="hlink"/>
                </a:solidFill>
                <a:hlinkClick r:id="rId3"/>
              </a:rPr>
              <a:t>https://www.unidata.ucar.edu/software/netcdf/</a:t>
            </a:r>
            <a:r>
              <a:rPr lang="en-GB"/>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NCI</a:t>
            </a:r>
            <a:endParaRPr/>
          </a:p>
        </p:txBody>
      </p:sp>
      <p:sp>
        <p:nvSpPr>
          <p:cNvPr id="223" name="Google Shape;223;p38"/>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Possible excursion opportunity?</a:t>
            </a:r>
            <a:endParaRPr/>
          </a:p>
        </p:txBody>
      </p:sp>
      <p:pic>
        <p:nvPicPr>
          <p:cNvPr id="224" name="Google Shape;224;p38"/>
          <p:cNvPicPr preferRelativeResize="0"/>
          <p:nvPr/>
        </p:nvPicPr>
        <p:blipFill>
          <a:blip r:embed="rId3">
            <a:alphaModFix/>
          </a:blip>
          <a:stretch>
            <a:fillRect/>
          </a:stretch>
        </p:blipFill>
        <p:spPr>
          <a:xfrm>
            <a:off x="5024304" y="2139125"/>
            <a:ext cx="4060275" cy="2704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Getting Dirty - Machine Learning - AIY</a:t>
            </a:r>
            <a:endParaRPr/>
          </a:p>
        </p:txBody>
      </p:sp>
      <p:sp>
        <p:nvSpPr>
          <p:cNvPr id="230" name="Google Shape;230;p39"/>
          <p:cNvSpPr txBox="1"/>
          <p:nvPr>
            <p:ph idx="1" type="body"/>
          </p:nvPr>
        </p:nvSpPr>
        <p:spPr>
          <a:xfrm>
            <a:off x="90225" y="190310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the Google AIY Platform</a:t>
            </a:r>
            <a:endParaRPr/>
          </a:p>
          <a:p>
            <a:pPr indent="0" lvl="0" marL="0" rtl="0" algn="l">
              <a:spcBef>
                <a:spcPts val="1600"/>
              </a:spcBef>
              <a:spcAft>
                <a:spcPts val="0"/>
              </a:spcAft>
              <a:buNone/>
            </a:pPr>
            <a:r>
              <a:rPr lang="en-GB"/>
              <a:t>Can we actually run an ML system on this device (Raspberry Pi mini)?</a:t>
            </a:r>
            <a:endParaRPr/>
          </a:p>
          <a:p>
            <a:pPr indent="0" lvl="0" marL="0" rtl="0" algn="l">
              <a:spcBef>
                <a:spcPts val="1600"/>
              </a:spcBef>
              <a:spcAft>
                <a:spcPts val="1600"/>
              </a:spcAft>
              <a:buNone/>
            </a:pPr>
            <a:r>
              <a:rPr lang="en-GB"/>
              <a:t>What is Matthew building in his shed?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Feedback Survey</a:t>
            </a:r>
            <a:endParaRPr/>
          </a:p>
        </p:txBody>
      </p:sp>
      <p:sp>
        <p:nvSpPr>
          <p:cNvPr id="236" name="Google Shape;236;p40"/>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u="sng">
                <a:solidFill>
                  <a:schemeClr val="hlink"/>
                </a:solidFill>
                <a:latin typeface="Calibri"/>
                <a:ea typeface="Calibri"/>
                <a:cs typeface="Calibri"/>
                <a:sym typeface="Calibri"/>
                <a:hlinkClick r:id="rId3"/>
              </a:rPr>
              <a:t>https://www.surveymonkey.com/r/76GKLYG</a:t>
            </a:r>
            <a:endParaRPr sz="3000"/>
          </a:p>
          <a:p>
            <a:pPr indent="0" lvl="0" marL="0" rtl="0" algn="l">
              <a:spcBef>
                <a:spcPts val="1600"/>
              </a:spcBef>
              <a:spcAft>
                <a:spcPts val="0"/>
              </a:spcAft>
              <a:buClr>
                <a:schemeClr val="dk1"/>
              </a:buClr>
              <a:buSzPts val="1100"/>
              <a:buFont typeface="Arial"/>
              <a:buNone/>
            </a:pPr>
            <a:r>
              <a:rPr lang="en-GB" sz="2400"/>
              <a:t>What is Big Data and Machine Learning?</a:t>
            </a:r>
            <a:endParaRPr sz="2400"/>
          </a:p>
          <a:p>
            <a:pPr indent="0" lvl="0" marL="0" rtl="0" algn="l">
              <a:spcBef>
                <a:spcPts val="1600"/>
              </a:spcBef>
              <a:spcAft>
                <a:spcPts val="0"/>
              </a:spcAft>
              <a:buNone/>
            </a:pPr>
            <a:r>
              <a:rPr lang="en-GB" sz="2400"/>
              <a:t>Matthew Phillipps</a:t>
            </a:r>
            <a:endParaRPr sz="3000"/>
          </a:p>
          <a:p>
            <a:pPr indent="0" lvl="0" marL="0" rtl="0" algn="l">
              <a:spcBef>
                <a:spcPts val="1600"/>
              </a:spcBef>
              <a:spcAft>
                <a:spcPts val="1600"/>
              </a:spcAft>
              <a:buNone/>
            </a:pPr>
            <a:r>
              <a:rPr lang="en-GB" sz="6000" u="sng">
                <a:solidFill>
                  <a:schemeClr val="hlink"/>
                </a:solidFill>
                <a:hlinkClick r:id="rId4"/>
              </a:rPr>
              <a:t>https://bit.ly/2JX3B2i</a:t>
            </a:r>
            <a:r>
              <a:rPr lang="en-GB" sz="1150">
                <a:solidFill>
                  <a:srgbClr val="A3AAAE"/>
                </a:solidFill>
              </a:rPr>
              <a:t>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Overview</a:t>
            </a:r>
            <a:endParaRPr/>
          </a:p>
        </p:txBody>
      </p:sp>
      <p:sp>
        <p:nvSpPr>
          <p:cNvPr id="76" name="Google Shape;76;p16"/>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We will look at the structure of the Data Science Course</a:t>
            </a:r>
            <a:endParaRPr/>
          </a:p>
          <a:p>
            <a:pPr indent="-342900" lvl="0" marL="457200" rtl="0" algn="l">
              <a:spcBef>
                <a:spcPts val="0"/>
              </a:spcBef>
              <a:spcAft>
                <a:spcPts val="0"/>
              </a:spcAft>
              <a:buSzPts val="1800"/>
              <a:buAutoNum type="arabicPeriod"/>
            </a:pPr>
            <a:r>
              <a:rPr lang="en-GB"/>
              <a:t>We will explore Data Analysis and Visualisation using Python</a:t>
            </a:r>
            <a:endParaRPr/>
          </a:p>
          <a:p>
            <a:pPr indent="-342900" lvl="0" marL="457200" rtl="0" algn="l">
              <a:spcBef>
                <a:spcPts val="0"/>
              </a:spcBef>
              <a:spcAft>
                <a:spcPts val="0"/>
              </a:spcAft>
              <a:buSzPts val="1800"/>
              <a:buAutoNum type="arabicPeriod"/>
            </a:pPr>
            <a:r>
              <a:rPr lang="en-GB"/>
              <a:t>We will have a look at Google's AIY platform</a:t>
            </a:r>
            <a:endParaRPr/>
          </a:p>
          <a:p>
            <a:pPr indent="0" lvl="0" marL="0" rtl="0" algn="l">
              <a:spcBef>
                <a:spcPts val="1600"/>
              </a:spcBef>
              <a:spcAft>
                <a:spcPts val="1600"/>
              </a:spcAft>
              <a:buNone/>
            </a:pPr>
            <a:r>
              <a:rPr lang="en-GB"/>
              <a:t>Questions welcome at any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The Data Science Course</a:t>
            </a:r>
            <a:endParaRPr/>
          </a:p>
        </p:txBody>
      </p:sp>
      <p:sp>
        <p:nvSpPr>
          <p:cNvPr id="82" name="Google Shape;82;p17"/>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Background</a:t>
            </a:r>
            <a:endParaRPr/>
          </a:p>
          <a:p>
            <a:pPr indent="-342900" lvl="0" marL="457200" rtl="0" algn="l">
              <a:spcBef>
                <a:spcPts val="1600"/>
              </a:spcBef>
              <a:spcAft>
                <a:spcPts val="0"/>
              </a:spcAft>
              <a:buSzPts val="1800"/>
              <a:buChar char="●"/>
            </a:pPr>
            <a:r>
              <a:rPr lang="en-GB"/>
              <a:t>Australian Technologies Curriculum</a:t>
            </a:r>
            <a:endParaRPr/>
          </a:p>
          <a:p>
            <a:pPr indent="-342900" lvl="0" marL="457200" rtl="0" algn="l">
              <a:spcBef>
                <a:spcPts val="0"/>
              </a:spcBef>
              <a:spcAft>
                <a:spcPts val="0"/>
              </a:spcAft>
              <a:buSzPts val="1800"/>
              <a:buChar char="●"/>
            </a:pPr>
            <a:r>
              <a:rPr lang="en-GB"/>
              <a:t>Changing IT landscape</a:t>
            </a:r>
            <a:endParaRPr/>
          </a:p>
          <a:p>
            <a:pPr indent="0" lvl="0" marL="0" rtl="0" algn="l">
              <a:spcBef>
                <a:spcPts val="1600"/>
              </a:spcBef>
              <a:spcAft>
                <a:spcPts val="0"/>
              </a:spcAft>
              <a:buNone/>
            </a:pPr>
            <a:r>
              <a:rPr lang="en-GB"/>
              <a:t>Rationale</a:t>
            </a:r>
            <a:endParaRPr/>
          </a:p>
          <a:p>
            <a:pPr indent="-342900" lvl="0" marL="457200" rtl="0" algn="l">
              <a:spcBef>
                <a:spcPts val="1600"/>
              </a:spcBef>
              <a:spcAft>
                <a:spcPts val="0"/>
              </a:spcAft>
              <a:buSzPts val="1800"/>
              <a:buChar char="●"/>
            </a:pPr>
            <a:r>
              <a:rPr lang="en-GB"/>
              <a:t>4 units per course</a:t>
            </a:r>
            <a:endParaRPr/>
          </a:p>
          <a:p>
            <a:pPr indent="-342900" lvl="0" marL="457200" rtl="0" algn="l">
              <a:spcBef>
                <a:spcPts val="0"/>
              </a:spcBef>
              <a:spcAft>
                <a:spcPts val="0"/>
              </a:spcAft>
              <a:buSzPts val="1800"/>
              <a:buChar char="●"/>
            </a:pPr>
            <a:r>
              <a:rPr lang="en-GB"/>
              <a:t>Students select an individual DT major</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The Data Science Course</a:t>
            </a:r>
            <a:endParaRPr/>
          </a:p>
        </p:txBody>
      </p:sp>
      <p:sp>
        <p:nvSpPr>
          <p:cNvPr id="88" name="Google Shape;88;p18"/>
          <p:cNvSpPr txBox="1"/>
          <p:nvPr/>
        </p:nvSpPr>
        <p:spPr>
          <a:xfrm>
            <a:off x="557575" y="2124825"/>
            <a:ext cx="3740700" cy="798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Data Representation and Analysis</a:t>
            </a:r>
            <a:endParaRPr/>
          </a:p>
        </p:txBody>
      </p:sp>
      <p:sp>
        <p:nvSpPr>
          <p:cNvPr id="89" name="Google Shape;89;p18"/>
          <p:cNvSpPr txBox="1"/>
          <p:nvPr/>
        </p:nvSpPr>
        <p:spPr>
          <a:xfrm>
            <a:off x="4684800" y="2124794"/>
            <a:ext cx="3740700" cy="798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Big Data </a:t>
            </a:r>
            <a:r>
              <a:rPr lang="en-GB"/>
              <a:t>Analysis and Techniques</a:t>
            </a:r>
            <a:endParaRPr/>
          </a:p>
        </p:txBody>
      </p:sp>
      <p:sp>
        <p:nvSpPr>
          <p:cNvPr id="90" name="Google Shape;90;p18"/>
          <p:cNvSpPr txBox="1"/>
          <p:nvPr/>
        </p:nvSpPr>
        <p:spPr>
          <a:xfrm>
            <a:off x="557575" y="3279325"/>
            <a:ext cx="3740700" cy="798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Machine Learning</a:t>
            </a:r>
            <a:endParaRPr/>
          </a:p>
        </p:txBody>
      </p:sp>
      <p:sp>
        <p:nvSpPr>
          <p:cNvPr id="91" name="Google Shape;91;p18"/>
          <p:cNvSpPr txBox="1"/>
          <p:nvPr/>
        </p:nvSpPr>
        <p:spPr>
          <a:xfrm>
            <a:off x="4684800" y="3279325"/>
            <a:ext cx="3740700" cy="798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Data Research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5811475" y="0"/>
            <a:ext cx="3332526" cy="2218925"/>
          </a:xfrm>
          <a:prstGeom prst="rect">
            <a:avLst/>
          </a:prstGeom>
          <a:noFill/>
          <a:ln>
            <a:noFill/>
          </a:ln>
        </p:spPr>
      </p:pic>
      <p:sp>
        <p:nvSpPr>
          <p:cNvPr id="97" name="Google Shape;97;p19"/>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 Representation and Analysis</a:t>
            </a:r>
            <a:endParaRPr/>
          </a:p>
        </p:txBody>
      </p:sp>
      <p:sp>
        <p:nvSpPr>
          <p:cNvPr id="98" name="Google Shape;98;p19"/>
          <p:cNvSpPr txBox="1"/>
          <p:nvPr>
            <p:ph idx="1" type="body"/>
          </p:nvPr>
        </p:nvSpPr>
        <p:spPr>
          <a:xfrm>
            <a:off x="324475" y="1920450"/>
            <a:ext cx="5487000" cy="11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chemeClr val="dk1"/>
                </a:solidFill>
                <a:latin typeface="Calibri"/>
                <a:ea typeface="Calibri"/>
                <a:cs typeface="Calibri"/>
                <a:sym typeface="Calibri"/>
              </a:rPr>
              <a:t>This unit explores the ways that digital information is encoded, represented, manipulated, stored, compressed and transmitted. Understanding where data comes from, having intuitions about what could be learned or extracted from it, being able to use computational tools to digitally manipulate data, visualise it and identifying patterns, trends, and to use data to develop narratives and arguments are the primary skills addressed in the unit. </a:t>
            </a:r>
            <a:endParaRPr sz="1100">
              <a:solidFill>
                <a:schemeClr val="dk1"/>
              </a:solidFill>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1600"/>
              </a:spcBef>
              <a:spcAft>
                <a:spcPts val="1600"/>
              </a:spcAft>
              <a:buNone/>
            </a:pPr>
            <a:r>
              <a:t/>
            </a:r>
            <a:endParaRPr/>
          </a:p>
        </p:txBody>
      </p:sp>
      <p:sp>
        <p:nvSpPr>
          <p:cNvPr id="99" name="Google Shape;99;p19"/>
          <p:cNvSpPr txBox="1"/>
          <p:nvPr/>
        </p:nvSpPr>
        <p:spPr>
          <a:xfrm>
            <a:off x="312325" y="3053200"/>
            <a:ext cx="8415300" cy="184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800">
                <a:solidFill>
                  <a:schemeClr val="dk1"/>
                </a:solidFill>
              </a:rPr>
              <a:t>How is data represented?</a:t>
            </a:r>
            <a:endParaRPr sz="1800">
              <a:solidFill>
                <a:schemeClr val="dk1"/>
              </a:solidFill>
            </a:endParaRPr>
          </a:p>
          <a:p>
            <a:pPr indent="-298450" lvl="0" marL="457200" rtl="0" algn="l">
              <a:lnSpc>
                <a:spcPct val="100000"/>
              </a:lnSpc>
              <a:spcBef>
                <a:spcPts val="1600"/>
              </a:spcBef>
              <a:spcAft>
                <a:spcPts val="0"/>
              </a:spcAft>
              <a:buClr>
                <a:schemeClr val="dk1"/>
              </a:buClr>
              <a:buSzPts val="1100"/>
              <a:buChar char="●"/>
            </a:pPr>
            <a:r>
              <a:rPr lang="en-GB" sz="1100">
                <a:solidFill>
                  <a:schemeClr val="dk1"/>
                </a:solidFill>
              </a:rPr>
              <a:t>How is data collected?</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How is encoded?</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How is it stored?</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How does it travel and how is it communicated?	</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What patterns does the data reveal?	 How can the data be used to tell a story?	</a:t>
            </a:r>
            <a:endParaRPr sz="11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spcBef>
                <a:spcPts val="1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24475" y="148225"/>
            <a:ext cx="69891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Can I teach Data Representation and Analysis?</a:t>
            </a:r>
            <a:endParaRPr/>
          </a:p>
        </p:txBody>
      </p:sp>
      <p:sp>
        <p:nvSpPr>
          <p:cNvPr id="105" name="Google Shape;105;p20"/>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YES!</a:t>
            </a:r>
            <a:endParaRPr/>
          </a:p>
          <a:p>
            <a:pPr indent="0" lvl="0" marL="0" rtl="0" algn="l">
              <a:spcBef>
                <a:spcPts val="1600"/>
              </a:spcBef>
              <a:spcAft>
                <a:spcPts val="0"/>
              </a:spcAft>
              <a:buNone/>
            </a:pPr>
            <a:r>
              <a:rPr lang="en-GB"/>
              <a:t>You can use spreadsheets and databases!</a:t>
            </a:r>
            <a:endParaRPr/>
          </a:p>
          <a:p>
            <a:pPr indent="0" lvl="0" marL="0" rtl="0" algn="l">
              <a:spcBef>
                <a:spcPts val="1600"/>
              </a:spcBef>
              <a:spcAft>
                <a:spcPts val="0"/>
              </a:spcAft>
              <a:buNone/>
            </a:pPr>
            <a:r>
              <a:rPr lang="en-GB"/>
              <a:t>You can use Google forms</a:t>
            </a:r>
            <a:endParaRPr/>
          </a:p>
          <a:p>
            <a:pPr indent="0" lvl="0" marL="0" rtl="0" algn="l">
              <a:spcBef>
                <a:spcPts val="1600"/>
              </a:spcBef>
              <a:spcAft>
                <a:spcPts val="0"/>
              </a:spcAft>
              <a:buNone/>
            </a:pPr>
            <a:r>
              <a:rPr lang="en-GB"/>
              <a:t>You can collect data from sensors on Arduinos/microprocessors</a:t>
            </a:r>
            <a:endParaRPr/>
          </a:p>
          <a:p>
            <a:pPr indent="0" lvl="0" marL="0" rtl="0" algn="l">
              <a:spcBef>
                <a:spcPts val="1600"/>
              </a:spcBef>
              <a:spcAft>
                <a:spcPts val="0"/>
              </a:spcAft>
              <a:buNone/>
            </a:pPr>
            <a:r>
              <a:rPr lang="en-GB"/>
              <a:t>You can use the knowledge you already have about data and systems</a:t>
            </a:r>
            <a:endParaRPr/>
          </a:p>
          <a:p>
            <a:pPr indent="0" lvl="0" marL="0" rtl="0" algn="l">
              <a:spcBef>
                <a:spcPts val="1600"/>
              </a:spcBef>
              <a:spcAft>
                <a:spcPts val="1600"/>
              </a:spcAft>
              <a:buNone/>
            </a:pPr>
            <a:r>
              <a:rPr lang="en-GB"/>
              <a:t>You can help students to use technology to develop strong narratives about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24475" y="148225"/>
            <a:ext cx="67980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Why isn't this just Spreadsheets and Databases?</a:t>
            </a:r>
            <a:endParaRPr/>
          </a:p>
        </p:txBody>
      </p:sp>
      <p:sp>
        <p:nvSpPr>
          <p:cNvPr id="111" name="Google Shape;111;p21"/>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can take it further</a:t>
            </a:r>
            <a:endParaRPr/>
          </a:p>
          <a:p>
            <a:pPr indent="-317500" lvl="0" marL="457200" rtl="0" algn="l">
              <a:spcBef>
                <a:spcPts val="1600"/>
              </a:spcBef>
              <a:spcAft>
                <a:spcPts val="0"/>
              </a:spcAft>
              <a:buSzPts val="1400"/>
              <a:buChar char="●"/>
            </a:pPr>
            <a:r>
              <a:rPr lang="en-GB" sz="1400"/>
              <a:t>Talk about how data is used, and abused</a:t>
            </a:r>
            <a:endParaRPr sz="1400"/>
          </a:p>
          <a:p>
            <a:pPr indent="-317500" lvl="0" marL="457200" rtl="0" algn="l">
              <a:spcBef>
                <a:spcPts val="0"/>
              </a:spcBef>
              <a:spcAft>
                <a:spcPts val="0"/>
              </a:spcAft>
              <a:buSzPts val="1400"/>
              <a:buChar char="●"/>
            </a:pPr>
            <a:r>
              <a:rPr lang="en-GB" sz="1400"/>
              <a:t>Talk about privacy, control and social agendas</a:t>
            </a:r>
            <a:endParaRPr sz="1400"/>
          </a:p>
          <a:p>
            <a:pPr indent="-317500" lvl="0" marL="457200" rtl="0" algn="l">
              <a:spcBef>
                <a:spcPts val="0"/>
              </a:spcBef>
              <a:spcAft>
                <a:spcPts val="0"/>
              </a:spcAft>
              <a:buSzPts val="1400"/>
              <a:buChar char="●"/>
            </a:pPr>
            <a:r>
              <a:rPr lang="en-GB" sz="1400"/>
              <a:t>Lies, damned lies, and statistics - we need students to understand how data is abused, </a:t>
            </a:r>
            <a:br>
              <a:rPr lang="en-GB" sz="1400"/>
            </a:br>
            <a:r>
              <a:rPr lang="en-GB" sz="1400"/>
              <a:t>and how it can be used effectively and persuasively</a:t>
            </a:r>
            <a:endParaRPr sz="1400"/>
          </a:p>
          <a:p>
            <a:pPr indent="0" lvl="0" marL="0" rtl="0" algn="l">
              <a:spcBef>
                <a:spcPts val="1600"/>
              </a:spcBef>
              <a:spcAft>
                <a:spcPts val="0"/>
              </a:spcAft>
              <a:buNone/>
            </a:pPr>
            <a:r>
              <a:rPr lang="en-GB"/>
              <a:t>You can take it further in programming:</a:t>
            </a:r>
            <a:endParaRPr/>
          </a:p>
          <a:p>
            <a:pPr indent="-317500" lvl="0" marL="457200" rtl="0" algn="l">
              <a:spcBef>
                <a:spcPts val="1600"/>
              </a:spcBef>
              <a:spcAft>
                <a:spcPts val="0"/>
              </a:spcAft>
              <a:buSzPts val="1400"/>
              <a:buChar char="●"/>
            </a:pPr>
            <a:r>
              <a:rPr lang="en-GB" sz="1400"/>
              <a:t>Look at ways of transforming data, shaping data, and creating narratives using data visualisations</a:t>
            </a:r>
            <a:endParaRPr sz="1400"/>
          </a:p>
          <a:p>
            <a:pPr indent="-317500" lvl="0" marL="457200" rtl="0" algn="l">
              <a:spcBef>
                <a:spcPts val="0"/>
              </a:spcBef>
              <a:spcAft>
                <a:spcPts val="0"/>
              </a:spcAft>
              <a:buSzPts val="1400"/>
              <a:buChar char="●"/>
            </a:pPr>
            <a:r>
              <a:rPr lang="en-GB" sz="1400" u="sng">
                <a:solidFill>
                  <a:schemeClr val="hlink"/>
                </a:solidFill>
                <a:hlinkClick r:id="rId3"/>
              </a:rPr>
              <a:t>https://guns.periscopic.com/?year=2013</a:t>
            </a:r>
            <a:r>
              <a:rPr lang="en-GB" sz="1400"/>
              <a:t> </a:t>
            </a:r>
            <a:endParaRPr sz="1400"/>
          </a:p>
          <a:p>
            <a:pPr indent="45720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Big Data Analysis and Techniques</a:t>
            </a:r>
            <a:endParaRPr/>
          </a:p>
        </p:txBody>
      </p:sp>
      <p:sp>
        <p:nvSpPr>
          <p:cNvPr id="117" name="Google Shape;117;p22"/>
          <p:cNvSpPr txBox="1"/>
          <p:nvPr>
            <p:ph idx="1" type="body"/>
          </p:nvPr>
        </p:nvSpPr>
        <p:spPr>
          <a:xfrm>
            <a:off x="324475" y="1920450"/>
            <a:ext cx="55011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100">
                <a:solidFill>
                  <a:schemeClr val="dk1"/>
                </a:solidFill>
                <a:latin typeface="Calibri"/>
                <a:ea typeface="Calibri"/>
                <a:cs typeface="Calibri"/>
                <a:sym typeface="Calibri"/>
              </a:rPr>
              <a:t>The data-rich world that we live in introduces many complex questions related to public policy, law, ethics and social impact. The goals of this unit are to develop a well-rounded and </a:t>
            </a:r>
            <a:endParaRPr>
              <a:solidFill>
                <a:schemeClr val="dk1"/>
              </a:solidFill>
              <a:latin typeface="Calibri"/>
              <a:ea typeface="Calibri"/>
              <a:cs typeface="Calibri"/>
              <a:sym typeface="Calibri"/>
            </a:endParaRPr>
          </a:p>
        </p:txBody>
      </p:sp>
      <p:pic>
        <p:nvPicPr>
          <p:cNvPr id="118" name="Google Shape;118;p22"/>
          <p:cNvPicPr preferRelativeResize="0"/>
          <p:nvPr/>
        </p:nvPicPr>
        <p:blipFill>
          <a:blip r:embed="rId3">
            <a:alphaModFix/>
          </a:blip>
          <a:stretch>
            <a:fillRect/>
          </a:stretch>
        </p:blipFill>
        <p:spPr>
          <a:xfrm>
            <a:off x="5666000" y="0"/>
            <a:ext cx="3477999" cy="2315776"/>
          </a:xfrm>
          <a:prstGeom prst="rect">
            <a:avLst/>
          </a:prstGeom>
          <a:noFill/>
          <a:ln>
            <a:noFill/>
          </a:ln>
        </p:spPr>
      </p:pic>
      <p:sp>
        <p:nvSpPr>
          <p:cNvPr id="119" name="Google Shape;119;p22"/>
          <p:cNvSpPr txBox="1"/>
          <p:nvPr/>
        </p:nvSpPr>
        <p:spPr>
          <a:xfrm>
            <a:off x="324475" y="2315775"/>
            <a:ext cx="8232900" cy="22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Calibri"/>
                <a:ea typeface="Calibri"/>
                <a:cs typeface="Calibri"/>
                <a:sym typeface="Calibri"/>
              </a:rPr>
              <a:t>balanced view about data in the world, including the positive and negative effects of it. Students will develop skills in using data analysis processes, relevant algorithms and techniques and computational tools to analyse Big Data using a multidisciplinary approach. </a:t>
            </a:r>
            <a:endParaRPr sz="1800">
              <a:solidFill>
                <a:schemeClr val="dk1"/>
              </a:solidFill>
              <a:latin typeface="Calibri"/>
              <a:ea typeface="Calibri"/>
              <a:cs typeface="Calibri"/>
              <a:sym typeface="Calibri"/>
            </a:endParaRPr>
          </a:p>
          <a:p>
            <a:pPr indent="0" lvl="0" marL="0" rtl="0" algn="l">
              <a:lnSpc>
                <a:spcPct val="115000"/>
              </a:lnSpc>
              <a:spcBef>
                <a:spcPts val="1600"/>
              </a:spcBef>
              <a:spcAft>
                <a:spcPts val="0"/>
              </a:spcAft>
              <a:buClr>
                <a:schemeClr val="dk1"/>
              </a:buClr>
              <a:buSzPts val="1100"/>
              <a:buFont typeface="Arial"/>
              <a:buNone/>
            </a:pPr>
            <a:r>
              <a:rPr lang="en-GB" sz="1800">
                <a:solidFill>
                  <a:schemeClr val="dk1"/>
                </a:solidFill>
                <a:latin typeface="Calibri"/>
                <a:ea typeface="Calibri"/>
                <a:cs typeface="Calibri"/>
                <a:sym typeface="Calibri"/>
              </a:rPr>
              <a:t>Big Data is defined by 3 Vs:</a:t>
            </a:r>
            <a:endParaRPr sz="1800">
              <a:solidFill>
                <a:schemeClr val="dk1"/>
              </a:solidFill>
              <a:latin typeface="Calibri"/>
              <a:ea typeface="Calibri"/>
              <a:cs typeface="Calibri"/>
              <a:sym typeface="Calibri"/>
            </a:endParaRPr>
          </a:p>
          <a:p>
            <a:pPr indent="-342900" lvl="0" marL="457200" rtl="0" algn="l">
              <a:lnSpc>
                <a:spcPct val="115000"/>
              </a:lnSpc>
              <a:spcBef>
                <a:spcPts val="160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Volume (too large for a single computer hard disk)</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Velocity (too much data over a network in a short period of time)</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GB" sz="1800">
                <a:solidFill>
                  <a:schemeClr val="dk1"/>
                </a:solidFill>
                <a:latin typeface="Calibri"/>
                <a:ea typeface="Calibri"/>
                <a:cs typeface="Calibri"/>
                <a:sym typeface="Calibri"/>
              </a:rPr>
              <a:t>Variety (a wide variety of data formats, or less structured data)</a:t>
            </a:r>
            <a:endParaRPr sz="1800">
              <a:solidFill>
                <a:schemeClr val="dk1"/>
              </a:solidFill>
              <a:latin typeface="Calibri"/>
              <a:ea typeface="Calibri"/>
              <a:cs typeface="Calibri"/>
              <a:sym typeface="Calibri"/>
            </a:endParaRPr>
          </a:p>
          <a:p>
            <a:pPr indent="0" lvl="0" marL="0" rtl="0" algn="l">
              <a:spcBef>
                <a:spcPts val="1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