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</p:sldIdLst>
  <p:sldSz cy="5143500" cx="9144000"/>
  <p:notesSz cx="6858000" cy="9144000"/>
  <p:embeddedFontLst>
    <p:embeddedFont>
      <p:font typeface="Proxima Nova"/>
      <p:regular r:id="rId74"/>
      <p:bold r:id="rId75"/>
      <p:italic r:id="rId76"/>
      <p:boldItalic r:id="rId77"/>
    </p:embeddedFont>
    <p:embeddedFont>
      <p:font typeface="Helvetica Neue"/>
      <p:regular r:id="rId78"/>
      <p:bold r:id="rId79"/>
      <p:italic r:id="rId80"/>
      <p:boldItalic r:id="rId81"/>
    </p:embeddedFont>
    <p:embeddedFont>
      <p:font typeface="Helvetica Neue Light"/>
      <p:regular r:id="rId82"/>
      <p:bold r:id="rId83"/>
      <p:italic r:id="rId84"/>
      <p:boldItalic r:id="rId85"/>
    </p:embeddedFont>
    <p:embeddedFont>
      <p:font typeface="Gill Sans"/>
      <p:regular r:id="rId86"/>
      <p:bold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607E78-0867-4FEF-BDD6-FFB0BED9E997}">
  <a:tblStyle styleId="{FB607E78-0867-4FEF-BDD6-FFB0BED9E9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HelveticaNeueLight-italic.fntdata"/><Relationship Id="rId83" Type="http://schemas.openxmlformats.org/officeDocument/2006/relationships/font" Target="fonts/HelveticaNeueLight-bold.fntdata"/><Relationship Id="rId42" Type="http://schemas.openxmlformats.org/officeDocument/2006/relationships/slide" Target="slides/slide35.xml"/><Relationship Id="rId86" Type="http://schemas.openxmlformats.org/officeDocument/2006/relationships/font" Target="fonts/GillSans-regular.fntdata"/><Relationship Id="rId41" Type="http://schemas.openxmlformats.org/officeDocument/2006/relationships/slide" Target="slides/slide34.xml"/><Relationship Id="rId85" Type="http://schemas.openxmlformats.org/officeDocument/2006/relationships/font" Target="fonts/HelveticaNeueLight-boldItalic.fntdata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87" Type="http://schemas.openxmlformats.org/officeDocument/2006/relationships/font" Target="fonts/GillSans-bold.fntdata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HelveticaNeue-italic.fntdata"/><Relationship Id="rId82" Type="http://schemas.openxmlformats.org/officeDocument/2006/relationships/font" Target="fonts/HelveticaNeueLight-regular.fntdata"/><Relationship Id="rId81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font" Target="fonts/ProximaNova-bold.fntdata"/><Relationship Id="rId30" Type="http://schemas.openxmlformats.org/officeDocument/2006/relationships/slide" Target="slides/slide23.xml"/><Relationship Id="rId74" Type="http://schemas.openxmlformats.org/officeDocument/2006/relationships/font" Target="fonts/ProximaNova-regular.fntdata"/><Relationship Id="rId33" Type="http://schemas.openxmlformats.org/officeDocument/2006/relationships/slide" Target="slides/slide26.xml"/><Relationship Id="rId77" Type="http://schemas.openxmlformats.org/officeDocument/2006/relationships/font" Target="fonts/ProximaNova-boldItalic.fntdata"/><Relationship Id="rId32" Type="http://schemas.openxmlformats.org/officeDocument/2006/relationships/slide" Target="slides/slide25.xml"/><Relationship Id="rId76" Type="http://schemas.openxmlformats.org/officeDocument/2006/relationships/font" Target="fonts/ProximaNova-italic.fntdata"/><Relationship Id="rId35" Type="http://schemas.openxmlformats.org/officeDocument/2006/relationships/slide" Target="slides/slide28.xml"/><Relationship Id="rId79" Type="http://schemas.openxmlformats.org/officeDocument/2006/relationships/font" Target="fonts/HelveticaNeue-bold.fntdata"/><Relationship Id="rId34" Type="http://schemas.openxmlformats.org/officeDocument/2006/relationships/slide" Target="slides/slide27.xml"/><Relationship Id="rId78" Type="http://schemas.openxmlformats.org/officeDocument/2006/relationships/font" Target="fonts/HelveticaNeue-regular.fnt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upport.apple.com/zh-tw/HT201361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wiftfiddle.com/" TargetMode="External"/><Relationship Id="rId3" Type="http://schemas.openxmlformats.org/officeDocument/2006/relationships/hyperlink" Target="https://docs.swift.org/swift-book/documentation/the-swift-programming-language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8948f1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28948f1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f5b6444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f5b6444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import Foundation </a:t>
            </a:r>
            <a:br>
              <a:rPr lang="zh-TW"/>
            </a:br>
            <a:br>
              <a:rPr lang="zh-TW"/>
            </a:br>
            <a:r>
              <a:rPr lang="zh-TW"/>
              <a:t>print("Hello World")</a:t>
            </a:r>
            <a:br>
              <a:rPr lang="zh-TW"/>
            </a:br>
            <a:r>
              <a:rPr lang="zh-TW"/>
              <a:t>//這是一行註解</a:t>
            </a:r>
            <a:br>
              <a:rPr lang="zh-TW"/>
            </a:br>
            <a:br>
              <a:rPr lang="zh-TW"/>
            </a:br>
            <a:r>
              <a:rPr lang="zh-TW"/>
              <a:t>/*</a:t>
            </a:r>
            <a:br>
              <a:rPr lang="zh-TW"/>
            </a:br>
            <a:r>
              <a:rPr lang="zh-TW"/>
              <a:t>    這是多行註解    </a:t>
            </a:r>
            <a:br>
              <a:rPr lang="zh-TW"/>
            </a:br>
            <a:r>
              <a:rPr lang="zh-TW"/>
              <a:t>    print("我是註解")</a:t>
            </a:r>
            <a:br>
              <a:rPr lang="zh-TW"/>
            </a:br>
            <a:r>
              <a:rPr lang="zh-TW"/>
              <a:t>    在這個區塊裡的程式碼都不會被執行 </a:t>
            </a:r>
            <a:br>
              <a:rPr lang="zh-TW"/>
            </a:br>
            <a:r>
              <a:rPr lang="zh-TW"/>
              <a:t>*/</a:t>
            </a:r>
            <a:br>
              <a:rPr lang="zh-TW"/>
            </a:br>
            <a:br>
              <a:rPr lang="zh-TW"/>
            </a:br>
            <a:r>
              <a:rPr lang="zh-TW"/>
              <a:t>print("Hello again")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f5b6444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f5b644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f5b64447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f5b6444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056e195f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056e195f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f5b6444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f5b6444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如何在 Mac 上拍攝截圖:</a:t>
            </a:r>
            <a:r>
              <a:rPr lang="zh-TW" u="sng">
                <a:solidFill>
                  <a:schemeClr val="hlink"/>
                </a:solidFill>
                <a:hlinkClick r:id="rId2"/>
              </a:rPr>
              <a:t>https://support.apple.com/zh-tw/HT201361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36e98bc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36e98bc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message = "我是字串"</a:t>
            </a:r>
            <a:br>
              <a:rPr lang="zh-TW"/>
            </a:br>
            <a:r>
              <a:rPr lang="zh-TW"/>
              <a:t>var emptyString = ""</a:t>
            </a:r>
            <a:br>
              <a:rPr lang="zh-TW"/>
            </a:br>
            <a:r>
              <a:rPr lang="zh-TW"/>
              <a:t>if emptyString.isEmpty {</a:t>
            </a:r>
            <a:br>
              <a:rPr lang="zh-TW"/>
            </a:br>
            <a:r>
              <a:rPr lang="zh-TW"/>
              <a:t>    print("我是空字串")</a:t>
            </a:r>
            <a:br>
              <a:rPr lang="zh-TW"/>
            </a:br>
            <a:r>
              <a:rPr lang="zh-TW"/>
              <a:t>}</a:t>
            </a:r>
            <a:br>
              <a:rPr lang="zh-TW"/>
            </a:br>
            <a:r>
              <a:rPr lang="zh-TW"/>
              <a:t>//我是空字串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36e98bca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36e98bca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hello = "Hello,"</a:t>
            </a:r>
            <a:br>
              <a:rPr lang="zh-TW"/>
            </a:br>
            <a:r>
              <a:rPr lang="zh-TW"/>
              <a:t>hello = hello + "Keny"</a:t>
            </a:r>
            <a:br>
              <a:rPr lang="zh-TW"/>
            </a:br>
            <a:r>
              <a:rPr lang="zh-TW"/>
              <a:t>print(hello)</a:t>
            </a:r>
            <a:br>
              <a:rPr lang="zh-TW"/>
            </a:br>
            <a:r>
              <a:rPr lang="zh-TW"/>
              <a:t>//Hello,Keny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let pi = 3.14</a:t>
            </a:r>
            <a:br>
              <a:rPr lang="zh-TW"/>
            </a:br>
            <a:r>
              <a:rPr lang="zh-TW"/>
              <a:t>let piString = "圓周率是\(pi)，面積是半徑*半徑*\(pi)"</a:t>
            </a:r>
            <a:br>
              <a:rPr lang="zh-TW"/>
            </a:br>
            <a:r>
              <a:rPr lang="zh-TW"/>
              <a:t>print(piString)</a:t>
            </a:r>
            <a:br>
              <a:rPr lang="zh-TW"/>
            </a:br>
            <a:r>
              <a:rPr lang="zh-TW"/>
              <a:t>//圓周率是3.14，面積是半徑*半徑*3.14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36e98bca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36e98bca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36e98bca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36e98bca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2efcafc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2efcafc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f09ee1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f09ee1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2efcafc0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2efcafc0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studentScores:Array&lt;Int&gt; = []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studentScores = [Int]()</a:t>
            </a:r>
            <a:br>
              <a:rPr lang="zh-TW"/>
            </a:br>
            <a:r>
              <a:rPr lang="zh-TW"/>
              <a:t>print("學生成績裡有\(studentScores.count)筆資料")</a:t>
            </a:r>
            <a:br>
              <a:rPr lang="zh-TW"/>
            </a:br>
            <a:r>
              <a:rPr lang="zh-TW"/>
              <a:t>// 學生成績裡有0筆資料</a:t>
            </a:r>
            <a:br>
              <a:rPr lang="zh-TW"/>
            </a:br>
            <a:br>
              <a:rPr lang="zh-TW"/>
            </a:br>
            <a:br>
              <a:rPr lang="zh-TW"/>
            </a:br>
            <a:r>
              <a:rPr lang="zh-TW"/>
              <a:t>studentScores.append(90)</a:t>
            </a:r>
            <a:br>
              <a:rPr lang="zh-TW"/>
            </a:br>
            <a:r>
              <a:rPr lang="zh-TW"/>
              <a:t>// 加入一筆學生成績至studentScores，分數90分</a:t>
            </a:r>
            <a:br>
              <a:rPr lang="zh-TW"/>
            </a:br>
            <a:r>
              <a:rPr lang="zh-TW"/>
              <a:t>studentScores = []</a:t>
            </a:r>
            <a:br>
              <a:rPr lang="zh-TW"/>
            </a:br>
            <a:r>
              <a:rPr lang="zh-TW"/>
              <a:t>// 把studentScores設為空陣列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2efcafc0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2efcafc0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threeDouble = Array(repeating: 0.0, count: 3)</a:t>
            </a:r>
            <a:br>
              <a:rPr lang="zh-TW"/>
            </a:br>
            <a:r>
              <a:rPr lang="zh-TW"/>
              <a:t>//宣告threeDouble變數，初始值為0.0，共3筆</a:t>
            </a:r>
            <a:br>
              <a:rPr lang="zh-TW"/>
            </a:br>
            <a:r>
              <a:rPr lang="zh-TW"/>
              <a:t>//[0.0, 0.0, 0.0]</a:t>
            </a:r>
            <a:br>
              <a:rPr lang="zh-TW"/>
            </a:br>
            <a:br>
              <a:rPr lang="zh-TW"/>
            </a:br>
            <a:r>
              <a:rPr lang="zh-TW"/>
              <a:t>var shoppingList = ["蛋","牛奶"]</a:t>
            </a:r>
            <a:br>
              <a:rPr lang="zh-TW"/>
            </a:br>
            <a:r>
              <a:rPr lang="zh-TW"/>
              <a:t>//宣告shoppingList變數，初始值為"蛋"與"牛奶"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2efcafc0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2efcafc0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shoppingList = ["蛋","牛奶","餅乾"]</a:t>
            </a:r>
            <a:br>
              <a:rPr lang="zh-TW"/>
            </a:br>
            <a:r>
              <a:rPr lang="zh-TW"/>
              <a:t>print("購物清單上有：\(shoppingList.count)筆資料")</a:t>
            </a:r>
            <a:br>
              <a:rPr lang="zh-TW"/>
            </a:br>
            <a:r>
              <a:rPr lang="zh-TW"/>
              <a:t>//購物清單上有：3筆資料</a:t>
            </a:r>
            <a:br>
              <a:rPr lang="zh-TW"/>
            </a:br>
            <a:br>
              <a:rPr lang="zh-TW"/>
            </a:br>
            <a:r>
              <a:rPr lang="zh-TW"/>
              <a:t>if shoppingList.isEmpty {</a:t>
            </a:r>
            <a:br>
              <a:rPr lang="zh-TW"/>
            </a:br>
            <a:r>
              <a:rPr lang="zh-TW"/>
              <a:t>    print("購物清單是空的")</a:t>
            </a:r>
            <a:br>
              <a:rPr lang="zh-TW"/>
            </a:br>
            <a:r>
              <a:rPr lang="zh-TW"/>
              <a:t>}else{</a:t>
            </a:r>
            <a:br>
              <a:rPr lang="zh-TW"/>
            </a:br>
            <a:r>
              <a:rPr lang="zh-TW"/>
              <a:t>    print("購物清單不是空的")</a:t>
            </a:r>
            <a:br>
              <a:rPr lang="zh-TW"/>
            </a:br>
            <a:r>
              <a:rPr lang="zh-TW"/>
              <a:t>}</a:t>
            </a:r>
            <a:br>
              <a:rPr lang="zh-TW"/>
            </a:br>
            <a:r>
              <a:rPr lang="zh-TW"/>
              <a:t>//購物清單不是空的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efcafc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efcafc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shoppingList = ["蛋","牛奶","餅乾"]</a:t>
            </a:r>
            <a:br>
              <a:rPr lang="zh-TW"/>
            </a:br>
            <a:r>
              <a:rPr lang="zh-TW"/>
              <a:t>/／var firstItem = shoppingList[0]</a:t>
            </a:r>
            <a:br>
              <a:rPr lang="zh-TW"/>
            </a:br>
            <a:r>
              <a:rPr lang="zh-TW"/>
              <a:t>print("購物清單第一項是\(firstItem)")</a:t>
            </a:r>
            <a:br>
              <a:rPr lang="zh-TW"/>
            </a:br>
            <a:r>
              <a:rPr lang="zh-TW"/>
              <a:t>//購物清單第一項是蛋</a:t>
            </a:r>
            <a:br>
              <a:rPr lang="zh-TW"/>
            </a:br>
            <a:r>
              <a:rPr lang="zh-TW"/>
              <a:t>shoppingList[0] = "蛋糕"</a:t>
            </a:r>
            <a:br>
              <a:rPr lang="zh-TW"/>
            </a:br>
            <a:r>
              <a:rPr lang="zh-TW"/>
              <a:t>firstItem = shoppingList[0]</a:t>
            </a:r>
            <a:br>
              <a:rPr lang="zh-TW"/>
            </a:br>
            <a:r>
              <a:rPr lang="zh-TW"/>
              <a:t>print("購物清單第一項是\(firstItem)")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36e98bca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36e98bca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2efcafc0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2efcafc0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feetOfInt = [Int: String]()</a:t>
            </a:r>
            <a:br>
              <a:rPr lang="zh-TW"/>
            </a:br>
            <a:r>
              <a:rPr lang="zh-TW"/>
              <a:t>// feetOfInt 是一個空的dictionary,型別為[Int: String]</a:t>
            </a:r>
            <a:br>
              <a:rPr lang="zh-TW"/>
            </a:br>
            <a:br>
              <a:rPr lang="zh-TW"/>
            </a:br>
            <a:r>
              <a:rPr lang="zh-TW"/>
              <a:t>feetOfInt[1] = "左腳"</a:t>
            </a:r>
            <a:br>
              <a:rPr lang="zh-TW"/>
            </a:br>
            <a:r>
              <a:rPr lang="zh-TW"/>
              <a:t>feetOfInt[2] = "右腳"</a:t>
            </a:r>
            <a:br>
              <a:rPr lang="zh-TW"/>
            </a:br>
            <a:r>
              <a:rPr lang="zh-TW"/>
              <a:t>// feetOfInt包含了二個 key-value 資料</a:t>
            </a:r>
            <a:br>
              <a:rPr lang="zh-TW"/>
            </a:br>
            <a:r>
              <a:rPr lang="zh-TW"/>
              <a:t>feetOfInt = [:]</a:t>
            </a:r>
            <a:br>
              <a:rPr lang="zh-TW"/>
            </a:br>
            <a:r>
              <a:rPr lang="zh-TW"/>
              <a:t>//把feetOfInt設為一個空的dictionary,型別為[Int: String]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100">
                <a:solidFill>
                  <a:srgbClr val="F2248C"/>
                </a:solidFill>
                <a:highlight>
                  <a:srgbClr val="18181C"/>
                </a:highlight>
              </a:rPr>
              <a:t>var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 </a:t>
            </a:r>
            <a:r>
              <a:rPr lang="zh-TW" sz="2100">
                <a:solidFill>
                  <a:srgbClr val="35B0D8"/>
                </a:solidFill>
                <a:highlight>
                  <a:srgbClr val="18181C"/>
                </a:highlight>
              </a:rPr>
              <a:t>dic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:</a:t>
            </a:r>
            <a:r>
              <a:rPr lang="zh-TW" sz="2100">
                <a:solidFill>
                  <a:srgbClr val="D0A8FF"/>
                </a:solidFill>
                <a:highlight>
                  <a:srgbClr val="18181C"/>
                </a:highlight>
              </a:rPr>
              <a:t>Dictionary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&lt;</a:t>
            </a:r>
            <a:r>
              <a:rPr lang="zh-TW" sz="2100">
                <a:solidFill>
                  <a:srgbClr val="D0A8FF"/>
                </a:solidFill>
                <a:highlight>
                  <a:srgbClr val="18181C"/>
                </a:highlight>
              </a:rPr>
              <a:t>Int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,</a:t>
            </a:r>
            <a:r>
              <a:rPr lang="zh-TW" sz="2100">
                <a:solidFill>
                  <a:srgbClr val="AB64FF"/>
                </a:solidFill>
                <a:highlight>
                  <a:srgbClr val="18181C"/>
                </a:highlight>
              </a:rPr>
              <a:t>String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&gt; = [:]</a:t>
            </a:r>
            <a:endParaRPr sz="2100">
              <a:solidFill>
                <a:srgbClr val="FFFFFF"/>
              </a:solidFill>
              <a:highlight>
                <a:srgbClr val="18181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100">
                <a:solidFill>
                  <a:srgbClr val="F2248C"/>
                </a:solidFill>
                <a:highlight>
                  <a:srgbClr val="18181C"/>
                </a:highlight>
              </a:rPr>
              <a:t>var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 </a:t>
            </a:r>
            <a:r>
              <a:rPr lang="zh-TW" sz="2100">
                <a:solidFill>
                  <a:srgbClr val="35B0D8"/>
                </a:solidFill>
                <a:highlight>
                  <a:srgbClr val="18181C"/>
                </a:highlight>
              </a:rPr>
              <a:t>dic2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:[</a:t>
            </a:r>
            <a:r>
              <a:rPr lang="zh-TW" sz="2100">
                <a:solidFill>
                  <a:srgbClr val="D0A8FF"/>
                </a:solidFill>
                <a:highlight>
                  <a:srgbClr val="18181C"/>
                </a:highlight>
              </a:rPr>
              <a:t>Int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:</a:t>
            </a:r>
            <a:r>
              <a:rPr lang="zh-TW" sz="2100">
                <a:solidFill>
                  <a:srgbClr val="AB64FF"/>
                </a:solidFill>
                <a:highlight>
                  <a:srgbClr val="18181C"/>
                </a:highlight>
              </a:rPr>
              <a:t>String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]</a:t>
            </a:r>
            <a:endParaRPr sz="2100">
              <a:solidFill>
                <a:srgbClr val="FFFFFF"/>
              </a:solidFill>
              <a:highlight>
                <a:srgbClr val="18181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100">
                <a:solidFill>
                  <a:srgbClr val="F2248C"/>
                </a:solidFill>
                <a:highlight>
                  <a:srgbClr val="18181C"/>
                </a:highlight>
              </a:rPr>
              <a:t>var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 </a:t>
            </a:r>
            <a:r>
              <a:rPr lang="zh-TW" sz="2100">
                <a:solidFill>
                  <a:srgbClr val="35B0D8"/>
                </a:solidFill>
                <a:highlight>
                  <a:srgbClr val="18181C"/>
                </a:highlight>
              </a:rPr>
              <a:t>dic3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 = [</a:t>
            </a:r>
            <a:r>
              <a:rPr lang="zh-TW" sz="2100">
                <a:solidFill>
                  <a:srgbClr val="D0A8FF"/>
                </a:solidFill>
                <a:highlight>
                  <a:srgbClr val="18181C"/>
                </a:highlight>
              </a:rPr>
              <a:t>Int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:</a:t>
            </a:r>
            <a:r>
              <a:rPr lang="zh-TW" sz="2100">
                <a:solidFill>
                  <a:srgbClr val="AB64FF"/>
                </a:solidFill>
                <a:highlight>
                  <a:srgbClr val="18181C"/>
                </a:highlight>
              </a:rPr>
              <a:t>String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]()</a:t>
            </a:r>
            <a:endParaRPr sz="2100">
              <a:solidFill>
                <a:srgbClr val="FFFFFF"/>
              </a:solidFill>
              <a:highlight>
                <a:srgbClr val="18181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100">
                <a:solidFill>
                  <a:srgbClr val="F2248C"/>
                </a:solidFill>
                <a:highlight>
                  <a:srgbClr val="18181C"/>
                </a:highlight>
              </a:rPr>
              <a:t>var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 </a:t>
            </a:r>
            <a:r>
              <a:rPr lang="zh-TW" sz="2100">
                <a:solidFill>
                  <a:srgbClr val="35B0D8"/>
                </a:solidFill>
                <a:highlight>
                  <a:srgbClr val="18181C"/>
                </a:highlight>
              </a:rPr>
              <a:t>dic4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:[</a:t>
            </a:r>
            <a:r>
              <a:rPr lang="zh-TW" sz="2100">
                <a:solidFill>
                  <a:srgbClr val="D0A8FF"/>
                </a:solidFill>
                <a:highlight>
                  <a:srgbClr val="18181C"/>
                </a:highlight>
              </a:rPr>
              <a:t>Int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:</a:t>
            </a:r>
            <a:r>
              <a:rPr lang="zh-TW" sz="2100">
                <a:solidFill>
                  <a:srgbClr val="AB64FF"/>
                </a:solidFill>
                <a:highlight>
                  <a:srgbClr val="18181C"/>
                </a:highlight>
              </a:rPr>
              <a:t>String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] = [</a:t>
            </a:r>
            <a:r>
              <a:rPr lang="zh-TW" sz="2100">
                <a:solidFill>
                  <a:srgbClr val="FFE76D"/>
                </a:solidFill>
                <a:highlight>
                  <a:srgbClr val="18181C"/>
                </a:highlight>
              </a:rPr>
              <a:t>1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:</a:t>
            </a:r>
            <a:r>
              <a:rPr lang="zh-TW" sz="2100">
                <a:solidFill>
                  <a:srgbClr val="FC4651"/>
                </a:solidFill>
                <a:highlight>
                  <a:srgbClr val="18181C"/>
                </a:highlight>
              </a:rPr>
              <a:t>"A"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,</a:t>
            </a:r>
            <a:r>
              <a:rPr lang="zh-TW" sz="2100">
                <a:solidFill>
                  <a:srgbClr val="FFE76D"/>
                </a:solidFill>
                <a:highlight>
                  <a:srgbClr val="18181C"/>
                </a:highlight>
              </a:rPr>
              <a:t>2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:</a:t>
            </a:r>
            <a:r>
              <a:rPr lang="zh-TW" sz="2100">
                <a:solidFill>
                  <a:srgbClr val="FC4651"/>
                </a:solidFill>
                <a:highlight>
                  <a:srgbClr val="18181C"/>
                </a:highlight>
              </a:rPr>
              <a:t>"b"</a:t>
            </a:r>
            <a:r>
              <a:rPr lang="zh-TW" sz="2100">
                <a:solidFill>
                  <a:srgbClr val="FFFFFF"/>
                </a:solidFill>
                <a:highlight>
                  <a:srgbClr val="18181C"/>
                </a:highlight>
              </a:rPr>
              <a:t>]</a:t>
            </a:r>
            <a:endParaRPr sz="2100">
              <a:solidFill>
                <a:srgbClr val="FFFFFF"/>
              </a:solidFill>
              <a:highlight>
                <a:srgbClr val="18181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2efcafc0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2efcafc0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feetOfInt：[Int: String] = [ 1 : "左腳" , 2 : "右腳"]</a:t>
            </a:r>
            <a:br>
              <a:rPr lang="zh-TW"/>
            </a:br>
            <a:r>
              <a:rPr lang="zh-TW"/>
              <a:t>// feetOfInt 是一個dictionary,型別為[Int: String]</a:t>
            </a:r>
            <a:br>
              <a:rPr lang="zh-TW"/>
            </a:br>
            <a:r>
              <a:rPr lang="zh-TW"/>
              <a:t>// 初始值有二個&lt;1,"左腳"&gt;,&lt;2,"右腳"&gt;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2efcafc0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2efcafc0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feetOfInt: [Int:String] = [ 1: "左腳" , 2: "右腳"]</a:t>
            </a:r>
            <a:br>
              <a:rPr lang="zh-TW"/>
            </a:br>
            <a:r>
              <a:rPr lang="zh-TW"/>
              <a:t>print("feetOfInt dictionary 包含 \(feetOfInt.count) 組資料.")</a:t>
            </a:r>
            <a:br>
              <a:rPr lang="zh-TW"/>
            </a:br>
            <a:r>
              <a:rPr lang="zh-TW"/>
              <a:t>//feetOfInt dictionary 包含 2 組資料.</a:t>
            </a:r>
            <a:br>
              <a:rPr lang="zh-TW"/>
            </a:br>
            <a:br>
              <a:rPr lang="zh-TW"/>
            </a:br>
            <a:r>
              <a:rPr lang="zh-TW"/>
              <a:t>if feetOfInt.isEmpty {</a:t>
            </a:r>
            <a:br>
              <a:rPr lang="zh-TW"/>
            </a:br>
            <a:r>
              <a:rPr lang="zh-TW"/>
              <a:t>    print("feetOfInt dictionary 是空的")</a:t>
            </a:r>
            <a:br>
              <a:rPr lang="zh-TW"/>
            </a:br>
            <a:r>
              <a:rPr lang="zh-TW"/>
              <a:t>} else {</a:t>
            </a:r>
            <a:br>
              <a:rPr lang="zh-TW"/>
            </a:br>
            <a:r>
              <a:rPr lang="zh-TW"/>
              <a:t>    print("feetOfInt dictionary 不是空的")</a:t>
            </a:r>
            <a:br>
              <a:rPr lang="zh-TW"/>
            </a:br>
            <a:r>
              <a:rPr lang="zh-TW"/>
              <a:t>}</a:t>
            </a:r>
            <a:br>
              <a:rPr lang="zh-TW"/>
            </a:br>
            <a:r>
              <a:rPr lang="zh-TW"/>
              <a:t>// feetOfInt dictionary 不是空的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2efcafc0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2efcafc0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feetOfInt: [Int:String] = [ 1: "左腳" , 2: "右腳"]</a:t>
            </a:r>
            <a:br>
              <a:rPr lang="zh-TW"/>
            </a:br>
            <a:r>
              <a:rPr lang="zh-TW"/>
              <a:t>feetOfInt[1] = "左手" //1 -＞ 左手</a:t>
            </a:r>
            <a:br>
              <a:rPr lang="zh-TW"/>
            </a:br>
            <a:r>
              <a:rPr lang="zh-TW"/>
              <a:t>feetOfInt[3] = "右手"</a:t>
            </a:r>
            <a:br>
              <a:rPr lang="zh-TW"/>
            </a:br>
            <a:r>
              <a:rPr lang="zh-TW"/>
              <a:t>// feetOfInt =  [ 1: "左手" , 2: "右腳", 3: "右手"]</a:t>
            </a:r>
            <a:br>
              <a:rPr lang="zh-TW"/>
            </a:b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afc76fe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afc76fe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8948f1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8948f1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afc76fed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0afc76fed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2efcafc0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2efcafc0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feetOfInt: [Int:String] = [ 1: "左腳" , 2: "右腳"]</a:t>
            </a:r>
            <a:br>
              <a:rPr lang="zh-TW"/>
            </a:br>
            <a:r>
              <a:rPr lang="zh-TW"/>
              <a:t>var four = feetOfInt[4]</a:t>
            </a:r>
            <a:br>
              <a:rPr lang="zh-TW"/>
            </a:br>
            <a:r>
              <a:rPr lang="zh-TW"/>
              <a:t>print("four的值是:\(four) ")</a:t>
            </a:r>
            <a:br>
              <a:rPr lang="zh-TW"/>
            </a:br>
            <a:r>
              <a:rPr lang="zh-TW"/>
              <a:t>//four的值是:nil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36e98bca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36e98bca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2ef0470a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2ef0470a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2ef0470ab_1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var likeCoding 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likeCoding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print(“Join coding Club?”);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}else{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print(“Don’t Invite!!”);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}</a:t>
            </a:r>
            <a:endParaRPr/>
          </a:p>
        </p:txBody>
      </p:sp>
      <p:sp>
        <p:nvSpPr>
          <p:cNvPr id="341" name="Google Shape;341;g42ef0470ab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2ef0470a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2ef0470a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2ef0470ab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2ef0470a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2ef0470ab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2ef0470ab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2ef0470ab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2ef0470ab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2ef0470ab_1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2ef0470ab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e9e210d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e9e210d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2ef0470a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2ef0470a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2ef0470ab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2ef0470ab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2ef0470ab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2ef0470ab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2efcafc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2efcafc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2efcafc0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2efcafc0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2efcafc0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2efcafc0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2efcafc0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42efcafc0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2efcafc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2efcafc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2efcafc0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2efcafc0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432a34fa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432a34fa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2e7fed9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2e7fed9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32a34fa4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32a34fa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0056e195f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0056e195f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0056e195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0056e195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432a34fa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432a34fa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 greeting(){</a:t>
            </a:r>
            <a:br>
              <a:rPr lang="zh-TW"/>
            </a:br>
            <a:r>
              <a:rPr lang="zh-TW"/>
              <a:t>    print("Hello,你好")</a:t>
            </a:r>
            <a:br>
              <a:rPr lang="zh-TW"/>
            </a:br>
            <a:r>
              <a:rPr lang="zh-TW"/>
              <a:t>}</a:t>
            </a:r>
            <a:br>
              <a:rPr lang="zh-TW"/>
            </a:br>
            <a:br>
              <a:rPr lang="zh-TW"/>
            </a:br>
            <a:r>
              <a:rPr lang="zh-TW"/>
              <a:t>func greeting2(name:String){</a:t>
            </a:r>
            <a:br>
              <a:rPr lang="zh-TW"/>
            </a:br>
            <a:r>
              <a:rPr lang="zh-TW"/>
              <a:t>    print("Hello,你好\(name)")</a:t>
            </a:r>
            <a:br>
              <a:rPr lang="zh-TW"/>
            </a:br>
            <a:r>
              <a:rPr lang="zh-TW"/>
              <a:t>}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32a34fa4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32a34fa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 greeting3()-&gt;String{</a:t>
            </a:r>
            <a:br>
              <a:rPr lang="zh-TW"/>
            </a:br>
            <a:r>
              <a:rPr lang="zh-TW"/>
              <a:t>    return "Hello,你好"</a:t>
            </a:r>
            <a:br>
              <a:rPr lang="zh-TW"/>
            </a:br>
            <a:r>
              <a:rPr lang="zh-TW"/>
              <a:t>}</a:t>
            </a:r>
            <a:br>
              <a:rPr lang="zh-TW"/>
            </a:br>
            <a:br>
              <a:rPr lang="zh-TW"/>
            </a:br>
            <a:r>
              <a:rPr lang="zh-TW"/>
              <a:t>func greeting4(name:String)-&gt;String{</a:t>
            </a:r>
            <a:br>
              <a:rPr lang="zh-TW"/>
            </a:br>
            <a:r>
              <a:rPr lang="zh-TW"/>
              <a:t>    return "Hello,你好\(name)"</a:t>
            </a:r>
            <a:br>
              <a:rPr lang="zh-TW"/>
            </a:br>
            <a:r>
              <a:rPr lang="zh-TW"/>
              <a:t>}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32a34fa4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32a34fa4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 greeting5(name1:String, name2:String)-&gt;String{</a:t>
            </a:r>
            <a:br>
              <a:rPr lang="zh-TW"/>
            </a:br>
            <a:r>
              <a:rPr lang="zh-TW"/>
              <a:t>    return "Hello,你好\(name1)和\(name2)"</a:t>
            </a:r>
            <a:br>
              <a:rPr lang="zh-TW"/>
            </a:br>
            <a:r>
              <a:rPr lang="zh-TW"/>
              <a:t>}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32a34fa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432a34fa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greeting()</a:t>
            </a:r>
            <a:br>
              <a:rPr lang="zh-TW"/>
            </a:br>
            <a:r>
              <a:rPr lang="zh-TW"/>
              <a:t>//Hello,你好</a:t>
            </a:r>
            <a:br>
              <a:rPr lang="zh-TW"/>
            </a:br>
            <a:r>
              <a:rPr lang="zh-TW"/>
              <a:t>greeting2(name: "Keny")</a:t>
            </a:r>
            <a:br>
              <a:rPr lang="zh-TW"/>
            </a:br>
            <a:r>
              <a:rPr lang="zh-TW"/>
              <a:t>//Hello,你好Keny</a:t>
            </a:r>
            <a:br>
              <a:rPr lang="zh-TW"/>
            </a:br>
            <a:r>
              <a:rPr lang="zh-TW"/>
              <a:t>let strGreeting1 = greeting3()</a:t>
            </a:r>
            <a:br>
              <a:rPr lang="zh-TW"/>
            </a:br>
            <a:r>
              <a:rPr lang="zh-TW"/>
              <a:t>print(strGreeting1)</a:t>
            </a:r>
            <a:br>
              <a:rPr lang="zh-TW"/>
            </a:br>
            <a:r>
              <a:rPr lang="zh-TW"/>
              <a:t>//Hello,你好</a:t>
            </a:r>
            <a:br>
              <a:rPr lang="zh-TW"/>
            </a:br>
            <a:r>
              <a:rPr lang="zh-TW"/>
              <a:t>let strGreeting2 = greeting4(name: "Keny")</a:t>
            </a:r>
            <a:br>
              <a:rPr lang="zh-TW"/>
            </a:br>
            <a:r>
              <a:rPr lang="zh-TW"/>
              <a:t>print(strGreeting2)</a:t>
            </a:r>
            <a:br>
              <a:rPr lang="zh-TW"/>
            </a:br>
            <a:r>
              <a:rPr lang="zh-TW"/>
              <a:t>//Hello,你好Keny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32a34fa4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432a34fa4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08b3a8b2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08b3a8b2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08b3a8b27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08b3a8b27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class Document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var content: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init(content: String)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self.content =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// 顯示內容的方法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func displayContent()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print("文件內容: \(content)")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// 使用範例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let document1 = Document(content: "初始內容")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let document2 = document1 // 傳遞的是連結（參考）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// 顯示兩個變數的內容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document1.displayContent() // 輸出: 文件內容: 初始內容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document2.displayContent() // 輸出: 文件內容: 初始內容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// 改變 document2 的內容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document2.content = "修改後的內容"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// 再次顯示兩個變數的內容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document1.displayContent() // 輸出: 文件內容: 修改後的內容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document2.displayContent() // 輸出: 文件內容: 修改後的內容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a25fff4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a25fff4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08b3a8b27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08b3a8b27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class Document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var content: String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init(content: String)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    self.content =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// 顯示內容的方法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func displayContent()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    print("文件內容: \(content)")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// 使用範例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let document1 = Document(content: "初始內容")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let document2 = document1 // 傳遞的是連結（參考）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// 顯示兩個變數的內容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document1.displayContent() // 輸出: 文件內容: 初始內容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document2.displayContent() // 輸出: 文件內容: 初始內容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// 改變 document2 的內容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document2.content = "修改後的內容"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// 再次顯示兩個變數的內容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document1.displayContent() // 輸出: 文件內容: 修改後的內容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document2.displayContent() // 輸出: 文件內容: 修改後的內容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08b3a8b27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08b3a8b27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struct PaperDocument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var content: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// 顯示內容的方法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func displayContent()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  print("文件內容: \(content)")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// 使用範例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var document1 = PaperDocument(content: "初始內容")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var document2 = document1 // 傳遞的是副本（值）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// 顯示兩個變數的內容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document1.displayContent() // 輸出: 文件內容: 初始內容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document2.displayContent() // 輸出: 文件內容: 初始內容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// 改變 document2 的內容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document2.content = "修改後的內容"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// 再次顯示兩個變數的內容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document1.displayContent() // 輸出: 文件內容: 初始內容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document2.displayContent() // 輸出: 文件內容: 修改後的內容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0ae64bfb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0ae64bfb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08b3a8b27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08b3a8b27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08b3a8b27c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08b3a8b27c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f5b6444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f5b6444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f5b6444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f5b6444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a25fff4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a25fff4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5b6444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5b6444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https://swiftfiddle.com/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官方教學文件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https://docs.swift.org/swift-book/documentation/the-swift-programming-language/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f5b64447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f5b64447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553641" y="1078260"/>
            <a:ext cx="80367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53641" y="3274963"/>
            <a:ext cx="80367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9250" lvl="5" marL="27432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9250" lvl="7" marL="3657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9250" lvl="8" marL="41148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idx="2" type="pic"/>
          </p:nvPr>
        </p:nvSpPr>
        <p:spPr>
          <a:xfrm>
            <a:off x="946547" y="549176"/>
            <a:ext cx="7304700" cy="27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892969" y="3643313"/>
            <a:ext cx="73581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892969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9250" lvl="5" marL="27432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9250" lvl="7" marL="3657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9250" lvl="8" marL="41148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553641" y="133945"/>
            <a:ext cx="80367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53641" y="1439912"/>
            <a:ext cx="80367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9250" lvl="1" marL="9144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9250" lvl="3" marL="18288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9250" lvl="4" marL="22860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9250" lvl="5" marL="27432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9250" lvl="7" marL="3657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9250" lvl="8" marL="41148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影像" id="68" name="Google Shape;6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93183" y="1762637"/>
            <a:ext cx="1618226" cy="16182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553641" y="1714500"/>
            <a:ext cx="80367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>
            <p:ph idx="2" type="pic"/>
          </p:nvPr>
        </p:nvSpPr>
        <p:spPr>
          <a:xfrm>
            <a:off x="4715164" y="548219"/>
            <a:ext cx="3767700" cy="4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625636" y="535781"/>
            <a:ext cx="37677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625636" y="2578447"/>
            <a:ext cx="3767700" cy="20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9250" lvl="5" marL="27432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9250" lvl="7" marL="3657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9250" lvl="8" marL="41148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553641" y="133945"/>
            <a:ext cx="80367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>
            <p:ph idx="2" type="pic"/>
          </p:nvPr>
        </p:nvSpPr>
        <p:spPr>
          <a:xfrm>
            <a:off x="4830961" y="1466701"/>
            <a:ext cx="37149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50031" y="133945"/>
            <a:ext cx="86439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250031" y="1439912"/>
            <a:ext cx="41433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9250" lvl="1" marL="9144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9250" lvl="3" marL="18288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9250" lvl="4" marL="22860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9250" lvl="5" marL="27432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9250" lvl="7" marL="3657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9250" lvl="8" marL="41148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535781" y="401836"/>
            <a:ext cx="8063400" cy="43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9250" lvl="1" marL="9144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9250" lvl="3" marL="18288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9250" lvl="4" marL="22860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9250" lvl="5" marL="27432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9250" lvl="7" marL="3657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9250" lvl="8" marL="41148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892969" y="3000375"/>
            <a:ext cx="73581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3535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9250" lvl="1" marL="9144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9250" lvl="3" marL="18288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9250" lvl="4" marL="22860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9250" lvl="5" marL="27432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9250" lvl="7" marL="3657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9250" lvl="8" marL="41148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892969" y="2025922"/>
            <a:ext cx="73581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53535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9250" lvl="1" marL="9144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9250" lvl="3" marL="18288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9250" lvl="4" marL="22860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9250" lvl="5" marL="27432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9250" lvl="7" marL="3657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9250" lvl="8" marL="41148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py">
  <p:cSld name="Blank cop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53641" y="133945"/>
            <a:ext cx="80367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  <a:defRPr b="1" i="0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50031" y="1439912"/>
            <a:ext cx="86439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9250" lvl="1" marL="9144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9250" lvl="2" marL="1371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9250" lvl="3" marL="18288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9250" lvl="4" marL="22860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9250" lvl="5" marL="27432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9250" lvl="7" marL="3657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9250" lvl="8" marL="41148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1900"/>
              <a:buFont typeface="Helvetica Neue"/>
              <a:buChar char="•"/>
              <a:defRPr b="0" i="0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Gill Sans"/>
              <a:buNone/>
              <a:defRPr b="0" i="0" sz="1200" u="none" cap="none" strike="noStrik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www.cnswift.org/" TargetMode="External"/><Relationship Id="rId4" Type="http://schemas.openxmlformats.org/officeDocument/2006/relationships/hyperlink" Target="https://www.youtube.com/watch?v=bjPENR6sHRU&amp;list=PL5PR3UyfTWvfacnfUsvNcxIiKIgidNRoW" TargetMode="External"/><Relationship Id="rId5" Type="http://schemas.openxmlformats.org/officeDocument/2006/relationships/hyperlink" Target="https://www.appcoda.com.tw/" TargetMode="External"/><Relationship Id="rId6" Type="http://schemas.openxmlformats.org/officeDocument/2006/relationships/hyperlink" Target="https://chaocode.co/swift" TargetMode="External"/><Relationship Id="rId7" Type="http://schemas.openxmlformats.org/officeDocument/2006/relationships/hyperlink" Target="https://www.youtube.com/watch?v=GIt1BJJNdTI&amp;list=PLXM8k1EWy5kiAD0o69R00b7I62ZVUyfJJ" TargetMode="External"/><Relationship Id="rId8" Type="http://schemas.openxmlformats.org/officeDocument/2006/relationships/hyperlink" Target="https://www.chainhao.com.tw/8-%e7%b5%90%e6%a7%8b%e8%88%87%e9%a1%9e%e5%88%a5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nswift.org/" TargetMode="External"/><Relationship Id="rId4" Type="http://schemas.openxmlformats.org/officeDocument/2006/relationships/hyperlink" Target="https://www.cnswift.org/" TargetMode="External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ctrTitle"/>
          </p:nvPr>
        </p:nvSpPr>
        <p:spPr>
          <a:xfrm>
            <a:off x="510450" y="1014563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iOS APP程式設計</a:t>
            </a:r>
            <a:endParaRPr sz="6000"/>
          </a:p>
        </p:txBody>
      </p:sp>
      <p:sp>
        <p:nvSpPr>
          <p:cNvPr id="103" name="Google Shape;10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陳重宏 @ </a:t>
            </a:r>
            <a:r>
              <a:rPr lang="zh-TW"/>
              <a:t>創能學院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6"/>
          <p:cNvSpPr txBox="1"/>
          <p:nvPr/>
        </p:nvSpPr>
        <p:spPr>
          <a:xfrm>
            <a:off x="6708275" y="4148850"/>
            <a:ext cx="19569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keny@gis.tw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註解</a:t>
            </a:r>
            <a:endParaRPr/>
          </a:p>
        </p:txBody>
      </p:sp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不會被編譯器執行的區塊，可以用來撰寫程式說明，或是將不想執行的程式碼，暫時"註解"起來。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使用// 來進行單行註解。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使用/* */  來進行多行註解。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快速鍵 : cmd + / </a:t>
            </a:r>
            <a:endParaRPr sz="2400"/>
          </a:p>
        </p:txBody>
      </p:sp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575" y="1872963"/>
            <a:ext cx="39814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常數和變數</a:t>
            </a:r>
            <a:endParaRPr/>
          </a:p>
        </p:txBody>
      </p:sp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請電腦記資料，要讓電腦配置記憶空間來存放資料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常數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不能改變的資料，宣告以後就永遠固定。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使用let宣告，例如: let </a:t>
            </a:r>
            <a:r>
              <a:rPr lang="zh-TW" sz="2400">
                <a:solidFill>
                  <a:srgbClr val="FF0000"/>
                </a:solidFill>
              </a:rPr>
              <a:t>myName</a:t>
            </a:r>
            <a:r>
              <a:rPr lang="zh-TW" sz="2400"/>
              <a:t>:</a:t>
            </a:r>
            <a:r>
              <a:rPr lang="zh-TW" sz="2400">
                <a:solidFill>
                  <a:srgbClr val="38761D"/>
                </a:solidFill>
              </a:rPr>
              <a:t>String</a:t>
            </a:r>
            <a:r>
              <a:rPr lang="zh-TW" sz="2400"/>
              <a:t> = </a:t>
            </a:r>
            <a:r>
              <a:rPr lang="zh-TW" sz="2400">
                <a:solidFill>
                  <a:srgbClr val="F1C232"/>
                </a:solidFill>
              </a:rPr>
              <a:t>“Keny”</a:t>
            </a:r>
            <a:endParaRPr sz="2400">
              <a:solidFill>
                <a:srgbClr val="F1C232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let </a:t>
            </a:r>
            <a:r>
              <a:rPr lang="zh-TW" sz="2400">
                <a:solidFill>
                  <a:srgbClr val="FF0000"/>
                </a:solidFill>
              </a:rPr>
              <a:t>常數名稱</a:t>
            </a:r>
            <a:r>
              <a:rPr lang="zh-TW" sz="2400"/>
              <a:t>: </a:t>
            </a:r>
            <a:r>
              <a:rPr lang="zh-TW" sz="2400">
                <a:solidFill>
                  <a:srgbClr val="38761D"/>
                </a:solidFill>
              </a:rPr>
              <a:t>資料型別</a:t>
            </a:r>
            <a:r>
              <a:rPr lang="zh-TW" sz="2400"/>
              <a:t> = </a:t>
            </a:r>
            <a:r>
              <a:rPr lang="zh-TW" sz="2400">
                <a:solidFill>
                  <a:srgbClr val="F1C232"/>
                </a:solidFill>
              </a:rPr>
              <a:t>初始值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變數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可以改變的資料，宣告後型別固定，可以用來存放同一型別的資料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使用var宣告,例如: var </a:t>
            </a:r>
            <a:r>
              <a:rPr lang="zh-TW" sz="2400">
                <a:solidFill>
                  <a:srgbClr val="FF0000"/>
                </a:solidFill>
              </a:rPr>
              <a:t>age</a:t>
            </a:r>
            <a:r>
              <a:rPr lang="zh-TW" sz="2400"/>
              <a:t>:</a:t>
            </a:r>
            <a:r>
              <a:rPr lang="zh-TW" sz="2400">
                <a:solidFill>
                  <a:srgbClr val="38761D"/>
                </a:solidFill>
              </a:rPr>
              <a:t>Int</a:t>
            </a:r>
            <a:r>
              <a:rPr lang="zh-TW" sz="2400"/>
              <a:t> = </a:t>
            </a:r>
            <a:r>
              <a:rPr lang="zh-TW" sz="2400">
                <a:solidFill>
                  <a:srgbClr val="F1C232"/>
                </a:solidFill>
              </a:rPr>
              <a:t>18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var </a:t>
            </a:r>
            <a:r>
              <a:rPr lang="zh-TW" sz="2400">
                <a:solidFill>
                  <a:srgbClr val="FF0000"/>
                </a:solidFill>
              </a:rPr>
              <a:t>變數名稱</a:t>
            </a:r>
            <a:r>
              <a:rPr lang="zh-TW" sz="2400"/>
              <a:t>: </a:t>
            </a:r>
            <a:r>
              <a:rPr lang="zh-TW" sz="2400">
                <a:solidFill>
                  <a:srgbClr val="38761D"/>
                </a:solidFill>
              </a:rPr>
              <a:t>資料型別</a:t>
            </a:r>
            <a:r>
              <a:rPr lang="zh-TW" sz="2400"/>
              <a:t> = </a:t>
            </a:r>
            <a:r>
              <a:rPr lang="zh-TW" sz="2400">
                <a:solidFill>
                  <a:srgbClr val="F1C232"/>
                </a:solidFill>
              </a:rPr>
              <a:t>初始值</a:t>
            </a:r>
            <a:endParaRPr sz="2400">
              <a:solidFill>
                <a:srgbClr val="F1C232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Swift基本型別(Data Type)</a:t>
            </a:r>
            <a:endParaRPr/>
          </a:p>
        </p:txBody>
      </p:sp>
      <p:sp>
        <p:nvSpPr>
          <p:cNvPr id="185" name="Google Shape;18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Int是整數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Double和Float是浮點數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Bool是布林值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String是字串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集合型別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Array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Dictionary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Swift的型別推斷</a:t>
            </a:r>
            <a:endParaRPr/>
          </a:p>
        </p:txBody>
      </p:sp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311700" y="1152475"/>
            <a:ext cx="85206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Swift具有型別推斷功能，如果在宣告時給出了初始值，可以省略資料型別。</a:t>
            </a:r>
            <a:endParaRPr/>
          </a:p>
        </p:txBody>
      </p:sp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882150" y="3669075"/>
            <a:ext cx="7379700" cy="969000"/>
          </a:xfrm>
          <a:prstGeom prst="rect">
            <a:avLst/>
          </a:prstGeom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var name = "小明"     // Swift自動推斷為String型別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let year = 2024       // Swift自動推斷為Int型別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2057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3" name="Google Shape;193;p38"/>
          <p:cNvSpPr txBox="1"/>
          <p:nvPr>
            <p:ph idx="1" type="body"/>
          </p:nvPr>
        </p:nvSpPr>
        <p:spPr>
          <a:xfrm>
            <a:off x="882150" y="1848525"/>
            <a:ext cx="7379700" cy="1170300"/>
          </a:xfrm>
          <a:prstGeom prst="rect">
            <a:avLst/>
          </a:prstGeom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var name:String = "小明"    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let year:Int = 2024      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2057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練習1：</a:t>
            </a:r>
            <a:endParaRPr/>
          </a:p>
        </p:txBody>
      </p:sp>
      <p:sp>
        <p:nvSpPr>
          <p:cNvPr id="199" name="Google Shape;19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1. </a:t>
            </a:r>
            <a:r>
              <a:rPr lang="zh-TW" sz="2000"/>
              <a:t>宣告一個常數pi</a:t>
            </a:r>
            <a:r>
              <a:rPr lang="zh-TW" sz="2000"/>
              <a:t>為浮點數</a:t>
            </a:r>
            <a:r>
              <a:rPr lang="zh-TW" sz="2000"/>
              <a:t> ，數值＝3.1415926</a:t>
            </a:r>
            <a:br>
              <a:rPr lang="zh-TW" sz="2000"/>
            </a:br>
            <a:r>
              <a:rPr lang="zh-TW" sz="2000"/>
              <a:t>2. 宣告一變數radius(半徑)為浮點數,設定其初始數值為10.0，代表為一個圓的半徑</a:t>
            </a:r>
            <a:br>
              <a:rPr lang="zh-TW" sz="2000"/>
            </a:br>
            <a:r>
              <a:rPr lang="zh-TW" sz="2000"/>
              <a:t>3. 宣告一變數circleArea</a:t>
            </a:r>
            <a:r>
              <a:rPr lang="zh-TW" sz="2000"/>
              <a:t>為浮點數</a:t>
            </a:r>
            <a:r>
              <a:rPr lang="zh-TW" sz="2000"/>
              <a:t>,</a:t>
            </a:r>
            <a:r>
              <a:rPr lang="zh-TW" sz="2000"/>
              <a:t>初始值為</a:t>
            </a:r>
            <a:r>
              <a:rPr lang="zh-TW" sz="2000"/>
              <a:t>計算圓面積的結果(圓面積＝半徑 * 半徑 * pi) </a:t>
            </a:r>
            <a:br>
              <a:rPr lang="zh-TW" sz="2000"/>
            </a:br>
            <a:r>
              <a:rPr lang="zh-TW" sz="2000"/>
              <a:t>4. 將結果(</a:t>
            </a:r>
            <a:r>
              <a:rPr lang="zh-TW" sz="2000"/>
              <a:t>circleArea</a:t>
            </a:r>
            <a:r>
              <a:rPr lang="zh-TW" sz="2000"/>
              <a:t>)用print的方式輸出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000"/>
              <a:t>5. 在程式最上方新增一個單行註解，在上面說明該程式為</a:t>
            </a:r>
            <a:r>
              <a:rPr lang="zh-TW" sz="2000">
                <a:highlight>
                  <a:srgbClr val="FF0000"/>
                </a:highlight>
              </a:rPr>
              <a:t>計算圓面積</a:t>
            </a:r>
            <a:r>
              <a:rPr lang="zh-TW" sz="2000"/>
              <a:t>。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zh-TW" sz="2000"/>
            </a:b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字串(String)(一)</a:t>
            </a:r>
            <a:endParaRPr/>
          </a:p>
        </p:txBody>
      </p:sp>
      <p:sp>
        <p:nvSpPr>
          <p:cNvPr id="205" name="Google Shape;20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字串（String）使用兩個引號"包含要描述的字元組(Characters)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字串初始化用</a:t>
            </a:r>
            <a:r>
              <a:rPr lang="zh-TW">
                <a:solidFill>
                  <a:srgbClr val="FF0000"/>
                </a:solidFill>
              </a:rPr>
              <a:t>””</a:t>
            </a:r>
            <a:r>
              <a:rPr lang="zh-TW"/>
              <a:t>將文字包在裡面，也可使用</a:t>
            </a:r>
            <a:r>
              <a:rPr lang="zh-TW">
                <a:solidFill>
                  <a:srgbClr val="FF0000"/>
                </a:solidFill>
              </a:rPr>
              <a:t>””</a:t>
            </a:r>
            <a:r>
              <a:rPr lang="zh-TW"/>
              <a:t>宣告為空字串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字串可以使用</a:t>
            </a:r>
            <a:r>
              <a:rPr lang="zh-TW">
                <a:solidFill>
                  <a:srgbClr val="FF0000"/>
                </a:solidFill>
              </a:rPr>
              <a:t>isEmpty</a:t>
            </a:r>
            <a:r>
              <a:rPr lang="zh-TW"/>
              <a:t>來檢查是否為空字串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689" y="1826525"/>
            <a:ext cx="3386633" cy="7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300" y="3008863"/>
            <a:ext cx="41433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字串(String)(二)</a:t>
            </a:r>
            <a:endParaRPr/>
          </a:p>
        </p:txBody>
      </p:sp>
      <p:sp>
        <p:nvSpPr>
          <p:cNvPr id="213" name="Google Shape;21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字串可以使用</a:t>
            </a:r>
            <a:r>
              <a:rPr lang="zh-TW">
                <a:solidFill>
                  <a:srgbClr val="FF0000"/>
                </a:solidFill>
              </a:rPr>
              <a:t>+</a:t>
            </a:r>
            <a:r>
              <a:rPr lang="zh-TW"/>
              <a:t>來連結字串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字串可以使用</a:t>
            </a:r>
            <a:r>
              <a:rPr b="1" lang="zh-TW">
                <a:solidFill>
                  <a:srgbClr val="FF0000"/>
                </a:solidFill>
              </a:rPr>
              <a:t>\(變數名)</a:t>
            </a:r>
            <a:r>
              <a:rPr lang="zh-TW"/>
              <a:t>來插入變數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000" y="1547872"/>
            <a:ext cx="2950350" cy="11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925" y="3239175"/>
            <a:ext cx="6874150" cy="13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字串(String)(三)</a:t>
            </a:r>
            <a:endParaRPr/>
          </a:p>
        </p:txBody>
      </p:sp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多行字串文字(</a:t>
            </a:r>
            <a:r>
              <a:rPr lang="zh-TW"/>
              <a:t>Multiline String Literals)可使用</a:t>
            </a:r>
            <a:r>
              <a:rPr lang="zh-TW" sz="1150">
                <a:solidFill>
                  <a:srgbClr val="D12F1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rPr lang="zh-TW"/>
              <a:t> 進行跨行顯示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字串可以使用</a:t>
            </a:r>
            <a:r>
              <a:rPr lang="zh-TW">
                <a:solidFill>
                  <a:srgbClr val="FF0000"/>
                </a:solidFill>
              </a:rPr>
              <a:t>count</a:t>
            </a:r>
            <a:r>
              <a:rPr lang="zh-TW"/>
              <a:t>來計算字元(</a:t>
            </a:r>
            <a:r>
              <a:rPr lang="zh-TW"/>
              <a:t>Character)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113" y="3277550"/>
            <a:ext cx="5023775" cy="14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475" y="1548975"/>
            <a:ext cx="3845898" cy="119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練習2：</a:t>
            </a:r>
            <a:endParaRPr/>
          </a:p>
        </p:txBody>
      </p:sp>
      <p:sp>
        <p:nvSpPr>
          <p:cNvPr id="229" name="Google Shape;22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宣告一個</a:t>
            </a:r>
            <a:r>
              <a:rPr lang="zh-TW" sz="2000"/>
              <a:t>字串變數myG</a:t>
            </a:r>
            <a:r>
              <a:rPr lang="zh-TW" sz="2000"/>
              <a:t>reeting ，</a:t>
            </a:r>
            <a:r>
              <a:rPr lang="zh-TW" sz="2000"/>
              <a:t>初始值為”Hello,”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宣告一變數name,設定其初始數值為你的英文名字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使用+把name加入到</a:t>
            </a:r>
            <a:r>
              <a:rPr lang="zh-TW" sz="2000"/>
              <a:t>myGreeting</a:t>
            </a:r>
            <a:r>
              <a:rPr lang="zh-TW" sz="2000"/>
              <a:t>字串中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將結果(</a:t>
            </a:r>
            <a:r>
              <a:rPr lang="zh-TW" sz="2000"/>
              <a:t>myGreeting</a:t>
            </a:r>
            <a:r>
              <a:rPr lang="zh-TW" sz="2000"/>
              <a:t>)用print的方式輸出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宣告一Int變數wordCount，使用count來計算</a:t>
            </a:r>
            <a:r>
              <a:rPr lang="zh-TW" sz="2000"/>
              <a:t>myGreeting</a:t>
            </a:r>
            <a:r>
              <a:rPr lang="zh-TW" sz="2000"/>
              <a:t>的長度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將結果(wordCount)用print的方式輸出，格式為”myGreeting長度為XX”，XX為wordCount的輸出值</a:t>
            </a:r>
            <a:br>
              <a:rPr lang="zh-TW" sz="2000"/>
            </a:b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8800"/>
            <a:ext cx="8839199" cy="3133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集合型別(Collection Types)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Xcode Playground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299" y="3199665"/>
            <a:ext cx="1525701" cy="197656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陣列(Array)(一)</a:t>
            </a:r>
            <a:endParaRPr/>
          </a:p>
        </p:txBody>
      </p:sp>
      <p:sp>
        <p:nvSpPr>
          <p:cNvPr id="242" name="Google Shape;242;p45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有序</a:t>
            </a:r>
            <a:r>
              <a:rPr lang="zh-TW"/>
              <a:t>(order)列表儲存</a:t>
            </a:r>
            <a:r>
              <a:rPr lang="zh-TW">
                <a:solidFill>
                  <a:srgbClr val="FF0000"/>
                </a:solidFill>
              </a:rPr>
              <a:t>同一型別</a:t>
            </a:r>
            <a:r>
              <a:rPr lang="zh-TW"/>
              <a:t>的</a:t>
            </a:r>
            <a:r>
              <a:rPr lang="zh-TW">
                <a:solidFill>
                  <a:srgbClr val="FF0000"/>
                </a:solidFill>
              </a:rPr>
              <a:t>多個值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陣列宣告完整寫法是 Array&lt;Element&gt;，Element是陣列允許存入值的類型。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也可以簡寫為[Element]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建立一個空陣列，可以用[]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陣列操作：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861" y="3716474"/>
            <a:ext cx="5919900" cy="13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8149" y="2181300"/>
            <a:ext cx="6841300" cy="115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陣列(Array)(二)</a:t>
            </a:r>
            <a:endParaRPr/>
          </a:p>
        </p:txBody>
      </p:sp>
      <p:sp>
        <p:nvSpPr>
          <p:cNvPr id="250" name="Google Shape;25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使用預設值建立重覆資料陣列：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使用預設值建立陣列：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573" y="1710225"/>
            <a:ext cx="6640450" cy="8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625" y="3527163"/>
            <a:ext cx="66103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陣列(Array)(三)</a:t>
            </a:r>
            <a:endParaRPr/>
          </a:p>
        </p:txBody>
      </p:sp>
      <p:sp>
        <p:nvSpPr>
          <p:cNvPr id="258" name="Google Shape;25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Array.count 取得陣列中元素的數量：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Array.isEmpty 檢查Array裡是不是空的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000" y="1611900"/>
            <a:ext cx="7003076" cy="10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813" y="3088550"/>
            <a:ext cx="3836375" cy="19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陣列(Array)(四)</a:t>
            </a:r>
            <a:endParaRPr/>
          </a:p>
        </p:txBody>
      </p:sp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311700" y="1077825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取得陣列中某個位置的資料：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更新陣列中某個位置的資料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011" y="1538350"/>
            <a:ext cx="5213975" cy="12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5325" y="3409725"/>
            <a:ext cx="4973325" cy="16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練習3：</a:t>
            </a:r>
            <a:endParaRPr/>
          </a:p>
        </p:txBody>
      </p:sp>
      <p:sp>
        <p:nvSpPr>
          <p:cNvPr id="274" name="Google Shape;27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宣告一個int陣列變數studentScores3 ，初始值為[]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隨意新增3筆學生成績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使用count印出目前有幾筆資料，格式為”目前有X筆學生資料”，X為studentScores目前筆數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把第一個學生分數的結果改為100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將第三個學生分數用print列印出來，</a:t>
            </a:r>
            <a:r>
              <a:rPr lang="zh-TW" sz="2000"/>
              <a:t>格式為”3號同學分數為XX”，XX為第三個學生分數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zh-TW" sz="2000"/>
            </a:b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字典</a:t>
            </a:r>
            <a:r>
              <a:rPr lang="zh-TW"/>
              <a:t>(Dictionary)(一)</a:t>
            </a:r>
            <a:endParaRPr/>
          </a:p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/>
              <a:t>Dictionary 維護一群由&lt;鍵,值&gt;組合的資料，資料不依序儲存，依照&lt;鍵&gt;索引&lt;值&gt;效率高於其他集合型別。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字典</a:t>
            </a:r>
            <a:r>
              <a:rPr lang="zh-TW"/>
              <a:t>宣告完整寫法是 </a:t>
            </a:r>
            <a:r>
              <a:rPr lang="zh-TW"/>
              <a:t>Dictionary&lt;Key, Value&gt;</a:t>
            </a:r>
            <a:r>
              <a:rPr lang="zh-TW"/>
              <a:t>，</a:t>
            </a:r>
            <a:r>
              <a:rPr lang="zh-TW"/>
              <a:t>也可以簡寫為[key : Value]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建立一個空Dictionary: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Dictionary</a:t>
            </a:r>
            <a:r>
              <a:rPr lang="zh-TW"/>
              <a:t>操作：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025" y="2387625"/>
            <a:ext cx="6328058" cy="5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400" y="3515575"/>
            <a:ext cx="6083275" cy="14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字典(Dictionary)</a:t>
            </a:r>
            <a:r>
              <a:rPr lang="zh-TW"/>
              <a:t>(二)</a:t>
            </a:r>
            <a:endParaRPr/>
          </a:p>
        </p:txBody>
      </p:sp>
      <p:sp>
        <p:nvSpPr>
          <p:cNvPr id="288" name="Google Shape;28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使用預設值建立字典(Dictionary)：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5" y="1803776"/>
            <a:ext cx="8319726" cy="10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字典(Dictionary)</a:t>
            </a:r>
            <a:r>
              <a:rPr lang="zh-TW"/>
              <a:t>(三)</a:t>
            </a:r>
            <a:endParaRPr/>
          </a:p>
        </p:txBody>
      </p:sp>
      <p:sp>
        <p:nvSpPr>
          <p:cNvPr id="295" name="Google Shape;29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</a:t>
            </a:r>
            <a:r>
              <a:rPr lang="zh-TW"/>
              <a:t>Dictionary</a:t>
            </a:r>
            <a:r>
              <a:rPr lang="zh-TW"/>
              <a:t>.count 取得</a:t>
            </a:r>
            <a:r>
              <a:rPr lang="zh-TW"/>
              <a:t>字典(Dictionary)</a:t>
            </a:r>
            <a:r>
              <a:rPr lang="zh-TW"/>
              <a:t>中對應資料組的數量：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Dictionary</a:t>
            </a:r>
            <a:r>
              <a:rPr lang="zh-TW"/>
              <a:t>.isEmpty 檢查</a:t>
            </a:r>
            <a:r>
              <a:rPr lang="zh-TW"/>
              <a:t>字典(Dictionary)</a:t>
            </a:r>
            <a:r>
              <a:rPr lang="zh-TW"/>
              <a:t>裡是不是空的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88" y="1656975"/>
            <a:ext cx="7513224" cy="9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087" y="3230000"/>
            <a:ext cx="5209825" cy="17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字典(Dictionary)</a:t>
            </a:r>
            <a:r>
              <a:rPr lang="zh-TW"/>
              <a:t>(四)</a:t>
            </a:r>
            <a:endParaRPr/>
          </a:p>
        </p:txBody>
      </p:sp>
      <p:sp>
        <p:nvSpPr>
          <p:cNvPr id="303" name="Google Shape;303;p53"/>
          <p:cNvSpPr txBox="1"/>
          <p:nvPr>
            <p:ph idx="1" type="body"/>
          </p:nvPr>
        </p:nvSpPr>
        <p:spPr>
          <a:xfrm>
            <a:off x="311700" y="1077825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取得</a:t>
            </a:r>
            <a:r>
              <a:rPr lang="zh-TW"/>
              <a:t>字典(Dictionary)</a:t>
            </a:r>
            <a:r>
              <a:rPr lang="zh-TW"/>
              <a:t>中某個</a:t>
            </a:r>
            <a:r>
              <a:rPr lang="zh-TW"/>
              <a:t>Key</a:t>
            </a:r>
            <a:r>
              <a:rPr lang="zh-TW"/>
              <a:t>的資料：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更新或新增</a:t>
            </a:r>
            <a:r>
              <a:rPr lang="zh-TW"/>
              <a:t>字典(Dictionary)</a:t>
            </a:r>
            <a:r>
              <a:rPr lang="zh-TW"/>
              <a:t>中Key的資料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800" y="1582825"/>
            <a:ext cx="7448225" cy="13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798" y="3407856"/>
            <a:ext cx="7448225" cy="145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 Optional?</a:t>
            </a:r>
            <a:endParaRPr/>
          </a:p>
        </p:txBody>
      </p:sp>
      <p:sp>
        <p:nvSpPr>
          <p:cNvPr id="311" name="Google Shape;31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 Swift 中，當資料可能「有值」或「沒有值」時，我們會用到 </a:t>
            </a:r>
            <a:r>
              <a:rPr b="1" lang="zh-TW"/>
              <a:t>Optional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有值：表示變數或常數有一個明確的數據。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沒有值：表示變數或常數可能是 nil（即空值）。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從 Dictionary 這樣的結構中取資料時，有時候 key 對應的值可能不存在，所以 Swift 使用 Optional 來安全處理這種情況。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13" y="3640600"/>
            <a:ext cx="8012176" cy="11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411" y="0"/>
            <a:ext cx="636517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8"/>
          <p:cNvCxnSpPr/>
          <p:nvPr/>
        </p:nvCxnSpPr>
        <p:spPr>
          <a:xfrm flipH="1" rot="10800000">
            <a:off x="589950" y="174400"/>
            <a:ext cx="1637100" cy="160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8"/>
          <p:cNvCxnSpPr/>
          <p:nvPr/>
        </p:nvCxnSpPr>
        <p:spPr>
          <a:xfrm flipH="1">
            <a:off x="5843600" y="782500"/>
            <a:ext cx="1758600" cy="684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 Unwrap？</a:t>
            </a:r>
            <a:endParaRPr/>
          </a:p>
        </p:txBody>
      </p:sp>
      <p:sp>
        <p:nvSpPr>
          <p:cNvPr id="318" name="Google Shape;318;p55"/>
          <p:cNvSpPr txBox="1"/>
          <p:nvPr>
            <p:ph idx="1" type="body"/>
          </p:nvPr>
        </p:nvSpPr>
        <p:spPr>
          <a:xfrm>
            <a:off x="118775" y="1152475"/>
            <a:ext cx="408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Optional 表示變數可能有值或沒有值，但有時候你需要確認 Optional 是否有值並取出它，這就叫 Unwrap。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強制解包（Force Unwrapping）：用 ! 強制取出 Optional 的值（不推薦，可能造成程式崩潰）。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安全解包（Optional Binding）：使用 if let 或 guard let，更安全，常用於實際開發中。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125" y="1633750"/>
            <a:ext cx="4831874" cy="288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字典(Dictionary)(五)</a:t>
            </a:r>
            <a:endParaRPr/>
          </a:p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>
            <a:off x="311700" y="1077825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 字典(Dictionary)中某個Key資料不存在時會回傳nil(空值)：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可以使用nil來移除該組&lt;key,value&gt;資料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098" y="1521250"/>
            <a:ext cx="7631625" cy="13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960" y="3450473"/>
            <a:ext cx="7119900" cy="12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練習4：</a:t>
            </a:r>
            <a:endParaRPr/>
          </a:p>
        </p:txBody>
      </p:sp>
      <p:sp>
        <p:nvSpPr>
          <p:cNvPr id="333" name="Google Shape;33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宣告一個&lt;String,String&gt;字典days，初始值為[</a:t>
            </a:r>
            <a:r>
              <a:rPr lang="zh-TW" sz="2000"/>
              <a:t>“Sunday”:”星期天”,</a:t>
            </a:r>
            <a:r>
              <a:rPr lang="zh-TW" sz="2000"/>
              <a:t>“Monday”:”星期一”,</a:t>
            </a:r>
            <a:r>
              <a:rPr lang="zh-TW" sz="2000"/>
              <a:t>“Tuesday”:”星期二”</a:t>
            </a:r>
            <a:r>
              <a:rPr lang="zh-TW" sz="2000"/>
              <a:t>]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列印出Monday的Value為何，格式為”</a:t>
            </a:r>
            <a:r>
              <a:rPr lang="zh-TW" sz="2000"/>
              <a:t>Monday為</a:t>
            </a:r>
            <a:r>
              <a:rPr lang="zh-TW" sz="2000"/>
              <a:t>X”，X是Monday的Value值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將Sunday的值改為"星期日"，並列印出來，格式與上述一樣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將</a:t>
            </a:r>
            <a:r>
              <a:rPr lang="zh-TW" sz="2000"/>
              <a:t>其他天</a:t>
            </a:r>
            <a:r>
              <a:rPr lang="zh-TW" sz="2000"/>
              <a:t>新增至</a:t>
            </a:r>
            <a:r>
              <a:rPr lang="zh-TW" sz="2000"/>
              <a:t>字典裡，Wednesday、Thursday、Friday、Saturday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列印出days裡共有幾筆資料(使用count)，格式為”一星期有X天”，X為days的筆數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將Sunday設為nil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再印出days的筆數，</a:t>
            </a:r>
            <a:r>
              <a:rPr lang="zh-TW" sz="2000"/>
              <a:t>格式為”一星期有X天”，X為days的筆數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zh-TW" sz="2000"/>
            </a:b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條件語句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/>
          <p:nvPr>
            <p:ph type="title"/>
          </p:nvPr>
        </p:nvSpPr>
        <p:spPr>
          <a:xfrm>
            <a:off x="553641" y="133945"/>
            <a:ext cx="80367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500"/>
              <a:buFont typeface="Helvetica Neue"/>
              <a:buNone/>
            </a:pPr>
            <a:r>
              <a:rPr b="1" i="0" lang="zh-TW" sz="35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重要詞彙</a:t>
            </a:r>
            <a:endParaRPr/>
          </a:p>
        </p:txBody>
      </p:sp>
      <p:sp>
        <p:nvSpPr>
          <p:cNvPr id="344" name="Google Shape;344;p59"/>
          <p:cNvSpPr txBox="1"/>
          <p:nvPr>
            <p:ph idx="1" type="body"/>
          </p:nvPr>
        </p:nvSpPr>
        <p:spPr>
          <a:xfrm>
            <a:off x="553641" y="1439912"/>
            <a:ext cx="81804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1C16B"/>
              </a:buClr>
              <a:buSzPts val="2300"/>
              <a:buFont typeface="Helvetica Neue"/>
              <a:buNone/>
            </a:pPr>
            <a:r>
              <a:rPr b="1" i="0" lang="zh-TW" sz="2300" u="none" cap="none" strike="noStrike">
                <a:solidFill>
                  <a:srgbClr val="71C16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條件式程式碼：</a:t>
            </a:r>
            <a:r>
              <a:rPr b="0" i="0" lang="zh-TW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只在某個條件為 true 才會執行的一段程式碼。這段程式碼可以用 “if-then” 陳述式表示，也可以包含「else 區塊」，這樣只有在 if 陳述式中的所有條件都為 false 時，「else 區塊」中的程式碼才會執行。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535353"/>
              </a:buClr>
              <a:buSzPts val="2300"/>
              <a:buFont typeface="Helvetica Neue"/>
              <a:buNone/>
            </a:pPr>
            <a:r>
              <a:rPr b="0" i="0" lang="zh-TW" sz="2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範例：如果 (if) [某人對程式編寫有興趣]，則 (then) [邀請加入程式編寫俱樂部]，否則 (else) [不要邀請加入程式編寫俱樂部]。 </a:t>
            </a:r>
            <a:endParaRPr/>
          </a:p>
        </p:txBody>
      </p:sp>
      <p:pic>
        <p:nvPicPr>
          <p:cNvPr descr="影像" id="345" name="Google Shape;34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0628" y="4446984"/>
            <a:ext cx="200475" cy="3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條件語句</a:t>
            </a:r>
            <a:br>
              <a:rPr lang="zh-TW"/>
            </a:br>
            <a:endParaRPr/>
          </a:p>
        </p:txBody>
      </p:sp>
      <p:sp>
        <p:nvSpPr>
          <p:cNvPr id="351" name="Google Shape;351;p60"/>
          <p:cNvSpPr txBox="1"/>
          <p:nvPr>
            <p:ph idx="1" type="body"/>
          </p:nvPr>
        </p:nvSpPr>
        <p:spPr>
          <a:xfrm>
            <a:off x="2020050" y="1489450"/>
            <a:ext cx="5103900" cy="2771700"/>
          </a:xfrm>
          <a:prstGeom prst="rect">
            <a:avLst/>
          </a:prstGeom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if </a:t>
            </a:r>
            <a:r>
              <a:rPr lang="zh-TW" sz="3000">
                <a:solidFill>
                  <a:srgbClr val="CC0000"/>
                </a:solidFill>
              </a:rPr>
              <a:t>條件</a:t>
            </a:r>
            <a:r>
              <a:rPr lang="zh-TW" sz="3000"/>
              <a:t> {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   </a:t>
            </a:r>
            <a:r>
              <a:rPr lang="zh-TW" sz="3000">
                <a:solidFill>
                  <a:srgbClr val="CC0000"/>
                </a:solidFill>
              </a:rPr>
              <a:t>//執行條件成立的程式碼</a:t>
            </a:r>
            <a:endParaRPr sz="3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}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練習5</a:t>
            </a:r>
            <a:endParaRPr sz="3600"/>
          </a:p>
        </p:txBody>
      </p:sp>
      <p:sp>
        <p:nvSpPr>
          <p:cNvPr id="357" name="Google Shape;357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新增一個變數examScore，用來記錄考試成績，給定預設值為80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判斷成績是否及格(examScore &gt;= 60)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如果及格，請列印出"恭喜你通過考試"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查看一下輸出的結果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修改examScore的預設值為40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查看一下輸出的結果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2"/>
          <p:cNvSpPr txBox="1"/>
          <p:nvPr>
            <p:ph type="title"/>
          </p:nvPr>
        </p:nvSpPr>
        <p:spPr>
          <a:xfrm>
            <a:off x="311700" y="3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ELSE 條件語句</a:t>
            </a:r>
            <a:br>
              <a:rPr lang="zh-TW"/>
            </a:br>
            <a:endParaRPr/>
          </a:p>
        </p:txBody>
      </p:sp>
      <p:sp>
        <p:nvSpPr>
          <p:cNvPr id="363" name="Google Shape;363;p62"/>
          <p:cNvSpPr txBox="1"/>
          <p:nvPr>
            <p:ph idx="1" type="body"/>
          </p:nvPr>
        </p:nvSpPr>
        <p:spPr>
          <a:xfrm>
            <a:off x="1530750" y="1206400"/>
            <a:ext cx="6082500" cy="3520200"/>
          </a:xfrm>
          <a:prstGeom prst="rect">
            <a:avLst/>
          </a:prstGeom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if </a:t>
            </a:r>
            <a:r>
              <a:rPr lang="zh-TW" sz="2400">
                <a:solidFill>
                  <a:srgbClr val="CC0000"/>
                </a:solidFill>
              </a:rPr>
              <a:t>條件1</a:t>
            </a:r>
            <a:r>
              <a:rPr lang="zh-TW" sz="2400"/>
              <a:t> {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   </a:t>
            </a:r>
            <a:r>
              <a:rPr lang="zh-TW" sz="2400">
                <a:solidFill>
                  <a:srgbClr val="CC0000"/>
                </a:solidFill>
              </a:rPr>
              <a:t>//執行條件1成立的程式碼</a:t>
            </a:r>
            <a:endParaRPr sz="24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}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else if </a:t>
            </a:r>
            <a:r>
              <a:rPr lang="zh-TW" sz="2400">
                <a:solidFill>
                  <a:srgbClr val="CC0000"/>
                </a:solidFill>
              </a:rPr>
              <a:t>條件2</a:t>
            </a:r>
            <a:r>
              <a:rPr lang="zh-TW" sz="2400"/>
              <a:t> {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   </a:t>
            </a:r>
            <a:r>
              <a:rPr lang="zh-TW" sz="2400">
                <a:solidFill>
                  <a:srgbClr val="CC0000"/>
                </a:solidFill>
              </a:rPr>
              <a:t>//執行條件2成立的程式碼</a:t>
            </a:r>
            <a:endParaRPr sz="24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}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else{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CC0000"/>
                </a:solidFill>
              </a:rPr>
              <a:t>  //執行條件都不成立的程式碼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/>
              <a:t>}</a:t>
            </a:r>
            <a:endParaRPr sz="2400"/>
          </a:p>
          <a:p>
            <a:pPr indent="2057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>
            <p:ph type="title"/>
          </p:nvPr>
        </p:nvSpPr>
        <p:spPr>
          <a:xfrm>
            <a:off x="311700" y="19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練習6</a:t>
            </a:r>
            <a:endParaRPr sz="3600"/>
          </a:p>
        </p:txBody>
      </p:sp>
      <p:sp>
        <p:nvSpPr>
          <p:cNvPr id="369" name="Google Shape;369;p63"/>
          <p:cNvSpPr txBox="1"/>
          <p:nvPr>
            <p:ph idx="1" type="body"/>
          </p:nvPr>
        </p:nvSpPr>
        <p:spPr>
          <a:xfrm>
            <a:off x="464100" y="924100"/>
            <a:ext cx="8520600" cy="3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新增一個變數examScore2，用來記錄考試成績，給定預設值為90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判斷成績是否"超乎表現"(examScore2 &gt;= 85)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請列印出"恭喜你通過考試～表現的很好哦"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判斷成績是否及格(examScore2 &gt;= 60)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如果及格，請列印出"恭喜你通過考試"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如果不及格，</a:t>
            </a:r>
            <a:r>
              <a:rPr lang="zh-TW" sz="2000"/>
              <a:t>請列印出"再好好加油！"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查看一下輸出的結果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修改examScore的預設值為70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查看一下輸出的結果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修改examScore的預設值為50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查看一下輸出的結果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條件語句 + 邏輯A</a:t>
            </a:r>
            <a:r>
              <a:rPr lang="zh-TW"/>
              <a:t>ND(&amp;&amp;)</a:t>
            </a:r>
            <a:r>
              <a:rPr lang="zh-TW"/>
              <a:t>運算子</a:t>
            </a:r>
            <a:br>
              <a:rPr lang="zh-TW"/>
            </a:br>
            <a:endParaRPr/>
          </a:p>
        </p:txBody>
      </p:sp>
      <p:sp>
        <p:nvSpPr>
          <p:cNvPr id="375" name="Google Shape;375;p64"/>
          <p:cNvSpPr txBox="1"/>
          <p:nvPr>
            <p:ph idx="1" type="body"/>
          </p:nvPr>
        </p:nvSpPr>
        <p:spPr>
          <a:xfrm>
            <a:off x="1461300" y="1241225"/>
            <a:ext cx="6320700" cy="2382900"/>
          </a:xfrm>
          <a:prstGeom prst="rect">
            <a:avLst/>
          </a:prstGeom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if </a:t>
            </a:r>
            <a:r>
              <a:rPr lang="zh-TW" sz="3000">
                <a:solidFill>
                  <a:srgbClr val="CC0000"/>
                </a:solidFill>
              </a:rPr>
              <a:t>條件1 &amp;&amp; </a:t>
            </a:r>
            <a:r>
              <a:rPr lang="zh-TW" sz="3000">
                <a:solidFill>
                  <a:srgbClr val="CC0000"/>
                </a:solidFill>
              </a:rPr>
              <a:t>條件2</a:t>
            </a:r>
            <a:r>
              <a:rPr lang="zh-TW" sz="3000"/>
              <a:t> {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   </a:t>
            </a:r>
            <a:r>
              <a:rPr lang="zh-TW" sz="3000">
                <a:solidFill>
                  <a:srgbClr val="CC0000"/>
                </a:solidFill>
              </a:rPr>
              <a:t>//執行條件1與2都成立的程式碼</a:t>
            </a:r>
            <a:endParaRPr sz="3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}</a:t>
            </a:r>
            <a:endParaRPr sz="3000"/>
          </a:p>
        </p:txBody>
      </p:sp>
      <p:sp>
        <p:nvSpPr>
          <p:cNvPr id="376" name="Google Shape;376;p64"/>
          <p:cNvSpPr txBox="1"/>
          <p:nvPr/>
        </p:nvSpPr>
        <p:spPr>
          <a:xfrm>
            <a:off x="1742100" y="4061175"/>
            <a:ext cx="57591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所有條件都成立才會執行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750" y="0"/>
            <a:ext cx="6230508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9"/>
          <p:cNvCxnSpPr/>
          <p:nvPr/>
        </p:nvCxnSpPr>
        <p:spPr>
          <a:xfrm flipH="1" rot="10800000">
            <a:off x="847525" y="1861200"/>
            <a:ext cx="1637100" cy="160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9"/>
          <p:cNvCxnSpPr/>
          <p:nvPr/>
        </p:nvCxnSpPr>
        <p:spPr>
          <a:xfrm flipH="1">
            <a:off x="6965350" y="3316875"/>
            <a:ext cx="1758600" cy="684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練習7</a:t>
            </a:r>
            <a:endParaRPr sz="3600"/>
          </a:p>
        </p:txBody>
      </p:sp>
      <p:sp>
        <p:nvSpPr>
          <p:cNvPr id="382" name="Google Shape;382;p65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新增一個變數finalScore，用來記錄學期成績，給定預設值為90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判斷成績進行分級並依分級結果，列印出"你本學期成績為 _"， _為分級結果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查看一下輸出的結果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修改</a:t>
            </a:r>
            <a:r>
              <a:rPr lang="zh-TW" sz="2200"/>
              <a:t>finalScore</a:t>
            </a:r>
            <a:r>
              <a:rPr lang="zh-TW" sz="2200"/>
              <a:t>的預設值為80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查看一下輸出的結果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修改finalScore的預設值為65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查看一下輸出的結果</a:t>
            </a:r>
            <a:endParaRPr sz="2200"/>
          </a:p>
        </p:txBody>
      </p:sp>
      <p:graphicFrame>
        <p:nvGraphicFramePr>
          <p:cNvPr id="383" name="Google Shape;383;p65"/>
          <p:cNvGraphicFramePr/>
          <p:nvPr/>
        </p:nvGraphicFramePr>
        <p:xfrm>
          <a:off x="5877900" y="294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{FB607E78-0867-4FEF-BDD6-FFB0BED9E997}</a:tableStyleId>
              </a:tblPr>
              <a:tblGrid>
                <a:gridCol w="1561600"/>
                <a:gridCol w="1561600"/>
              </a:tblGrid>
              <a:tr h="35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分數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等級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85</a:t>
                      </a:r>
                      <a:r>
                        <a:rPr lang="zh-TW"/>
                        <a:t>~100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</a:t>
                      </a:r>
                      <a:r>
                        <a:rPr lang="zh-TW"/>
                        <a:t>5~85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60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~75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~</a:t>
                      </a:r>
                      <a:r>
                        <a:rPr lang="zh-TW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條件語句 + 邏輯OR( || )運算子</a:t>
            </a:r>
            <a:br>
              <a:rPr lang="zh-TW"/>
            </a:br>
            <a:endParaRPr/>
          </a:p>
        </p:txBody>
      </p:sp>
      <p:sp>
        <p:nvSpPr>
          <p:cNvPr id="389" name="Google Shape;389;p66"/>
          <p:cNvSpPr txBox="1"/>
          <p:nvPr>
            <p:ph idx="1" type="body"/>
          </p:nvPr>
        </p:nvSpPr>
        <p:spPr>
          <a:xfrm>
            <a:off x="1092600" y="1519250"/>
            <a:ext cx="6958800" cy="2184600"/>
          </a:xfrm>
          <a:prstGeom prst="rect">
            <a:avLst/>
          </a:prstGeom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if </a:t>
            </a:r>
            <a:r>
              <a:rPr lang="zh-TW" sz="3000">
                <a:solidFill>
                  <a:srgbClr val="CC0000"/>
                </a:solidFill>
              </a:rPr>
              <a:t>條件1 || 條件2</a:t>
            </a:r>
            <a:r>
              <a:rPr lang="zh-TW" sz="3000"/>
              <a:t> {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   </a:t>
            </a:r>
            <a:r>
              <a:rPr lang="zh-TW" sz="3000">
                <a:solidFill>
                  <a:srgbClr val="CC0000"/>
                </a:solidFill>
              </a:rPr>
              <a:t>//條件1或2只要一個成立就執行程式碼</a:t>
            </a:r>
            <a:endParaRPr sz="3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}</a:t>
            </a:r>
            <a:endParaRPr sz="3000"/>
          </a:p>
        </p:txBody>
      </p:sp>
      <p:sp>
        <p:nvSpPr>
          <p:cNvPr id="390" name="Google Shape;390;p66"/>
          <p:cNvSpPr txBox="1"/>
          <p:nvPr/>
        </p:nvSpPr>
        <p:spPr>
          <a:xfrm>
            <a:off x="1742100" y="4061175"/>
            <a:ext cx="57591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只要一個</a:t>
            </a:r>
            <a:r>
              <a:rPr lang="zh-TW" sz="3000"/>
              <a:t>條件成立就會執行</a:t>
            </a:r>
            <a:endParaRPr sz="3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條件語句 + 邏輯NOT( ! )運算子</a:t>
            </a:r>
            <a:br>
              <a:rPr lang="zh-TW"/>
            </a:br>
            <a:endParaRPr/>
          </a:p>
        </p:txBody>
      </p:sp>
      <p:sp>
        <p:nvSpPr>
          <p:cNvPr id="396" name="Google Shape;396;p67"/>
          <p:cNvSpPr txBox="1"/>
          <p:nvPr>
            <p:ph idx="1" type="body"/>
          </p:nvPr>
        </p:nvSpPr>
        <p:spPr>
          <a:xfrm>
            <a:off x="1411650" y="1509325"/>
            <a:ext cx="6320700" cy="2244000"/>
          </a:xfrm>
          <a:prstGeom prst="rect">
            <a:avLst/>
          </a:prstGeom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if </a:t>
            </a:r>
            <a:r>
              <a:rPr lang="zh-TW" sz="3000">
                <a:solidFill>
                  <a:srgbClr val="CC0000"/>
                </a:solidFill>
              </a:rPr>
              <a:t>!條件</a:t>
            </a:r>
            <a:r>
              <a:rPr lang="zh-TW" sz="3000"/>
              <a:t> {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   </a:t>
            </a:r>
            <a:r>
              <a:rPr lang="zh-TW" sz="3000">
                <a:solidFill>
                  <a:srgbClr val="CC0000"/>
                </a:solidFill>
              </a:rPr>
              <a:t>//執行條件”不”成立的程式碼</a:t>
            </a:r>
            <a:endParaRPr sz="3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}</a:t>
            </a:r>
            <a:endParaRPr sz="3000"/>
          </a:p>
        </p:txBody>
      </p:sp>
      <p:sp>
        <p:nvSpPr>
          <p:cNvPr id="397" name="Google Shape;397;p67"/>
          <p:cNvSpPr txBox="1"/>
          <p:nvPr/>
        </p:nvSpPr>
        <p:spPr>
          <a:xfrm>
            <a:off x="1742100" y="4061175"/>
            <a:ext cx="57591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條件"不"成立才會執行</a:t>
            </a:r>
            <a:endParaRPr sz="3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迴圈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For-In 迴圈</a:t>
            </a:r>
            <a:br>
              <a:rPr lang="zh-TW"/>
            </a:br>
            <a:endParaRPr/>
          </a:p>
        </p:txBody>
      </p:sp>
      <p:sp>
        <p:nvSpPr>
          <p:cNvPr id="408" name="Google Shape;408;p69"/>
          <p:cNvSpPr txBox="1"/>
          <p:nvPr>
            <p:ph idx="1" type="body"/>
          </p:nvPr>
        </p:nvSpPr>
        <p:spPr>
          <a:xfrm>
            <a:off x="1411650" y="1509325"/>
            <a:ext cx="6320700" cy="2244000"/>
          </a:xfrm>
          <a:prstGeom prst="rect">
            <a:avLst/>
          </a:prstGeom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for</a:t>
            </a:r>
            <a:r>
              <a:rPr lang="zh-TW" sz="3000"/>
              <a:t> </a:t>
            </a:r>
            <a:r>
              <a:rPr lang="zh-TW" sz="3000">
                <a:solidFill>
                  <a:srgbClr val="CC0000"/>
                </a:solidFill>
              </a:rPr>
              <a:t>計數器</a:t>
            </a:r>
            <a:r>
              <a:rPr lang="zh-TW" sz="3000"/>
              <a:t> in </a:t>
            </a:r>
            <a:r>
              <a:rPr lang="zh-TW" sz="3000">
                <a:solidFill>
                  <a:srgbClr val="CC0000"/>
                </a:solidFill>
              </a:rPr>
              <a:t>開始值</a:t>
            </a:r>
            <a:r>
              <a:rPr lang="zh-TW" sz="3000"/>
              <a:t>...</a:t>
            </a:r>
            <a:r>
              <a:rPr lang="zh-TW" sz="3000">
                <a:solidFill>
                  <a:srgbClr val="CC0000"/>
                </a:solidFill>
              </a:rPr>
              <a:t>結束值</a:t>
            </a:r>
            <a:r>
              <a:rPr lang="zh-TW" sz="3000"/>
              <a:t> {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   </a:t>
            </a:r>
            <a:r>
              <a:rPr lang="zh-TW" sz="3000">
                <a:solidFill>
                  <a:srgbClr val="CC0000"/>
                </a:solidFill>
              </a:rPr>
              <a:t>//執行程式碼</a:t>
            </a:r>
            <a:endParaRPr sz="3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}</a:t>
            </a:r>
            <a:endParaRPr sz="3000"/>
          </a:p>
        </p:txBody>
      </p:sp>
      <p:sp>
        <p:nvSpPr>
          <p:cNvPr id="409" name="Google Shape;409;p69"/>
          <p:cNvSpPr txBox="1"/>
          <p:nvPr/>
        </p:nvSpPr>
        <p:spPr>
          <a:xfrm>
            <a:off x="1742100" y="4061175"/>
            <a:ext cx="57591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執行(結束值-開始值+1)次</a:t>
            </a:r>
            <a:endParaRPr sz="3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練習8</a:t>
            </a:r>
            <a:endParaRPr sz="3600"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311700" y="1152475"/>
            <a:ext cx="604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使用for-in迴圈寫一個5的乘法表，使用print將結果輸出如右圖：</a:t>
            </a:r>
            <a:endParaRPr sz="2400"/>
          </a:p>
        </p:txBody>
      </p:sp>
      <p:pic>
        <p:nvPicPr>
          <p:cNvPr id="416" name="Google Shape;41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025" y="1883400"/>
            <a:ext cx="1979475" cy="3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進階</a:t>
            </a:r>
            <a:r>
              <a:rPr lang="zh-TW" sz="3600"/>
              <a:t>練習</a:t>
            </a:r>
            <a:endParaRPr sz="3600"/>
          </a:p>
        </p:txBody>
      </p:sp>
      <p:sp>
        <p:nvSpPr>
          <p:cNvPr id="422" name="Google Shape;422;p71"/>
          <p:cNvSpPr txBox="1"/>
          <p:nvPr>
            <p:ph idx="1" type="body"/>
          </p:nvPr>
        </p:nvSpPr>
        <p:spPr>
          <a:xfrm>
            <a:off x="311700" y="1152475"/>
            <a:ext cx="604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/>
              <a:t>使用二個for-in迴圈寫完整的九九乘法表，使用print將結果輸出</a:t>
            </a:r>
            <a:r>
              <a:rPr lang="zh-TW" sz="2400"/>
              <a:t>：</a:t>
            </a:r>
            <a:endParaRPr sz="2400"/>
          </a:p>
        </p:txBody>
      </p:sp>
      <p:pic>
        <p:nvPicPr>
          <p:cNvPr id="423" name="Google Shape;42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859" y="0"/>
            <a:ext cx="11011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While 迴圈</a:t>
            </a:r>
            <a:endParaRPr/>
          </a:p>
        </p:txBody>
      </p:sp>
      <p:sp>
        <p:nvSpPr>
          <p:cNvPr id="429" name="Google Shape;429;p72"/>
          <p:cNvSpPr txBox="1"/>
          <p:nvPr>
            <p:ph idx="1" type="body"/>
          </p:nvPr>
        </p:nvSpPr>
        <p:spPr>
          <a:xfrm>
            <a:off x="1092600" y="1519250"/>
            <a:ext cx="6958800" cy="2184600"/>
          </a:xfrm>
          <a:prstGeom prst="rect">
            <a:avLst/>
          </a:prstGeom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while</a:t>
            </a:r>
            <a:r>
              <a:rPr lang="zh-TW" sz="3000"/>
              <a:t> </a:t>
            </a:r>
            <a:r>
              <a:rPr lang="zh-TW" sz="3000">
                <a:solidFill>
                  <a:srgbClr val="CC0000"/>
                </a:solidFill>
              </a:rPr>
              <a:t>條件</a:t>
            </a:r>
            <a:r>
              <a:rPr lang="zh-TW" sz="3000"/>
              <a:t> </a:t>
            </a:r>
            <a:r>
              <a:rPr lang="zh-TW" sz="3000"/>
              <a:t>{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000"/>
              <a:t>   </a:t>
            </a:r>
            <a:r>
              <a:rPr lang="zh-TW" sz="3000">
                <a:solidFill>
                  <a:srgbClr val="CC0000"/>
                </a:solidFill>
              </a:rPr>
              <a:t>//執行程式碼</a:t>
            </a:r>
            <a:endParaRPr sz="3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000"/>
              <a:t>}</a:t>
            </a:r>
            <a:endParaRPr sz="3000"/>
          </a:p>
        </p:txBody>
      </p:sp>
      <p:sp>
        <p:nvSpPr>
          <p:cNvPr id="430" name="Google Shape;430;p72"/>
          <p:cNvSpPr txBox="1"/>
          <p:nvPr/>
        </p:nvSpPr>
        <p:spPr>
          <a:xfrm>
            <a:off x="1440750" y="3942275"/>
            <a:ext cx="6262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當條件成立時，執行程式碼，執行完再檢查條件，直到條件不成立</a:t>
            </a:r>
            <a:endParaRPr sz="3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練習9</a:t>
            </a:r>
            <a:endParaRPr sz="3600"/>
          </a:p>
        </p:txBody>
      </p:sp>
      <p:sp>
        <p:nvSpPr>
          <p:cNvPr id="436" name="Google Shape;436;p73"/>
          <p:cNvSpPr txBox="1"/>
          <p:nvPr>
            <p:ph idx="1" type="body"/>
          </p:nvPr>
        </p:nvSpPr>
        <p:spPr>
          <a:xfrm>
            <a:off x="311700" y="1152475"/>
            <a:ext cx="628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宣告一個變數index，初始值為1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使用while迴圈寫一個5的乘法表，使用print將結果輸出如右圖：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/>
              <a:t>提示:用index來當判斷條件，當index &lt;= 9時，</a:t>
            </a:r>
            <a:r>
              <a:rPr lang="zh-TW" sz="2400"/>
              <a:t>當index &gt; 9</a:t>
            </a:r>
            <a:r>
              <a:rPr lang="zh-TW" sz="2400"/>
              <a:t>結束迴圈</a:t>
            </a:r>
            <a:endParaRPr sz="2400"/>
          </a:p>
        </p:txBody>
      </p:sp>
      <p:pic>
        <p:nvPicPr>
          <p:cNvPr id="437" name="Google Shape;43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500" y="1484575"/>
            <a:ext cx="1979475" cy="3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函數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26" y="255313"/>
            <a:ext cx="8347150" cy="4446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30"/>
          <p:cNvGrpSpPr/>
          <p:nvPr/>
        </p:nvGrpSpPr>
        <p:grpSpPr>
          <a:xfrm>
            <a:off x="2865575" y="308050"/>
            <a:ext cx="4276500" cy="866700"/>
            <a:chOff x="2865575" y="308050"/>
            <a:chExt cx="4276500" cy="866700"/>
          </a:xfrm>
        </p:grpSpPr>
        <p:sp>
          <p:nvSpPr>
            <p:cNvPr id="130" name="Google Shape;130;p30"/>
            <p:cNvSpPr/>
            <p:nvPr/>
          </p:nvSpPr>
          <p:spPr>
            <a:xfrm>
              <a:off x="2865575" y="308050"/>
              <a:ext cx="3474300" cy="4011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" name="Google Shape;131;p30"/>
            <p:cNvCxnSpPr/>
            <p:nvPr/>
          </p:nvCxnSpPr>
          <p:spPr>
            <a:xfrm rot="10800000">
              <a:off x="6339875" y="709150"/>
              <a:ext cx="802200" cy="465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2" name="Google Shape;132;p30"/>
          <p:cNvGrpSpPr/>
          <p:nvPr/>
        </p:nvGrpSpPr>
        <p:grpSpPr>
          <a:xfrm>
            <a:off x="6877100" y="3753750"/>
            <a:ext cx="2007675" cy="1017825"/>
            <a:chOff x="6877100" y="3753750"/>
            <a:chExt cx="2007675" cy="1017825"/>
          </a:xfrm>
        </p:grpSpPr>
        <p:cxnSp>
          <p:nvCxnSpPr>
            <p:cNvPr id="133" name="Google Shape;133;p30"/>
            <p:cNvCxnSpPr/>
            <p:nvPr/>
          </p:nvCxnSpPr>
          <p:spPr>
            <a:xfrm>
              <a:off x="6877100" y="3753750"/>
              <a:ext cx="867000" cy="508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4" name="Google Shape;134;p30"/>
            <p:cNvSpPr/>
            <p:nvPr/>
          </p:nvSpPr>
          <p:spPr>
            <a:xfrm>
              <a:off x="7738775" y="4269375"/>
              <a:ext cx="1146000" cy="502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什麼是函數(Function)</a:t>
            </a:r>
            <a:endParaRPr/>
          </a:p>
        </p:txBody>
      </p:sp>
      <p:sp>
        <p:nvSpPr>
          <p:cNvPr id="448" name="Google Shape;448;p7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函數是一個獨立的程式碼區塊，用來執行特定的任務。通過給函數一個名字來定義它的功能，並且在需要的時候，通過這個名字來“調用”函數執行它的任務。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Swift 中的每一個函數都有類型，由函數的形式參數類型和返回類型組成。</a:t>
            </a:r>
            <a:endParaRPr/>
          </a:p>
        </p:txBody>
      </p:sp>
      <p:sp>
        <p:nvSpPr>
          <p:cNvPr id="449" name="Google Shape;449;p75"/>
          <p:cNvSpPr txBox="1"/>
          <p:nvPr/>
        </p:nvSpPr>
        <p:spPr>
          <a:xfrm>
            <a:off x="1645650" y="2614725"/>
            <a:ext cx="5852700" cy="19116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595959"/>
                </a:solidFill>
              </a:rPr>
              <a:t>func 函數名稱</a:t>
            </a:r>
            <a:r>
              <a:rPr lang="zh-TW" sz="2400">
                <a:solidFill>
                  <a:srgbClr val="CC0000"/>
                </a:solidFill>
              </a:rPr>
              <a:t>(參數類型) -&gt;返回類型</a:t>
            </a:r>
            <a:r>
              <a:rPr lang="zh-TW" sz="2400">
                <a:solidFill>
                  <a:srgbClr val="595959"/>
                </a:solidFill>
              </a:rPr>
              <a:t> {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595959"/>
                </a:solidFill>
              </a:rPr>
              <a:t>   </a:t>
            </a:r>
            <a:r>
              <a:rPr lang="zh-TW" sz="2400">
                <a:solidFill>
                  <a:srgbClr val="CC0000"/>
                </a:solidFill>
              </a:rPr>
              <a:t>//執行程式碼區塊</a:t>
            </a:r>
            <a:endParaRPr sz="24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595959"/>
                </a:solidFill>
              </a:rPr>
              <a:t>}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為什麼需要</a:t>
            </a:r>
            <a:r>
              <a:rPr lang="zh-TW"/>
              <a:t>函數</a:t>
            </a:r>
            <a:r>
              <a:rPr lang="zh-TW"/>
              <a:t>？</a:t>
            </a:r>
            <a:endParaRPr/>
          </a:p>
        </p:txBody>
      </p:sp>
      <p:sp>
        <p:nvSpPr>
          <p:cNvPr id="455" name="Google Shape;455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/>
              <a:t>函數</a:t>
            </a:r>
            <a:r>
              <a:rPr lang="zh-TW"/>
              <a:t>是具有特定功能的可重複使用的程式碼塊，使用函數有以下好處：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程式碼重用</a:t>
            </a:r>
            <a:r>
              <a:rPr lang="zh-TW"/>
              <a:t>： 避免重複編寫相同的程式碼。</a:t>
            </a:r>
            <a:br>
              <a:rPr lang="zh-TW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提高可讀性</a:t>
            </a:r>
            <a:r>
              <a:rPr lang="zh-TW"/>
              <a:t>： 將程式碼組織成邏輯區塊，方便理解。</a:t>
            </a:r>
            <a:br>
              <a:rPr lang="zh-TW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方便維護</a:t>
            </a:r>
            <a:r>
              <a:rPr lang="zh-TW"/>
              <a:t>： 修改函式內容，即可影響所有呼叫該函式的地方。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定義函數</a:t>
            </a:r>
            <a:endParaRPr/>
          </a:p>
        </p:txBody>
      </p:sp>
      <p:sp>
        <p:nvSpPr>
          <p:cNvPr id="461" name="Google Shape;461;p77"/>
          <p:cNvSpPr txBox="1"/>
          <p:nvPr/>
        </p:nvSpPr>
        <p:spPr>
          <a:xfrm>
            <a:off x="2182475" y="1341025"/>
            <a:ext cx="5188200" cy="30726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595959"/>
                </a:solidFill>
              </a:rPr>
              <a:t>func </a:t>
            </a:r>
            <a:r>
              <a:rPr lang="zh-TW" sz="2400">
                <a:solidFill>
                  <a:srgbClr val="FF0000"/>
                </a:solidFill>
              </a:rPr>
              <a:t>函式名稱</a:t>
            </a:r>
            <a:r>
              <a:rPr lang="zh-TW" sz="2400">
                <a:solidFill>
                  <a:srgbClr val="595959"/>
                </a:solidFill>
              </a:rPr>
              <a:t>(</a:t>
            </a:r>
            <a:r>
              <a:rPr lang="zh-TW" sz="2400">
                <a:solidFill>
                  <a:srgbClr val="1155CC"/>
                </a:solidFill>
              </a:rPr>
              <a:t>參數列表</a:t>
            </a:r>
            <a:r>
              <a:rPr lang="zh-TW" sz="2400">
                <a:solidFill>
                  <a:srgbClr val="595959"/>
                </a:solidFill>
              </a:rPr>
              <a:t>) -&gt; </a:t>
            </a:r>
            <a:r>
              <a:rPr lang="zh-TW" sz="2400">
                <a:solidFill>
                  <a:srgbClr val="FF00FF"/>
                </a:solidFill>
              </a:rPr>
              <a:t>回傳型別</a:t>
            </a:r>
            <a:r>
              <a:rPr lang="zh-TW" sz="2400">
                <a:solidFill>
                  <a:srgbClr val="595959"/>
                </a:solidFill>
              </a:rPr>
              <a:t> {</a:t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595959"/>
                </a:solidFill>
              </a:rPr>
              <a:t>    // 函式主體</a:t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595959"/>
                </a:solidFill>
              </a:rPr>
              <a:t>   </a:t>
            </a:r>
            <a:r>
              <a:rPr lang="zh-TW" sz="2400">
                <a:solidFill>
                  <a:srgbClr val="FF00FF"/>
                </a:solidFill>
              </a:rPr>
              <a:t> return 回傳值</a:t>
            </a:r>
            <a:endParaRPr sz="2400">
              <a:solidFill>
                <a:srgbClr val="FF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595959"/>
                </a:solidFill>
              </a:rPr>
              <a:t>}</a:t>
            </a:r>
            <a:endParaRPr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函數宣告(一)</a:t>
            </a:r>
            <a:endParaRPr/>
          </a:p>
        </p:txBody>
      </p:sp>
      <p:sp>
        <p:nvSpPr>
          <p:cNvPr id="467" name="Google Shape;467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無傳入參數，無回傳值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有傳入參數，無回傳值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900" y="1558150"/>
            <a:ext cx="3714200" cy="11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8988" y="3262725"/>
            <a:ext cx="4906024" cy="11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函數宣告(二)</a:t>
            </a:r>
            <a:endParaRPr/>
          </a:p>
        </p:txBody>
      </p:sp>
      <p:sp>
        <p:nvSpPr>
          <p:cNvPr id="475" name="Google Shape;475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無傳入參數，有回傳值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4. 有傳入參數，也有回傳值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377" y="1580199"/>
            <a:ext cx="4039236" cy="11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275" y="3262713"/>
            <a:ext cx="626745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函數宣告(三)</a:t>
            </a:r>
            <a:endParaRPr/>
          </a:p>
        </p:txBody>
      </p:sp>
      <p:sp>
        <p:nvSpPr>
          <p:cNvPr id="483" name="Google Shape;483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 參數可以一次傳入多個，參數與參數之間用”,”隔開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13" y="2033700"/>
            <a:ext cx="8376175" cy="12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調用函數</a:t>
            </a:r>
            <a:endParaRPr/>
          </a:p>
        </p:txBody>
      </p:sp>
      <p:sp>
        <p:nvSpPr>
          <p:cNvPr id="490" name="Google Shape;490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要使用一個函數，你可以通過“調用”函數的名字並且傳入一個符合函數形式參數類型的輸入值（實際的參數值）來調用這個函數。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81"/>
          <p:cNvSpPr txBox="1"/>
          <p:nvPr/>
        </p:nvSpPr>
        <p:spPr>
          <a:xfrm>
            <a:off x="2292000" y="1999050"/>
            <a:ext cx="4981800" cy="5727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400">
                <a:solidFill>
                  <a:srgbClr val="595959"/>
                </a:solidFill>
              </a:rPr>
              <a:t>函數名稱</a:t>
            </a:r>
            <a:r>
              <a:rPr lang="zh-TW" sz="2400">
                <a:solidFill>
                  <a:srgbClr val="CC0000"/>
                </a:solidFill>
              </a:rPr>
              <a:t>(參數值)</a:t>
            </a:r>
            <a:endParaRPr sz="2400"/>
          </a:p>
        </p:txBody>
      </p:sp>
      <p:pic>
        <p:nvPicPr>
          <p:cNvPr id="492" name="Google Shape;49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00" y="2762951"/>
            <a:ext cx="8333799" cy="22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練習10</a:t>
            </a:r>
            <a:endParaRPr sz="3600"/>
          </a:p>
        </p:txBody>
      </p:sp>
      <p:sp>
        <p:nvSpPr>
          <p:cNvPr id="498" name="Google Shape;498;p82"/>
          <p:cNvSpPr txBox="1"/>
          <p:nvPr>
            <p:ph idx="1" type="body"/>
          </p:nvPr>
        </p:nvSpPr>
        <p:spPr>
          <a:xfrm>
            <a:off x="311700" y="1152475"/>
            <a:ext cx="83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宣告一個函數plus，傳入二個Int參數a與b，該函數功能為a+b，計算完後回傳型別Int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宣告二個Int變數value1及value2，隨意給定Int初始值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宣告一個Int變數result，其初始值為調用函數plus，傳入參數值為value1及value2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使用print印出結果，格式為”X1＋X2 = X3”，X1、X2、X3為value1、value2及result的變數值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 &amp; Struct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 Class?</a:t>
            </a:r>
            <a:endParaRPr/>
          </a:p>
        </p:txBody>
      </p:sp>
      <p:sp>
        <p:nvSpPr>
          <p:cNvPr id="509" name="Google Shape;509;p84"/>
          <p:cNvSpPr txBox="1"/>
          <p:nvPr>
            <p:ph idx="1" type="body"/>
          </p:nvPr>
        </p:nvSpPr>
        <p:spPr>
          <a:xfrm>
            <a:off x="159300" y="1152475"/>
            <a:ext cx="453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Class 是一種「物件導向程式設計」(OOP)中的建構模組。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它可以用來創建一個「</a:t>
            </a:r>
            <a:r>
              <a:rPr b="1" lang="zh-TW"/>
              <a:t>物件</a:t>
            </a:r>
            <a:r>
              <a:rPr lang="zh-TW"/>
              <a:t>」，這些物件具有</a:t>
            </a:r>
            <a:r>
              <a:rPr b="1" lang="zh-TW"/>
              <a:t>屬性</a:t>
            </a:r>
            <a:r>
              <a:rPr lang="zh-TW"/>
              <a:t>（數據）和</a:t>
            </a:r>
            <a:r>
              <a:rPr b="1" lang="zh-TW"/>
              <a:t>方法</a:t>
            </a:r>
            <a:r>
              <a:rPr lang="zh-TW"/>
              <a:t>（行為）。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Class 是</a:t>
            </a:r>
            <a:r>
              <a:rPr b="1" lang="zh-TW"/>
              <a:t>參考類型</a:t>
            </a:r>
            <a:r>
              <a:rPr lang="zh-TW"/>
              <a:t>，當複製一個物件時，並沒有創建一個全新的物件，而是將兩個變數指向同一個物件。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簡單的例子：你有一個存放在雲端的文件，這個文件你可以分享給朋友，但你不是傳送文件本身，而是</a:t>
            </a:r>
            <a:r>
              <a:rPr b="1" lang="zh-TW"/>
              <a:t>傳送連結</a:t>
            </a:r>
            <a:r>
              <a:rPr lang="zh-TW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125" y="128725"/>
            <a:ext cx="3411300" cy="48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50" y="299324"/>
            <a:ext cx="8967101" cy="4544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31"/>
          <p:cNvGrpSpPr/>
          <p:nvPr/>
        </p:nvGrpSpPr>
        <p:grpSpPr>
          <a:xfrm>
            <a:off x="948075" y="2323450"/>
            <a:ext cx="1554600" cy="1353900"/>
            <a:chOff x="2227900" y="1826675"/>
            <a:chExt cx="1554600" cy="1353900"/>
          </a:xfrm>
        </p:grpSpPr>
        <p:sp>
          <p:nvSpPr>
            <p:cNvPr id="141" name="Google Shape;141;p31"/>
            <p:cNvSpPr txBox="1"/>
            <p:nvPr/>
          </p:nvSpPr>
          <p:spPr>
            <a:xfrm>
              <a:off x="2227900" y="2722175"/>
              <a:ext cx="15546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</a:rPr>
                <a:t>編輯視窗</a:t>
              </a:r>
              <a:endParaRPr sz="1800">
                <a:solidFill>
                  <a:srgbClr val="FF0000"/>
                </a:solidFill>
              </a:endParaRPr>
            </a:p>
          </p:txBody>
        </p:sp>
        <p:cxnSp>
          <p:nvCxnSpPr>
            <p:cNvPr id="142" name="Google Shape;142;p31"/>
            <p:cNvCxnSpPr>
              <a:stCxn id="141" idx="0"/>
            </p:cNvCxnSpPr>
            <p:nvPr/>
          </p:nvCxnSpPr>
          <p:spPr>
            <a:xfrm rot="10800000">
              <a:off x="2829700" y="1826675"/>
              <a:ext cx="175500" cy="895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3" name="Google Shape;143;p31"/>
          <p:cNvGrpSpPr/>
          <p:nvPr/>
        </p:nvGrpSpPr>
        <p:grpSpPr>
          <a:xfrm>
            <a:off x="6158750" y="2559775"/>
            <a:ext cx="1554600" cy="1284900"/>
            <a:chOff x="6282525" y="1666425"/>
            <a:chExt cx="1554600" cy="1284900"/>
          </a:xfrm>
        </p:grpSpPr>
        <p:sp>
          <p:nvSpPr>
            <p:cNvPr id="144" name="Google Shape;144;p31"/>
            <p:cNvSpPr txBox="1"/>
            <p:nvPr/>
          </p:nvSpPr>
          <p:spPr>
            <a:xfrm>
              <a:off x="6282525" y="2492925"/>
              <a:ext cx="15546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</a:rPr>
                <a:t>變數內容視窗</a:t>
              </a:r>
              <a:endParaRPr sz="1800">
                <a:solidFill>
                  <a:srgbClr val="FF0000"/>
                </a:solidFill>
              </a:endParaRPr>
            </a:p>
          </p:txBody>
        </p:sp>
        <p:cxnSp>
          <p:nvCxnSpPr>
            <p:cNvPr id="145" name="Google Shape;145;p31"/>
            <p:cNvCxnSpPr>
              <a:stCxn id="144" idx="0"/>
            </p:cNvCxnSpPr>
            <p:nvPr/>
          </p:nvCxnSpPr>
          <p:spPr>
            <a:xfrm flipH="1" rot="10800000">
              <a:off x="7059825" y="1666425"/>
              <a:ext cx="711000" cy="826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 Class?</a:t>
            </a:r>
            <a:endParaRPr/>
          </a:p>
        </p:txBody>
      </p:sp>
      <p:sp>
        <p:nvSpPr>
          <p:cNvPr id="516" name="Google Shape;516;p85"/>
          <p:cNvSpPr txBox="1"/>
          <p:nvPr>
            <p:ph idx="1" type="body"/>
          </p:nvPr>
        </p:nvSpPr>
        <p:spPr>
          <a:xfrm>
            <a:off x="311700" y="1152475"/>
            <a:ext cx="494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屬性（Properties）</a:t>
            </a:r>
            <a:r>
              <a:rPr lang="zh-TW"/>
              <a:t>：</a:t>
            </a:r>
            <a:br>
              <a:rPr lang="zh-TW"/>
            </a:br>
            <a:r>
              <a:rPr lang="zh-TW"/>
              <a:t>文件有「內容」這個屬性（Properties）。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方法（Methods）</a:t>
            </a:r>
            <a:r>
              <a:rPr lang="zh-TW"/>
              <a:t>：</a:t>
            </a:r>
            <a:br>
              <a:rPr lang="zh-TW"/>
            </a:br>
            <a:r>
              <a:rPr lang="zh-TW"/>
              <a:t>文件有顯示內容的方法</a:t>
            </a:r>
            <a:r>
              <a:rPr lang="zh-TW"/>
              <a:t>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初始化（Initialization）</a:t>
            </a:r>
            <a:r>
              <a:rPr lang="zh-TW"/>
              <a:t>：</a:t>
            </a:r>
            <a:br>
              <a:rPr lang="zh-TW"/>
            </a:br>
            <a:r>
              <a:rPr lang="zh-TW"/>
              <a:t>通過 init 方法來創建文件的初始狀態。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Class 是參考類型</a:t>
            </a:r>
            <a:r>
              <a:rPr lang="zh-TW"/>
              <a:t>：</a:t>
            </a:r>
            <a:br>
              <a:rPr lang="zh-TW"/>
            </a:br>
            <a:r>
              <a:rPr lang="zh-TW"/>
              <a:t>就像傳送雲端文件的連結，大家看到的是同一份文件，改變內容時所有人都會看到。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125" y="128725"/>
            <a:ext cx="3411300" cy="48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什麼是 Struct?</a:t>
            </a:r>
            <a:endParaRPr/>
          </a:p>
        </p:txBody>
      </p:sp>
      <p:sp>
        <p:nvSpPr>
          <p:cNvPr id="523" name="Google Shape;523;p86"/>
          <p:cNvSpPr txBox="1"/>
          <p:nvPr>
            <p:ph idx="1" type="body"/>
          </p:nvPr>
        </p:nvSpPr>
        <p:spPr>
          <a:xfrm>
            <a:off x="159300" y="1152475"/>
            <a:ext cx="449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Struct 是一種「數據結構」，類似於class，也可以包含</a:t>
            </a:r>
            <a:r>
              <a:rPr b="1" lang="zh-TW"/>
              <a:t>屬性</a:t>
            </a:r>
            <a:r>
              <a:rPr lang="zh-TW"/>
              <a:t>和</a:t>
            </a:r>
            <a:r>
              <a:rPr b="1" lang="zh-TW"/>
              <a:t>方法</a:t>
            </a:r>
            <a:r>
              <a:rPr lang="zh-TW"/>
              <a:t>，但有一些重要的區別。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Struct 是值類型，就像傳送實體文件的副本，每個人拿到的是自己的副本，修改其中一份並不會影響其他人的副本。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簡單的例子：</a:t>
            </a:r>
            <a:r>
              <a:rPr lang="zh-TW"/>
              <a:t>想像你用Line傳送一份文件給同學，傳遞過去的是副本，二份文件各自獨立不會互相影響。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750" y="160525"/>
            <a:ext cx="3907550" cy="48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 與 Struct 的差異</a:t>
            </a:r>
            <a:endParaRPr/>
          </a:p>
        </p:txBody>
      </p:sp>
      <p:graphicFrame>
        <p:nvGraphicFramePr>
          <p:cNvPr id="530" name="Google Shape;530;p87"/>
          <p:cNvGraphicFramePr/>
          <p:nvPr/>
        </p:nvGraphicFramePr>
        <p:xfrm>
          <a:off x="952500" y="108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{FB607E78-0867-4FEF-BDD6-FFB0BED9E997}</a:tableStyleId>
              </a:tblPr>
              <a:tblGrid>
                <a:gridCol w="1097375"/>
                <a:gridCol w="2798600"/>
                <a:gridCol w="3343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特性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Class（類別）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Struct（結構體）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類型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參考類型（Reference Type）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值類型（Value Type）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內存管理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傳遞的是物件的參考，指向同一個實體，修改一個會影響其他。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傳遞的是物件的副本，每次操作都是獨立的，修改不會影響其他副本。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繼承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支持繼承（可以從其他類別繼承屬性和方法）。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不支持繼承，無法從其他結構體繼承。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可變性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使用 var 或 let 宣告都可以改變屬性（只要屬性是 var）。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只有用 var 宣告的實例可以修改屬性。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初始化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可以不必為所有屬性賦初值，使用可選型別。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必須為所有屬性賦初值，或使用初始化方法。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使用場景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適合用於複雜物件模型、需要共享狀態或繼承的情況。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適合用於簡單的數據結構或不需要共享狀態的情況。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練習11</a:t>
            </a:r>
            <a:endParaRPr sz="3600"/>
          </a:p>
        </p:txBody>
      </p:sp>
      <p:sp>
        <p:nvSpPr>
          <p:cNvPr id="536" name="Google Shape;536;p88"/>
          <p:cNvSpPr txBox="1"/>
          <p:nvPr>
            <p:ph idx="1" type="body"/>
          </p:nvPr>
        </p:nvSpPr>
        <p:spPr>
          <a:xfrm>
            <a:off x="311700" y="1152475"/>
            <a:ext cx="83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建立一個Person類別(Class)，加入firstName與lastName屬性，用來記錄人員資料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使用firstName與lastName新增建構式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加入一sayHello方法，用print印出”Hello,my name is \(lastName) \(firstName)”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使用建構式建立二個物件，將結果存到變數中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使用變數呼叫sayHello方法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練習12</a:t>
            </a:r>
            <a:endParaRPr sz="3600"/>
          </a:p>
        </p:txBody>
      </p:sp>
      <p:sp>
        <p:nvSpPr>
          <p:cNvPr id="542" name="Google Shape;542;p89"/>
          <p:cNvSpPr txBox="1"/>
          <p:nvPr>
            <p:ph idx="1" type="body"/>
          </p:nvPr>
        </p:nvSpPr>
        <p:spPr>
          <a:xfrm>
            <a:off x="311700" y="847675"/>
            <a:ext cx="83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/>
              <a:t>建立一個 Movie 結構體 (Struct)，加入 title 和 director 屬性，用來記錄電影名稱和導演。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/>
              <a:t>加入一個 describe 方法，用 print 印出 "\(title) 這部電影是由\(director)所執導。"。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/>
              <a:t>使用初始化方法建立兩個電影物件，將結果存到變數中。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/>
              <a:t>使用變數呼叫 describe 方法。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/>
              <a:t>將其中一個電影物件複製到另一個變數中（複製副本）。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/>
              <a:t>改變副本的 title 或 director，然後再次使用 describe 方法檢查原本的物件是否有變化，藉此體會 struct 作為值類型的行為。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 &amp; A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553" name="Google Shape;553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https://www.cnswift.org/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https://www.youtube.com/watch?v=bjPENR6sHRU&amp;list=PL5PR3UyfTWvfacnfUsvNcxIiKIgidNRoW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https://www.appcoda.com.tw/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https://chaocode.co/swift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7"/>
              </a:rPr>
              <a:t>https://www.youtube.com/watch?v=GIt1BJJNdTI&amp;list=PLXM8k1EWy5kiAD0o69R00b7I62ZVUyfJJ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chemeClr val="hlink"/>
                </a:solidFill>
                <a:hlinkClick r:id="rId8"/>
              </a:rPr>
              <a:t>https://www.chainhao.com.tw/8-%e7%b5%90%e6%a7%8b%e8%88%87%e9%a1%9e%e5%88%a5/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63" y="324063"/>
            <a:ext cx="8869473" cy="44953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32"/>
          <p:cNvGrpSpPr/>
          <p:nvPr/>
        </p:nvGrpSpPr>
        <p:grpSpPr>
          <a:xfrm>
            <a:off x="1763600" y="4072200"/>
            <a:ext cx="3734100" cy="458400"/>
            <a:chOff x="4933850" y="3035450"/>
            <a:chExt cx="3734100" cy="458400"/>
          </a:xfrm>
        </p:grpSpPr>
        <p:sp>
          <p:nvSpPr>
            <p:cNvPr id="152" name="Google Shape;152;p32"/>
            <p:cNvSpPr txBox="1"/>
            <p:nvPr/>
          </p:nvSpPr>
          <p:spPr>
            <a:xfrm>
              <a:off x="6253850" y="3035450"/>
              <a:ext cx="2414100" cy="45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FF0000"/>
                  </a:solidFill>
                </a:rPr>
                <a:t>結果&amp;Debug視窗</a:t>
              </a:r>
              <a:endParaRPr sz="1800">
                <a:solidFill>
                  <a:srgbClr val="FF0000"/>
                </a:solidFill>
              </a:endParaRPr>
            </a:p>
          </p:txBody>
        </p:sp>
        <p:cxnSp>
          <p:nvCxnSpPr>
            <p:cNvPr id="153" name="Google Shape;153;p32"/>
            <p:cNvCxnSpPr>
              <a:stCxn id="152" idx="1"/>
            </p:cNvCxnSpPr>
            <p:nvPr/>
          </p:nvCxnSpPr>
          <p:spPr>
            <a:xfrm rot="10800000">
              <a:off x="4933850" y="3049850"/>
              <a:ext cx="1320000" cy="214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39815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Swift 基</a:t>
            </a:r>
            <a:r>
              <a:rPr lang="zh-TW" u="sng">
                <a:solidFill>
                  <a:schemeClr val="hlink"/>
                </a:solidFill>
                <a:hlinkClick r:id="rId4"/>
              </a:rPr>
              <a:t>礎介紹(一)</a:t>
            </a:r>
            <a:endParaRPr/>
          </a:p>
        </p:txBody>
      </p:sp>
      <p:pic>
        <p:nvPicPr>
          <p:cNvPr id="159" name="Google Shape;15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9163" y="304800"/>
            <a:ext cx="6565670" cy="3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資料輸出</a:t>
            </a:r>
            <a:endParaRPr/>
          </a:p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zh-TW" sz="2400"/>
              <a:t>print() : 將資料輸出到視窗中</a:t>
            </a:r>
            <a:endParaRPr sz="2400"/>
          </a:p>
        </p:txBody>
      </p:sp>
      <p:pic>
        <p:nvPicPr>
          <p:cNvPr id="166" name="Google Shape;1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25" y="1849625"/>
            <a:ext cx="8351125" cy="27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