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4" r:id="rId16"/>
    <p:sldId id="276" r:id="rId17"/>
    <p:sldId id="269" r:id="rId18"/>
    <p:sldId id="270" r:id="rId19"/>
    <p:sldId id="271" r:id="rId20"/>
    <p:sldId id="277"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p:restoredTop sz="94628"/>
  </p:normalViewPr>
  <p:slideViewPr>
    <p:cSldViewPr snapToGrid="0" snapToObjects="1">
      <p:cViewPr varScale="1">
        <p:scale>
          <a:sx n="118" d="100"/>
          <a:sy n="118" d="100"/>
        </p:scale>
        <p:origin x="208"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23BA9186-3EBF-424E-99A3-1B79D733DDB1}" type="datetimeFigureOut">
              <a:rPr lang="en-US" smtClean="0"/>
              <a:t>6/2/22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E340931-2006-A148-B583-40F99BE92B62}" type="slidenum">
              <a:rPr lang="en-US" smtClean="0"/>
              <a:t>‹#›</a:t>
            </a:fld>
            <a:endParaRPr lang="en-US"/>
          </a:p>
        </p:txBody>
      </p:sp>
    </p:spTree>
    <p:extLst>
      <p:ext uri="{BB962C8B-B14F-4D97-AF65-F5344CB8AC3E}">
        <p14:creationId xmlns:p14="http://schemas.microsoft.com/office/powerpoint/2010/main" val="16334921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3BA9186-3EBF-424E-99A3-1B79D733DDB1}"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40931-2006-A148-B583-40F99BE92B62}" type="slidenum">
              <a:rPr lang="en-US" smtClean="0"/>
              <a:t>‹#›</a:t>
            </a:fld>
            <a:endParaRPr lang="en-US"/>
          </a:p>
        </p:txBody>
      </p:sp>
    </p:spTree>
    <p:extLst>
      <p:ext uri="{BB962C8B-B14F-4D97-AF65-F5344CB8AC3E}">
        <p14:creationId xmlns:p14="http://schemas.microsoft.com/office/powerpoint/2010/main" val="2045430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3BA9186-3EBF-424E-99A3-1B79D733DDB1}"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40931-2006-A148-B583-40F99BE92B62}" type="slidenum">
              <a:rPr lang="en-US" smtClean="0"/>
              <a:t>‹#›</a:t>
            </a:fld>
            <a:endParaRPr lang="en-US"/>
          </a:p>
        </p:txBody>
      </p:sp>
    </p:spTree>
    <p:extLst>
      <p:ext uri="{BB962C8B-B14F-4D97-AF65-F5344CB8AC3E}">
        <p14:creationId xmlns:p14="http://schemas.microsoft.com/office/powerpoint/2010/main" val="1077198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3BA9186-3EBF-424E-99A3-1B79D733DDB1}" type="datetimeFigureOut">
              <a:rPr lang="en-US" smtClean="0"/>
              <a:t>6/2/22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40931-2006-A148-B583-40F99BE92B62}" type="slidenum">
              <a:rPr lang="en-US" smtClean="0"/>
              <a:t>‹#›</a:t>
            </a:fld>
            <a:endParaRPr lang="en-US"/>
          </a:p>
        </p:txBody>
      </p:sp>
    </p:spTree>
    <p:extLst>
      <p:ext uri="{BB962C8B-B14F-4D97-AF65-F5344CB8AC3E}">
        <p14:creationId xmlns:p14="http://schemas.microsoft.com/office/powerpoint/2010/main" val="273567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23BA9186-3EBF-424E-99A3-1B79D733DDB1}" type="datetimeFigureOut">
              <a:rPr lang="en-US" smtClean="0"/>
              <a:t>6/2/22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E340931-2006-A148-B583-40F99BE92B62}" type="slidenum">
              <a:rPr lang="en-US" smtClean="0"/>
              <a:t>‹#›</a:t>
            </a:fld>
            <a:endParaRPr lang="en-US"/>
          </a:p>
        </p:txBody>
      </p:sp>
    </p:spTree>
    <p:extLst>
      <p:ext uri="{BB962C8B-B14F-4D97-AF65-F5344CB8AC3E}">
        <p14:creationId xmlns:p14="http://schemas.microsoft.com/office/powerpoint/2010/main" val="155614295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3BA9186-3EBF-424E-99A3-1B79D733DDB1}" type="datetimeFigureOut">
              <a:rPr lang="en-US" smtClean="0"/>
              <a:t>6/2/22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40931-2006-A148-B583-40F99BE92B62}" type="slidenum">
              <a:rPr lang="en-US" smtClean="0"/>
              <a:t>‹#›</a:t>
            </a:fld>
            <a:endParaRPr lang="en-US"/>
          </a:p>
        </p:txBody>
      </p:sp>
    </p:spTree>
    <p:extLst>
      <p:ext uri="{BB962C8B-B14F-4D97-AF65-F5344CB8AC3E}">
        <p14:creationId xmlns:p14="http://schemas.microsoft.com/office/powerpoint/2010/main" val="2654294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3BA9186-3EBF-424E-99A3-1B79D733DDB1}" type="datetimeFigureOut">
              <a:rPr lang="en-US" smtClean="0"/>
              <a:t>6/2/22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40931-2006-A148-B583-40F99BE92B62}" type="slidenum">
              <a:rPr lang="en-US" smtClean="0"/>
              <a:t>‹#›</a:t>
            </a:fld>
            <a:endParaRPr lang="en-US"/>
          </a:p>
        </p:txBody>
      </p:sp>
    </p:spTree>
    <p:extLst>
      <p:ext uri="{BB962C8B-B14F-4D97-AF65-F5344CB8AC3E}">
        <p14:creationId xmlns:p14="http://schemas.microsoft.com/office/powerpoint/2010/main" val="2022091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3BA9186-3EBF-424E-99A3-1B79D733DDB1}" type="datetimeFigureOut">
              <a:rPr lang="en-US" smtClean="0"/>
              <a:t>6/2/22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40931-2006-A148-B583-40F99BE92B62}" type="slidenum">
              <a:rPr lang="en-US" smtClean="0"/>
              <a:t>‹#›</a:t>
            </a:fld>
            <a:endParaRPr lang="en-US"/>
          </a:p>
        </p:txBody>
      </p:sp>
    </p:spTree>
    <p:extLst>
      <p:ext uri="{BB962C8B-B14F-4D97-AF65-F5344CB8AC3E}">
        <p14:creationId xmlns:p14="http://schemas.microsoft.com/office/powerpoint/2010/main" val="409225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A9186-3EBF-424E-99A3-1B79D733DDB1}" type="datetimeFigureOut">
              <a:rPr lang="en-US" smtClean="0"/>
              <a:t>6/2/22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40931-2006-A148-B583-40F99BE92B62}" type="slidenum">
              <a:rPr lang="en-US" smtClean="0"/>
              <a:t>‹#›</a:t>
            </a:fld>
            <a:endParaRPr lang="en-US"/>
          </a:p>
        </p:txBody>
      </p:sp>
    </p:spTree>
    <p:extLst>
      <p:ext uri="{BB962C8B-B14F-4D97-AF65-F5344CB8AC3E}">
        <p14:creationId xmlns:p14="http://schemas.microsoft.com/office/powerpoint/2010/main" val="22658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GB"/>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23BA9186-3EBF-424E-99A3-1B79D733DDB1}" type="datetimeFigureOut">
              <a:rPr lang="en-US" smtClean="0"/>
              <a:t>6/2/22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E340931-2006-A148-B583-40F99BE92B62}"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765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23BA9186-3EBF-424E-99A3-1B79D733DDB1}" type="datetimeFigureOut">
              <a:rPr lang="en-US" smtClean="0"/>
              <a:t>6/2/22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E340931-2006-A148-B583-40F99BE92B62}"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650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3BA9186-3EBF-424E-99A3-1B79D733DDB1}" type="datetimeFigureOut">
              <a:rPr lang="en-US" smtClean="0"/>
              <a:t>6/2/22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E340931-2006-A148-B583-40F99BE92B62}" type="slidenum">
              <a:rPr lang="en-US" smtClean="0"/>
              <a:t>‹#›</a:t>
            </a:fld>
            <a:endParaRPr lang="en-US"/>
          </a:p>
        </p:txBody>
      </p:sp>
    </p:spTree>
    <p:extLst>
      <p:ext uri="{BB962C8B-B14F-4D97-AF65-F5344CB8AC3E}">
        <p14:creationId xmlns:p14="http://schemas.microsoft.com/office/powerpoint/2010/main" val="16461510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9C90-330E-FBC8-3A83-69BEDC74F00A}"/>
              </a:ext>
            </a:extLst>
          </p:cNvPr>
          <p:cNvSpPr>
            <a:spLocks noGrp="1"/>
          </p:cNvSpPr>
          <p:nvPr>
            <p:ph type="ctrTitle"/>
          </p:nvPr>
        </p:nvSpPr>
        <p:spPr/>
        <p:txBody>
          <a:bodyPr/>
          <a:lstStyle/>
          <a:p>
            <a:r>
              <a:rPr lang="en-US" dirty="0"/>
              <a:t>CSS</a:t>
            </a:r>
          </a:p>
        </p:txBody>
      </p:sp>
      <p:sp>
        <p:nvSpPr>
          <p:cNvPr id="3" name="Subtitle 2">
            <a:extLst>
              <a:ext uri="{FF2B5EF4-FFF2-40B4-BE49-F238E27FC236}">
                <a16:creationId xmlns:a16="http://schemas.microsoft.com/office/drawing/2014/main" id="{F7B585A3-CD9D-626C-D4FF-16F99C1EBC6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73902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47F42-E4D0-E5CC-5D97-5FEC1DC3F0F4}"/>
              </a:ext>
            </a:extLst>
          </p:cNvPr>
          <p:cNvSpPr>
            <a:spLocks noGrp="1"/>
          </p:cNvSpPr>
          <p:nvPr>
            <p:ph type="title"/>
          </p:nvPr>
        </p:nvSpPr>
        <p:spPr/>
        <p:txBody>
          <a:bodyPr/>
          <a:lstStyle/>
          <a:p>
            <a:r>
              <a:rPr lang="en-IN" b="1" dirty="0"/>
              <a:t>			Absolute Lengths</a:t>
            </a:r>
            <a:endParaRPr lang="en-US" b="1" dirty="0"/>
          </a:p>
        </p:txBody>
      </p:sp>
      <p:sp>
        <p:nvSpPr>
          <p:cNvPr id="3" name="Content Placeholder 2">
            <a:extLst>
              <a:ext uri="{FF2B5EF4-FFF2-40B4-BE49-F238E27FC236}">
                <a16:creationId xmlns:a16="http://schemas.microsoft.com/office/drawing/2014/main" id="{EED3A2DF-2520-740B-9C6F-C8D08F5327F2}"/>
              </a:ext>
            </a:extLst>
          </p:cNvPr>
          <p:cNvSpPr>
            <a:spLocks noGrp="1"/>
          </p:cNvSpPr>
          <p:nvPr>
            <p:ph idx="1"/>
          </p:nvPr>
        </p:nvSpPr>
        <p:spPr/>
        <p:txBody>
          <a:bodyPr/>
          <a:lstStyle/>
          <a:p>
            <a:r>
              <a:rPr lang="en-IN" sz="2400" dirty="0"/>
              <a:t>The absolute length units are fixed and a length expressed in any of these will appear as exactly that size.</a:t>
            </a:r>
          </a:p>
          <a:p>
            <a:r>
              <a:rPr lang="en-IN" sz="2400" dirty="0"/>
              <a:t>Absolute length units are not recommended for use on screen, because screen sizes vary so much. However, they can be used if the output medium is known, such as for print layout.</a:t>
            </a:r>
          </a:p>
          <a:p>
            <a:endParaRPr lang="en-US" dirty="0"/>
          </a:p>
        </p:txBody>
      </p:sp>
      <p:graphicFrame>
        <p:nvGraphicFramePr>
          <p:cNvPr id="4" name="Table 3">
            <a:extLst>
              <a:ext uri="{FF2B5EF4-FFF2-40B4-BE49-F238E27FC236}">
                <a16:creationId xmlns:a16="http://schemas.microsoft.com/office/drawing/2014/main" id="{1C5D6BB2-1DFC-558C-D5F2-060CF8293943}"/>
              </a:ext>
            </a:extLst>
          </p:cNvPr>
          <p:cNvGraphicFramePr>
            <a:graphicFrameLocks noGrp="1"/>
          </p:cNvGraphicFramePr>
          <p:nvPr>
            <p:extLst>
              <p:ext uri="{D42A27DB-BD31-4B8C-83A1-F6EECF244321}">
                <p14:modId xmlns:p14="http://schemas.microsoft.com/office/powerpoint/2010/main" val="1949411546"/>
              </p:ext>
            </p:extLst>
          </p:nvPr>
        </p:nvGraphicFramePr>
        <p:xfrm>
          <a:off x="2260866" y="3751580"/>
          <a:ext cx="6708964" cy="2560320"/>
        </p:xfrm>
        <a:graphic>
          <a:graphicData uri="http://schemas.openxmlformats.org/drawingml/2006/table">
            <a:tbl>
              <a:tblPr/>
              <a:tblGrid>
                <a:gridCol w="3562991">
                  <a:extLst>
                    <a:ext uri="{9D8B030D-6E8A-4147-A177-3AD203B41FA5}">
                      <a16:colId xmlns:a16="http://schemas.microsoft.com/office/drawing/2014/main" val="3650206860"/>
                    </a:ext>
                  </a:extLst>
                </a:gridCol>
                <a:gridCol w="3145973">
                  <a:extLst>
                    <a:ext uri="{9D8B030D-6E8A-4147-A177-3AD203B41FA5}">
                      <a16:colId xmlns:a16="http://schemas.microsoft.com/office/drawing/2014/main" val="3221756283"/>
                    </a:ext>
                  </a:extLst>
                </a:gridCol>
              </a:tblGrid>
              <a:tr h="213674">
                <a:tc>
                  <a:txBody>
                    <a:bodyPr/>
                    <a:lstStyle/>
                    <a:p>
                      <a:pPr algn="l" fontAlgn="t"/>
                      <a:r>
                        <a:rPr lang="en-IN">
                          <a:effectLst/>
                        </a:rPr>
                        <a:t>cm</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err="1">
                          <a:effectLst/>
                        </a:rPr>
                        <a:t>centimeters</a:t>
                      </a:r>
                      <a:endParaRPr lang="en-IN"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49167944"/>
                  </a:ext>
                </a:extLst>
              </a:tr>
              <a:tr h="213674">
                <a:tc>
                  <a:txBody>
                    <a:bodyPr/>
                    <a:lstStyle/>
                    <a:p>
                      <a:pPr algn="l" fontAlgn="t"/>
                      <a:r>
                        <a:rPr lang="en-IN" dirty="0">
                          <a:effectLst/>
                        </a:rPr>
                        <a:t>mm</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err="1">
                          <a:effectLst/>
                        </a:rPr>
                        <a:t>millimeters</a:t>
                      </a:r>
                      <a:endParaRPr lang="en-IN"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94766868"/>
                  </a:ext>
                </a:extLst>
              </a:tr>
              <a:tr h="213674">
                <a:tc>
                  <a:txBody>
                    <a:bodyPr/>
                    <a:lstStyle/>
                    <a:p>
                      <a:pPr algn="l" fontAlgn="t"/>
                      <a:r>
                        <a:rPr lang="en-IN" dirty="0">
                          <a:effectLst/>
                        </a:rPr>
                        <a:t>in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inches (1in = 96px = 2.54cm)</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87365811"/>
                  </a:ext>
                </a:extLst>
              </a:tr>
              <a:tr h="213674">
                <a:tc>
                  <a:txBody>
                    <a:bodyPr/>
                    <a:lstStyle/>
                    <a:p>
                      <a:pPr algn="l" fontAlgn="t"/>
                      <a:r>
                        <a:rPr lang="en-IN" dirty="0" err="1">
                          <a:effectLst/>
                        </a:rPr>
                        <a:t>px</a:t>
                      </a:r>
                      <a:r>
                        <a:rPr lang="en-IN" dirty="0">
                          <a:effectLst/>
                        </a:rPr>
                        <a:t>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pixels (1px = 1/96th of 1in)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95369294"/>
                  </a:ext>
                </a:extLst>
              </a:tr>
              <a:tr h="213674">
                <a:tc>
                  <a:txBody>
                    <a:bodyPr/>
                    <a:lstStyle/>
                    <a:p>
                      <a:pPr algn="l" fontAlgn="t"/>
                      <a:r>
                        <a:rPr lang="en-IN">
                          <a:effectLst/>
                        </a:rPr>
                        <a:t>pt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points (1pt = 1/72 of 1in)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31884244"/>
                  </a:ext>
                </a:extLst>
              </a:tr>
              <a:tr h="213674">
                <a:tc>
                  <a:txBody>
                    <a:bodyPr/>
                    <a:lstStyle/>
                    <a:p>
                      <a:pPr algn="l" fontAlgn="t"/>
                      <a:r>
                        <a:rPr lang="en-IN">
                          <a:effectLst/>
                        </a:rPr>
                        <a:t>pc</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picas (1pc = 12 </a:t>
                      </a:r>
                      <a:r>
                        <a:rPr lang="en-IN" dirty="0" err="1">
                          <a:effectLst/>
                        </a:rPr>
                        <a:t>pt</a:t>
                      </a:r>
                      <a:r>
                        <a:rPr lang="en-IN" dirty="0">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25020519"/>
                  </a:ext>
                </a:extLst>
              </a:tr>
            </a:tbl>
          </a:graphicData>
        </a:graphic>
      </p:graphicFrame>
    </p:spTree>
    <p:extLst>
      <p:ext uri="{BB962C8B-B14F-4D97-AF65-F5344CB8AC3E}">
        <p14:creationId xmlns:p14="http://schemas.microsoft.com/office/powerpoint/2010/main" val="1046344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47F42-E4D0-E5CC-5D97-5FEC1DC3F0F4}"/>
              </a:ext>
            </a:extLst>
          </p:cNvPr>
          <p:cNvSpPr>
            <a:spLocks noGrp="1"/>
          </p:cNvSpPr>
          <p:nvPr>
            <p:ph type="title"/>
          </p:nvPr>
        </p:nvSpPr>
        <p:spPr/>
        <p:txBody>
          <a:bodyPr/>
          <a:lstStyle/>
          <a:p>
            <a:pPr algn="ctr"/>
            <a:r>
              <a:rPr lang="en-IN" b="1" dirty="0"/>
              <a:t>Relative Lengths</a:t>
            </a:r>
            <a:endParaRPr lang="en-US" b="1" dirty="0"/>
          </a:p>
        </p:txBody>
      </p:sp>
      <p:sp>
        <p:nvSpPr>
          <p:cNvPr id="3" name="Content Placeholder 2">
            <a:extLst>
              <a:ext uri="{FF2B5EF4-FFF2-40B4-BE49-F238E27FC236}">
                <a16:creationId xmlns:a16="http://schemas.microsoft.com/office/drawing/2014/main" id="{EED3A2DF-2520-740B-9C6F-C8D08F5327F2}"/>
              </a:ext>
            </a:extLst>
          </p:cNvPr>
          <p:cNvSpPr>
            <a:spLocks noGrp="1"/>
          </p:cNvSpPr>
          <p:nvPr>
            <p:ph idx="1"/>
          </p:nvPr>
        </p:nvSpPr>
        <p:spPr/>
        <p:txBody>
          <a:bodyPr/>
          <a:lstStyle/>
          <a:p>
            <a:pPr marL="0" indent="0">
              <a:buNone/>
            </a:pPr>
            <a:r>
              <a:rPr lang="en-IN" dirty="0"/>
              <a:t>	Relative length units specify a length relative to another length property. Relative length units scale better between different rendering medium.</a:t>
            </a:r>
          </a:p>
          <a:p>
            <a:endParaRPr lang="en-US" dirty="0"/>
          </a:p>
        </p:txBody>
      </p:sp>
      <p:graphicFrame>
        <p:nvGraphicFramePr>
          <p:cNvPr id="5" name="Table 4">
            <a:extLst>
              <a:ext uri="{FF2B5EF4-FFF2-40B4-BE49-F238E27FC236}">
                <a16:creationId xmlns:a16="http://schemas.microsoft.com/office/drawing/2014/main" id="{10AB7372-37A2-5941-F97A-73900539E3CC}"/>
              </a:ext>
            </a:extLst>
          </p:cNvPr>
          <p:cNvGraphicFramePr>
            <a:graphicFrameLocks noGrp="1"/>
          </p:cNvGraphicFramePr>
          <p:nvPr>
            <p:extLst>
              <p:ext uri="{D42A27DB-BD31-4B8C-83A1-F6EECF244321}">
                <p14:modId xmlns:p14="http://schemas.microsoft.com/office/powerpoint/2010/main" val="3259305930"/>
              </p:ext>
            </p:extLst>
          </p:nvPr>
        </p:nvGraphicFramePr>
        <p:xfrm>
          <a:off x="3281310" y="3429000"/>
          <a:ext cx="4948290" cy="2160234"/>
        </p:xfrm>
        <a:graphic>
          <a:graphicData uri="http://schemas.openxmlformats.org/drawingml/2006/table">
            <a:tbl>
              <a:tblPr/>
              <a:tblGrid>
                <a:gridCol w="1059252">
                  <a:extLst>
                    <a:ext uri="{9D8B030D-6E8A-4147-A177-3AD203B41FA5}">
                      <a16:colId xmlns:a16="http://schemas.microsoft.com/office/drawing/2014/main" val="2529654889"/>
                    </a:ext>
                  </a:extLst>
                </a:gridCol>
                <a:gridCol w="3889038">
                  <a:extLst>
                    <a:ext uri="{9D8B030D-6E8A-4147-A177-3AD203B41FA5}">
                      <a16:colId xmlns:a16="http://schemas.microsoft.com/office/drawing/2014/main" val="1708437126"/>
                    </a:ext>
                  </a:extLst>
                </a:gridCol>
              </a:tblGrid>
              <a:tr h="220288">
                <a:tc>
                  <a:txBody>
                    <a:bodyPr/>
                    <a:lstStyle/>
                    <a:p>
                      <a:pPr algn="l" fontAlgn="t"/>
                      <a:r>
                        <a:rPr lang="en-IN" sz="1200">
                          <a:effectLst/>
                        </a:rPr>
                        <a:t>Unit</a:t>
                      </a:r>
                    </a:p>
                  </a:txBody>
                  <a:tcPr marL="102626" marR="51313" marT="51313" marB="513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a:effectLst/>
                        </a:rPr>
                        <a:t>Description</a:t>
                      </a:r>
                    </a:p>
                  </a:txBody>
                  <a:tcPr marL="51313" marR="51313" marT="51313" marB="513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67881487"/>
                  </a:ext>
                </a:extLst>
              </a:tr>
              <a:tr h="503516">
                <a:tc>
                  <a:txBody>
                    <a:bodyPr/>
                    <a:lstStyle/>
                    <a:p>
                      <a:pPr algn="l" fontAlgn="t"/>
                      <a:r>
                        <a:rPr lang="en-IN" sz="1200">
                          <a:effectLst/>
                        </a:rPr>
                        <a:t>em</a:t>
                      </a:r>
                    </a:p>
                  </a:txBody>
                  <a:tcPr marL="102626" marR="51313" marT="51313" marB="513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200">
                          <a:effectLst/>
                        </a:rPr>
                        <a:t>Relative to the font-size of the element (2em means 2 times the size of the current font)</a:t>
                      </a:r>
                    </a:p>
                  </a:txBody>
                  <a:tcPr marL="51313" marR="51313" marT="51313" marB="513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7032343"/>
                  </a:ext>
                </a:extLst>
              </a:tr>
              <a:tr h="361902">
                <a:tc>
                  <a:txBody>
                    <a:bodyPr/>
                    <a:lstStyle/>
                    <a:p>
                      <a:pPr algn="l" fontAlgn="t"/>
                      <a:r>
                        <a:rPr lang="en-IN" sz="1200">
                          <a:effectLst/>
                        </a:rPr>
                        <a:t>rem</a:t>
                      </a:r>
                    </a:p>
                  </a:txBody>
                  <a:tcPr marL="102626" marR="51313" marT="51313" marB="513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dirty="0">
                          <a:effectLst/>
                        </a:rPr>
                        <a:t>Relative to font-size of the root element</a:t>
                      </a:r>
                    </a:p>
                  </a:txBody>
                  <a:tcPr marL="51313" marR="51313" marT="51313" marB="513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00800996"/>
                  </a:ext>
                </a:extLst>
              </a:tr>
              <a:tr h="361902">
                <a:tc>
                  <a:txBody>
                    <a:bodyPr/>
                    <a:lstStyle/>
                    <a:p>
                      <a:pPr algn="l" fontAlgn="t"/>
                      <a:r>
                        <a:rPr lang="en-IN" sz="1200">
                          <a:effectLst/>
                        </a:rPr>
                        <a:t>vw</a:t>
                      </a:r>
                    </a:p>
                  </a:txBody>
                  <a:tcPr marL="102626" marR="51313" marT="51313" marB="513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200">
                          <a:effectLst/>
                        </a:rPr>
                        <a:t>Relative to 1% of the width of the viewport*</a:t>
                      </a:r>
                    </a:p>
                  </a:txBody>
                  <a:tcPr marL="51313" marR="51313" marT="51313" marB="513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77166105"/>
                  </a:ext>
                </a:extLst>
              </a:tr>
              <a:tr h="361902">
                <a:tc>
                  <a:txBody>
                    <a:bodyPr/>
                    <a:lstStyle/>
                    <a:p>
                      <a:pPr algn="l" fontAlgn="t"/>
                      <a:r>
                        <a:rPr lang="en-IN" sz="1200" dirty="0" err="1">
                          <a:effectLst/>
                        </a:rPr>
                        <a:t>vh</a:t>
                      </a:r>
                      <a:endParaRPr lang="en-IN" sz="1200" dirty="0">
                        <a:effectLst/>
                      </a:endParaRPr>
                    </a:p>
                  </a:txBody>
                  <a:tcPr marL="102626" marR="51313" marT="51313" marB="513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a:effectLst/>
                        </a:rPr>
                        <a:t>Relative to 1% of the height of the viewport*</a:t>
                      </a:r>
                    </a:p>
                  </a:txBody>
                  <a:tcPr marL="51313" marR="51313" marT="51313" marB="513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64485113"/>
                  </a:ext>
                </a:extLst>
              </a:tr>
              <a:tr h="220288">
                <a:tc>
                  <a:txBody>
                    <a:bodyPr/>
                    <a:lstStyle/>
                    <a:p>
                      <a:pPr algn="l" fontAlgn="t"/>
                      <a:r>
                        <a:rPr lang="en-IN" sz="1200" dirty="0">
                          <a:effectLst/>
                        </a:rPr>
                        <a:t>%</a:t>
                      </a:r>
                    </a:p>
                  </a:txBody>
                  <a:tcPr marL="102626" marR="51313" marT="51313" marB="513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200" dirty="0">
                          <a:effectLst/>
                        </a:rPr>
                        <a:t>Relative to the parent element</a:t>
                      </a:r>
                    </a:p>
                  </a:txBody>
                  <a:tcPr marL="51313" marR="51313" marT="51313" marB="513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471228993"/>
                  </a:ext>
                </a:extLst>
              </a:tr>
            </a:tbl>
          </a:graphicData>
        </a:graphic>
      </p:graphicFrame>
    </p:spTree>
    <p:extLst>
      <p:ext uri="{BB962C8B-B14F-4D97-AF65-F5344CB8AC3E}">
        <p14:creationId xmlns:p14="http://schemas.microsoft.com/office/powerpoint/2010/main" val="105768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17A7-1E9F-6889-9981-722091DC578D}"/>
              </a:ext>
            </a:extLst>
          </p:cNvPr>
          <p:cNvSpPr>
            <a:spLocks noGrp="1"/>
          </p:cNvSpPr>
          <p:nvPr>
            <p:ph type="title"/>
          </p:nvPr>
        </p:nvSpPr>
        <p:spPr/>
        <p:txBody>
          <a:bodyPr/>
          <a:lstStyle/>
          <a:p>
            <a:r>
              <a:rPr lang="en-IN" dirty="0"/>
              <a:t>CSS box-shadow Property</a:t>
            </a:r>
            <a:endParaRPr lang="en-US" dirty="0"/>
          </a:p>
        </p:txBody>
      </p:sp>
      <p:sp>
        <p:nvSpPr>
          <p:cNvPr id="3" name="Content Placeholder 2">
            <a:extLst>
              <a:ext uri="{FF2B5EF4-FFF2-40B4-BE49-F238E27FC236}">
                <a16:creationId xmlns:a16="http://schemas.microsoft.com/office/drawing/2014/main" id="{1B357207-F4A3-E488-E1B3-84AA826C67F8}"/>
              </a:ext>
            </a:extLst>
          </p:cNvPr>
          <p:cNvSpPr>
            <a:spLocks noGrp="1"/>
          </p:cNvSpPr>
          <p:nvPr>
            <p:ph idx="1"/>
          </p:nvPr>
        </p:nvSpPr>
        <p:spPr/>
        <p:txBody>
          <a:bodyPr/>
          <a:lstStyle/>
          <a:p>
            <a:r>
              <a:rPr lang="en-IN" dirty="0"/>
              <a:t>The box-shadow property attaches one or more shadows to an element.</a:t>
            </a:r>
          </a:p>
          <a:p>
            <a:endParaRPr lang="en-IN" dirty="0"/>
          </a:p>
          <a:p>
            <a:r>
              <a:rPr lang="en-IN" dirty="0"/>
              <a:t>Syntax:  box-shadow: 10px 10px grey;</a:t>
            </a:r>
          </a:p>
        </p:txBody>
      </p:sp>
    </p:spTree>
    <p:extLst>
      <p:ext uri="{BB962C8B-B14F-4D97-AF65-F5344CB8AC3E}">
        <p14:creationId xmlns:p14="http://schemas.microsoft.com/office/powerpoint/2010/main" val="374750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17A7-1E9F-6889-9981-722091DC578D}"/>
              </a:ext>
            </a:extLst>
          </p:cNvPr>
          <p:cNvSpPr>
            <a:spLocks noGrp="1"/>
          </p:cNvSpPr>
          <p:nvPr>
            <p:ph type="title"/>
          </p:nvPr>
        </p:nvSpPr>
        <p:spPr/>
        <p:txBody>
          <a:bodyPr>
            <a:normAutofit/>
          </a:bodyPr>
          <a:lstStyle/>
          <a:p>
            <a:pPr algn="ctr"/>
            <a:r>
              <a:rPr lang="en-IN" b="1" dirty="0"/>
              <a:t>CSS text-shadow Property</a:t>
            </a:r>
            <a:endParaRPr lang="en-US" b="1" dirty="0"/>
          </a:p>
        </p:txBody>
      </p:sp>
      <p:sp>
        <p:nvSpPr>
          <p:cNvPr id="3" name="Content Placeholder 2">
            <a:extLst>
              <a:ext uri="{FF2B5EF4-FFF2-40B4-BE49-F238E27FC236}">
                <a16:creationId xmlns:a16="http://schemas.microsoft.com/office/drawing/2014/main" id="{1B357207-F4A3-E488-E1B3-84AA826C67F8}"/>
              </a:ext>
            </a:extLst>
          </p:cNvPr>
          <p:cNvSpPr>
            <a:spLocks noGrp="1"/>
          </p:cNvSpPr>
          <p:nvPr>
            <p:ph idx="1"/>
          </p:nvPr>
        </p:nvSpPr>
        <p:spPr/>
        <p:txBody>
          <a:bodyPr/>
          <a:lstStyle/>
          <a:p>
            <a:r>
              <a:rPr lang="en-IN" dirty="0"/>
              <a:t>The text-shadow property adds shadow to text.</a:t>
            </a:r>
          </a:p>
          <a:p>
            <a:r>
              <a:rPr lang="en-IN" dirty="0"/>
              <a:t>This property accepts a comma-separated list of shadows to be applied to the text.</a:t>
            </a:r>
          </a:p>
          <a:p>
            <a:endParaRPr lang="en-IN" dirty="0"/>
          </a:p>
          <a:p>
            <a:r>
              <a:rPr lang="en-IN" dirty="0"/>
              <a:t>Syntax: text-shadow: 2px 2px #ff0000;</a:t>
            </a:r>
          </a:p>
        </p:txBody>
      </p:sp>
    </p:spTree>
    <p:extLst>
      <p:ext uri="{BB962C8B-B14F-4D97-AF65-F5344CB8AC3E}">
        <p14:creationId xmlns:p14="http://schemas.microsoft.com/office/powerpoint/2010/main" val="4081388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17F1-A49F-150F-488E-D8BCD0BE3326}"/>
              </a:ext>
            </a:extLst>
          </p:cNvPr>
          <p:cNvSpPr>
            <a:spLocks noGrp="1"/>
          </p:cNvSpPr>
          <p:nvPr>
            <p:ph type="title"/>
          </p:nvPr>
        </p:nvSpPr>
        <p:spPr/>
        <p:txBody>
          <a:bodyPr/>
          <a:lstStyle/>
          <a:p>
            <a:r>
              <a:rPr lang="en-IN" b="1" dirty="0"/>
              <a:t>CSS Selectors</a:t>
            </a:r>
            <a:endParaRPr lang="en-US" b="1" dirty="0"/>
          </a:p>
        </p:txBody>
      </p:sp>
      <p:sp>
        <p:nvSpPr>
          <p:cNvPr id="3" name="Content Placeholder 2">
            <a:extLst>
              <a:ext uri="{FF2B5EF4-FFF2-40B4-BE49-F238E27FC236}">
                <a16:creationId xmlns:a16="http://schemas.microsoft.com/office/drawing/2014/main" id="{38FDAECF-DD01-05FD-DF5D-295CC4329F3C}"/>
              </a:ext>
            </a:extLst>
          </p:cNvPr>
          <p:cNvSpPr>
            <a:spLocks noGrp="1"/>
          </p:cNvSpPr>
          <p:nvPr>
            <p:ph idx="1"/>
          </p:nvPr>
        </p:nvSpPr>
        <p:spPr/>
        <p:txBody>
          <a:bodyPr>
            <a:normAutofit/>
          </a:bodyPr>
          <a:lstStyle/>
          <a:p>
            <a:r>
              <a:rPr lang="en-IN" dirty="0"/>
              <a:t>CSS element Selector</a:t>
            </a:r>
            <a:endParaRPr lang="en-US" dirty="0"/>
          </a:p>
          <a:p>
            <a:r>
              <a:rPr lang="en-IN" dirty="0"/>
              <a:t>CSS id Selector</a:t>
            </a:r>
          </a:p>
          <a:p>
            <a:r>
              <a:rPr lang="en-IN" dirty="0"/>
              <a:t>CSS class Selector</a:t>
            </a:r>
          </a:p>
          <a:p>
            <a:r>
              <a:rPr lang="en-IN" dirty="0"/>
              <a:t>CSS Universal Selector</a:t>
            </a:r>
          </a:p>
          <a:p>
            <a:r>
              <a:rPr lang="en-IN" dirty="0"/>
              <a:t>CSS Grouping Selector</a:t>
            </a:r>
          </a:p>
        </p:txBody>
      </p:sp>
    </p:spTree>
    <p:extLst>
      <p:ext uri="{BB962C8B-B14F-4D97-AF65-F5344CB8AC3E}">
        <p14:creationId xmlns:p14="http://schemas.microsoft.com/office/powerpoint/2010/main" val="2975168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17F1-A49F-150F-488E-D8BCD0BE3326}"/>
              </a:ext>
            </a:extLst>
          </p:cNvPr>
          <p:cNvSpPr>
            <a:spLocks noGrp="1"/>
          </p:cNvSpPr>
          <p:nvPr>
            <p:ph type="title"/>
          </p:nvPr>
        </p:nvSpPr>
        <p:spPr/>
        <p:txBody>
          <a:bodyPr>
            <a:normAutofit/>
          </a:bodyPr>
          <a:lstStyle/>
          <a:p>
            <a:r>
              <a:rPr lang="en-IN" b="1" dirty="0"/>
              <a:t>CSS</a:t>
            </a:r>
            <a:r>
              <a:rPr lang="en-IN" dirty="0"/>
              <a:t> clip Property</a:t>
            </a:r>
            <a:endParaRPr lang="en-US" b="1" dirty="0"/>
          </a:p>
        </p:txBody>
      </p:sp>
      <p:sp>
        <p:nvSpPr>
          <p:cNvPr id="3" name="Content Placeholder 2">
            <a:extLst>
              <a:ext uri="{FF2B5EF4-FFF2-40B4-BE49-F238E27FC236}">
                <a16:creationId xmlns:a16="http://schemas.microsoft.com/office/drawing/2014/main" id="{38FDAECF-DD01-05FD-DF5D-295CC4329F3C}"/>
              </a:ext>
            </a:extLst>
          </p:cNvPr>
          <p:cNvSpPr>
            <a:spLocks noGrp="1"/>
          </p:cNvSpPr>
          <p:nvPr>
            <p:ph idx="1"/>
          </p:nvPr>
        </p:nvSpPr>
        <p:spPr/>
        <p:txBody>
          <a:bodyPr>
            <a:normAutofit/>
          </a:bodyPr>
          <a:lstStyle/>
          <a:p>
            <a:r>
              <a:rPr lang="en-IN" dirty="0"/>
              <a:t>The clip property lets you specify a rectangle to clip an absolutely positioned element. The rectangle is specified as four coordinates, all from the top-left corner of the element to be clipped.</a:t>
            </a:r>
          </a:p>
          <a:p>
            <a:r>
              <a:rPr lang="en-IN" dirty="0"/>
              <a:t>The clip property does not work if "</a:t>
            </a:r>
            <a:r>
              <a:rPr lang="en-IN" dirty="0" err="1"/>
              <a:t>overflow:visible</a:t>
            </a:r>
            <a:r>
              <a:rPr lang="en-IN" dirty="0"/>
              <a:t>".</a:t>
            </a:r>
          </a:p>
          <a:p>
            <a:endParaRPr lang="en-IN" dirty="0"/>
          </a:p>
          <a:p>
            <a:r>
              <a:rPr lang="en-IN"/>
              <a:t>Syntax: clip</a:t>
            </a:r>
            <a:r>
              <a:rPr lang="en-IN" dirty="0"/>
              <a:t>: </a:t>
            </a:r>
            <a:r>
              <a:rPr lang="en-IN" dirty="0" err="1"/>
              <a:t>rect</a:t>
            </a:r>
            <a:r>
              <a:rPr lang="en-IN" dirty="0"/>
              <a:t>(0px,60px,200px,0px);</a:t>
            </a:r>
          </a:p>
        </p:txBody>
      </p:sp>
    </p:spTree>
    <p:extLst>
      <p:ext uri="{BB962C8B-B14F-4D97-AF65-F5344CB8AC3E}">
        <p14:creationId xmlns:p14="http://schemas.microsoft.com/office/powerpoint/2010/main" val="480779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17F1-A49F-150F-488E-D8BCD0BE3326}"/>
              </a:ext>
            </a:extLst>
          </p:cNvPr>
          <p:cNvSpPr>
            <a:spLocks noGrp="1"/>
          </p:cNvSpPr>
          <p:nvPr>
            <p:ph type="title"/>
          </p:nvPr>
        </p:nvSpPr>
        <p:spPr/>
        <p:txBody>
          <a:bodyPr>
            <a:normAutofit/>
          </a:bodyPr>
          <a:lstStyle/>
          <a:p>
            <a:r>
              <a:rPr lang="en-IN" dirty="0"/>
              <a:t>CSS clip-path Property</a:t>
            </a:r>
          </a:p>
        </p:txBody>
      </p:sp>
      <p:sp>
        <p:nvSpPr>
          <p:cNvPr id="3" name="Content Placeholder 2">
            <a:extLst>
              <a:ext uri="{FF2B5EF4-FFF2-40B4-BE49-F238E27FC236}">
                <a16:creationId xmlns:a16="http://schemas.microsoft.com/office/drawing/2014/main" id="{38FDAECF-DD01-05FD-DF5D-295CC4329F3C}"/>
              </a:ext>
            </a:extLst>
          </p:cNvPr>
          <p:cNvSpPr>
            <a:spLocks noGrp="1"/>
          </p:cNvSpPr>
          <p:nvPr>
            <p:ph idx="1"/>
          </p:nvPr>
        </p:nvSpPr>
        <p:spPr/>
        <p:txBody>
          <a:bodyPr>
            <a:normAutofit/>
          </a:bodyPr>
          <a:lstStyle/>
          <a:p>
            <a:r>
              <a:rPr lang="en-IN" dirty="0"/>
              <a:t>The clip-path property lets you clip an element to a basic shape or to an SVG source.</a:t>
            </a:r>
          </a:p>
          <a:p>
            <a:endParaRPr lang="en-IN" dirty="0"/>
          </a:p>
        </p:txBody>
      </p:sp>
      <p:pic>
        <p:nvPicPr>
          <p:cNvPr id="5" name="Picture 4">
            <a:extLst>
              <a:ext uri="{FF2B5EF4-FFF2-40B4-BE49-F238E27FC236}">
                <a16:creationId xmlns:a16="http://schemas.microsoft.com/office/drawing/2014/main" id="{AEF218BD-35CE-2061-AC0C-EE85E6D5EA68}"/>
              </a:ext>
            </a:extLst>
          </p:cNvPr>
          <p:cNvPicPr>
            <a:picLocks noChangeAspect="1"/>
          </p:cNvPicPr>
          <p:nvPr/>
        </p:nvPicPr>
        <p:blipFill>
          <a:blip r:embed="rId2"/>
          <a:stretch>
            <a:fillRect/>
          </a:stretch>
        </p:blipFill>
        <p:spPr>
          <a:xfrm>
            <a:off x="3331922" y="2713624"/>
            <a:ext cx="4356709" cy="3153427"/>
          </a:xfrm>
          <a:prstGeom prst="rect">
            <a:avLst/>
          </a:prstGeom>
        </p:spPr>
      </p:pic>
    </p:spTree>
    <p:extLst>
      <p:ext uri="{BB962C8B-B14F-4D97-AF65-F5344CB8AC3E}">
        <p14:creationId xmlns:p14="http://schemas.microsoft.com/office/powerpoint/2010/main" val="913914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7D61-2179-799F-A1BC-42B1BB024646}"/>
              </a:ext>
            </a:extLst>
          </p:cNvPr>
          <p:cNvSpPr>
            <a:spLocks noGrp="1"/>
          </p:cNvSpPr>
          <p:nvPr>
            <p:ph type="title"/>
          </p:nvPr>
        </p:nvSpPr>
        <p:spPr/>
        <p:txBody>
          <a:bodyPr>
            <a:normAutofit/>
          </a:bodyPr>
          <a:lstStyle/>
          <a:p>
            <a:r>
              <a:rPr lang="en-IN" b="1" dirty="0"/>
              <a:t>CSS Grid Layout Module</a:t>
            </a:r>
            <a:endParaRPr lang="en-US" b="1" dirty="0"/>
          </a:p>
        </p:txBody>
      </p:sp>
      <p:pic>
        <p:nvPicPr>
          <p:cNvPr id="5" name="Content Placeholder 4">
            <a:extLst>
              <a:ext uri="{FF2B5EF4-FFF2-40B4-BE49-F238E27FC236}">
                <a16:creationId xmlns:a16="http://schemas.microsoft.com/office/drawing/2014/main" id="{E84ED3AD-AA1D-725E-67EC-F2E0A74094F9}"/>
              </a:ext>
            </a:extLst>
          </p:cNvPr>
          <p:cNvPicPr>
            <a:picLocks noGrp="1" noChangeAspect="1"/>
          </p:cNvPicPr>
          <p:nvPr>
            <p:ph idx="1"/>
          </p:nvPr>
        </p:nvPicPr>
        <p:blipFill>
          <a:blip r:embed="rId2"/>
          <a:stretch>
            <a:fillRect/>
          </a:stretch>
        </p:blipFill>
        <p:spPr>
          <a:xfrm>
            <a:off x="838200" y="2294497"/>
            <a:ext cx="10515600" cy="2564507"/>
          </a:xfrm>
        </p:spPr>
      </p:pic>
      <p:sp>
        <p:nvSpPr>
          <p:cNvPr id="6" name="Rectangle 5">
            <a:extLst>
              <a:ext uri="{FF2B5EF4-FFF2-40B4-BE49-F238E27FC236}">
                <a16:creationId xmlns:a16="http://schemas.microsoft.com/office/drawing/2014/main" id="{909CD1B8-C33C-9DA7-ED88-567AFAEDC09D}"/>
              </a:ext>
            </a:extLst>
          </p:cNvPr>
          <p:cNvSpPr/>
          <p:nvPr/>
        </p:nvSpPr>
        <p:spPr>
          <a:xfrm>
            <a:off x="838199" y="5060407"/>
            <a:ext cx="10308771" cy="1200329"/>
          </a:xfrm>
          <a:prstGeom prst="rect">
            <a:avLst/>
          </a:prstGeom>
        </p:spPr>
        <p:txBody>
          <a:bodyPr wrap="square">
            <a:spAutoFit/>
          </a:bodyPr>
          <a:lstStyle/>
          <a:p>
            <a:r>
              <a:rPr lang="en-IN" b="0" i="0" dirty="0">
                <a:solidFill>
                  <a:srgbClr val="000000"/>
                </a:solidFill>
                <a:effectLst/>
                <a:latin typeface="Verdana" panose="020B0604030504040204" pitchFamily="34" charset="0"/>
              </a:rPr>
              <a:t>The CSS Grid Layout Module offers a grid-based layout system, with rows and columns, making it easier to design web pages without having to use floats and positioning.</a:t>
            </a:r>
          </a:p>
          <a:p>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Grid-area property</a:t>
            </a:r>
            <a:endParaRPr lang="en-US" dirty="0"/>
          </a:p>
        </p:txBody>
      </p:sp>
    </p:spTree>
    <p:extLst>
      <p:ext uri="{BB962C8B-B14F-4D97-AF65-F5344CB8AC3E}">
        <p14:creationId xmlns:p14="http://schemas.microsoft.com/office/powerpoint/2010/main" val="3845862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ED0E-705A-FB65-0518-C182EEDDC28B}"/>
              </a:ext>
            </a:extLst>
          </p:cNvPr>
          <p:cNvSpPr>
            <a:spLocks noGrp="1"/>
          </p:cNvSpPr>
          <p:nvPr>
            <p:ph type="title"/>
          </p:nvPr>
        </p:nvSpPr>
        <p:spPr/>
        <p:txBody>
          <a:bodyPr>
            <a:normAutofit/>
          </a:bodyPr>
          <a:lstStyle/>
          <a:p>
            <a:r>
              <a:rPr lang="en-IN" dirty="0"/>
              <a:t>Grid Elements</a:t>
            </a:r>
            <a:endParaRPr lang="en-US" dirty="0"/>
          </a:p>
        </p:txBody>
      </p:sp>
      <p:sp>
        <p:nvSpPr>
          <p:cNvPr id="3" name="Content Placeholder 2">
            <a:extLst>
              <a:ext uri="{FF2B5EF4-FFF2-40B4-BE49-F238E27FC236}">
                <a16:creationId xmlns:a16="http://schemas.microsoft.com/office/drawing/2014/main" id="{6B4FA1FD-F937-A299-F23A-7CC9894746E7}"/>
              </a:ext>
            </a:extLst>
          </p:cNvPr>
          <p:cNvSpPr>
            <a:spLocks noGrp="1"/>
          </p:cNvSpPr>
          <p:nvPr>
            <p:ph idx="1"/>
          </p:nvPr>
        </p:nvSpPr>
        <p:spPr/>
        <p:txBody>
          <a:bodyPr/>
          <a:lstStyle/>
          <a:p>
            <a:r>
              <a:rPr lang="en-IN" dirty="0"/>
              <a:t>A grid layout consists of a parent element, with one or more child elements</a:t>
            </a:r>
          </a:p>
          <a:p>
            <a:endParaRPr lang="en-US" dirty="0"/>
          </a:p>
        </p:txBody>
      </p:sp>
      <p:pic>
        <p:nvPicPr>
          <p:cNvPr id="5" name="Picture 4">
            <a:extLst>
              <a:ext uri="{FF2B5EF4-FFF2-40B4-BE49-F238E27FC236}">
                <a16:creationId xmlns:a16="http://schemas.microsoft.com/office/drawing/2014/main" id="{59FAC534-71E7-8669-2F0D-0DC9B5815581}"/>
              </a:ext>
            </a:extLst>
          </p:cNvPr>
          <p:cNvPicPr>
            <a:picLocks noChangeAspect="1"/>
          </p:cNvPicPr>
          <p:nvPr/>
        </p:nvPicPr>
        <p:blipFill rotWithShape="1">
          <a:blip r:embed="rId2"/>
          <a:srcRect t="50325"/>
          <a:stretch/>
        </p:blipFill>
        <p:spPr>
          <a:xfrm>
            <a:off x="1500308" y="3134003"/>
            <a:ext cx="7681270" cy="2376256"/>
          </a:xfrm>
          <a:prstGeom prst="rect">
            <a:avLst/>
          </a:prstGeom>
        </p:spPr>
      </p:pic>
    </p:spTree>
    <p:extLst>
      <p:ext uri="{BB962C8B-B14F-4D97-AF65-F5344CB8AC3E}">
        <p14:creationId xmlns:p14="http://schemas.microsoft.com/office/powerpoint/2010/main" val="2761330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ECBB-BA79-2A94-76B6-D0FAD1128FA0}"/>
              </a:ext>
            </a:extLst>
          </p:cNvPr>
          <p:cNvSpPr>
            <a:spLocks noGrp="1"/>
          </p:cNvSpPr>
          <p:nvPr>
            <p:ph type="title"/>
          </p:nvPr>
        </p:nvSpPr>
        <p:spPr/>
        <p:txBody>
          <a:bodyPr>
            <a:normAutofit/>
          </a:bodyPr>
          <a:lstStyle/>
          <a:p>
            <a:r>
              <a:rPr lang="en-IN" dirty="0"/>
              <a:t>Display Property</a:t>
            </a:r>
            <a:endParaRPr lang="en-US" dirty="0"/>
          </a:p>
        </p:txBody>
      </p:sp>
      <p:sp>
        <p:nvSpPr>
          <p:cNvPr id="3" name="Content Placeholder 2">
            <a:extLst>
              <a:ext uri="{FF2B5EF4-FFF2-40B4-BE49-F238E27FC236}">
                <a16:creationId xmlns:a16="http://schemas.microsoft.com/office/drawing/2014/main" id="{331D5E90-2088-CE46-82C5-0BA16F6004F0}"/>
              </a:ext>
            </a:extLst>
          </p:cNvPr>
          <p:cNvSpPr>
            <a:spLocks noGrp="1"/>
          </p:cNvSpPr>
          <p:nvPr>
            <p:ph idx="1"/>
          </p:nvPr>
        </p:nvSpPr>
        <p:spPr/>
        <p:txBody>
          <a:bodyPr/>
          <a:lstStyle/>
          <a:p>
            <a:r>
              <a:rPr lang="en-IN" dirty="0"/>
              <a:t>An HTML element becomes a grid container when its display property is set to grid or inline-grid.</a:t>
            </a:r>
          </a:p>
          <a:p>
            <a:endParaRPr lang="en-IN" dirty="0"/>
          </a:p>
          <a:p>
            <a:pPr lvl="1"/>
            <a:r>
              <a:rPr lang="en-IN" dirty="0"/>
              <a:t> grid-template-areas</a:t>
            </a:r>
          </a:p>
          <a:p>
            <a:pPr lvl="1"/>
            <a:r>
              <a:rPr lang="en-IN" dirty="0"/>
              <a:t>grid-template-columns Property</a:t>
            </a:r>
          </a:p>
          <a:p>
            <a:pPr lvl="1"/>
            <a:r>
              <a:rPr lang="en-IN" dirty="0"/>
              <a:t>grid-template-row Property</a:t>
            </a:r>
          </a:p>
          <a:p>
            <a:pPr lvl="1"/>
            <a:r>
              <a:rPr lang="en-IN" dirty="0"/>
              <a:t>justify-content</a:t>
            </a:r>
          </a:p>
          <a:p>
            <a:pPr lvl="1"/>
            <a:r>
              <a:rPr lang="en-IN" dirty="0"/>
              <a:t>align-content</a:t>
            </a:r>
          </a:p>
          <a:p>
            <a:pPr lvl="1"/>
            <a:endParaRPr lang="en-IN" dirty="0"/>
          </a:p>
        </p:txBody>
      </p:sp>
    </p:spTree>
    <p:extLst>
      <p:ext uri="{BB962C8B-B14F-4D97-AF65-F5344CB8AC3E}">
        <p14:creationId xmlns:p14="http://schemas.microsoft.com/office/powerpoint/2010/main" val="4977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3070-2A0A-7DE1-90F6-2B058524F717}"/>
              </a:ext>
            </a:extLst>
          </p:cNvPr>
          <p:cNvSpPr>
            <a:spLocks noGrp="1"/>
          </p:cNvSpPr>
          <p:nvPr>
            <p:ph type="title"/>
          </p:nvPr>
        </p:nvSpPr>
        <p:spPr/>
        <p:txBody>
          <a:bodyPr/>
          <a:lstStyle/>
          <a:p>
            <a:r>
              <a:rPr lang="en-US" dirty="0"/>
              <a:t>Box Sizing</a:t>
            </a:r>
          </a:p>
        </p:txBody>
      </p:sp>
      <p:sp>
        <p:nvSpPr>
          <p:cNvPr id="3" name="Content Placeholder 2">
            <a:extLst>
              <a:ext uri="{FF2B5EF4-FFF2-40B4-BE49-F238E27FC236}">
                <a16:creationId xmlns:a16="http://schemas.microsoft.com/office/drawing/2014/main" id="{F3FE9940-FFEC-3BEE-104F-9D5B1ED3504C}"/>
              </a:ext>
            </a:extLst>
          </p:cNvPr>
          <p:cNvSpPr>
            <a:spLocks noGrp="1"/>
          </p:cNvSpPr>
          <p:nvPr>
            <p:ph idx="1"/>
          </p:nvPr>
        </p:nvSpPr>
        <p:spPr/>
        <p:txBody>
          <a:bodyPr/>
          <a:lstStyle/>
          <a:p>
            <a:r>
              <a:rPr lang="en-IN" dirty="0"/>
              <a:t>The CSS box-sizing property allows us to include the padding and border in an element's total width and height.</a:t>
            </a:r>
          </a:p>
          <a:p>
            <a:endParaRPr lang="en-US" dirty="0"/>
          </a:p>
        </p:txBody>
      </p:sp>
    </p:spTree>
    <p:extLst>
      <p:ext uri="{BB962C8B-B14F-4D97-AF65-F5344CB8AC3E}">
        <p14:creationId xmlns:p14="http://schemas.microsoft.com/office/powerpoint/2010/main" val="785261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ECBB-BA79-2A94-76B6-D0FAD1128FA0}"/>
              </a:ext>
            </a:extLst>
          </p:cNvPr>
          <p:cNvSpPr>
            <a:spLocks noGrp="1"/>
          </p:cNvSpPr>
          <p:nvPr>
            <p:ph type="title"/>
          </p:nvPr>
        </p:nvSpPr>
        <p:spPr/>
        <p:txBody>
          <a:bodyPr>
            <a:normAutofit/>
          </a:bodyPr>
          <a:lstStyle/>
          <a:p>
            <a:r>
              <a:rPr lang="en-IN" dirty="0"/>
              <a:t>Responsive Web Design</a:t>
            </a:r>
          </a:p>
        </p:txBody>
      </p:sp>
      <p:sp>
        <p:nvSpPr>
          <p:cNvPr id="3" name="Content Placeholder 2">
            <a:extLst>
              <a:ext uri="{FF2B5EF4-FFF2-40B4-BE49-F238E27FC236}">
                <a16:creationId xmlns:a16="http://schemas.microsoft.com/office/drawing/2014/main" id="{331D5E90-2088-CE46-82C5-0BA16F6004F0}"/>
              </a:ext>
            </a:extLst>
          </p:cNvPr>
          <p:cNvSpPr>
            <a:spLocks noGrp="1"/>
          </p:cNvSpPr>
          <p:nvPr>
            <p:ph idx="1"/>
          </p:nvPr>
        </p:nvSpPr>
        <p:spPr/>
        <p:txBody>
          <a:bodyPr/>
          <a:lstStyle/>
          <a:p>
            <a:r>
              <a:rPr lang="en-IN" dirty="0"/>
              <a:t>Responsive web design makes your web page look good on all devices.</a:t>
            </a:r>
          </a:p>
          <a:p>
            <a:r>
              <a:rPr lang="en-IN" dirty="0"/>
              <a:t>Responsive web design uses only HTML and CSS.</a:t>
            </a:r>
          </a:p>
          <a:p>
            <a:r>
              <a:rPr lang="en-IN" dirty="0"/>
              <a:t>Responsive web design is not a program or a JavaScript</a:t>
            </a:r>
          </a:p>
        </p:txBody>
      </p:sp>
      <p:pic>
        <p:nvPicPr>
          <p:cNvPr id="5" name="Picture 4">
            <a:extLst>
              <a:ext uri="{FF2B5EF4-FFF2-40B4-BE49-F238E27FC236}">
                <a16:creationId xmlns:a16="http://schemas.microsoft.com/office/drawing/2014/main" id="{56A851C6-0C82-AE3F-A4D3-C83F07F60FF2}"/>
              </a:ext>
            </a:extLst>
          </p:cNvPr>
          <p:cNvPicPr>
            <a:picLocks noChangeAspect="1"/>
          </p:cNvPicPr>
          <p:nvPr/>
        </p:nvPicPr>
        <p:blipFill>
          <a:blip r:embed="rId2"/>
          <a:stretch>
            <a:fillRect/>
          </a:stretch>
        </p:blipFill>
        <p:spPr>
          <a:xfrm>
            <a:off x="1164771" y="3920767"/>
            <a:ext cx="8713107" cy="2458033"/>
          </a:xfrm>
          <a:prstGeom prst="rect">
            <a:avLst/>
          </a:prstGeom>
        </p:spPr>
      </p:pic>
    </p:spTree>
    <p:extLst>
      <p:ext uri="{BB962C8B-B14F-4D97-AF65-F5344CB8AC3E}">
        <p14:creationId xmlns:p14="http://schemas.microsoft.com/office/powerpoint/2010/main" val="260686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ECBB-BA79-2A94-76B6-D0FAD1128FA0}"/>
              </a:ext>
            </a:extLst>
          </p:cNvPr>
          <p:cNvSpPr>
            <a:spLocks noGrp="1"/>
          </p:cNvSpPr>
          <p:nvPr>
            <p:ph type="title"/>
          </p:nvPr>
        </p:nvSpPr>
        <p:spPr/>
        <p:txBody>
          <a:bodyPr>
            <a:normAutofit/>
          </a:bodyPr>
          <a:lstStyle/>
          <a:p>
            <a:r>
              <a:rPr lang="en-IN" dirty="0"/>
              <a:t>The Viewport</a:t>
            </a:r>
          </a:p>
        </p:txBody>
      </p:sp>
      <p:sp>
        <p:nvSpPr>
          <p:cNvPr id="3" name="Content Placeholder 2">
            <a:extLst>
              <a:ext uri="{FF2B5EF4-FFF2-40B4-BE49-F238E27FC236}">
                <a16:creationId xmlns:a16="http://schemas.microsoft.com/office/drawing/2014/main" id="{331D5E90-2088-CE46-82C5-0BA16F6004F0}"/>
              </a:ext>
            </a:extLst>
          </p:cNvPr>
          <p:cNvSpPr>
            <a:spLocks noGrp="1"/>
          </p:cNvSpPr>
          <p:nvPr>
            <p:ph idx="1"/>
          </p:nvPr>
        </p:nvSpPr>
        <p:spPr/>
        <p:txBody>
          <a:bodyPr>
            <a:normAutofit lnSpcReduction="10000"/>
          </a:bodyPr>
          <a:lstStyle/>
          <a:p>
            <a:r>
              <a:rPr lang="en-IN" dirty="0"/>
              <a:t>The viewport is the user's visible area of a web page.</a:t>
            </a:r>
          </a:p>
          <a:p>
            <a:r>
              <a:rPr lang="en-IN" dirty="0"/>
              <a:t>The viewport varies with the device, and will be smaller on a mobile phone than on a computer screen.</a:t>
            </a:r>
          </a:p>
          <a:p>
            <a:r>
              <a:rPr lang="en-IN" dirty="0"/>
              <a:t>Setting The Viewport</a:t>
            </a:r>
          </a:p>
          <a:p>
            <a:pPr lvl="2"/>
            <a:r>
              <a:rPr lang="en-IN" dirty="0"/>
              <a:t>&lt;meta name="viewport" content="width=device-width, initial-scale=1.0"&gt;</a:t>
            </a:r>
          </a:p>
          <a:p>
            <a:pPr lvl="2"/>
            <a:endParaRPr lang="en-IN" dirty="0"/>
          </a:p>
          <a:p>
            <a:pPr lvl="2"/>
            <a:r>
              <a:rPr lang="en-IN" sz="1600" dirty="0"/>
              <a:t>This gives the browser instructions on how to control the page's dimensions and scaling.</a:t>
            </a:r>
          </a:p>
          <a:p>
            <a:pPr lvl="2"/>
            <a:r>
              <a:rPr lang="en-IN" sz="1600" dirty="0"/>
              <a:t>The width=device-width part sets the width of the page to follow the screen-width of the device (which will vary depending on the device).</a:t>
            </a:r>
          </a:p>
          <a:p>
            <a:pPr lvl="2"/>
            <a:r>
              <a:rPr lang="en-IN" sz="1600" dirty="0"/>
              <a:t>The initial-scale=1.0 part sets the initial zoom level when the page is first loaded by the browser.</a:t>
            </a:r>
          </a:p>
          <a:p>
            <a:pPr lvl="2"/>
            <a:br>
              <a:rPr lang="en-IN" sz="1600" dirty="0"/>
            </a:br>
            <a:br>
              <a:rPr lang="en-IN" dirty="0"/>
            </a:br>
            <a:endParaRPr lang="en-IN" dirty="0"/>
          </a:p>
        </p:txBody>
      </p:sp>
    </p:spTree>
    <p:extLst>
      <p:ext uri="{BB962C8B-B14F-4D97-AF65-F5344CB8AC3E}">
        <p14:creationId xmlns:p14="http://schemas.microsoft.com/office/powerpoint/2010/main" val="492442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F464-9925-501D-2ECE-D8AEA5629785}"/>
              </a:ext>
            </a:extLst>
          </p:cNvPr>
          <p:cNvSpPr>
            <a:spLocks noGrp="1"/>
          </p:cNvSpPr>
          <p:nvPr>
            <p:ph type="title"/>
          </p:nvPr>
        </p:nvSpPr>
        <p:spPr/>
        <p:txBody>
          <a:bodyPr/>
          <a:lstStyle/>
          <a:p>
            <a:r>
              <a:rPr lang="en-IN" dirty="0"/>
              <a:t>Media Queries</a:t>
            </a:r>
            <a:endParaRPr lang="en-US" dirty="0"/>
          </a:p>
        </p:txBody>
      </p:sp>
      <p:sp>
        <p:nvSpPr>
          <p:cNvPr id="3" name="Content Placeholder 2">
            <a:extLst>
              <a:ext uri="{FF2B5EF4-FFF2-40B4-BE49-F238E27FC236}">
                <a16:creationId xmlns:a16="http://schemas.microsoft.com/office/drawing/2014/main" id="{FF629D74-849B-0950-CEFA-23C02F1C7754}"/>
              </a:ext>
            </a:extLst>
          </p:cNvPr>
          <p:cNvSpPr>
            <a:spLocks noGrp="1"/>
          </p:cNvSpPr>
          <p:nvPr>
            <p:ph idx="1"/>
          </p:nvPr>
        </p:nvSpPr>
        <p:spPr/>
        <p:txBody>
          <a:bodyPr>
            <a:normAutofit/>
          </a:bodyPr>
          <a:lstStyle/>
          <a:p>
            <a:r>
              <a:rPr lang="en-IN" dirty="0"/>
              <a:t>Media query is a CSS technique introduced in CSS3.</a:t>
            </a:r>
          </a:p>
          <a:p>
            <a:r>
              <a:rPr lang="en-IN" dirty="0"/>
              <a:t>It uses the @media rule to include a block of CSS properties only if a certain condition is true. </a:t>
            </a:r>
          </a:p>
          <a:p>
            <a:pPr lvl="3"/>
            <a:r>
              <a:rPr lang="en-IN" dirty="0"/>
              <a:t>If the browser window is 600px or smaller, the background </a:t>
            </a:r>
            <a:r>
              <a:rPr lang="en-IN" dirty="0" err="1"/>
              <a:t>color</a:t>
            </a:r>
            <a:r>
              <a:rPr lang="en-IN" dirty="0"/>
              <a:t> will be </a:t>
            </a:r>
            <a:r>
              <a:rPr lang="en-IN" dirty="0" err="1"/>
              <a:t>lightblue</a:t>
            </a:r>
            <a:r>
              <a:rPr lang="en-IN" dirty="0"/>
              <a:t>:</a:t>
            </a:r>
            <a:endParaRPr lang="en-IN" i="1" dirty="0"/>
          </a:p>
          <a:p>
            <a:pPr lvl="3"/>
            <a:r>
              <a:rPr lang="en-IN" i="1" dirty="0"/>
              <a:t>@media only screen and (max-width: 600px) {</a:t>
            </a:r>
            <a:br>
              <a:rPr lang="en-IN" i="1" dirty="0"/>
            </a:br>
            <a:r>
              <a:rPr lang="en-IN" i="1" dirty="0"/>
              <a:t>  body {</a:t>
            </a:r>
            <a:br>
              <a:rPr lang="en-IN" i="1" dirty="0"/>
            </a:br>
            <a:r>
              <a:rPr lang="en-IN" i="1" dirty="0"/>
              <a:t>    background-</a:t>
            </a:r>
            <a:r>
              <a:rPr lang="en-IN" i="1" dirty="0" err="1"/>
              <a:t>color</a:t>
            </a:r>
            <a:r>
              <a:rPr lang="en-IN" i="1" dirty="0"/>
              <a:t>: </a:t>
            </a:r>
            <a:r>
              <a:rPr lang="en-IN" i="1" dirty="0" err="1"/>
              <a:t>lightblue</a:t>
            </a:r>
            <a:r>
              <a:rPr lang="en-IN" i="1" dirty="0"/>
              <a:t>;</a:t>
            </a:r>
            <a:br>
              <a:rPr lang="en-IN" i="1" dirty="0"/>
            </a:br>
            <a:r>
              <a:rPr lang="en-IN" i="1" dirty="0"/>
              <a:t>  }</a:t>
            </a:r>
            <a:br>
              <a:rPr lang="en-IN" i="1" dirty="0"/>
            </a:br>
            <a:r>
              <a:rPr lang="en-IN" i="1" dirty="0"/>
              <a:t>}</a:t>
            </a:r>
            <a:br>
              <a:rPr lang="en-IN" dirty="0"/>
            </a:br>
            <a:endParaRPr lang="en-IN" dirty="0"/>
          </a:p>
          <a:p>
            <a:r>
              <a:rPr lang="en-IN" dirty="0"/>
              <a:t>Always Design for Mobile First</a:t>
            </a:r>
          </a:p>
          <a:p>
            <a:r>
              <a:rPr lang="en-IN" dirty="0"/>
              <a:t>Mobile First means designing for mobile before designing for desktop or any other device (This will make the page display faster on smaller devices).</a:t>
            </a:r>
          </a:p>
          <a:p>
            <a:endParaRPr lang="en-US" dirty="0"/>
          </a:p>
        </p:txBody>
      </p:sp>
    </p:spTree>
    <p:extLst>
      <p:ext uri="{BB962C8B-B14F-4D97-AF65-F5344CB8AC3E}">
        <p14:creationId xmlns:p14="http://schemas.microsoft.com/office/powerpoint/2010/main" val="334007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6F5D-9457-B592-BA76-DF8001083260}"/>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4E5D986A-6288-EA4B-76E3-871AFB822085}"/>
              </a:ext>
            </a:extLst>
          </p:cNvPr>
          <p:cNvPicPr>
            <a:picLocks noGrp="1" noChangeAspect="1"/>
          </p:cNvPicPr>
          <p:nvPr>
            <p:ph idx="1"/>
          </p:nvPr>
        </p:nvPicPr>
        <p:blipFill>
          <a:blip r:embed="rId2"/>
          <a:stretch>
            <a:fillRect/>
          </a:stretch>
        </p:blipFill>
        <p:spPr>
          <a:xfrm>
            <a:off x="4452257" y="487340"/>
            <a:ext cx="5527524" cy="5883319"/>
          </a:xfrm>
        </p:spPr>
      </p:pic>
    </p:spTree>
    <p:extLst>
      <p:ext uri="{BB962C8B-B14F-4D97-AF65-F5344CB8AC3E}">
        <p14:creationId xmlns:p14="http://schemas.microsoft.com/office/powerpoint/2010/main" val="469879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67C8-656C-FF2C-FE55-D57481969758}"/>
              </a:ext>
            </a:extLst>
          </p:cNvPr>
          <p:cNvSpPr>
            <a:spLocks noGrp="1"/>
          </p:cNvSpPr>
          <p:nvPr>
            <p:ph type="title"/>
          </p:nvPr>
        </p:nvSpPr>
        <p:spPr/>
        <p:txBody>
          <a:bodyPr/>
          <a:lstStyle/>
          <a:p>
            <a:r>
              <a:rPr lang="en-US" dirty="0"/>
              <a:t>Break Points</a:t>
            </a:r>
          </a:p>
        </p:txBody>
      </p:sp>
      <p:sp>
        <p:nvSpPr>
          <p:cNvPr id="3" name="Content Placeholder 2">
            <a:extLst>
              <a:ext uri="{FF2B5EF4-FFF2-40B4-BE49-F238E27FC236}">
                <a16:creationId xmlns:a16="http://schemas.microsoft.com/office/drawing/2014/main" id="{917543D5-BBC1-B2E6-2BF8-ABEC1BBDED8B}"/>
              </a:ext>
            </a:extLst>
          </p:cNvPr>
          <p:cNvSpPr>
            <a:spLocks noGrp="1"/>
          </p:cNvSpPr>
          <p:nvPr>
            <p:ph idx="1"/>
          </p:nvPr>
        </p:nvSpPr>
        <p:spPr>
          <a:xfrm>
            <a:off x="838200" y="1251857"/>
            <a:ext cx="10515600" cy="4925106"/>
          </a:xfrm>
        </p:spPr>
        <p:txBody>
          <a:bodyPr>
            <a:normAutofit/>
          </a:bodyPr>
          <a:lstStyle/>
          <a:p>
            <a:pPr marL="0" indent="0">
              <a:buNone/>
            </a:pPr>
            <a:endParaRPr lang="en-IN" dirty="0"/>
          </a:p>
          <a:p>
            <a:pPr marL="0" indent="0">
              <a:buNone/>
            </a:pPr>
            <a:r>
              <a:rPr lang="en-IN" dirty="0"/>
              <a:t>/* Extra small devices (phones, 600px and down) */</a:t>
            </a:r>
            <a:br>
              <a:rPr lang="en-IN" dirty="0"/>
            </a:br>
            <a:r>
              <a:rPr lang="en-IN" dirty="0"/>
              <a:t>@media only screen and (max-width: 600px) {...}</a:t>
            </a:r>
            <a:br>
              <a:rPr lang="en-IN" dirty="0"/>
            </a:br>
            <a:br>
              <a:rPr lang="en-IN" dirty="0"/>
            </a:br>
            <a:r>
              <a:rPr lang="en-IN" dirty="0"/>
              <a:t>/* Small devices (portrait tablets and large phones, 600px and up) */</a:t>
            </a:r>
            <a:br>
              <a:rPr lang="en-IN" dirty="0"/>
            </a:br>
            <a:r>
              <a:rPr lang="en-IN" dirty="0"/>
              <a:t>@media only screen and (min-width: 600px) {...}</a:t>
            </a:r>
            <a:br>
              <a:rPr lang="en-IN" dirty="0"/>
            </a:br>
            <a:br>
              <a:rPr lang="en-IN" dirty="0"/>
            </a:br>
            <a:r>
              <a:rPr lang="en-IN" dirty="0"/>
              <a:t>/* Medium devices (landscape tablets, 768px and up) */</a:t>
            </a:r>
            <a:br>
              <a:rPr lang="en-IN" dirty="0"/>
            </a:br>
            <a:r>
              <a:rPr lang="en-IN" dirty="0"/>
              <a:t>@media only screen and (min-width: 768px) {...}</a:t>
            </a:r>
            <a:br>
              <a:rPr lang="en-IN" dirty="0"/>
            </a:br>
            <a:br>
              <a:rPr lang="en-IN" dirty="0"/>
            </a:br>
            <a:r>
              <a:rPr lang="en-IN" dirty="0"/>
              <a:t>/* Large devices (laptops/desktops, 992px and up) */</a:t>
            </a:r>
            <a:br>
              <a:rPr lang="en-IN" dirty="0"/>
            </a:br>
            <a:r>
              <a:rPr lang="en-IN" dirty="0"/>
              <a:t>@media only screen and (min-width: 992px) {...}</a:t>
            </a:r>
            <a:br>
              <a:rPr lang="en-IN" dirty="0"/>
            </a:br>
            <a:br>
              <a:rPr lang="en-IN" dirty="0"/>
            </a:br>
            <a:r>
              <a:rPr lang="en-IN" dirty="0"/>
              <a:t>/* Extra large devices (large laptops and desktops, 1200px and up) */</a:t>
            </a:r>
            <a:br>
              <a:rPr lang="en-IN" dirty="0"/>
            </a:br>
            <a:r>
              <a:rPr lang="en-IN" dirty="0"/>
              <a:t>@media only screen and (min-width: 1200px) {...}</a:t>
            </a:r>
          </a:p>
        </p:txBody>
      </p:sp>
    </p:spTree>
    <p:extLst>
      <p:ext uri="{BB962C8B-B14F-4D97-AF65-F5344CB8AC3E}">
        <p14:creationId xmlns:p14="http://schemas.microsoft.com/office/powerpoint/2010/main" val="2408526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6741-52F3-552C-C843-6488AEBEC04E}"/>
              </a:ext>
            </a:extLst>
          </p:cNvPr>
          <p:cNvSpPr>
            <a:spLocks noGrp="1"/>
          </p:cNvSpPr>
          <p:nvPr>
            <p:ph type="title"/>
          </p:nvPr>
        </p:nvSpPr>
        <p:spPr/>
        <p:txBody>
          <a:bodyPr>
            <a:normAutofit/>
          </a:bodyPr>
          <a:lstStyle/>
          <a:p>
            <a:r>
              <a:rPr lang="en-IN" dirty="0"/>
              <a:t>Orientation: Portrait / Landscape</a:t>
            </a:r>
            <a:endParaRPr lang="en-US" dirty="0"/>
          </a:p>
        </p:txBody>
      </p:sp>
      <p:sp>
        <p:nvSpPr>
          <p:cNvPr id="3" name="Content Placeholder 2">
            <a:extLst>
              <a:ext uri="{FF2B5EF4-FFF2-40B4-BE49-F238E27FC236}">
                <a16:creationId xmlns:a16="http://schemas.microsoft.com/office/drawing/2014/main" id="{A9790069-99D8-25FF-1CF2-729C85866152}"/>
              </a:ext>
            </a:extLst>
          </p:cNvPr>
          <p:cNvSpPr>
            <a:spLocks noGrp="1"/>
          </p:cNvSpPr>
          <p:nvPr>
            <p:ph idx="1"/>
          </p:nvPr>
        </p:nvSpPr>
        <p:spPr/>
        <p:txBody>
          <a:bodyPr/>
          <a:lstStyle/>
          <a:p>
            <a:r>
              <a:rPr lang="en-IN" dirty="0"/>
              <a:t>Media queries can also be used to change layout of a page depending on the orientation of the browser.</a:t>
            </a:r>
          </a:p>
          <a:p>
            <a:r>
              <a:rPr lang="en-IN" dirty="0"/>
              <a:t>@media only screen and (orientation: landscape) {</a:t>
            </a:r>
            <a:br>
              <a:rPr lang="en-IN" dirty="0"/>
            </a:br>
            <a:r>
              <a:rPr lang="en-IN" dirty="0"/>
              <a:t>  body {</a:t>
            </a:r>
            <a:br>
              <a:rPr lang="en-IN" dirty="0"/>
            </a:br>
            <a:r>
              <a:rPr lang="en-IN" dirty="0"/>
              <a:t>    background-</a:t>
            </a:r>
            <a:r>
              <a:rPr lang="en-IN" dirty="0" err="1"/>
              <a:t>color</a:t>
            </a:r>
            <a:r>
              <a:rPr lang="en-IN" dirty="0"/>
              <a:t>: </a:t>
            </a:r>
            <a:r>
              <a:rPr lang="en-IN" dirty="0" err="1"/>
              <a:t>lightblue</a:t>
            </a:r>
            <a:r>
              <a:rPr lang="en-IN" dirty="0"/>
              <a:t>;</a:t>
            </a:r>
            <a:br>
              <a:rPr lang="en-IN" dirty="0"/>
            </a:br>
            <a:r>
              <a:rPr lang="en-IN" dirty="0"/>
              <a:t>  }</a:t>
            </a:r>
            <a:br>
              <a:rPr lang="en-IN" dirty="0"/>
            </a:br>
            <a:r>
              <a:rPr lang="en-IN" dirty="0"/>
              <a:t>}</a:t>
            </a:r>
            <a:endParaRPr lang="en-US" dirty="0"/>
          </a:p>
        </p:txBody>
      </p:sp>
    </p:spTree>
    <p:extLst>
      <p:ext uri="{BB962C8B-B14F-4D97-AF65-F5344CB8AC3E}">
        <p14:creationId xmlns:p14="http://schemas.microsoft.com/office/powerpoint/2010/main" val="2421493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0B1C1-0C3E-0378-A863-2AD4392A03CE}"/>
              </a:ext>
            </a:extLst>
          </p:cNvPr>
          <p:cNvSpPr>
            <a:spLocks noGrp="1"/>
          </p:cNvSpPr>
          <p:nvPr>
            <p:ph type="title"/>
          </p:nvPr>
        </p:nvSpPr>
        <p:spPr/>
        <p:txBody>
          <a:bodyPr>
            <a:normAutofit fontScale="90000"/>
          </a:bodyPr>
          <a:lstStyle/>
          <a:p>
            <a:r>
              <a:rPr lang="en-IN" dirty="0"/>
              <a:t>Hide Elements With Media Queries</a:t>
            </a:r>
            <a:endParaRPr lang="en-US" dirty="0"/>
          </a:p>
        </p:txBody>
      </p:sp>
      <p:sp>
        <p:nvSpPr>
          <p:cNvPr id="3" name="Content Placeholder 2">
            <a:extLst>
              <a:ext uri="{FF2B5EF4-FFF2-40B4-BE49-F238E27FC236}">
                <a16:creationId xmlns:a16="http://schemas.microsoft.com/office/drawing/2014/main" id="{0F791153-BA2E-397B-41E0-BA4EDC2BEFB5}"/>
              </a:ext>
            </a:extLst>
          </p:cNvPr>
          <p:cNvSpPr>
            <a:spLocks noGrp="1"/>
          </p:cNvSpPr>
          <p:nvPr>
            <p:ph idx="1"/>
          </p:nvPr>
        </p:nvSpPr>
        <p:spPr/>
        <p:txBody>
          <a:bodyPr/>
          <a:lstStyle/>
          <a:p>
            <a:r>
              <a:rPr lang="en-IN" dirty="0"/>
              <a:t>Another common use of media queries, is to hide elements on different screen sizes:</a:t>
            </a:r>
          </a:p>
          <a:p>
            <a:endParaRPr lang="en-IN" dirty="0"/>
          </a:p>
          <a:p>
            <a:r>
              <a:rPr lang="en-IN" dirty="0"/>
              <a:t>/* If the screen size is 600px wide or less, hide the element */</a:t>
            </a:r>
            <a:br>
              <a:rPr lang="en-IN" dirty="0"/>
            </a:br>
            <a:r>
              <a:rPr lang="en-IN" dirty="0"/>
              <a:t>@media only screen and (max-width: 600px) {</a:t>
            </a:r>
            <a:br>
              <a:rPr lang="en-IN" dirty="0"/>
            </a:br>
            <a:r>
              <a:rPr lang="en-IN" dirty="0"/>
              <a:t>  </a:t>
            </a:r>
            <a:r>
              <a:rPr lang="en-IN" dirty="0" err="1"/>
              <a:t>div.example</a:t>
            </a:r>
            <a:r>
              <a:rPr lang="en-IN" dirty="0"/>
              <a:t> {</a:t>
            </a:r>
            <a:br>
              <a:rPr lang="en-IN" dirty="0"/>
            </a:br>
            <a:r>
              <a:rPr lang="en-IN" dirty="0"/>
              <a:t>    display: none;</a:t>
            </a:r>
            <a:br>
              <a:rPr lang="en-IN" dirty="0"/>
            </a:br>
            <a:r>
              <a:rPr lang="en-IN" dirty="0"/>
              <a:t>  }</a:t>
            </a:r>
            <a:br>
              <a:rPr lang="en-IN" dirty="0"/>
            </a:br>
            <a:r>
              <a:rPr lang="en-IN" dirty="0"/>
              <a:t>}</a:t>
            </a:r>
            <a:endParaRPr lang="en-US" dirty="0"/>
          </a:p>
        </p:txBody>
      </p:sp>
    </p:spTree>
    <p:extLst>
      <p:ext uri="{BB962C8B-B14F-4D97-AF65-F5344CB8AC3E}">
        <p14:creationId xmlns:p14="http://schemas.microsoft.com/office/powerpoint/2010/main" val="377043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F7C9-2758-F79F-2B67-598D6F4D68F3}"/>
              </a:ext>
            </a:extLst>
          </p:cNvPr>
          <p:cNvSpPr>
            <a:spLocks noGrp="1"/>
          </p:cNvSpPr>
          <p:nvPr>
            <p:ph type="title"/>
          </p:nvPr>
        </p:nvSpPr>
        <p:spPr/>
        <p:txBody>
          <a:bodyPr/>
          <a:lstStyle/>
          <a:p>
            <a:r>
              <a:rPr lang="en-US" dirty="0"/>
              <a:t>Button Styling</a:t>
            </a:r>
          </a:p>
        </p:txBody>
      </p:sp>
      <p:sp>
        <p:nvSpPr>
          <p:cNvPr id="3" name="Content Placeholder 2">
            <a:extLst>
              <a:ext uri="{FF2B5EF4-FFF2-40B4-BE49-F238E27FC236}">
                <a16:creationId xmlns:a16="http://schemas.microsoft.com/office/drawing/2014/main" id="{90CE50DE-D32D-BAB0-BB1C-67D7E8F0D371}"/>
              </a:ext>
            </a:extLst>
          </p:cNvPr>
          <p:cNvSpPr>
            <a:spLocks noGrp="1"/>
          </p:cNvSpPr>
          <p:nvPr>
            <p:ph idx="1"/>
          </p:nvPr>
        </p:nvSpPr>
        <p:spPr/>
        <p:txBody>
          <a:bodyPr>
            <a:normAutofit/>
          </a:bodyPr>
          <a:lstStyle/>
          <a:p>
            <a:r>
              <a:rPr lang="en-IN" dirty="0"/>
              <a:t>Basic Button Styling</a:t>
            </a:r>
            <a:endParaRPr lang="en-US" dirty="0"/>
          </a:p>
          <a:p>
            <a:r>
              <a:rPr lang="en-IN" dirty="0"/>
              <a:t>Button </a:t>
            </a:r>
            <a:r>
              <a:rPr lang="en-IN" dirty="0" err="1"/>
              <a:t>Colors</a:t>
            </a:r>
            <a:endParaRPr lang="en-IN" dirty="0"/>
          </a:p>
          <a:p>
            <a:r>
              <a:rPr lang="en-IN" dirty="0"/>
              <a:t>Button Sizes</a:t>
            </a:r>
          </a:p>
          <a:p>
            <a:r>
              <a:rPr lang="en-IN" dirty="0"/>
              <a:t>Rounded Buttons</a:t>
            </a:r>
          </a:p>
          <a:p>
            <a:r>
              <a:rPr lang="en-IN" dirty="0" err="1"/>
              <a:t>Colored</a:t>
            </a:r>
            <a:r>
              <a:rPr lang="en-IN" dirty="0"/>
              <a:t> Button Borders</a:t>
            </a:r>
          </a:p>
          <a:p>
            <a:r>
              <a:rPr lang="en-IN" dirty="0" err="1"/>
              <a:t>Hoverable</a:t>
            </a:r>
            <a:r>
              <a:rPr lang="en-IN" dirty="0"/>
              <a:t> Buttons</a:t>
            </a:r>
          </a:p>
          <a:p>
            <a:r>
              <a:rPr lang="en-IN" dirty="0"/>
              <a:t>Shadow Buttons</a:t>
            </a:r>
          </a:p>
          <a:p>
            <a:r>
              <a:rPr lang="en-IN" dirty="0"/>
              <a:t>Disabled Buttons</a:t>
            </a:r>
          </a:p>
          <a:p>
            <a:r>
              <a:rPr lang="en-IN" dirty="0"/>
              <a:t>Animated Buttons</a:t>
            </a:r>
          </a:p>
          <a:p>
            <a:endParaRPr lang="en-IN" dirty="0"/>
          </a:p>
        </p:txBody>
      </p:sp>
    </p:spTree>
    <p:extLst>
      <p:ext uri="{BB962C8B-B14F-4D97-AF65-F5344CB8AC3E}">
        <p14:creationId xmlns:p14="http://schemas.microsoft.com/office/powerpoint/2010/main" val="3344788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F7C9-2758-F79F-2B67-598D6F4D68F3}"/>
              </a:ext>
            </a:extLst>
          </p:cNvPr>
          <p:cNvSpPr>
            <a:spLocks noGrp="1"/>
          </p:cNvSpPr>
          <p:nvPr>
            <p:ph type="title"/>
          </p:nvPr>
        </p:nvSpPr>
        <p:spPr/>
        <p:txBody>
          <a:bodyPr/>
          <a:lstStyle/>
          <a:p>
            <a:r>
              <a:rPr lang="en-US" dirty="0"/>
              <a:t>Styling Tables</a:t>
            </a:r>
          </a:p>
        </p:txBody>
      </p:sp>
      <p:sp>
        <p:nvSpPr>
          <p:cNvPr id="3" name="Content Placeholder 2">
            <a:extLst>
              <a:ext uri="{FF2B5EF4-FFF2-40B4-BE49-F238E27FC236}">
                <a16:creationId xmlns:a16="http://schemas.microsoft.com/office/drawing/2014/main" id="{90CE50DE-D32D-BAB0-BB1C-67D7E8F0D371}"/>
              </a:ext>
            </a:extLst>
          </p:cNvPr>
          <p:cNvSpPr>
            <a:spLocks noGrp="1"/>
          </p:cNvSpPr>
          <p:nvPr>
            <p:ph idx="1"/>
          </p:nvPr>
        </p:nvSpPr>
        <p:spPr/>
        <p:txBody>
          <a:bodyPr>
            <a:normAutofit/>
          </a:bodyPr>
          <a:lstStyle/>
          <a:p>
            <a:r>
              <a:rPr lang="en-IN" dirty="0"/>
              <a:t>Table Borders</a:t>
            </a:r>
          </a:p>
          <a:p>
            <a:r>
              <a:rPr lang="en-IN" dirty="0"/>
              <a:t>Full-Width Table</a:t>
            </a:r>
          </a:p>
          <a:p>
            <a:r>
              <a:rPr lang="en-IN" dirty="0"/>
              <a:t>Collapse Table Borders</a:t>
            </a:r>
          </a:p>
          <a:p>
            <a:r>
              <a:rPr lang="en-IN" dirty="0"/>
              <a:t>Table Width and Height</a:t>
            </a:r>
          </a:p>
          <a:p>
            <a:r>
              <a:rPr lang="en-IN" dirty="0"/>
              <a:t>Table Alignment</a:t>
            </a:r>
          </a:p>
          <a:p>
            <a:r>
              <a:rPr lang="en-IN" dirty="0"/>
              <a:t>Table Padding</a:t>
            </a:r>
          </a:p>
          <a:p>
            <a:r>
              <a:rPr lang="en-IN" dirty="0"/>
              <a:t>Horizontal Dividers</a:t>
            </a:r>
          </a:p>
          <a:p>
            <a:r>
              <a:rPr lang="en-IN" dirty="0" err="1"/>
              <a:t>Hoverable</a:t>
            </a:r>
            <a:r>
              <a:rPr lang="en-IN" dirty="0"/>
              <a:t> Table</a:t>
            </a:r>
          </a:p>
          <a:p>
            <a:r>
              <a:rPr lang="en-IN" dirty="0"/>
              <a:t>Striped Tables</a:t>
            </a:r>
          </a:p>
          <a:p>
            <a:r>
              <a:rPr lang="en-IN" dirty="0"/>
              <a:t>Table </a:t>
            </a:r>
            <a:r>
              <a:rPr lang="en-IN" dirty="0" err="1"/>
              <a:t>Color</a:t>
            </a:r>
            <a:endParaRPr lang="en-IN" dirty="0"/>
          </a:p>
        </p:txBody>
      </p:sp>
    </p:spTree>
    <p:extLst>
      <p:ext uri="{BB962C8B-B14F-4D97-AF65-F5344CB8AC3E}">
        <p14:creationId xmlns:p14="http://schemas.microsoft.com/office/powerpoint/2010/main" val="510194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F7C9-2758-F79F-2B67-598D6F4D68F3}"/>
              </a:ext>
            </a:extLst>
          </p:cNvPr>
          <p:cNvSpPr>
            <a:spLocks noGrp="1"/>
          </p:cNvSpPr>
          <p:nvPr>
            <p:ph type="title"/>
          </p:nvPr>
        </p:nvSpPr>
        <p:spPr/>
        <p:txBody>
          <a:bodyPr/>
          <a:lstStyle/>
          <a:p>
            <a:r>
              <a:rPr lang="en-IN" dirty="0"/>
              <a:t>CSS transform Property</a:t>
            </a:r>
          </a:p>
        </p:txBody>
      </p:sp>
      <p:sp>
        <p:nvSpPr>
          <p:cNvPr id="3" name="Content Placeholder 2">
            <a:extLst>
              <a:ext uri="{FF2B5EF4-FFF2-40B4-BE49-F238E27FC236}">
                <a16:creationId xmlns:a16="http://schemas.microsoft.com/office/drawing/2014/main" id="{90CE50DE-D32D-BAB0-BB1C-67D7E8F0D371}"/>
              </a:ext>
            </a:extLst>
          </p:cNvPr>
          <p:cNvSpPr>
            <a:spLocks noGrp="1"/>
          </p:cNvSpPr>
          <p:nvPr>
            <p:ph idx="1"/>
          </p:nvPr>
        </p:nvSpPr>
        <p:spPr>
          <a:xfrm>
            <a:off x="1066800" y="2103120"/>
            <a:ext cx="2209800" cy="3931920"/>
          </a:xfrm>
        </p:spPr>
        <p:txBody>
          <a:bodyPr>
            <a:normAutofit/>
          </a:bodyPr>
          <a:lstStyle/>
          <a:p>
            <a:r>
              <a:rPr lang="en-IN" dirty="0"/>
              <a:t>Rotate</a:t>
            </a:r>
          </a:p>
          <a:p>
            <a:r>
              <a:rPr lang="en-IN" dirty="0"/>
              <a:t>Skew</a:t>
            </a:r>
          </a:p>
          <a:p>
            <a:r>
              <a:rPr lang="en-IN" dirty="0"/>
              <a:t>Scale</a:t>
            </a:r>
          </a:p>
          <a:p>
            <a:endParaRPr lang="en-IN" dirty="0"/>
          </a:p>
        </p:txBody>
      </p:sp>
      <p:sp>
        <p:nvSpPr>
          <p:cNvPr id="4" name="Rectangle 3">
            <a:extLst>
              <a:ext uri="{FF2B5EF4-FFF2-40B4-BE49-F238E27FC236}">
                <a16:creationId xmlns:a16="http://schemas.microsoft.com/office/drawing/2014/main" id="{4849DB8E-4325-3CF3-F60D-3ABED935388B}"/>
              </a:ext>
            </a:extLst>
          </p:cNvPr>
          <p:cNvSpPr/>
          <p:nvPr/>
        </p:nvSpPr>
        <p:spPr>
          <a:xfrm>
            <a:off x="3755571" y="2014194"/>
            <a:ext cx="4974772" cy="3539430"/>
          </a:xfrm>
          <a:prstGeom prst="rect">
            <a:avLst/>
          </a:prstGeom>
        </p:spPr>
        <p:txBody>
          <a:bodyPr wrap="square">
            <a:spAutoFit/>
          </a:bodyPr>
          <a:lstStyle/>
          <a:p>
            <a:pPr marL="571500" indent="-571500">
              <a:buFont typeface="Arial" panose="020B0604020202020204" pitchFamily="34" charset="0"/>
              <a:buChar char="•"/>
            </a:pPr>
            <a:r>
              <a:rPr lang="en-IN" sz="2800" dirty="0"/>
              <a:t>translate()</a:t>
            </a:r>
          </a:p>
          <a:p>
            <a:pPr marL="571500" indent="-571500">
              <a:buFont typeface="Arial" panose="020B0604020202020204" pitchFamily="34" charset="0"/>
              <a:buChar char="•"/>
            </a:pPr>
            <a:r>
              <a:rPr lang="en-IN" sz="2800" dirty="0"/>
              <a:t>rotate()</a:t>
            </a:r>
          </a:p>
          <a:p>
            <a:pPr marL="571500" indent="-571500">
              <a:buFont typeface="Arial" panose="020B0604020202020204" pitchFamily="34" charset="0"/>
              <a:buChar char="•"/>
            </a:pPr>
            <a:r>
              <a:rPr lang="en-IN" sz="2800" dirty="0" err="1"/>
              <a:t>scaleX</a:t>
            </a:r>
            <a:r>
              <a:rPr lang="en-IN" sz="2800" dirty="0"/>
              <a:t>()</a:t>
            </a:r>
          </a:p>
          <a:p>
            <a:pPr marL="571500" indent="-571500">
              <a:buFont typeface="Arial" panose="020B0604020202020204" pitchFamily="34" charset="0"/>
              <a:buChar char="•"/>
            </a:pPr>
            <a:r>
              <a:rPr lang="en-IN" sz="2800" dirty="0" err="1"/>
              <a:t>scaleY</a:t>
            </a:r>
            <a:r>
              <a:rPr lang="en-IN" sz="2800" dirty="0"/>
              <a:t>()</a:t>
            </a:r>
          </a:p>
          <a:p>
            <a:pPr marL="571500" indent="-571500">
              <a:buFont typeface="Arial" panose="020B0604020202020204" pitchFamily="34" charset="0"/>
              <a:buChar char="•"/>
            </a:pPr>
            <a:r>
              <a:rPr lang="en-IN" sz="2800" dirty="0"/>
              <a:t>scale()</a:t>
            </a:r>
          </a:p>
          <a:p>
            <a:pPr marL="571500" indent="-571500">
              <a:buFont typeface="Arial" panose="020B0604020202020204" pitchFamily="34" charset="0"/>
              <a:buChar char="•"/>
            </a:pPr>
            <a:r>
              <a:rPr lang="en-IN" sz="2800" dirty="0" err="1"/>
              <a:t>skewX</a:t>
            </a:r>
            <a:r>
              <a:rPr lang="en-IN" sz="2800" dirty="0"/>
              <a:t>()</a:t>
            </a:r>
          </a:p>
          <a:p>
            <a:pPr marL="571500" indent="-571500">
              <a:buFont typeface="Arial" panose="020B0604020202020204" pitchFamily="34" charset="0"/>
              <a:buChar char="•"/>
            </a:pPr>
            <a:r>
              <a:rPr lang="en-IN" sz="2800" dirty="0" err="1"/>
              <a:t>skewY</a:t>
            </a:r>
            <a:r>
              <a:rPr lang="en-IN" sz="2800" dirty="0"/>
              <a:t>()</a:t>
            </a:r>
          </a:p>
          <a:p>
            <a:pPr marL="571500" indent="-571500">
              <a:buFont typeface="Arial" panose="020B0604020202020204" pitchFamily="34" charset="0"/>
              <a:buChar char="•"/>
            </a:pPr>
            <a:r>
              <a:rPr lang="en-IN" sz="2800" dirty="0"/>
              <a:t>skew()</a:t>
            </a:r>
          </a:p>
        </p:txBody>
      </p:sp>
    </p:spTree>
    <p:extLst>
      <p:ext uri="{BB962C8B-B14F-4D97-AF65-F5344CB8AC3E}">
        <p14:creationId xmlns:p14="http://schemas.microsoft.com/office/powerpoint/2010/main" val="4142621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242073-7A15-4918-21A6-305F10CCFDB9}"/>
              </a:ext>
            </a:extLst>
          </p:cNvPr>
          <p:cNvSpPr>
            <a:spLocks noGrp="1"/>
          </p:cNvSpPr>
          <p:nvPr>
            <p:ph idx="1"/>
          </p:nvPr>
        </p:nvSpPr>
        <p:spPr>
          <a:xfrm>
            <a:off x="838200" y="628197"/>
            <a:ext cx="10515600" cy="4351338"/>
          </a:xfrm>
        </p:spPr>
        <p:txBody>
          <a:bodyPr/>
          <a:lstStyle/>
          <a:p>
            <a:r>
              <a:rPr lang="en-IN" dirty="0"/>
              <a:t>Without the CSS box-sizing Property</a:t>
            </a:r>
          </a:p>
          <a:p>
            <a:r>
              <a:rPr lang="en-IN" dirty="0"/>
              <a:t>By default, the width and height of an element is calculated like this:</a:t>
            </a:r>
          </a:p>
          <a:p>
            <a:r>
              <a:rPr lang="en-IN" dirty="0"/>
              <a:t>width + padding + border = actual width of an element</a:t>
            </a:r>
            <a:br>
              <a:rPr lang="en-IN" dirty="0"/>
            </a:br>
            <a:r>
              <a:rPr lang="en-IN" dirty="0"/>
              <a:t>height + padding + border = actual height of an element</a:t>
            </a:r>
          </a:p>
          <a:p>
            <a:r>
              <a:rPr lang="en-IN" dirty="0"/>
              <a:t>This means: When you set the width/height of an element, the element often appears bigger than you have set (because the element's border and padding are added to the element's specified width/height).</a:t>
            </a:r>
          </a:p>
          <a:p>
            <a:endParaRPr lang="en-US" dirty="0"/>
          </a:p>
        </p:txBody>
      </p:sp>
    </p:spTree>
    <p:extLst>
      <p:ext uri="{BB962C8B-B14F-4D97-AF65-F5344CB8AC3E}">
        <p14:creationId xmlns:p14="http://schemas.microsoft.com/office/powerpoint/2010/main" val="3028388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B5A8-19E8-F410-1C77-B7B42D0C1424}"/>
              </a:ext>
            </a:extLst>
          </p:cNvPr>
          <p:cNvSpPr>
            <a:spLocks noGrp="1"/>
          </p:cNvSpPr>
          <p:nvPr>
            <p:ph type="title"/>
          </p:nvPr>
        </p:nvSpPr>
        <p:spPr/>
        <p:txBody>
          <a:bodyPr/>
          <a:lstStyle/>
          <a:p>
            <a:r>
              <a:rPr lang="en-US" dirty="0"/>
              <a:t>CSS </a:t>
            </a:r>
            <a:r>
              <a:rPr lang="en-US" dirty="0" err="1"/>
              <a:t>tranisition</a:t>
            </a:r>
            <a:r>
              <a:rPr lang="en-US" dirty="0"/>
              <a:t> property</a:t>
            </a:r>
          </a:p>
        </p:txBody>
      </p:sp>
      <p:sp>
        <p:nvSpPr>
          <p:cNvPr id="3" name="Content Placeholder 2">
            <a:extLst>
              <a:ext uri="{FF2B5EF4-FFF2-40B4-BE49-F238E27FC236}">
                <a16:creationId xmlns:a16="http://schemas.microsoft.com/office/drawing/2014/main" id="{C1B5C6D4-1DF1-225A-7DBF-D50CDFA838D3}"/>
              </a:ext>
            </a:extLst>
          </p:cNvPr>
          <p:cNvSpPr>
            <a:spLocks noGrp="1"/>
          </p:cNvSpPr>
          <p:nvPr>
            <p:ph idx="1"/>
          </p:nvPr>
        </p:nvSpPr>
        <p:spPr/>
        <p:txBody>
          <a:bodyPr/>
          <a:lstStyle/>
          <a:p>
            <a:pPr marL="0" indent="0">
              <a:buNone/>
            </a:pPr>
            <a:r>
              <a:rPr lang="en-IN" sz="2800" b="1" dirty="0"/>
              <a:t>CSS transitions allows you to change property values smoothly, over a given duration.</a:t>
            </a:r>
          </a:p>
          <a:p>
            <a:r>
              <a:rPr lang="en-IN" dirty="0"/>
              <a:t>transition</a:t>
            </a:r>
          </a:p>
          <a:p>
            <a:r>
              <a:rPr lang="en-IN" dirty="0"/>
              <a:t>transition-delay =&gt; Delay the Transition Effect</a:t>
            </a:r>
          </a:p>
          <a:p>
            <a:r>
              <a:rPr lang="en-IN" dirty="0"/>
              <a:t>transition-duration</a:t>
            </a:r>
          </a:p>
          <a:p>
            <a:r>
              <a:rPr lang="en-IN" dirty="0"/>
              <a:t>transition-property</a:t>
            </a:r>
          </a:p>
          <a:p>
            <a:r>
              <a:rPr lang="en-IN" dirty="0"/>
              <a:t>transition-timing-function =&gt; Specify the Speed Curve of the Transition</a:t>
            </a:r>
          </a:p>
          <a:p>
            <a:endParaRPr lang="en-IN" dirty="0"/>
          </a:p>
        </p:txBody>
      </p:sp>
    </p:spTree>
    <p:extLst>
      <p:ext uri="{BB962C8B-B14F-4D97-AF65-F5344CB8AC3E}">
        <p14:creationId xmlns:p14="http://schemas.microsoft.com/office/powerpoint/2010/main" val="328217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DA6431-E25A-4854-D41A-C13C66FCC9F6}"/>
              </a:ext>
            </a:extLst>
          </p:cNvPr>
          <p:cNvPicPr>
            <a:picLocks noGrp="1" noChangeAspect="1"/>
          </p:cNvPicPr>
          <p:nvPr>
            <p:ph idx="1"/>
          </p:nvPr>
        </p:nvPicPr>
        <p:blipFill>
          <a:blip r:embed="rId2"/>
          <a:stretch>
            <a:fillRect/>
          </a:stretch>
        </p:blipFill>
        <p:spPr>
          <a:xfrm>
            <a:off x="953510" y="954768"/>
            <a:ext cx="10284980" cy="4351338"/>
          </a:xfrm>
        </p:spPr>
      </p:pic>
    </p:spTree>
    <p:extLst>
      <p:ext uri="{BB962C8B-B14F-4D97-AF65-F5344CB8AC3E}">
        <p14:creationId xmlns:p14="http://schemas.microsoft.com/office/powerpoint/2010/main" val="135537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9ADEA-5877-1919-012F-3BE0AC2B02C5}"/>
              </a:ext>
            </a:extLst>
          </p:cNvPr>
          <p:cNvSpPr>
            <a:spLocks noGrp="1"/>
          </p:cNvSpPr>
          <p:nvPr>
            <p:ph idx="1"/>
          </p:nvPr>
        </p:nvSpPr>
        <p:spPr>
          <a:xfrm>
            <a:off x="838200" y="544286"/>
            <a:ext cx="10515600" cy="2601685"/>
          </a:xfrm>
        </p:spPr>
        <p:txBody>
          <a:bodyPr/>
          <a:lstStyle/>
          <a:p>
            <a:r>
              <a:rPr lang="en-IN" dirty="0"/>
              <a:t>With the CSS box-sizing Property</a:t>
            </a:r>
          </a:p>
          <a:p>
            <a:r>
              <a:rPr lang="en-IN" dirty="0"/>
              <a:t>The box-sizing property allows us to include the padding and border in an element's total width and height.</a:t>
            </a:r>
          </a:p>
          <a:p>
            <a:r>
              <a:rPr lang="en-IN" dirty="0"/>
              <a:t>If you set box-sizing: border-box; on an element, padding and border are included in the width and height</a:t>
            </a:r>
          </a:p>
          <a:p>
            <a:endParaRPr lang="en-US" dirty="0"/>
          </a:p>
        </p:txBody>
      </p:sp>
      <p:pic>
        <p:nvPicPr>
          <p:cNvPr id="5" name="Picture 4">
            <a:extLst>
              <a:ext uri="{FF2B5EF4-FFF2-40B4-BE49-F238E27FC236}">
                <a16:creationId xmlns:a16="http://schemas.microsoft.com/office/drawing/2014/main" id="{B6A7E250-9816-838E-070F-4EDE95E93D26}"/>
              </a:ext>
            </a:extLst>
          </p:cNvPr>
          <p:cNvPicPr>
            <a:picLocks noChangeAspect="1"/>
          </p:cNvPicPr>
          <p:nvPr/>
        </p:nvPicPr>
        <p:blipFill>
          <a:blip r:embed="rId2"/>
          <a:stretch>
            <a:fillRect/>
          </a:stretch>
        </p:blipFill>
        <p:spPr>
          <a:xfrm>
            <a:off x="2031093" y="3339193"/>
            <a:ext cx="5016500" cy="3162300"/>
          </a:xfrm>
          <a:prstGeom prst="rect">
            <a:avLst/>
          </a:prstGeom>
        </p:spPr>
      </p:pic>
    </p:spTree>
    <p:extLst>
      <p:ext uri="{BB962C8B-B14F-4D97-AF65-F5344CB8AC3E}">
        <p14:creationId xmlns:p14="http://schemas.microsoft.com/office/powerpoint/2010/main" val="228947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5AEC-A284-A228-2864-060F7469F45B}"/>
              </a:ext>
            </a:extLst>
          </p:cNvPr>
          <p:cNvSpPr>
            <a:spLocks noGrp="1"/>
          </p:cNvSpPr>
          <p:nvPr>
            <p:ph type="title"/>
          </p:nvPr>
        </p:nvSpPr>
        <p:spPr/>
        <p:txBody>
          <a:bodyPr>
            <a:normAutofit/>
          </a:bodyPr>
          <a:lstStyle/>
          <a:p>
            <a:r>
              <a:rPr lang="en-IN" b="1" dirty="0"/>
              <a:t>CSS Layout - float and clear</a:t>
            </a:r>
            <a:endParaRPr lang="en-US" b="1" dirty="0"/>
          </a:p>
        </p:txBody>
      </p:sp>
      <p:sp>
        <p:nvSpPr>
          <p:cNvPr id="3" name="Content Placeholder 2">
            <a:extLst>
              <a:ext uri="{FF2B5EF4-FFF2-40B4-BE49-F238E27FC236}">
                <a16:creationId xmlns:a16="http://schemas.microsoft.com/office/drawing/2014/main" id="{27B9D977-45F8-016C-0BDB-8E42880DC2AC}"/>
              </a:ext>
            </a:extLst>
          </p:cNvPr>
          <p:cNvSpPr>
            <a:spLocks noGrp="1"/>
          </p:cNvSpPr>
          <p:nvPr>
            <p:ph idx="1"/>
          </p:nvPr>
        </p:nvSpPr>
        <p:spPr/>
        <p:txBody>
          <a:bodyPr/>
          <a:lstStyle/>
          <a:p>
            <a:r>
              <a:rPr lang="en-IN" dirty="0"/>
              <a:t>The CSS </a:t>
            </a:r>
            <a:r>
              <a:rPr lang="en-IN" i="1" dirty="0"/>
              <a:t>float</a:t>
            </a:r>
            <a:r>
              <a:rPr lang="en-IN" dirty="0"/>
              <a:t> property specifies how an element should float.</a:t>
            </a:r>
          </a:p>
          <a:p>
            <a:r>
              <a:rPr lang="en-IN" dirty="0"/>
              <a:t>The CSS </a:t>
            </a:r>
            <a:r>
              <a:rPr lang="en-IN" i="1" dirty="0"/>
              <a:t>clear</a:t>
            </a:r>
            <a:r>
              <a:rPr lang="en-IN" dirty="0"/>
              <a:t> property specifies what elements can float beside the cleared element and on which side.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69472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70E98-DDAB-0ED0-1576-40B24F7689E6}"/>
              </a:ext>
            </a:extLst>
          </p:cNvPr>
          <p:cNvSpPr>
            <a:spLocks noGrp="1"/>
          </p:cNvSpPr>
          <p:nvPr>
            <p:ph idx="1"/>
          </p:nvPr>
        </p:nvSpPr>
        <p:spPr>
          <a:xfrm>
            <a:off x="674914" y="326572"/>
            <a:ext cx="10515600" cy="5921828"/>
          </a:xfrm>
        </p:spPr>
        <p:txBody>
          <a:bodyPr>
            <a:normAutofit/>
          </a:bodyPr>
          <a:lstStyle/>
          <a:p>
            <a:pPr marL="0" indent="0">
              <a:buNone/>
            </a:pPr>
            <a:r>
              <a:rPr lang="en-IN" dirty="0"/>
              <a:t>				float Property</a:t>
            </a:r>
          </a:p>
          <a:p>
            <a:pPr marL="0" indent="0">
              <a:buNone/>
            </a:pPr>
            <a:endParaRPr lang="en-IN" dirty="0"/>
          </a:p>
          <a:p>
            <a:r>
              <a:rPr lang="en-IN" dirty="0"/>
              <a:t>The float property is used for positioning and formatting content e.g. let an image float left to the text in a container.</a:t>
            </a:r>
          </a:p>
          <a:p>
            <a:r>
              <a:rPr lang="en-IN" dirty="0"/>
              <a:t>The float property can have one of the following values:</a:t>
            </a:r>
          </a:p>
          <a:p>
            <a:pPr lvl="1"/>
            <a:r>
              <a:rPr lang="en-IN" dirty="0"/>
              <a:t>left - The element floats to the left of its container</a:t>
            </a:r>
          </a:p>
          <a:p>
            <a:pPr lvl="1"/>
            <a:r>
              <a:rPr lang="en-IN" dirty="0"/>
              <a:t>right - The element floats to the right of its container</a:t>
            </a:r>
          </a:p>
          <a:p>
            <a:pPr lvl="1"/>
            <a:r>
              <a:rPr lang="en-IN" dirty="0"/>
              <a:t>none - The element does not float (will be displayed just where it occurs in the text). This is default</a:t>
            </a:r>
          </a:p>
          <a:p>
            <a:pPr lvl="1"/>
            <a:r>
              <a:rPr lang="en-IN" dirty="0"/>
              <a:t>inherit - The element inherits the float value of its parent</a:t>
            </a:r>
          </a:p>
          <a:p>
            <a:r>
              <a:rPr lang="en-IN" dirty="0"/>
              <a:t>In its simplest use, the float property can be used to wrap text around images.</a:t>
            </a:r>
          </a:p>
          <a:p>
            <a:endParaRPr lang="en-US" dirty="0"/>
          </a:p>
        </p:txBody>
      </p:sp>
    </p:spTree>
    <p:extLst>
      <p:ext uri="{BB962C8B-B14F-4D97-AF65-F5344CB8AC3E}">
        <p14:creationId xmlns:p14="http://schemas.microsoft.com/office/powerpoint/2010/main" val="69099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2968C8-DDEB-3CF2-0EFB-B9305E23C117}"/>
              </a:ext>
            </a:extLst>
          </p:cNvPr>
          <p:cNvSpPr>
            <a:spLocks noGrp="1"/>
          </p:cNvSpPr>
          <p:nvPr>
            <p:ph idx="1"/>
          </p:nvPr>
        </p:nvSpPr>
        <p:spPr>
          <a:xfrm>
            <a:off x="838200" y="304800"/>
            <a:ext cx="10515600" cy="5872163"/>
          </a:xfrm>
        </p:spPr>
        <p:txBody>
          <a:bodyPr>
            <a:normAutofit/>
          </a:bodyPr>
          <a:lstStyle/>
          <a:p>
            <a:pPr marL="3657600" lvl="8" indent="0">
              <a:buNone/>
            </a:pPr>
            <a:endParaRPr lang="en-IN" sz="4400" b="1" dirty="0"/>
          </a:p>
          <a:p>
            <a:pPr marL="3657600" lvl="8" indent="0">
              <a:buNone/>
            </a:pPr>
            <a:r>
              <a:rPr lang="en-IN" sz="4400" b="1" dirty="0"/>
              <a:t>clear</a:t>
            </a:r>
            <a:r>
              <a:rPr lang="en-IN" sz="4400" dirty="0"/>
              <a:t> Property</a:t>
            </a:r>
          </a:p>
          <a:p>
            <a:endParaRPr lang="en-IN" dirty="0"/>
          </a:p>
          <a:p>
            <a:endParaRPr lang="en-IN" dirty="0"/>
          </a:p>
          <a:p>
            <a:r>
              <a:rPr lang="en-IN" dirty="0"/>
              <a:t>When we use the float property, and we want the next element below (not on right or left), we will have to use the clear property.</a:t>
            </a:r>
          </a:p>
          <a:p>
            <a:r>
              <a:rPr lang="en-IN" dirty="0"/>
              <a:t>The clear property specifies what should happen with the element that is next to a floating element.</a:t>
            </a:r>
          </a:p>
          <a:p>
            <a:r>
              <a:rPr lang="en-IN" dirty="0"/>
              <a:t>The clear property can have one of the following values:</a:t>
            </a:r>
          </a:p>
          <a:p>
            <a:pPr lvl="1"/>
            <a:r>
              <a:rPr lang="en-IN" dirty="0"/>
              <a:t>none - The element is not pushed below left or right floated elements. This is default</a:t>
            </a:r>
          </a:p>
          <a:p>
            <a:pPr lvl="1"/>
            <a:r>
              <a:rPr lang="en-IN" dirty="0"/>
              <a:t>left - The element is pushed below left floated elements</a:t>
            </a:r>
          </a:p>
          <a:p>
            <a:pPr lvl="1"/>
            <a:r>
              <a:rPr lang="en-IN" dirty="0"/>
              <a:t>right - The element is pushed below right floated elements</a:t>
            </a:r>
          </a:p>
          <a:p>
            <a:pPr lvl="1"/>
            <a:r>
              <a:rPr lang="en-IN" dirty="0"/>
              <a:t>both - The element is pushed below both left and right floated elements</a:t>
            </a:r>
          </a:p>
          <a:p>
            <a:pPr lvl="1"/>
            <a:r>
              <a:rPr lang="en-IN" dirty="0"/>
              <a:t>inherit - The element inherits the clear value from its parent</a:t>
            </a:r>
          </a:p>
          <a:p>
            <a:endParaRPr lang="en-US" dirty="0"/>
          </a:p>
        </p:txBody>
      </p:sp>
    </p:spTree>
    <p:extLst>
      <p:ext uri="{BB962C8B-B14F-4D97-AF65-F5344CB8AC3E}">
        <p14:creationId xmlns:p14="http://schemas.microsoft.com/office/powerpoint/2010/main" val="3268872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1FCE-1AE9-20A5-516F-A2AD553E8FFA}"/>
              </a:ext>
            </a:extLst>
          </p:cNvPr>
          <p:cNvSpPr>
            <a:spLocks noGrp="1"/>
          </p:cNvSpPr>
          <p:nvPr>
            <p:ph type="title"/>
          </p:nvPr>
        </p:nvSpPr>
        <p:spPr/>
        <p:txBody>
          <a:bodyPr/>
          <a:lstStyle/>
          <a:p>
            <a:r>
              <a:rPr lang="en-US" dirty="0"/>
              <a:t>CSS Units</a:t>
            </a:r>
          </a:p>
        </p:txBody>
      </p:sp>
      <p:sp>
        <p:nvSpPr>
          <p:cNvPr id="3" name="Content Placeholder 2">
            <a:extLst>
              <a:ext uri="{FF2B5EF4-FFF2-40B4-BE49-F238E27FC236}">
                <a16:creationId xmlns:a16="http://schemas.microsoft.com/office/drawing/2014/main" id="{B535A881-478C-D28B-FE9B-2A97CC72CD15}"/>
              </a:ext>
            </a:extLst>
          </p:cNvPr>
          <p:cNvSpPr>
            <a:spLocks noGrp="1"/>
          </p:cNvSpPr>
          <p:nvPr>
            <p:ph idx="1"/>
          </p:nvPr>
        </p:nvSpPr>
        <p:spPr/>
        <p:txBody>
          <a:bodyPr/>
          <a:lstStyle/>
          <a:p>
            <a:r>
              <a:rPr lang="en-IN" dirty="0"/>
              <a:t>CSS Units</a:t>
            </a:r>
          </a:p>
          <a:p>
            <a:r>
              <a:rPr lang="en-IN" dirty="0"/>
              <a:t>CSS has several different units for expressing a length.</a:t>
            </a:r>
          </a:p>
          <a:p>
            <a:r>
              <a:rPr lang="en-IN" dirty="0"/>
              <a:t>Many CSS properties take "length" values, such as width, margin, padding, font-size, etc.</a:t>
            </a:r>
          </a:p>
          <a:p>
            <a:r>
              <a:rPr lang="en-IN" b="1" dirty="0"/>
              <a:t>Length</a:t>
            </a:r>
            <a:r>
              <a:rPr lang="en-IN" dirty="0"/>
              <a:t> is a number followed by a length unit, such as 10px, 2em, etc.</a:t>
            </a:r>
            <a:endParaRPr lang="en-US" dirty="0"/>
          </a:p>
          <a:p>
            <a:pPr lvl="1"/>
            <a:r>
              <a:rPr lang="en-US" dirty="0"/>
              <a:t>Absolute</a:t>
            </a:r>
          </a:p>
          <a:p>
            <a:pPr lvl="1"/>
            <a:r>
              <a:rPr lang="en-US" dirty="0"/>
              <a:t>Relative</a:t>
            </a:r>
          </a:p>
        </p:txBody>
      </p:sp>
    </p:spTree>
    <p:extLst>
      <p:ext uri="{BB962C8B-B14F-4D97-AF65-F5344CB8AC3E}">
        <p14:creationId xmlns:p14="http://schemas.microsoft.com/office/powerpoint/2010/main" val="1118360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{08D845C8-CF92-9842-B5CA-57333B6D21BF}tf10001067_mac</Template>
  <TotalTime>77</TotalTime>
  <Words>1527</Words>
  <Application>Microsoft Macintosh PowerPoint</Application>
  <PresentationFormat>Widescreen</PresentationFormat>
  <Paragraphs>178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Century Gothic</vt:lpstr>
      <vt:lpstr>Garamond</vt:lpstr>
      <vt:lpstr>Verdana</vt:lpstr>
      <vt:lpstr>Savon</vt:lpstr>
      <vt:lpstr>CSS</vt:lpstr>
      <vt:lpstr>Box Sizing</vt:lpstr>
      <vt:lpstr>PowerPoint Presentation</vt:lpstr>
      <vt:lpstr>PowerPoint Presentation</vt:lpstr>
      <vt:lpstr>PowerPoint Presentation</vt:lpstr>
      <vt:lpstr>CSS Layout - float and clear</vt:lpstr>
      <vt:lpstr>PowerPoint Presentation</vt:lpstr>
      <vt:lpstr>PowerPoint Presentation</vt:lpstr>
      <vt:lpstr>CSS Units</vt:lpstr>
      <vt:lpstr>   Absolute Lengths</vt:lpstr>
      <vt:lpstr>Relative Lengths</vt:lpstr>
      <vt:lpstr>CSS box-shadow Property</vt:lpstr>
      <vt:lpstr>CSS text-shadow Property</vt:lpstr>
      <vt:lpstr>CSS Selectors</vt:lpstr>
      <vt:lpstr>CSS clip Property</vt:lpstr>
      <vt:lpstr>CSS clip-path Property</vt:lpstr>
      <vt:lpstr>CSS Grid Layout Module</vt:lpstr>
      <vt:lpstr>Grid Elements</vt:lpstr>
      <vt:lpstr>Display Property</vt:lpstr>
      <vt:lpstr>Responsive Web Design</vt:lpstr>
      <vt:lpstr>The Viewport</vt:lpstr>
      <vt:lpstr>Media Queries</vt:lpstr>
      <vt:lpstr>Example</vt:lpstr>
      <vt:lpstr>Break Points</vt:lpstr>
      <vt:lpstr>Orientation: Portrait / Landscape</vt:lpstr>
      <vt:lpstr>Hide Elements With Media Queries</vt:lpstr>
      <vt:lpstr>Button Styling</vt:lpstr>
      <vt:lpstr>Styling Tables</vt:lpstr>
      <vt:lpstr>CSS transform Property</vt:lpstr>
      <vt:lpstr>CSS tranisition property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Rohit Agarwal</dc:creator>
  <cp:lastModifiedBy>Rohit Agarwal</cp:lastModifiedBy>
  <cp:revision>67</cp:revision>
  <dcterms:created xsi:type="dcterms:W3CDTF">2022-05-31T12:27:23Z</dcterms:created>
  <dcterms:modified xsi:type="dcterms:W3CDTF">2022-06-02T13:25:38Z</dcterms:modified>
</cp:coreProperties>
</file>