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E1A0CDA-B61D-45E0-BCC1-365238EC5934}">
  <a:tblStyle styleId="{9E1A0CDA-B61D-45E0-BCC1-365238EC59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b236c605b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b236c605b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236c605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b236c605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19a85e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19a85e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b236c605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b236c605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519a862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519a862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b236c605b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b236c605b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36c605b_0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36c605b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b236c605b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b236c605b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b236c605b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b236c605b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b236c605b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b236c605b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39304a66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39304a66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b236c605b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b236c605b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5ce883f5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5ce883f5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236c605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236c605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236c60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b236c60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b236c605b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b236c605b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236c605b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b236c605b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36c605b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236c605b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236c605b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236c605b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636850" y="636150"/>
            <a:ext cx="59178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Design of Composite Bridge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G.V.S.Sri Ram,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15CE31015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875" y="516050"/>
            <a:ext cx="7931975" cy="44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/>
        </p:nvSpPr>
        <p:spPr>
          <a:xfrm>
            <a:off x="4776100" y="1916400"/>
            <a:ext cx="23037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PARTIAL LOAD CASE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4865475" y="4160475"/>
            <a:ext cx="2214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FULL LOAD CASE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23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{9E1A0CDA-B61D-45E0-BCC1-365238EC5934}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Span (m)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Partial Load ( KN-m 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Full Load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( KN-m 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588.175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1025.675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1492.400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2367.400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2734.725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4047.225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4337.200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6087.200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6321.875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8509.375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8710.800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11335.800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11526.025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14588.525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14789.600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18289.600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4" name="Google Shape;194;p23"/>
          <p:cNvSpPr txBox="1"/>
          <p:nvPr>
            <p:ph type="title"/>
          </p:nvPr>
        </p:nvSpPr>
        <p:spPr>
          <a:xfrm>
            <a:off x="952500" y="483750"/>
            <a:ext cx="65298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Maximum Bending Moment on Steel Girder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24"/>
          <p:cNvGraphicFramePr/>
          <p:nvPr/>
        </p:nvGraphicFramePr>
        <p:xfrm>
          <a:off x="952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{9E1A0CDA-B61D-45E0-BCC1-365238EC5934}</a:tableStyleId>
              </a:tblPr>
              <a:tblGrid>
                <a:gridCol w="668000"/>
                <a:gridCol w="807050"/>
                <a:gridCol w="985750"/>
                <a:gridCol w="946050"/>
                <a:gridCol w="886475"/>
                <a:gridCol w="1134700"/>
                <a:gridCol w="916250"/>
                <a:gridCol w="906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Span(m)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Depth (mm)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Web thickness (mm)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Flange thickness (mm)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Flange width (mm)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Partial Load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(MPa)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Full Load (MPa)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eight (Kg/m)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20.8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59.6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250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77.6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97.6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234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73.4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94.2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390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2250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71.5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83.5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2750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99.7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942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3500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84.7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1429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83.2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91.4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2178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4500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85.3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3128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0" name="Google Shape;200;p24"/>
          <p:cNvSpPr txBox="1"/>
          <p:nvPr/>
        </p:nvSpPr>
        <p:spPr>
          <a:xfrm>
            <a:off x="5484125" y="178700"/>
            <a:ext cx="18126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Allowable Stress: 120 Mpa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1007175"/>
            <a:ext cx="5829300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6623000" y="1300775"/>
            <a:ext cx="21051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exponential variation between Weight and span lengths can be useful to provide cost estimation at the early stages of project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Span : 10m, partial load</a:t>
            </a:r>
            <a:endParaRPr sz="1800"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925" y="742875"/>
            <a:ext cx="7584524" cy="44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Span : 10m, full load</a:t>
            </a:r>
            <a:endParaRPr sz="1800"/>
          </a:p>
        </p:txBody>
      </p:sp>
      <p:pic>
        <p:nvPicPr>
          <p:cNvPr id="219" name="Google Shape;219;p27"/>
          <p:cNvPicPr preferRelativeResize="0"/>
          <p:nvPr/>
        </p:nvPicPr>
        <p:blipFill rotWithShape="1">
          <a:blip r:embed="rId3">
            <a:alphaModFix/>
          </a:blip>
          <a:srcRect b="7669" l="19672" r="0" t="14936"/>
          <a:stretch/>
        </p:blipFill>
        <p:spPr>
          <a:xfrm>
            <a:off x="1467350" y="983025"/>
            <a:ext cx="7676650" cy="416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400" y="527063"/>
            <a:ext cx="2257425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1297500" y="1567550"/>
            <a:ext cx="3945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Finite Element Model using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1297500" y="1181625"/>
            <a:ext cx="70389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Input: 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Span Length and width of deck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Expected Output: 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 script </a:t>
            </a:r>
            <a:r>
              <a:rPr lang="en" sz="1800"/>
              <a:t>containing</a:t>
            </a:r>
            <a:r>
              <a:rPr lang="en" sz="1800"/>
              <a:t> complete 3D Finite Element Model in Abaqus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Current Progress: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	Creates a concrete deck part automatically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3485275" y="1849925"/>
            <a:ext cx="1618500" cy="8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86600"/>
            <a:ext cx="16573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 rotWithShape="1">
          <a:blip r:embed="rId4">
            <a:alphaModFix/>
          </a:blip>
          <a:srcRect b="0" l="0" r="52741" t="25295"/>
          <a:stretch/>
        </p:blipFill>
        <p:spPr>
          <a:xfrm>
            <a:off x="5308575" y="987225"/>
            <a:ext cx="3727300" cy="32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1"/>
          <p:cNvPicPr preferRelativeResize="0"/>
          <p:nvPr/>
        </p:nvPicPr>
        <p:blipFill rotWithShape="1">
          <a:blip r:embed="rId3">
            <a:alphaModFix/>
          </a:blip>
          <a:srcRect b="39961" l="0" r="79585" t="0"/>
          <a:stretch/>
        </p:blipFill>
        <p:spPr>
          <a:xfrm>
            <a:off x="89375" y="1307850"/>
            <a:ext cx="1866749" cy="3088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/>
          <p:nvPr/>
        </p:nvSpPr>
        <p:spPr>
          <a:xfrm>
            <a:off x="2124925" y="2278800"/>
            <a:ext cx="923400" cy="5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323" y="1307850"/>
            <a:ext cx="5363476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Objective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41" name="Google Shape;141;p14"/>
          <p:cNvSpPr txBox="1"/>
          <p:nvPr>
            <p:ph idx="4294967295" type="title"/>
          </p:nvPr>
        </p:nvSpPr>
        <p:spPr>
          <a:xfrm>
            <a:off x="754225" y="1480150"/>
            <a:ext cx="4131000" cy="30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objective is to design individual steel girders for the various spans and model the composite bridge using these steel girders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0" r="0" t="47490"/>
          <a:stretch/>
        </p:blipFill>
        <p:spPr>
          <a:xfrm>
            <a:off x="5203475" y="1092251"/>
            <a:ext cx="3682000" cy="270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Future Works</a:t>
            </a:r>
            <a:endParaRPr sz="36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Generating Finite Element Model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Conclusion</a:t>
            </a:r>
            <a:endParaRPr sz="36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we have the specifications of the plate girders for various spans and we use them to model the 3D Abaqus model of composite bridge using Python Programming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/>
        </p:nvSpPr>
        <p:spPr>
          <a:xfrm>
            <a:off x="702000" y="552900"/>
            <a:ext cx="7740000" cy="3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Scope of work</a:t>
            </a:r>
            <a:endParaRPr sz="2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romanUcPeriod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Designing of steel (I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section)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girders for different spans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romanUcPeriod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3D Finite Element Abaqus Model of bridge using Python Programming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Methodology for Design of Plate Girders</a:t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Assumption-1 :Bending moment will be resisted by the flanges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Assumption-2 :Shear will be resisted by web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Fe410 grade of steel: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r>
              <a:rPr baseline="-25000" lang="en" sz="1800"/>
              <a:t>u</a:t>
            </a:r>
            <a:r>
              <a:rPr lang="en" sz="1800"/>
              <a:t> = 410 MPa			E = 2 × 10</a:t>
            </a:r>
            <a:r>
              <a:rPr baseline="30000" lang="en" sz="1800"/>
              <a:t>5 </a:t>
            </a:r>
            <a:r>
              <a:rPr lang="en" sz="1800"/>
              <a:t>MPa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f</a:t>
            </a:r>
            <a:r>
              <a:rPr baseline="-25000" lang="en" sz="1800"/>
              <a:t>y</a:t>
            </a:r>
            <a:r>
              <a:rPr lang="en" sz="1800"/>
              <a:t> = 250 MPa			μ = 0.3				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490250" y="526350"/>
            <a:ext cx="7642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Design of Web with no stiffeners: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d/t</a:t>
            </a:r>
            <a:r>
              <a:rPr baseline="-25000" lang="en" sz="1800"/>
              <a:t>w </a:t>
            </a:r>
            <a:r>
              <a:rPr lang="en" sz="1800"/>
              <a:t>&lt; 200 		from serviceability criteria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 345 		from flange buckling criteria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Assume suitable k = d/tw,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Optimum depth of plate girder,      d = (M</a:t>
            </a:r>
            <a:r>
              <a:rPr baseline="-25000" lang="en" sz="1800"/>
              <a:t>z</a:t>
            </a:r>
            <a:r>
              <a:rPr lang="en" sz="1800"/>
              <a:t>k/f</a:t>
            </a:r>
            <a:r>
              <a:rPr baseline="-25000" lang="en" sz="1800"/>
              <a:t>y</a:t>
            </a:r>
            <a:r>
              <a:rPr lang="en" sz="1800"/>
              <a:t>)</a:t>
            </a:r>
            <a:r>
              <a:rPr baseline="30000" lang="en" sz="1800"/>
              <a:t>0.33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Optimum web thickness,                 tw = </a:t>
            </a:r>
            <a:r>
              <a:rPr lang="en" sz="1800"/>
              <a:t>(M</a:t>
            </a:r>
            <a:r>
              <a:rPr baseline="-25000" lang="en" sz="1800"/>
              <a:t>z</a:t>
            </a:r>
            <a:r>
              <a:rPr lang="en" sz="1800"/>
              <a:t>/f</a:t>
            </a:r>
            <a:r>
              <a:rPr baseline="-25000" lang="en" sz="1800"/>
              <a:t>y</a:t>
            </a:r>
            <a:r>
              <a:rPr lang="en" sz="1800"/>
              <a:t>k</a:t>
            </a:r>
            <a:r>
              <a:rPr baseline="30000" lang="en" sz="1800"/>
              <a:t>2</a:t>
            </a:r>
            <a:r>
              <a:rPr lang="en" sz="1800"/>
              <a:t>)</a:t>
            </a:r>
            <a:r>
              <a:rPr baseline="30000" lang="en" sz="1800"/>
              <a:t>0.33</a:t>
            </a:r>
            <a:endParaRPr baseline="3000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Required area of flange, 			A</a:t>
            </a:r>
            <a:r>
              <a:rPr baseline="-25000" lang="en" sz="1800"/>
              <a:t>f </a:t>
            </a:r>
            <a:r>
              <a:rPr lang="en" sz="1800"/>
              <a:t>= (M</a:t>
            </a:r>
            <a:r>
              <a:rPr baseline="-25000" lang="en" sz="1800"/>
              <a:t>z</a:t>
            </a:r>
            <a:r>
              <a:rPr lang="en" sz="1800"/>
              <a:t>𝛄</a:t>
            </a:r>
            <a:r>
              <a:rPr baseline="-25000" lang="en" sz="1800"/>
              <a:t>m0</a:t>
            </a:r>
            <a:r>
              <a:rPr lang="en" sz="1800"/>
              <a:t>)/(f</a:t>
            </a:r>
            <a:r>
              <a:rPr baseline="-25000" lang="en" sz="1800"/>
              <a:t>y</a:t>
            </a:r>
            <a:r>
              <a:rPr lang="en" sz="1800"/>
              <a:t>d)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Width of flange = 0.3*d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23850" y="866775"/>
            <a:ext cx="77154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Two steel girders are placed 2m apart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Load on it is due to concrete deck, self weight and IRC 70R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Bending Moment  is due to the load acting on it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535900" y="675200"/>
            <a:ext cx="7815000" cy="38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Arial"/>
                <a:ea typeface="Arial"/>
                <a:cs typeface="Arial"/>
                <a:sym typeface="Arial"/>
              </a:rPr>
              <a:t>Case-1: Partial Load case</a:t>
            </a:r>
            <a:endParaRPr b="1" i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One track is directly on top of the girder and another track is located at a distance away from it.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 this case, load from the track directly above is transferred 100% to the girder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load from another is partly transferred i.e 0.5P*(b-a)/b, where a is the distance of the second track from girder and b is spacing between two girders.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535900" y="675200"/>
            <a:ext cx="7815000" cy="38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Case-2: Full Load case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 this case, we are considering the situation where two tracks are on either side of the girder.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 this case, load from both of the tracks are transferred 100% to the girder and thus load acting is 0.5P+0.5P = 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0" l="0" r="36896" t="0"/>
          <a:stretch/>
        </p:blipFill>
        <p:spPr>
          <a:xfrm>
            <a:off x="2621375" y="208434"/>
            <a:ext cx="5808800" cy="47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