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4540" r:id="rId6"/>
  </p:sldMasterIdLst>
  <p:notesMasterIdLst>
    <p:notesMasterId r:id="rId17"/>
  </p:notesMasterIdLst>
  <p:sldIdLst>
    <p:sldId id="256" r:id="rId7"/>
    <p:sldId id="262" r:id="rId8"/>
    <p:sldId id="263" r:id="rId9"/>
    <p:sldId id="281" r:id="rId10"/>
    <p:sldId id="287" r:id="rId11"/>
    <p:sldId id="297" r:id="rId12"/>
    <p:sldId id="296" r:id="rId13"/>
    <p:sldId id="298" r:id="rId14"/>
    <p:sldId id="295" r:id="rId15"/>
    <p:sldId id="299" r:id="rId16"/>
  </p:sldIdLst>
  <p:sldSz cx="9144000" cy="6858000" type="screen4x3"/>
  <p:notesSz cx="6718300" cy="9855200"/>
  <p:defaultTextStyle>
    <a:defPPr>
      <a:defRPr lang="en-GB"/>
    </a:defPPr>
    <a:lvl1pPr algn="l" rtl="0" fontAlgn="base">
      <a:spcBef>
        <a:spcPct val="50000"/>
      </a:spcBef>
      <a:spcAft>
        <a:spcPct val="0"/>
      </a:spcAft>
      <a:defRPr sz="1000" kern="1200">
        <a:solidFill>
          <a:srgbClr val="5A676F"/>
        </a:solidFill>
        <a:latin typeface="Arial" charset="0"/>
        <a:ea typeface="+mn-ea"/>
        <a:cs typeface="+mn-cs"/>
      </a:defRPr>
    </a:lvl1pPr>
    <a:lvl2pPr marL="457200" algn="l" rtl="0" fontAlgn="base">
      <a:spcBef>
        <a:spcPct val="50000"/>
      </a:spcBef>
      <a:spcAft>
        <a:spcPct val="0"/>
      </a:spcAft>
      <a:defRPr sz="1000" kern="1200">
        <a:solidFill>
          <a:srgbClr val="5A676F"/>
        </a:solidFill>
        <a:latin typeface="Arial" charset="0"/>
        <a:ea typeface="+mn-ea"/>
        <a:cs typeface="+mn-cs"/>
      </a:defRPr>
    </a:lvl2pPr>
    <a:lvl3pPr marL="914400" algn="l" rtl="0" fontAlgn="base">
      <a:spcBef>
        <a:spcPct val="50000"/>
      </a:spcBef>
      <a:spcAft>
        <a:spcPct val="0"/>
      </a:spcAft>
      <a:defRPr sz="1000" kern="1200">
        <a:solidFill>
          <a:srgbClr val="5A676F"/>
        </a:solidFill>
        <a:latin typeface="Arial" charset="0"/>
        <a:ea typeface="+mn-ea"/>
        <a:cs typeface="+mn-cs"/>
      </a:defRPr>
    </a:lvl3pPr>
    <a:lvl4pPr marL="1371600" algn="l" rtl="0" fontAlgn="base">
      <a:spcBef>
        <a:spcPct val="50000"/>
      </a:spcBef>
      <a:spcAft>
        <a:spcPct val="0"/>
      </a:spcAft>
      <a:defRPr sz="1000" kern="1200">
        <a:solidFill>
          <a:srgbClr val="5A676F"/>
        </a:solidFill>
        <a:latin typeface="Arial" charset="0"/>
        <a:ea typeface="+mn-ea"/>
        <a:cs typeface="+mn-cs"/>
      </a:defRPr>
    </a:lvl4pPr>
    <a:lvl5pPr marL="1828800" algn="l" rtl="0" fontAlgn="base">
      <a:spcBef>
        <a:spcPct val="50000"/>
      </a:spcBef>
      <a:spcAft>
        <a:spcPct val="0"/>
      </a:spcAft>
      <a:defRPr sz="1000" kern="1200">
        <a:solidFill>
          <a:srgbClr val="5A676F"/>
        </a:solidFill>
        <a:latin typeface="Arial" charset="0"/>
        <a:ea typeface="+mn-ea"/>
        <a:cs typeface="+mn-cs"/>
      </a:defRPr>
    </a:lvl5pPr>
    <a:lvl6pPr marL="2286000" algn="l" defTabSz="914400" rtl="0" eaLnBrk="1" latinLnBrk="0" hangingPunct="1">
      <a:defRPr sz="1000" kern="1200">
        <a:solidFill>
          <a:srgbClr val="5A676F"/>
        </a:solidFill>
        <a:latin typeface="Arial" charset="0"/>
        <a:ea typeface="+mn-ea"/>
        <a:cs typeface="+mn-cs"/>
      </a:defRPr>
    </a:lvl6pPr>
    <a:lvl7pPr marL="2743200" algn="l" defTabSz="914400" rtl="0" eaLnBrk="1" latinLnBrk="0" hangingPunct="1">
      <a:defRPr sz="1000" kern="1200">
        <a:solidFill>
          <a:srgbClr val="5A676F"/>
        </a:solidFill>
        <a:latin typeface="Arial" charset="0"/>
        <a:ea typeface="+mn-ea"/>
        <a:cs typeface="+mn-cs"/>
      </a:defRPr>
    </a:lvl7pPr>
    <a:lvl8pPr marL="3200400" algn="l" defTabSz="914400" rtl="0" eaLnBrk="1" latinLnBrk="0" hangingPunct="1">
      <a:defRPr sz="1000" kern="1200">
        <a:solidFill>
          <a:srgbClr val="5A676F"/>
        </a:solidFill>
        <a:latin typeface="Arial" charset="0"/>
        <a:ea typeface="+mn-ea"/>
        <a:cs typeface="+mn-cs"/>
      </a:defRPr>
    </a:lvl8pPr>
    <a:lvl9pPr marL="3657600" algn="l" defTabSz="914400" rtl="0" eaLnBrk="1" latinLnBrk="0" hangingPunct="1">
      <a:defRPr sz="1000" kern="1200">
        <a:solidFill>
          <a:srgbClr val="5A676F"/>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A8AA"/>
    <a:srgbClr val="5A676F"/>
    <a:srgbClr val="00BAFF"/>
    <a:srgbClr val="C3D600"/>
    <a:srgbClr val="5D6770"/>
    <a:srgbClr val="16C5A8"/>
    <a:srgbClr val="C287CB"/>
    <a:srgbClr val="FFCD00"/>
    <a:srgbClr val="F675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58" autoAdjust="0"/>
    <p:restoredTop sz="91685" autoAdjust="0"/>
  </p:normalViewPr>
  <p:slideViewPr>
    <p:cSldViewPr snapToGrid="0">
      <p:cViewPr>
        <p:scale>
          <a:sx n="110" d="100"/>
          <a:sy n="110" d="100"/>
        </p:scale>
        <p:origin x="-366" y="132"/>
      </p:cViewPr>
      <p:guideLst>
        <p:guide orient="horz" pos="2967"/>
        <p:guide orient="horz" pos="3476"/>
        <p:guide orient="horz" pos="2148"/>
        <p:guide orient="horz" pos="1159"/>
        <p:guide pos="422"/>
        <p:guide pos="282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26"/>
    </mc:Choice>
    <mc:Fallback>
      <c:style val="26"/>
    </mc:Fallback>
  </mc:AlternateContent>
  <c:chart>
    <c:title>
      <c:layout>
        <c:manualLayout>
          <c:xMode val="edge"/>
          <c:yMode val="edge"/>
          <c:x val="0.23762176422749134"/>
          <c:y val="3.1398506799095297E-2"/>
        </c:manualLayout>
      </c:layout>
      <c:overlay val="0"/>
      <c:txPr>
        <a:bodyPr/>
        <a:lstStyle/>
        <a:p>
          <a:pPr>
            <a:defRPr sz="1200"/>
          </a:pPr>
          <a:endParaRPr lang="en-US"/>
        </a:p>
      </c:txPr>
    </c:title>
    <c:autoTitleDeleted val="0"/>
    <c:plotArea>
      <c:layout>
        <c:manualLayout>
          <c:layoutTarget val="inner"/>
          <c:xMode val="edge"/>
          <c:yMode val="edge"/>
          <c:x val="0.1773971124523942"/>
          <c:y val="0.11188959562931747"/>
          <c:w val="0.52513787724592143"/>
          <c:h val="0.82774292946420225"/>
        </c:manualLayout>
      </c:layout>
      <c:pieChart>
        <c:varyColors val="1"/>
        <c:ser>
          <c:idx val="0"/>
          <c:order val="0"/>
          <c:tx>
            <c:strRef>
              <c:f>Sheet1!$B$1</c:f>
              <c:strCache>
                <c:ptCount val="1"/>
                <c:pt idx="0">
                  <c:v>Headcount at 31Dec17</c:v>
                </c:pt>
              </c:strCache>
            </c:strRef>
          </c:tx>
          <c:dPt>
            <c:idx val="0"/>
            <c:bubble3D val="0"/>
            <c:spPr>
              <a:solidFill>
                <a:schemeClr val="accent6"/>
              </a:solidFill>
            </c:spPr>
          </c:dPt>
          <c:dPt>
            <c:idx val="2"/>
            <c:bubble3D val="0"/>
            <c:spPr>
              <a:solidFill>
                <a:schemeClr val="bg2"/>
              </a:solidFill>
            </c:spPr>
          </c:dPt>
          <c:dPt>
            <c:idx val="3"/>
            <c:bubble3D val="0"/>
            <c:spPr>
              <a:solidFill>
                <a:schemeClr val="accent3"/>
              </a:solidFill>
            </c:spPr>
          </c:dPt>
          <c:dLbls>
            <c:dLbl>
              <c:idx val="0"/>
              <c:layout>
                <c:manualLayout>
                  <c:x val="-0.16818422914875425"/>
                  <c:y val="0.2131435303211919"/>
                </c:manualLayout>
              </c:layout>
              <c:tx>
                <c:rich>
                  <a:bodyPr/>
                  <a:lstStyle/>
                  <a:p>
                    <a:pPr>
                      <a:defRPr sz="1050" b="1"/>
                    </a:pPr>
                    <a:r>
                      <a:rPr lang="en-US" sz="1050" b="1" dirty="0" smtClean="0">
                        <a:solidFill>
                          <a:schemeClr val="bg1"/>
                        </a:solidFill>
                      </a:rPr>
                      <a:t>Dev &amp; </a:t>
                    </a:r>
                  </a:p>
                  <a:p>
                    <a:pPr>
                      <a:defRPr sz="1050" b="1"/>
                    </a:pPr>
                    <a:r>
                      <a:rPr lang="en-US" sz="1050" b="1" dirty="0" smtClean="0">
                        <a:solidFill>
                          <a:schemeClr val="bg1"/>
                        </a:solidFill>
                      </a:rPr>
                      <a:t>research </a:t>
                    </a:r>
                  </a:p>
                  <a:p>
                    <a:pPr>
                      <a:defRPr sz="1050" b="1"/>
                    </a:pPr>
                    <a:r>
                      <a:rPr lang="en-US" sz="1050" b="1" dirty="0" smtClean="0">
                        <a:solidFill>
                          <a:schemeClr val="bg1"/>
                        </a:solidFill>
                      </a:rPr>
                      <a:t>446</a:t>
                    </a:r>
                    <a:endParaRPr lang="en-US" sz="1200" b="1" dirty="0">
                      <a:solidFill>
                        <a:schemeClr val="bg1"/>
                      </a:solidFill>
                    </a:endParaRPr>
                  </a:p>
                </c:rich>
              </c:tx>
              <c:spPr/>
              <c:showLegendKey val="0"/>
              <c:showVal val="1"/>
              <c:showCatName val="0"/>
              <c:showSerName val="0"/>
              <c:showPercent val="0"/>
              <c:showBubbleSize val="0"/>
            </c:dLbl>
            <c:dLbl>
              <c:idx val="1"/>
              <c:layout>
                <c:manualLayout>
                  <c:x val="0.14466229387688306"/>
                  <c:y val="-0.15159751234822511"/>
                </c:manualLayout>
              </c:layout>
              <c:tx>
                <c:rich>
                  <a:bodyPr/>
                  <a:lstStyle/>
                  <a:p>
                    <a:r>
                      <a:rPr lang="en-US" sz="1050" b="1" dirty="0" smtClean="0">
                        <a:solidFill>
                          <a:schemeClr val="bg1"/>
                        </a:solidFill>
                      </a:rPr>
                      <a:t>Delivery, </a:t>
                    </a:r>
                  </a:p>
                  <a:p>
                    <a:r>
                      <a:rPr lang="en-US" sz="1050" b="1" dirty="0" smtClean="0">
                        <a:solidFill>
                          <a:schemeClr val="bg1"/>
                        </a:solidFill>
                      </a:rPr>
                      <a:t>support &amp; operations</a:t>
                    </a:r>
                  </a:p>
                  <a:p>
                    <a:r>
                      <a:rPr lang="en-US" sz="1050" b="1" dirty="0" smtClean="0">
                        <a:solidFill>
                          <a:schemeClr val="bg1"/>
                        </a:solidFill>
                      </a:rPr>
                      <a:t> 992</a:t>
                    </a:r>
                    <a:endParaRPr lang="en-US" b="1" dirty="0">
                      <a:solidFill>
                        <a:schemeClr val="bg1"/>
                      </a:solidFill>
                    </a:endParaRPr>
                  </a:p>
                </c:rich>
              </c:tx>
              <c:showLegendKey val="0"/>
              <c:showVal val="1"/>
              <c:showCatName val="0"/>
              <c:showSerName val="0"/>
              <c:showPercent val="0"/>
              <c:showBubbleSize val="0"/>
            </c:dLbl>
            <c:dLbl>
              <c:idx val="2"/>
              <c:layout>
                <c:manualLayout>
                  <c:x val="0.10741393602579442"/>
                  <c:y val="0.11921749317123682"/>
                </c:manualLayout>
              </c:layout>
              <c:tx>
                <c:rich>
                  <a:bodyPr/>
                  <a:lstStyle/>
                  <a:p>
                    <a:pPr>
                      <a:defRPr sz="1050" b="1">
                        <a:solidFill>
                          <a:schemeClr val="bg1"/>
                        </a:solidFill>
                      </a:defRPr>
                    </a:pPr>
                    <a:r>
                      <a:rPr lang="en-US" sz="1050" b="1" dirty="0" smtClean="0">
                        <a:solidFill>
                          <a:schemeClr val="bg1"/>
                        </a:solidFill>
                      </a:rPr>
                      <a:t>Sales</a:t>
                    </a:r>
                  </a:p>
                  <a:p>
                    <a:pPr>
                      <a:defRPr sz="1050" b="1">
                        <a:solidFill>
                          <a:schemeClr val="bg1"/>
                        </a:solidFill>
                      </a:defRPr>
                    </a:pPr>
                    <a:r>
                      <a:rPr lang="en-US" sz="1050" b="1" dirty="0" smtClean="0">
                        <a:solidFill>
                          <a:schemeClr val="bg1"/>
                        </a:solidFill>
                      </a:rPr>
                      <a:t>53</a:t>
                    </a:r>
                    <a:endParaRPr lang="en-US" b="1" dirty="0">
                      <a:solidFill>
                        <a:schemeClr val="bg1"/>
                      </a:solidFill>
                    </a:endParaRPr>
                  </a:p>
                </c:rich>
              </c:tx>
              <c:spPr/>
              <c:showLegendKey val="0"/>
              <c:showVal val="1"/>
              <c:showCatName val="0"/>
              <c:showSerName val="0"/>
              <c:showPercent val="0"/>
              <c:showBubbleSize val="0"/>
            </c:dLbl>
            <c:dLbl>
              <c:idx val="3"/>
              <c:layout>
                <c:manualLayout>
                  <c:x val="0.11865899951455079"/>
                  <c:y val="0.1885451489513022"/>
                </c:manualLayout>
              </c:layout>
              <c:tx>
                <c:rich>
                  <a:bodyPr/>
                  <a:lstStyle/>
                  <a:p>
                    <a:r>
                      <a:rPr lang="en-US" sz="1050" b="1" dirty="0" smtClean="0">
                        <a:solidFill>
                          <a:schemeClr val="bg1"/>
                        </a:solidFill>
                      </a:rPr>
                      <a:t>Central</a:t>
                    </a:r>
                  </a:p>
                  <a:p>
                    <a:r>
                      <a:rPr lang="en-US" sz="1050" b="1" dirty="0" smtClean="0">
                        <a:solidFill>
                          <a:schemeClr val="bg1"/>
                        </a:solidFill>
                      </a:rPr>
                      <a:t>246</a:t>
                    </a:r>
                    <a:endParaRPr lang="en-US" b="1" dirty="0">
                      <a:solidFill>
                        <a:schemeClr val="bg1"/>
                      </a:solidFill>
                    </a:endParaRPr>
                  </a:p>
                </c:rich>
              </c:tx>
              <c:showLegendKey val="0"/>
              <c:showVal val="1"/>
              <c:showCatName val="0"/>
              <c:showSerName val="0"/>
              <c:showPercent val="0"/>
              <c:showBubbleSize val="0"/>
            </c:dLbl>
            <c:txPr>
              <a:bodyPr/>
              <a:lstStyle/>
              <a:p>
                <a:pPr>
                  <a:defRPr sz="1050"/>
                </a:pPr>
                <a:endParaRPr lang="en-US"/>
              </a:p>
            </c:txPr>
            <c:showLegendKey val="0"/>
            <c:showVal val="0"/>
            <c:showCatName val="0"/>
            <c:showSerName val="0"/>
            <c:showPercent val="0"/>
            <c:showBubbleSize val="0"/>
          </c:dLbls>
          <c:cat>
            <c:strRef>
              <c:f>Sheet1!$A$2:$A$5</c:f>
              <c:strCache>
                <c:ptCount val="4"/>
                <c:pt idx="0">
                  <c:v>Dev &amp; Research</c:v>
                </c:pt>
                <c:pt idx="1">
                  <c:v>Delivery, support &amp; operations</c:v>
                </c:pt>
                <c:pt idx="2">
                  <c:v>Sales</c:v>
                </c:pt>
                <c:pt idx="3">
                  <c:v>Central</c:v>
                </c:pt>
              </c:strCache>
            </c:strRef>
          </c:cat>
          <c:val>
            <c:numRef>
              <c:f>Sheet1!$B$2:$B$5</c:f>
              <c:numCache>
                <c:formatCode>General</c:formatCode>
                <c:ptCount val="4"/>
                <c:pt idx="0">
                  <c:v>446</c:v>
                </c:pt>
                <c:pt idx="1">
                  <c:v>992</c:v>
                </c:pt>
                <c:pt idx="2">
                  <c:v>53</c:v>
                </c:pt>
                <c:pt idx="3">
                  <c:v>246</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26"/>
    </mc:Choice>
    <mc:Fallback>
      <c:style val="26"/>
    </mc:Fallback>
  </mc:AlternateContent>
  <c:chart>
    <c:title>
      <c:layout>
        <c:manualLayout>
          <c:xMode val="edge"/>
          <c:yMode val="edge"/>
          <c:x val="0.23762176422749134"/>
          <c:y val="3.1398506799095297E-2"/>
        </c:manualLayout>
      </c:layout>
      <c:overlay val="0"/>
      <c:txPr>
        <a:bodyPr/>
        <a:lstStyle/>
        <a:p>
          <a:pPr>
            <a:defRPr sz="1200"/>
          </a:pPr>
          <a:endParaRPr lang="en-US"/>
        </a:p>
      </c:txPr>
    </c:title>
    <c:autoTitleDeleted val="0"/>
    <c:plotArea>
      <c:layout>
        <c:manualLayout>
          <c:layoutTarget val="inner"/>
          <c:xMode val="edge"/>
          <c:yMode val="edge"/>
          <c:x val="0.1773971124523942"/>
          <c:y val="0.11188959562931747"/>
          <c:w val="0.52513787724592143"/>
          <c:h val="0.82774292946420225"/>
        </c:manualLayout>
      </c:layout>
      <c:pieChart>
        <c:varyColors val="1"/>
        <c:ser>
          <c:idx val="0"/>
          <c:order val="0"/>
          <c:tx>
            <c:strRef>
              <c:f>Sheet1!$B$12</c:f>
              <c:strCache>
                <c:ptCount val="1"/>
                <c:pt idx="0">
                  <c:v>Headcount at 31Dec17</c:v>
                </c:pt>
              </c:strCache>
            </c:strRef>
          </c:tx>
          <c:dPt>
            <c:idx val="0"/>
            <c:bubble3D val="0"/>
            <c:spPr>
              <a:solidFill>
                <a:schemeClr val="accent6"/>
              </a:solidFill>
            </c:spPr>
          </c:dPt>
          <c:dPt>
            <c:idx val="2"/>
            <c:bubble3D val="0"/>
            <c:spPr>
              <a:solidFill>
                <a:schemeClr val="bg2"/>
              </a:solidFill>
            </c:spPr>
          </c:dPt>
          <c:dPt>
            <c:idx val="3"/>
            <c:bubble3D val="0"/>
            <c:spPr>
              <a:solidFill>
                <a:schemeClr val="accent3"/>
              </a:solidFill>
            </c:spPr>
          </c:dPt>
          <c:dLbls>
            <c:dLbl>
              <c:idx val="0"/>
              <c:layout>
                <c:manualLayout>
                  <c:x val="-0.23126413115964325"/>
                  <c:y val="-1.7112186205506936E-2"/>
                </c:manualLayout>
              </c:layout>
              <c:tx>
                <c:rich>
                  <a:bodyPr/>
                  <a:lstStyle/>
                  <a:p>
                    <a:pPr>
                      <a:defRPr sz="1100" b="1"/>
                    </a:pPr>
                    <a:r>
                      <a:rPr lang="en-US" sz="1100" b="1" dirty="0" smtClean="0">
                        <a:solidFill>
                          <a:schemeClr val="bg1"/>
                        </a:solidFill>
                      </a:rPr>
                      <a:t>Europe </a:t>
                    </a:r>
                  </a:p>
                  <a:p>
                    <a:pPr>
                      <a:defRPr sz="1100" b="1"/>
                    </a:pPr>
                    <a:r>
                      <a:rPr lang="en-US" sz="1100" b="1" dirty="0" smtClean="0">
                        <a:solidFill>
                          <a:schemeClr val="bg1"/>
                        </a:solidFill>
                      </a:rPr>
                      <a:t>863</a:t>
                    </a:r>
                    <a:endParaRPr lang="en-US" sz="1200" b="1" dirty="0">
                      <a:solidFill>
                        <a:schemeClr val="bg1"/>
                      </a:solidFill>
                    </a:endParaRPr>
                  </a:p>
                </c:rich>
              </c:tx>
              <c:spPr/>
              <c:showLegendKey val="0"/>
              <c:showVal val="1"/>
              <c:showCatName val="0"/>
              <c:showSerName val="0"/>
              <c:showPercent val="0"/>
              <c:showBubbleSize val="0"/>
            </c:dLbl>
            <c:dLbl>
              <c:idx val="1"/>
              <c:layout>
                <c:manualLayout>
                  <c:x val="0.18782204796823695"/>
                  <c:y val="-0.15159792440212011"/>
                </c:manualLayout>
              </c:layout>
              <c:tx>
                <c:rich>
                  <a:bodyPr/>
                  <a:lstStyle/>
                  <a:p>
                    <a:r>
                      <a:rPr lang="en-US" b="1" dirty="0" smtClean="0">
                        <a:solidFill>
                          <a:schemeClr val="bg1"/>
                        </a:solidFill>
                      </a:rPr>
                      <a:t>Americas</a:t>
                    </a:r>
                  </a:p>
                  <a:p>
                    <a:r>
                      <a:rPr lang="en-US" b="1" dirty="0" smtClean="0">
                        <a:solidFill>
                          <a:schemeClr val="bg1"/>
                        </a:solidFill>
                      </a:rPr>
                      <a:t>549</a:t>
                    </a:r>
                    <a:endParaRPr lang="en-US" b="1" dirty="0">
                      <a:solidFill>
                        <a:schemeClr val="bg1"/>
                      </a:solidFill>
                    </a:endParaRPr>
                  </a:p>
                </c:rich>
              </c:tx>
              <c:showLegendKey val="0"/>
              <c:showVal val="1"/>
              <c:showCatName val="0"/>
              <c:showSerName val="0"/>
              <c:showPercent val="0"/>
              <c:showBubbleSize val="0"/>
            </c:dLbl>
            <c:dLbl>
              <c:idx val="2"/>
              <c:layout>
                <c:manualLayout>
                  <c:x val="0.13397378469739679"/>
                  <c:y val="0.18724759123594328"/>
                </c:manualLayout>
              </c:layout>
              <c:tx>
                <c:rich>
                  <a:bodyPr/>
                  <a:lstStyle/>
                  <a:p>
                    <a:pPr>
                      <a:defRPr sz="1100" b="1">
                        <a:solidFill>
                          <a:schemeClr val="bg1"/>
                        </a:solidFill>
                      </a:defRPr>
                    </a:pPr>
                    <a:r>
                      <a:rPr lang="en-US" b="1" dirty="0" smtClean="0">
                        <a:solidFill>
                          <a:schemeClr val="bg1"/>
                        </a:solidFill>
                      </a:rPr>
                      <a:t>Asia Pacific</a:t>
                    </a:r>
                  </a:p>
                  <a:p>
                    <a:pPr>
                      <a:defRPr sz="1100" b="1">
                        <a:solidFill>
                          <a:schemeClr val="bg1"/>
                        </a:solidFill>
                      </a:defRPr>
                    </a:pPr>
                    <a:r>
                      <a:rPr lang="en-US" b="1" dirty="0" smtClean="0">
                        <a:solidFill>
                          <a:schemeClr val="bg1"/>
                        </a:solidFill>
                      </a:rPr>
                      <a:t>325</a:t>
                    </a:r>
                    <a:endParaRPr lang="en-US" b="1" dirty="0">
                      <a:solidFill>
                        <a:schemeClr val="bg1"/>
                      </a:solidFill>
                    </a:endParaRPr>
                  </a:p>
                </c:rich>
              </c:tx>
              <c:spPr/>
              <c:showLegendKey val="0"/>
              <c:showVal val="1"/>
              <c:showCatName val="0"/>
              <c:showSerName val="0"/>
              <c:showPercent val="0"/>
              <c:showBubbleSize val="0"/>
            </c:dLbl>
            <c:dLbl>
              <c:idx val="3"/>
              <c:layout>
                <c:manualLayout>
                  <c:x val="9.8739025040728165E-2"/>
                  <c:y val="0.15714676608929998"/>
                </c:manualLayout>
              </c:layout>
              <c:tx>
                <c:rich>
                  <a:bodyPr/>
                  <a:lstStyle/>
                  <a:p>
                    <a:r>
                      <a:rPr lang="en-US" b="1" dirty="0" smtClean="0">
                        <a:solidFill>
                          <a:schemeClr val="bg1"/>
                        </a:solidFill>
                      </a:rPr>
                      <a:t>Central</a:t>
                    </a:r>
                  </a:p>
                  <a:p>
                    <a:r>
                      <a:rPr lang="en-US" b="1" dirty="0" smtClean="0">
                        <a:solidFill>
                          <a:schemeClr val="bg1"/>
                        </a:solidFill>
                      </a:rPr>
                      <a:t>237</a:t>
                    </a:r>
                    <a:endParaRPr lang="en-US" b="1" dirty="0">
                      <a:solidFill>
                        <a:schemeClr val="bg1"/>
                      </a:solidFill>
                    </a:endParaRPr>
                  </a:p>
                </c:rich>
              </c:tx>
              <c:showLegendKey val="0"/>
              <c:showVal val="1"/>
              <c:showCatName val="0"/>
              <c:showSerName val="0"/>
              <c:showPercent val="0"/>
              <c:showBubbleSize val="0"/>
            </c:dLbl>
            <c:txPr>
              <a:bodyPr/>
              <a:lstStyle/>
              <a:p>
                <a:pPr>
                  <a:defRPr sz="1100"/>
                </a:pPr>
                <a:endParaRPr lang="en-US"/>
              </a:p>
            </c:txPr>
            <c:showLegendKey val="0"/>
            <c:showVal val="0"/>
            <c:showCatName val="0"/>
            <c:showSerName val="0"/>
            <c:showPercent val="0"/>
            <c:showBubbleSize val="0"/>
          </c:dLbls>
          <c:cat>
            <c:strRef>
              <c:f>Sheet1!$A$13:$A$15</c:f>
              <c:strCache>
                <c:ptCount val="3"/>
                <c:pt idx="0">
                  <c:v>Europe</c:v>
                </c:pt>
                <c:pt idx="1">
                  <c:v>Americas</c:v>
                </c:pt>
                <c:pt idx="2">
                  <c:v>Asia Pacific</c:v>
                </c:pt>
              </c:strCache>
            </c:strRef>
          </c:cat>
          <c:val>
            <c:numRef>
              <c:f>Sheet1!$B$13:$B$15</c:f>
              <c:numCache>
                <c:formatCode>General</c:formatCode>
                <c:ptCount val="3"/>
                <c:pt idx="0">
                  <c:v>863</c:v>
                </c:pt>
                <c:pt idx="1">
                  <c:v>549</c:v>
                </c:pt>
                <c:pt idx="2">
                  <c:v>325</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1" y="1"/>
            <a:ext cx="2911263" cy="49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defRPr>
            </a:lvl1pPr>
          </a:lstStyle>
          <a:p>
            <a:endParaRPr lang="en-GB" dirty="0"/>
          </a:p>
        </p:txBody>
      </p:sp>
      <p:sp>
        <p:nvSpPr>
          <p:cNvPr id="108547" name="Rectangle 3"/>
          <p:cNvSpPr>
            <a:spLocks noGrp="1" noChangeArrowheads="1"/>
          </p:cNvSpPr>
          <p:nvPr>
            <p:ph type="dt" idx="1"/>
          </p:nvPr>
        </p:nvSpPr>
        <p:spPr bwMode="auto">
          <a:xfrm>
            <a:off x="3805483" y="1"/>
            <a:ext cx="2911263" cy="49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defRPr>
            </a:lvl1pPr>
          </a:lstStyle>
          <a:p>
            <a:endParaRPr lang="en-GB" dirty="0"/>
          </a:p>
        </p:txBody>
      </p:sp>
      <p:sp>
        <p:nvSpPr>
          <p:cNvPr id="108548" name="Rectangle 4"/>
          <p:cNvSpPr>
            <a:spLocks noGrp="1" noRot="1" noChangeAspect="1" noChangeArrowheads="1" noTextEdit="1"/>
          </p:cNvSpPr>
          <p:nvPr>
            <p:ph type="sldImg" idx="2"/>
          </p:nvPr>
        </p:nvSpPr>
        <p:spPr bwMode="auto">
          <a:xfrm>
            <a:off x="895350" y="739775"/>
            <a:ext cx="4927600" cy="36957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9" name="Rectangle 5"/>
          <p:cNvSpPr>
            <a:spLocks noGrp="1" noChangeArrowheads="1"/>
          </p:cNvSpPr>
          <p:nvPr>
            <p:ph type="body" sz="quarter" idx="3"/>
          </p:nvPr>
        </p:nvSpPr>
        <p:spPr bwMode="auto">
          <a:xfrm>
            <a:off x="671830" y="4681220"/>
            <a:ext cx="5374640" cy="4434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8550" name="Rectangle 6"/>
          <p:cNvSpPr>
            <a:spLocks noGrp="1" noChangeArrowheads="1"/>
          </p:cNvSpPr>
          <p:nvPr>
            <p:ph type="ftr" sz="quarter" idx="4"/>
          </p:nvPr>
        </p:nvSpPr>
        <p:spPr bwMode="auto">
          <a:xfrm>
            <a:off x="1" y="9360730"/>
            <a:ext cx="2911263" cy="49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defRPr>
            </a:lvl1pPr>
          </a:lstStyle>
          <a:p>
            <a:endParaRPr lang="en-GB" dirty="0"/>
          </a:p>
        </p:txBody>
      </p:sp>
      <p:sp>
        <p:nvSpPr>
          <p:cNvPr id="108551" name="Rectangle 7"/>
          <p:cNvSpPr>
            <a:spLocks noGrp="1" noChangeArrowheads="1"/>
          </p:cNvSpPr>
          <p:nvPr>
            <p:ph type="sldNum" sz="quarter" idx="5"/>
          </p:nvPr>
        </p:nvSpPr>
        <p:spPr bwMode="auto">
          <a:xfrm>
            <a:off x="3805483" y="9360730"/>
            <a:ext cx="2911263" cy="49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defRPr>
            </a:lvl1pPr>
          </a:lstStyle>
          <a:p>
            <a:fld id="{DFC552A7-D816-46CE-AB56-16E7F21ACC3A}" type="slidenum">
              <a:rPr lang="en-GB"/>
              <a:pPr/>
              <a:t>‹#›</a:t>
            </a:fld>
            <a:endParaRPr lang="en-GB" dirty="0"/>
          </a:p>
        </p:txBody>
      </p:sp>
    </p:spTree>
    <p:extLst>
      <p:ext uri="{BB962C8B-B14F-4D97-AF65-F5344CB8AC3E}">
        <p14:creationId xmlns:p14="http://schemas.microsoft.com/office/powerpoint/2010/main" val="122282777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5350" y="739775"/>
            <a:ext cx="4927600" cy="3695700"/>
          </a:xfrm>
        </p:spPr>
      </p:sp>
      <p:sp>
        <p:nvSpPr>
          <p:cNvPr id="3" name="Notes Placeholder 2"/>
          <p:cNvSpPr>
            <a:spLocks noGrp="1"/>
          </p:cNvSpPr>
          <p:nvPr>
            <p:ph type="body" idx="1"/>
          </p:nvPr>
        </p:nvSpPr>
        <p:spPr/>
        <p:txBody>
          <a:bodyPr/>
          <a:lstStyle/>
          <a:p>
            <a:r>
              <a:rPr lang="en-GB" dirty="0" smtClean="0"/>
              <a:t>Pie chart</a:t>
            </a:r>
            <a:r>
              <a:rPr lang="en-GB" baseline="0" dirty="0" smtClean="0"/>
              <a:t> on the right adds up to 1,728</a:t>
            </a:r>
            <a:endParaRPr lang="en-GB" dirty="0"/>
          </a:p>
        </p:txBody>
      </p:sp>
      <p:sp>
        <p:nvSpPr>
          <p:cNvPr id="4" name="Slide Number Placeholder 3"/>
          <p:cNvSpPr>
            <a:spLocks noGrp="1"/>
          </p:cNvSpPr>
          <p:nvPr>
            <p:ph type="sldNum" sz="quarter" idx="10"/>
          </p:nvPr>
        </p:nvSpPr>
        <p:spPr/>
        <p:txBody>
          <a:bodyPr/>
          <a:lstStyle/>
          <a:p>
            <a:fld id="{DFC552A7-D816-46CE-AB56-16E7F21ACC3A}" type="slidenum">
              <a:rPr lang="en-GB" smtClean="0"/>
              <a:pPr/>
              <a:t>3</a:t>
            </a:fld>
            <a:endParaRPr lang="en-GB" dirty="0"/>
          </a:p>
        </p:txBody>
      </p:sp>
    </p:spTree>
    <p:extLst>
      <p:ext uri="{BB962C8B-B14F-4D97-AF65-F5344CB8AC3E}">
        <p14:creationId xmlns:p14="http://schemas.microsoft.com/office/powerpoint/2010/main" val="2248115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895350" y="739775"/>
            <a:ext cx="4927600" cy="3695700"/>
          </a:xfrm>
          <a:ln/>
        </p:spPr>
      </p:sp>
      <p:sp>
        <p:nvSpPr>
          <p:cNvPr id="24579" name="Notes Placeholder 2"/>
          <p:cNvSpPr>
            <a:spLocks noGrp="1"/>
          </p:cNvSpPr>
          <p:nvPr>
            <p:ph type="body" idx="1"/>
          </p:nvPr>
        </p:nvSpPr>
        <p:spPr>
          <a:noFill/>
        </p:spPr>
        <p:txBody>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4E1B3BF5-B704-45A1-9BA4-243725FB11BE}" type="slidenum">
              <a:rPr lang="en-GB" smtClean="0"/>
              <a:pPr>
                <a:defRPr/>
              </a:pPr>
              <a:t>4</a:t>
            </a:fld>
            <a:endParaRPr lang="en-GB" dirty="0"/>
          </a:p>
        </p:txBody>
      </p:sp>
      <p:sp>
        <p:nvSpPr>
          <p:cNvPr id="2" name="Footer Placeholder 1"/>
          <p:cNvSpPr>
            <a:spLocks noGrp="1"/>
          </p:cNvSpPr>
          <p:nvPr>
            <p:ph type="ftr" sz="quarter" idx="4"/>
          </p:nvPr>
        </p:nvSpPr>
        <p:spPr/>
        <p:txBody>
          <a:bodyPr/>
          <a:lstStyle/>
          <a:p>
            <a:pPr>
              <a:defRPr/>
            </a:pP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A7A8AA"/>
        </a:solidFill>
        <a:effectLst/>
      </p:bgPr>
    </p:bg>
    <p:spTree>
      <p:nvGrpSpPr>
        <p:cNvPr id="1" name=""/>
        <p:cNvGrpSpPr/>
        <p:nvPr/>
      </p:nvGrpSpPr>
      <p:grpSpPr>
        <a:xfrm>
          <a:off x="0" y="0"/>
          <a:ext cx="0" cy="0"/>
          <a:chOff x="0" y="0"/>
          <a:chExt cx="0" cy="0"/>
        </a:xfrm>
      </p:grpSpPr>
      <p:pic>
        <p:nvPicPr>
          <p:cNvPr id="56387" name="TitleMasterFi6" descr="Fi Icon 7440_grey"/>
          <p:cNvPicPr>
            <a:picLocks noChangeAspect="1" noChangeArrowheads="1"/>
          </p:cNvPicPr>
          <p:nvPr/>
        </p:nvPicPr>
        <p:blipFill>
          <a:blip r:embed="rId2" cstate="print"/>
          <a:srcRect/>
          <a:stretch>
            <a:fillRect/>
          </a:stretch>
        </p:blipFill>
        <p:spPr bwMode="auto">
          <a:xfrm>
            <a:off x="755661" y="755653"/>
            <a:ext cx="346075" cy="346075"/>
          </a:xfrm>
          <a:prstGeom prst="rect">
            <a:avLst/>
          </a:prstGeom>
          <a:noFill/>
        </p:spPr>
      </p:pic>
      <p:pic>
        <p:nvPicPr>
          <p:cNvPr id="56381" name="TitleMasterFi5" descr="Fi Icon 116_grey"/>
          <p:cNvPicPr>
            <a:picLocks noChangeAspect="1" noChangeArrowheads="1"/>
          </p:cNvPicPr>
          <p:nvPr/>
        </p:nvPicPr>
        <p:blipFill>
          <a:blip r:embed="rId3" cstate="print"/>
          <a:srcRect/>
          <a:stretch>
            <a:fillRect/>
          </a:stretch>
        </p:blipFill>
        <p:spPr bwMode="auto">
          <a:xfrm>
            <a:off x="755661" y="755653"/>
            <a:ext cx="346075" cy="346075"/>
          </a:xfrm>
          <a:prstGeom prst="rect">
            <a:avLst/>
          </a:prstGeom>
          <a:noFill/>
        </p:spPr>
      </p:pic>
      <p:pic>
        <p:nvPicPr>
          <p:cNvPr id="56384" name="TitleMasterFi4" descr="Fi Icon 382_grey"/>
          <p:cNvPicPr>
            <a:picLocks noChangeAspect="1" noChangeArrowheads="1"/>
          </p:cNvPicPr>
          <p:nvPr/>
        </p:nvPicPr>
        <p:blipFill>
          <a:blip r:embed="rId4" cstate="print"/>
          <a:srcRect/>
          <a:stretch>
            <a:fillRect/>
          </a:stretch>
        </p:blipFill>
        <p:spPr bwMode="auto">
          <a:xfrm>
            <a:off x="755661" y="755653"/>
            <a:ext cx="346075" cy="346075"/>
          </a:xfrm>
          <a:prstGeom prst="rect">
            <a:avLst/>
          </a:prstGeom>
          <a:noFill/>
        </p:spPr>
      </p:pic>
      <p:pic>
        <p:nvPicPr>
          <p:cNvPr id="56382" name="TitleMasterFi3" descr="Fi Icon 152_grey"/>
          <p:cNvPicPr>
            <a:picLocks noChangeAspect="1" noChangeArrowheads="1"/>
          </p:cNvPicPr>
          <p:nvPr/>
        </p:nvPicPr>
        <p:blipFill>
          <a:blip r:embed="rId5" cstate="print"/>
          <a:srcRect/>
          <a:stretch>
            <a:fillRect/>
          </a:stretch>
        </p:blipFill>
        <p:spPr bwMode="auto">
          <a:xfrm>
            <a:off x="755661" y="755653"/>
            <a:ext cx="346075" cy="346075"/>
          </a:xfrm>
          <a:prstGeom prst="rect">
            <a:avLst/>
          </a:prstGeom>
          <a:noFill/>
        </p:spPr>
      </p:pic>
      <p:pic>
        <p:nvPicPr>
          <p:cNvPr id="56385" name="TitleMasterFi1" descr="Fi Icon 3268_grey"/>
          <p:cNvPicPr>
            <a:picLocks noChangeAspect="1" noChangeArrowheads="1"/>
          </p:cNvPicPr>
          <p:nvPr/>
        </p:nvPicPr>
        <p:blipFill>
          <a:blip r:embed="rId6" cstate="print"/>
          <a:srcRect/>
          <a:stretch>
            <a:fillRect/>
          </a:stretch>
        </p:blipFill>
        <p:spPr bwMode="auto">
          <a:xfrm>
            <a:off x="755661" y="755653"/>
            <a:ext cx="346075" cy="346075"/>
          </a:xfrm>
          <a:prstGeom prst="rect">
            <a:avLst/>
          </a:prstGeom>
          <a:noFill/>
        </p:spPr>
      </p:pic>
      <p:sp>
        <p:nvSpPr>
          <p:cNvPr id="56328" name="FixedTriangle"/>
          <p:cNvSpPr>
            <a:spLocks noChangeArrowheads="1"/>
          </p:cNvSpPr>
          <p:nvPr/>
        </p:nvSpPr>
        <p:spPr bwMode="auto">
          <a:xfrm flipV="1">
            <a:off x="468313" y="404816"/>
            <a:ext cx="8280400" cy="6048375"/>
          </a:xfrm>
          <a:prstGeom prst="rtTriangle">
            <a:avLst/>
          </a:prstGeom>
          <a:solidFill>
            <a:srgbClr val="5B676F"/>
          </a:solidFill>
          <a:ln w="9525" algn="ctr">
            <a:noFill/>
            <a:miter lim="800000"/>
            <a:headEnd/>
            <a:tailEnd/>
          </a:ln>
          <a:effectLst/>
        </p:spPr>
        <p:txBody>
          <a:bodyPr rot="10800000"/>
          <a:lstStyle/>
          <a:p>
            <a:pPr algn="r">
              <a:spcBef>
                <a:spcPct val="0"/>
              </a:spcBef>
            </a:pPr>
            <a:endParaRPr lang="en-US">
              <a:solidFill>
                <a:schemeClr val="bg1"/>
              </a:solidFill>
            </a:endParaRPr>
          </a:p>
        </p:txBody>
      </p:sp>
      <p:sp>
        <p:nvSpPr>
          <p:cNvPr id="56330" name="TitleMasterTriangle"/>
          <p:cNvSpPr>
            <a:spLocks noChangeArrowheads="1"/>
          </p:cNvSpPr>
          <p:nvPr/>
        </p:nvSpPr>
        <p:spPr bwMode="auto">
          <a:xfrm flipH="1">
            <a:off x="468313" y="404816"/>
            <a:ext cx="8280400" cy="6048375"/>
          </a:xfrm>
          <a:prstGeom prst="rtTriangle">
            <a:avLst/>
          </a:prstGeom>
          <a:solidFill>
            <a:srgbClr val="00BAFF"/>
          </a:solidFill>
          <a:ln w="9525" algn="ctr">
            <a:noFill/>
            <a:miter lim="800000"/>
            <a:headEnd/>
            <a:tailEnd/>
          </a:ln>
          <a:effectLst/>
        </p:spPr>
        <p:txBody>
          <a:bodyPr/>
          <a:lstStyle/>
          <a:p>
            <a:endParaRPr lang="en-GB"/>
          </a:p>
        </p:txBody>
      </p:sp>
      <p:sp>
        <p:nvSpPr>
          <p:cNvPr id="56323" name="Rectangle 3"/>
          <p:cNvSpPr>
            <a:spLocks noGrp="1" noChangeArrowheads="1"/>
          </p:cNvSpPr>
          <p:nvPr>
            <p:ph type="dt" sz="half" idx="2"/>
          </p:nvPr>
        </p:nvSpPr>
        <p:spPr>
          <a:xfrm>
            <a:off x="395288" y="6237288"/>
            <a:ext cx="1905000" cy="457200"/>
          </a:xfrm>
        </p:spPr>
        <p:txBody>
          <a:bodyPr/>
          <a:lstStyle>
            <a:lvl1pPr>
              <a:defRPr>
                <a:solidFill>
                  <a:schemeClr val="bg1"/>
                </a:solidFill>
              </a:defRPr>
            </a:lvl1pPr>
          </a:lstStyle>
          <a:p>
            <a:endParaRPr lang="en-GB" dirty="0"/>
          </a:p>
        </p:txBody>
      </p:sp>
      <p:sp>
        <p:nvSpPr>
          <p:cNvPr id="56324" name="Rectangle 4"/>
          <p:cNvSpPr>
            <a:spLocks noGrp="1" noChangeArrowheads="1"/>
          </p:cNvSpPr>
          <p:nvPr>
            <p:ph type="ftr" sz="quarter" idx="3"/>
          </p:nvPr>
        </p:nvSpPr>
        <p:spPr>
          <a:xfrm>
            <a:off x="2987680" y="6237296"/>
            <a:ext cx="3059113" cy="504825"/>
          </a:xfrm>
        </p:spPr>
        <p:txBody>
          <a:bodyPr wrap="square"/>
          <a:lstStyle>
            <a:lvl1pPr algn="ctr">
              <a:defRPr>
                <a:solidFill>
                  <a:schemeClr val="bg1"/>
                </a:solidFill>
              </a:defRPr>
            </a:lvl1pPr>
          </a:lstStyle>
          <a:p>
            <a:r>
              <a:rPr lang="en-GB" smtClean="0"/>
              <a:t>Company overview</a:t>
            </a:r>
            <a:endParaRPr lang="en-GB" dirty="0"/>
          </a:p>
        </p:txBody>
      </p:sp>
      <p:sp>
        <p:nvSpPr>
          <p:cNvPr id="56325" name="Rectangle 5"/>
          <p:cNvSpPr>
            <a:spLocks noGrp="1" noChangeArrowheads="1"/>
          </p:cNvSpPr>
          <p:nvPr>
            <p:ph type="sldNum" sz="quarter" idx="4"/>
          </p:nvPr>
        </p:nvSpPr>
        <p:spPr>
          <a:xfrm>
            <a:off x="6877051" y="6181512"/>
            <a:ext cx="1905000" cy="457200"/>
          </a:xfrm>
        </p:spPr>
        <p:txBody>
          <a:bodyPr tIns="45720" rIns="91440"/>
          <a:lstStyle>
            <a:lvl1pPr>
              <a:defRPr/>
            </a:lvl1pPr>
          </a:lstStyle>
          <a:p>
            <a:fld id="{5D802CD7-6147-4DDE-B7A7-6ED573DFE042}" type="slidenum">
              <a:rPr lang="en-GB" smtClean="0"/>
              <a:pPr/>
              <a:t>‹#›</a:t>
            </a:fld>
            <a:endParaRPr lang="en-GB" dirty="0"/>
          </a:p>
        </p:txBody>
      </p:sp>
      <p:sp>
        <p:nvSpPr>
          <p:cNvPr id="56326" name="Rectangle 6"/>
          <p:cNvSpPr>
            <a:spLocks noGrp="1" noChangeArrowheads="1"/>
          </p:cNvSpPr>
          <p:nvPr>
            <p:ph type="subTitle" sz="quarter" idx="1"/>
          </p:nvPr>
        </p:nvSpPr>
        <p:spPr>
          <a:xfrm>
            <a:off x="1116015" y="1268418"/>
            <a:ext cx="7489825" cy="4752975"/>
          </a:xfrm>
          <a:ln w="76200"/>
        </p:spPr>
        <p:txBody>
          <a:bodyPr/>
          <a:lstStyle>
            <a:lvl1pPr marL="0" indent="0">
              <a:spcBef>
                <a:spcPct val="25000"/>
              </a:spcBef>
              <a:buFont typeface="Wingdings" pitchFamily="2" charset="2"/>
              <a:buNone/>
              <a:defRPr>
                <a:solidFill>
                  <a:schemeClr val="bg1"/>
                </a:solidFill>
              </a:defRPr>
            </a:lvl1pPr>
          </a:lstStyle>
          <a:p>
            <a:r>
              <a:rPr lang="en-US" dirty="0" smtClean="0"/>
              <a:t>Click to edit Master subtitle style</a:t>
            </a:r>
            <a:endParaRPr lang="en-GB" dirty="0"/>
          </a:p>
        </p:txBody>
      </p:sp>
      <p:sp>
        <p:nvSpPr>
          <p:cNvPr id="56327" name="Rectangle 7"/>
          <p:cNvSpPr>
            <a:spLocks noGrp="1" noChangeArrowheads="1"/>
          </p:cNvSpPr>
          <p:nvPr>
            <p:ph type="ctrTitle" sz="quarter"/>
          </p:nvPr>
        </p:nvSpPr>
        <p:spPr>
          <a:xfrm>
            <a:off x="1114429" y="647702"/>
            <a:ext cx="7488239" cy="585788"/>
          </a:xfrm>
          <a:ln w="76200"/>
        </p:spPr>
        <p:txBody>
          <a:bodyPr/>
          <a:lstStyle>
            <a:lvl1pPr>
              <a:defRPr sz="3200" b="1">
                <a:solidFill>
                  <a:schemeClr val="bg1"/>
                </a:solidFill>
              </a:defRPr>
            </a:lvl1pPr>
          </a:lstStyle>
          <a:p>
            <a:r>
              <a:rPr lang="en-US" smtClean="0"/>
              <a:t>Click to edit Master title style</a:t>
            </a:r>
            <a:endParaRPr lang="en-GB"/>
          </a:p>
        </p:txBody>
      </p:sp>
      <p:pic>
        <p:nvPicPr>
          <p:cNvPr id="56333" name="TitleMasterFidessa"/>
          <p:cNvPicPr>
            <a:picLocks noChangeAspect="1" noChangeArrowheads="1"/>
          </p:cNvPicPr>
          <p:nvPr/>
        </p:nvPicPr>
        <p:blipFill>
          <a:blip r:embed="rId7" cstate="print"/>
          <a:srcRect/>
          <a:stretch>
            <a:fillRect/>
          </a:stretch>
        </p:blipFill>
        <p:spPr bwMode="auto">
          <a:xfrm>
            <a:off x="6651632" y="5331125"/>
            <a:ext cx="1800225" cy="833140"/>
          </a:xfrm>
          <a:prstGeom prst="rect">
            <a:avLst/>
          </a:prstGeom>
          <a:noFill/>
          <a:ln w="9525">
            <a:noFill/>
            <a:miter lim="800000"/>
            <a:headEnd/>
            <a:tailEnd/>
          </a:ln>
        </p:spPr>
      </p:pic>
      <p:sp>
        <p:nvSpPr>
          <p:cNvPr id="56351" name="Text Box 31"/>
          <p:cNvSpPr txBox="1">
            <a:spLocks noChangeArrowheads="1"/>
          </p:cNvSpPr>
          <p:nvPr/>
        </p:nvSpPr>
        <p:spPr bwMode="auto">
          <a:xfrm>
            <a:off x="1114437" y="5980113"/>
            <a:ext cx="2162175" cy="349251"/>
          </a:xfrm>
          <a:prstGeom prst="rect">
            <a:avLst/>
          </a:prstGeom>
          <a:noFill/>
          <a:ln w="76200" algn="ctr">
            <a:noFill/>
            <a:miter lim="800000"/>
            <a:headEnd/>
            <a:tailEnd/>
          </a:ln>
          <a:effectLst/>
        </p:spPr>
        <p:txBody>
          <a:bodyPr/>
          <a:lstStyle/>
          <a:p>
            <a:pPr>
              <a:spcBef>
                <a:spcPct val="0"/>
              </a:spcBef>
              <a:buClr>
                <a:srgbClr val="00AB8E"/>
              </a:buClr>
            </a:pPr>
            <a:r>
              <a:rPr lang="en-US" dirty="0">
                <a:solidFill>
                  <a:schemeClr val="bg1"/>
                </a:solidFill>
              </a:rPr>
              <a:t>© </a:t>
            </a:r>
            <a:r>
              <a:rPr lang="en-US" dirty="0" smtClean="0">
                <a:solidFill>
                  <a:schemeClr val="bg1"/>
                </a:solidFill>
              </a:rPr>
              <a:t>2018 Fidessa</a:t>
            </a:r>
            <a:endParaRPr lang="en-GB" dirty="0">
              <a:solidFill>
                <a:schemeClr val="bg1"/>
              </a:solidFill>
            </a:endParaRPr>
          </a:p>
        </p:txBody>
      </p:sp>
      <p:pic>
        <p:nvPicPr>
          <p:cNvPr id="56383" name="TitleMasterFi2" descr="Fi Icon 299_grey"/>
          <p:cNvPicPr>
            <a:picLocks noChangeAspect="1" noChangeArrowheads="1"/>
          </p:cNvPicPr>
          <p:nvPr/>
        </p:nvPicPr>
        <p:blipFill>
          <a:blip r:embed="rId8" cstate="print"/>
          <a:srcRect/>
          <a:stretch>
            <a:fillRect/>
          </a:stretch>
        </p:blipFill>
        <p:spPr bwMode="auto">
          <a:xfrm>
            <a:off x="755661" y="787529"/>
            <a:ext cx="346075" cy="41573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dirty="0"/>
          </a:p>
        </p:txBody>
      </p:sp>
      <p:sp>
        <p:nvSpPr>
          <p:cNvPr id="5" name="Footer Placeholder 4"/>
          <p:cNvSpPr>
            <a:spLocks noGrp="1"/>
          </p:cNvSpPr>
          <p:nvPr>
            <p:ph type="ftr" sz="quarter" idx="11"/>
          </p:nvPr>
        </p:nvSpPr>
        <p:spPr/>
        <p:txBody>
          <a:bodyPr/>
          <a:lstStyle>
            <a:lvl1pPr>
              <a:defRPr/>
            </a:lvl1pPr>
          </a:lstStyle>
          <a:p>
            <a:r>
              <a:rPr lang="en-GB" smtClean="0"/>
              <a:t>Company overview</a:t>
            </a:r>
            <a:endParaRPr lang="en-GB" dirty="0"/>
          </a:p>
        </p:txBody>
      </p:sp>
      <p:sp>
        <p:nvSpPr>
          <p:cNvPr id="6" name="Slide Number Placeholder 5"/>
          <p:cNvSpPr>
            <a:spLocks noGrp="1"/>
          </p:cNvSpPr>
          <p:nvPr>
            <p:ph type="sldNum" sz="quarter" idx="12"/>
          </p:nvPr>
        </p:nvSpPr>
        <p:spPr>
          <a:xfrm>
            <a:off x="7608148" y="6157608"/>
            <a:ext cx="1152525" cy="468312"/>
          </a:xfrm>
        </p:spPr>
        <p:txBody>
          <a:bodyPr/>
          <a:lstStyle>
            <a:lvl1pPr>
              <a:defRPr/>
            </a:lvl1pPr>
          </a:lstStyle>
          <a:p>
            <a:fld id="{0609AD57-980C-461F-999D-D79F2C728D45}" type="slidenum">
              <a:rPr lang="en-GB" smtClean="0"/>
              <a:pPr/>
              <a:t>‹#›</a:t>
            </a:fld>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5127" y="671515"/>
            <a:ext cx="2033588" cy="5484812"/>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11194" y="671515"/>
            <a:ext cx="5951537" cy="5484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dirty="0"/>
          </a:p>
        </p:txBody>
      </p:sp>
      <p:sp>
        <p:nvSpPr>
          <p:cNvPr id="5" name="Footer Placeholder 4"/>
          <p:cNvSpPr>
            <a:spLocks noGrp="1"/>
          </p:cNvSpPr>
          <p:nvPr>
            <p:ph type="ftr" sz="quarter" idx="11"/>
          </p:nvPr>
        </p:nvSpPr>
        <p:spPr/>
        <p:txBody>
          <a:bodyPr/>
          <a:lstStyle>
            <a:lvl1pPr>
              <a:defRPr/>
            </a:lvl1pPr>
          </a:lstStyle>
          <a:p>
            <a:r>
              <a:rPr lang="en-GB" smtClean="0"/>
              <a:t>Company overview</a:t>
            </a:r>
            <a:endParaRPr lang="en-GB" dirty="0"/>
          </a:p>
        </p:txBody>
      </p:sp>
      <p:sp>
        <p:nvSpPr>
          <p:cNvPr id="6" name="Slide Number Placeholder 5"/>
          <p:cNvSpPr>
            <a:spLocks noGrp="1"/>
          </p:cNvSpPr>
          <p:nvPr>
            <p:ph type="sldNum" sz="quarter" idx="12"/>
          </p:nvPr>
        </p:nvSpPr>
        <p:spPr>
          <a:xfrm>
            <a:off x="7608148" y="6157608"/>
            <a:ext cx="1152525" cy="468312"/>
          </a:xfrm>
        </p:spPr>
        <p:txBody>
          <a:bodyPr/>
          <a:lstStyle>
            <a:lvl1pPr>
              <a:defRPr/>
            </a:lvl1pPr>
          </a:lstStyle>
          <a:p>
            <a:fld id="{6CEB8ACF-204F-494F-9BBA-D4059AA36F9B}" type="slidenum">
              <a:rPr lang="en-GB" smtClean="0"/>
              <a:pPr/>
              <a:t>‹#›</a:t>
            </a:fld>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11190" y="671515"/>
            <a:ext cx="8137525" cy="812800"/>
          </a:xfrm>
        </p:spPr>
        <p:txBody>
          <a:bodyPr/>
          <a:lstStyle/>
          <a:p>
            <a:r>
              <a:rPr lang="en-US" smtClean="0"/>
              <a:t>Click to edit Master title style</a:t>
            </a:r>
            <a:endParaRPr lang="en-GB"/>
          </a:p>
        </p:txBody>
      </p:sp>
      <p:sp>
        <p:nvSpPr>
          <p:cNvPr id="3" name="SmartArt Placeholder 2"/>
          <p:cNvSpPr>
            <a:spLocks noGrp="1"/>
          </p:cNvSpPr>
          <p:nvPr>
            <p:ph type="dgm" idx="1"/>
          </p:nvPr>
        </p:nvSpPr>
        <p:spPr>
          <a:xfrm>
            <a:off x="611190" y="1628779"/>
            <a:ext cx="8137525" cy="4527551"/>
          </a:xfrm>
        </p:spPr>
        <p:txBody>
          <a:bodyPr/>
          <a:lstStyle/>
          <a:p>
            <a:r>
              <a:rPr lang="en-US" smtClean="0"/>
              <a:t>Click icon to add SmartArt graphic</a:t>
            </a:r>
            <a:endParaRPr lang="en-GB"/>
          </a:p>
        </p:txBody>
      </p:sp>
      <p:sp>
        <p:nvSpPr>
          <p:cNvPr id="4" name="Date Placeholder 3"/>
          <p:cNvSpPr>
            <a:spLocks noGrp="1"/>
          </p:cNvSpPr>
          <p:nvPr>
            <p:ph type="dt" sz="half" idx="10"/>
          </p:nvPr>
        </p:nvSpPr>
        <p:spPr>
          <a:xfrm>
            <a:off x="304801" y="6248400"/>
            <a:ext cx="1903413" cy="457200"/>
          </a:xfrm>
        </p:spPr>
        <p:txBody>
          <a:bodyPr/>
          <a:lstStyle>
            <a:lvl1pPr>
              <a:defRPr/>
            </a:lvl1pPr>
          </a:lstStyle>
          <a:p>
            <a:endParaRPr lang="en-GB" dirty="0"/>
          </a:p>
        </p:txBody>
      </p:sp>
      <p:sp>
        <p:nvSpPr>
          <p:cNvPr id="5" name="Footer Placeholder 4"/>
          <p:cNvSpPr>
            <a:spLocks noGrp="1"/>
          </p:cNvSpPr>
          <p:nvPr>
            <p:ph type="ftr" sz="quarter" idx="11"/>
          </p:nvPr>
        </p:nvSpPr>
        <p:spPr>
          <a:xfrm>
            <a:off x="1258892" y="333381"/>
            <a:ext cx="7489825" cy="244475"/>
          </a:xfrm>
        </p:spPr>
        <p:txBody>
          <a:bodyPr/>
          <a:lstStyle>
            <a:lvl1pPr>
              <a:defRPr/>
            </a:lvl1pPr>
          </a:lstStyle>
          <a:p>
            <a:r>
              <a:rPr lang="en-GB" smtClean="0"/>
              <a:t>Company overview</a:t>
            </a:r>
            <a:endParaRPr lang="en-GB" dirty="0"/>
          </a:p>
        </p:txBody>
      </p:sp>
      <p:sp>
        <p:nvSpPr>
          <p:cNvPr id="6" name="Slide Number Placeholder 5"/>
          <p:cNvSpPr>
            <a:spLocks noGrp="1"/>
          </p:cNvSpPr>
          <p:nvPr>
            <p:ph type="sldNum" sz="quarter" idx="12"/>
          </p:nvPr>
        </p:nvSpPr>
        <p:spPr>
          <a:xfrm>
            <a:off x="7608148" y="6157608"/>
            <a:ext cx="1152525" cy="468312"/>
          </a:xfrm>
        </p:spPr>
        <p:txBody>
          <a:bodyPr/>
          <a:lstStyle>
            <a:lvl1pPr>
              <a:defRPr/>
            </a:lvl1pPr>
          </a:lstStyle>
          <a:p>
            <a:fld id="{8A429F4D-0545-4388-AC71-04766EFCCA15}" type="slidenum">
              <a:rPr lang="en-GB" smtClean="0"/>
              <a:pPr/>
              <a:t>‹#›</a:t>
            </a:fld>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dirty="0"/>
          </a:p>
        </p:txBody>
      </p:sp>
      <p:sp>
        <p:nvSpPr>
          <p:cNvPr id="5" name="Footer Placeholder 4"/>
          <p:cNvSpPr>
            <a:spLocks noGrp="1"/>
          </p:cNvSpPr>
          <p:nvPr>
            <p:ph type="ftr" sz="quarter" idx="11"/>
          </p:nvPr>
        </p:nvSpPr>
        <p:spPr/>
        <p:txBody>
          <a:bodyPr/>
          <a:lstStyle>
            <a:lvl1pPr>
              <a:defRPr/>
            </a:lvl1pPr>
          </a:lstStyle>
          <a:p>
            <a:r>
              <a:rPr lang="en-GB" smtClean="0"/>
              <a:t>Company overview</a:t>
            </a:r>
            <a:endParaRPr lang="en-GB" dirty="0"/>
          </a:p>
        </p:txBody>
      </p:sp>
      <p:sp>
        <p:nvSpPr>
          <p:cNvPr id="6" name="Slide Number Placeholder 5"/>
          <p:cNvSpPr>
            <a:spLocks noGrp="1"/>
          </p:cNvSpPr>
          <p:nvPr>
            <p:ph type="sldNum" sz="quarter" idx="12"/>
          </p:nvPr>
        </p:nvSpPr>
        <p:spPr>
          <a:xfrm>
            <a:off x="7608148" y="6157608"/>
            <a:ext cx="1152525" cy="468312"/>
          </a:xfrm>
        </p:spPr>
        <p:txBody>
          <a:bodyPr/>
          <a:lstStyle>
            <a:lvl1pPr>
              <a:defRPr/>
            </a:lvl1pPr>
          </a:lstStyle>
          <a:p>
            <a:fld id="{BD55B578-4FFC-4ED0-8AC4-A5A1429838EE}" type="slidenum">
              <a:rPr lang="en-GB" smtClean="0"/>
              <a:pPr/>
              <a:t>‹#›</a:t>
            </a:fld>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7"/>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dirty="0"/>
          </a:p>
        </p:txBody>
      </p:sp>
      <p:sp>
        <p:nvSpPr>
          <p:cNvPr id="5" name="Footer Placeholder 4"/>
          <p:cNvSpPr>
            <a:spLocks noGrp="1"/>
          </p:cNvSpPr>
          <p:nvPr>
            <p:ph type="ftr" sz="quarter" idx="11"/>
          </p:nvPr>
        </p:nvSpPr>
        <p:spPr/>
        <p:txBody>
          <a:bodyPr/>
          <a:lstStyle>
            <a:lvl1pPr>
              <a:defRPr/>
            </a:lvl1pPr>
          </a:lstStyle>
          <a:p>
            <a:r>
              <a:rPr lang="en-GB" smtClean="0"/>
              <a:t>Company overview</a:t>
            </a:r>
            <a:endParaRPr lang="en-GB" dirty="0"/>
          </a:p>
        </p:txBody>
      </p:sp>
      <p:sp>
        <p:nvSpPr>
          <p:cNvPr id="6" name="Slide Number Placeholder 5"/>
          <p:cNvSpPr>
            <a:spLocks noGrp="1"/>
          </p:cNvSpPr>
          <p:nvPr>
            <p:ph type="sldNum" sz="quarter" idx="12"/>
          </p:nvPr>
        </p:nvSpPr>
        <p:spPr>
          <a:xfrm>
            <a:off x="7608148" y="6157608"/>
            <a:ext cx="1152525" cy="468312"/>
          </a:xfrm>
        </p:spPr>
        <p:txBody>
          <a:bodyPr/>
          <a:lstStyle>
            <a:lvl1pPr>
              <a:defRPr/>
            </a:lvl1pPr>
          </a:lstStyle>
          <a:p>
            <a:fld id="{C9213B5C-50A0-4B72-8C43-572C8C70A3ED}" type="slidenum">
              <a:rPr lang="en-GB" smtClean="0"/>
              <a:pPr/>
              <a:t>‹#›</a:t>
            </a:fld>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11188" y="1628779"/>
            <a:ext cx="3992563" cy="45275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756154" y="1628779"/>
            <a:ext cx="3992563" cy="45275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dirty="0"/>
          </a:p>
        </p:txBody>
      </p:sp>
      <p:sp>
        <p:nvSpPr>
          <p:cNvPr id="6" name="Footer Placeholder 5"/>
          <p:cNvSpPr>
            <a:spLocks noGrp="1"/>
          </p:cNvSpPr>
          <p:nvPr>
            <p:ph type="ftr" sz="quarter" idx="11"/>
          </p:nvPr>
        </p:nvSpPr>
        <p:spPr/>
        <p:txBody>
          <a:bodyPr/>
          <a:lstStyle>
            <a:lvl1pPr>
              <a:defRPr/>
            </a:lvl1pPr>
          </a:lstStyle>
          <a:p>
            <a:r>
              <a:rPr lang="en-GB" smtClean="0"/>
              <a:t>Company overview</a:t>
            </a:r>
            <a:endParaRPr lang="en-GB" dirty="0"/>
          </a:p>
        </p:txBody>
      </p:sp>
      <p:sp>
        <p:nvSpPr>
          <p:cNvPr id="7" name="Slide Number Placeholder 6"/>
          <p:cNvSpPr>
            <a:spLocks noGrp="1"/>
          </p:cNvSpPr>
          <p:nvPr>
            <p:ph type="sldNum" sz="quarter" idx="12"/>
          </p:nvPr>
        </p:nvSpPr>
        <p:spPr>
          <a:xfrm>
            <a:off x="7608148" y="6157608"/>
            <a:ext cx="1152525" cy="468312"/>
          </a:xfrm>
        </p:spPr>
        <p:txBody>
          <a:bodyPr/>
          <a:lstStyle>
            <a:lvl1pPr>
              <a:defRPr/>
            </a:lvl1pPr>
          </a:lstStyle>
          <a:p>
            <a:fld id="{C0CD67B3-41FB-465B-8B6C-7ED52DF59F77}" type="slidenum">
              <a:rPr lang="en-GB" smtClean="0"/>
              <a:pPr/>
              <a:t>‹#›</a:t>
            </a:fld>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3"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lvl1pPr>
          </a:lstStyle>
          <a:p>
            <a:endParaRPr lang="en-GB" dirty="0"/>
          </a:p>
        </p:txBody>
      </p:sp>
      <p:sp>
        <p:nvSpPr>
          <p:cNvPr id="8" name="Footer Placeholder 7"/>
          <p:cNvSpPr>
            <a:spLocks noGrp="1"/>
          </p:cNvSpPr>
          <p:nvPr>
            <p:ph type="ftr" sz="quarter" idx="11"/>
          </p:nvPr>
        </p:nvSpPr>
        <p:spPr/>
        <p:txBody>
          <a:bodyPr/>
          <a:lstStyle>
            <a:lvl1pPr>
              <a:defRPr/>
            </a:lvl1pPr>
          </a:lstStyle>
          <a:p>
            <a:r>
              <a:rPr lang="en-GB" smtClean="0"/>
              <a:t>Company overview</a:t>
            </a:r>
            <a:endParaRPr lang="en-GB" dirty="0"/>
          </a:p>
        </p:txBody>
      </p:sp>
      <p:sp>
        <p:nvSpPr>
          <p:cNvPr id="9" name="Slide Number Placeholder 8"/>
          <p:cNvSpPr>
            <a:spLocks noGrp="1"/>
          </p:cNvSpPr>
          <p:nvPr>
            <p:ph type="sldNum" sz="quarter" idx="12"/>
          </p:nvPr>
        </p:nvSpPr>
        <p:spPr>
          <a:xfrm>
            <a:off x="7608148" y="6157608"/>
            <a:ext cx="1152525" cy="468312"/>
          </a:xfrm>
        </p:spPr>
        <p:txBody>
          <a:bodyPr/>
          <a:lstStyle>
            <a:lvl1pPr>
              <a:defRPr/>
            </a:lvl1pPr>
          </a:lstStyle>
          <a:p>
            <a:fld id="{35266132-8CEE-47CA-8D29-499865A55FAE}" type="slidenum">
              <a:rPr lang="en-GB" smtClean="0"/>
              <a:pPr/>
              <a:t>‹#›</a:t>
            </a:fld>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dirty="0"/>
          </a:p>
        </p:txBody>
      </p:sp>
      <p:sp>
        <p:nvSpPr>
          <p:cNvPr id="4" name="Footer Placeholder 3"/>
          <p:cNvSpPr>
            <a:spLocks noGrp="1"/>
          </p:cNvSpPr>
          <p:nvPr>
            <p:ph type="ftr" sz="quarter" idx="11"/>
          </p:nvPr>
        </p:nvSpPr>
        <p:spPr/>
        <p:txBody>
          <a:bodyPr/>
          <a:lstStyle>
            <a:lvl1pPr>
              <a:defRPr/>
            </a:lvl1pPr>
          </a:lstStyle>
          <a:p>
            <a:r>
              <a:rPr lang="en-GB" smtClean="0"/>
              <a:t>Company overview</a:t>
            </a:r>
            <a:endParaRPr lang="en-GB" dirty="0"/>
          </a:p>
        </p:txBody>
      </p:sp>
      <p:sp>
        <p:nvSpPr>
          <p:cNvPr id="5" name="Slide Number Placeholder 4"/>
          <p:cNvSpPr>
            <a:spLocks noGrp="1"/>
          </p:cNvSpPr>
          <p:nvPr>
            <p:ph type="sldNum" sz="quarter" idx="12"/>
          </p:nvPr>
        </p:nvSpPr>
        <p:spPr>
          <a:xfrm>
            <a:off x="7608148" y="6157608"/>
            <a:ext cx="1152525" cy="468312"/>
          </a:xfrm>
        </p:spPr>
        <p:txBody>
          <a:bodyPr/>
          <a:lstStyle>
            <a:lvl1pPr>
              <a:defRPr/>
            </a:lvl1pPr>
          </a:lstStyle>
          <a:p>
            <a:fld id="{C12201D6-E1B5-4B68-805A-DCF7B8744D75}" type="slidenum">
              <a:rPr lang="en-GB" smtClean="0"/>
              <a:pPr/>
              <a:t>‹#›</a:t>
            </a:fld>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dirty="0"/>
          </a:p>
        </p:txBody>
      </p:sp>
      <p:sp>
        <p:nvSpPr>
          <p:cNvPr id="3" name="Footer Placeholder 2"/>
          <p:cNvSpPr>
            <a:spLocks noGrp="1"/>
          </p:cNvSpPr>
          <p:nvPr>
            <p:ph type="ftr" sz="quarter" idx="11"/>
          </p:nvPr>
        </p:nvSpPr>
        <p:spPr/>
        <p:txBody>
          <a:bodyPr/>
          <a:lstStyle>
            <a:lvl1pPr>
              <a:defRPr/>
            </a:lvl1pPr>
          </a:lstStyle>
          <a:p>
            <a:r>
              <a:rPr lang="en-GB" smtClean="0"/>
              <a:t>Company overview</a:t>
            </a:r>
            <a:endParaRPr lang="en-GB" dirty="0"/>
          </a:p>
        </p:txBody>
      </p:sp>
      <p:sp>
        <p:nvSpPr>
          <p:cNvPr id="4" name="Slide Number Placeholder 3"/>
          <p:cNvSpPr>
            <a:spLocks noGrp="1"/>
          </p:cNvSpPr>
          <p:nvPr>
            <p:ph type="sldNum" sz="quarter" idx="12"/>
          </p:nvPr>
        </p:nvSpPr>
        <p:spPr>
          <a:xfrm>
            <a:off x="7608148" y="6157608"/>
            <a:ext cx="1152525" cy="468312"/>
          </a:xfrm>
        </p:spPr>
        <p:txBody>
          <a:bodyPr/>
          <a:lstStyle>
            <a:lvl1pPr>
              <a:defRPr/>
            </a:lvl1pPr>
          </a:lstStyle>
          <a:p>
            <a:fld id="{65BD5813-A2C4-4EAE-B38D-8490A18BA0B9}" type="slidenum">
              <a:rPr lang="en-GB" smtClean="0"/>
              <a:pPr/>
              <a:t>‹#›</a:t>
            </a:fld>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49"/>
            <a:ext cx="3008313" cy="1162051"/>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3" y="273058"/>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5"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dirty="0"/>
          </a:p>
        </p:txBody>
      </p:sp>
      <p:sp>
        <p:nvSpPr>
          <p:cNvPr id="6" name="Footer Placeholder 5"/>
          <p:cNvSpPr>
            <a:spLocks noGrp="1"/>
          </p:cNvSpPr>
          <p:nvPr>
            <p:ph type="ftr" sz="quarter" idx="11"/>
          </p:nvPr>
        </p:nvSpPr>
        <p:spPr/>
        <p:txBody>
          <a:bodyPr/>
          <a:lstStyle>
            <a:lvl1pPr>
              <a:defRPr/>
            </a:lvl1pPr>
          </a:lstStyle>
          <a:p>
            <a:r>
              <a:rPr lang="en-GB" smtClean="0"/>
              <a:t>Company overview</a:t>
            </a:r>
            <a:endParaRPr lang="en-GB" dirty="0"/>
          </a:p>
        </p:txBody>
      </p:sp>
      <p:sp>
        <p:nvSpPr>
          <p:cNvPr id="7" name="Slide Number Placeholder 6"/>
          <p:cNvSpPr>
            <a:spLocks noGrp="1"/>
          </p:cNvSpPr>
          <p:nvPr>
            <p:ph type="sldNum" sz="quarter" idx="12"/>
          </p:nvPr>
        </p:nvSpPr>
        <p:spPr>
          <a:xfrm>
            <a:off x="7608148" y="6157608"/>
            <a:ext cx="1152525" cy="468312"/>
          </a:xfrm>
        </p:spPr>
        <p:txBody>
          <a:bodyPr/>
          <a:lstStyle>
            <a:lvl1pPr>
              <a:defRPr/>
            </a:lvl1pPr>
          </a:lstStyle>
          <a:p>
            <a:fld id="{112335D3-A020-4153-84C8-9BEFACB19120}" type="slidenum">
              <a:rPr lang="en-GB" smtClean="0"/>
              <a:pPr/>
              <a:t>‹#›</a:t>
            </a:fld>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43"/>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dirty="0"/>
          </a:p>
        </p:txBody>
      </p:sp>
      <p:sp>
        <p:nvSpPr>
          <p:cNvPr id="6" name="Footer Placeholder 5"/>
          <p:cNvSpPr>
            <a:spLocks noGrp="1"/>
          </p:cNvSpPr>
          <p:nvPr>
            <p:ph type="ftr" sz="quarter" idx="11"/>
          </p:nvPr>
        </p:nvSpPr>
        <p:spPr/>
        <p:txBody>
          <a:bodyPr/>
          <a:lstStyle>
            <a:lvl1pPr>
              <a:defRPr/>
            </a:lvl1pPr>
          </a:lstStyle>
          <a:p>
            <a:r>
              <a:rPr lang="en-GB" smtClean="0"/>
              <a:t>Company overview</a:t>
            </a:r>
            <a:endParaRPr lang="en-GB" dirty="0"/>
          </a:p>
        </p:txBody>
      </p:sp>
      <p:sp>
        <p:nvSpPr>
          <p:cNvPr id="7" name="Slide Number Placeholder 6"/>
          <p:cNvSpPr>
            <a:spLocks noGrp="1"/>
          </p:cNvSpPr>
          <p:nvPr>
            <p:ph type="sldNum" sz="quarter" idx="12"/>
          </p:nvPr>
        </p:nvSpPr>
        <p:spPr>
          <a:xfrm>
            <a:off x="7608148" y="6157608"/>
            <a:ext cx="1152525" cy="468312"/>
          </a:xfrm>
        </p:spPr>
        <p:txBody>
          <a:bodyPr/>
          <a:lstStyle>
            <a:lvl1pPr>
              <a:defRPr/>
            </a:lvl1pPr>
          </a:lstStyle>
          <a:p>
            <a:fld id="{ACB8A32E-45BE-43E9-8B22-6A3BA4BA970C}" type="slidenum">
              <a:rPr lang="en-GB" smtClean="0"/>
              <a:pPr/>
              <a:t>‹#›</a:t>
            </a:fld>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301" name="Rectangle"/>
          <p:cNvSpPr>
            <a:spLocks noGrp="1" noChangeArrowheads="1"/>
          </p:cNvSpPr>
          <p:nvPr>
            <p:ph type="title"/>
          </p:nvPr>
        </p:nvSpPr>
        <p:spPr bwMode="auto">
          <a:xfrm>
            <a:off x="611190" y="671515"/>
            <a:ext cx="8137525" cy="812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[Title and Content] heading</a:t>
            </a:r>
          </a:p>
        </p:txBody>
      </p:sp>
      <p:sp>
        <p:nvSpPr>
          <p:cNvPr id="55302" name="Rectangle 1"/>
          <p:cNvSpPr>
            <a:spLocks noGrp="1" noChangeArrowheads="1"/>
          </p:cNvSpPr>
          <p:nvPr>
            <p:ph type="body" idx="1"/>
          </p:nvPr>
        </p:nvSpPr>
        <p:spPr bwMode="auto">
          <a:xfrm>
            <a:off x="611190" y="1628779"/>
            <a:ext cx="8137525" cy="452755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55303" name="Rectangle 7"/>
          <p:cNvSpPr>
            <a:spLocks noGrp="1" noChangeArrowheads="1"/>
          </p:cNvSpPr>
          <p:nvPr>
            <p:ph type="dt" sz="half" idx="2"/>
          </p:nvPr>
        </p:nvSpPr>
        <p:spPr bwMode="auto">
          <a:xfrm>
            <a:off x="304801" y="6248400"/>
            <a:ext cx="19034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a:solidFill>
                  <a:srgbClr val="5D6770"/>
                </a:solidFill>
              </a:defRPr>
            </a:lvl1pPr>
          </a:lstStyle>
          <a:p>
            <a:endParaRPr lang="en-GB" dirty="0"/>
          </a:p>
        </p:txBody>
      </p:sp>
      <p:sp>
        <p:nvSpPr>
          <p:cNvPr id="55304" name="Rectangle 8"/>
          <p:cNvSpPr>
            <a:spLocks noGrp="1" noChangeArrowheads="1"/>
          </p:cNvSpPr>
          <p:nvPr>
            <p:ph type="ftr" sz="quarter" idx="3"/>
          </p:nvPr>
        </p:nvSpPr>
        <p:spPr bwMode="auto">
          <a:xfrm>
            <a:off x="1499659" y="333381"/>
            <a:ext cx="7249056" cy="244475"/>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spcBef>
                <a:spcPct val="0"/>
              </a:spcBef>
              <a:defRPr>
                <a:solidFill>
                  <a:srgbClr val="5D6770"/>
                </a:solidFill>
              </a:defRPr>
            </a:lvl1pPr>
          </a:lstStyle>
          <a:p>
            <a:r>
              <a:rPr lang="en-GB" smtClean="0"/>
              <a:t>Company overview</a:t>
            </a:r>
            <a:endParaRPr lang="en-GB" dirty="0"/>
          </a:p>
        </p:txBody>
      </p:sp>
      <p:sp>
        <p:nvSpPr>
          <p:cNvPr id="55309" name="SlideMasterTriangle"/>
          <p:cNvSpPr>
            <a:spLocks noChangeArrowheads="1"/>
          </p:cNvSpPr>
          <p:nvPr/>
        </p:nvSpPr>
        <p:spPr bwMode="auto">
          <a:xfrm flipH="1">
            <a:off x="8243895" y="6237297"/>
            <a:ext cx="576263" cy="358775"/>
          </a:xfrm>
          <a:prstGeom prst="rtTriangle">
            <a:avLst/>
          </a:prstGeom>
          <a:solidFill>
            <a:srgbClr val="00BAFF"/>
          </a:solidFill>
          <a:ln w="9525" algn="ctr">
            <a:noFill/>
            <a:miter lim="800000"/>
            <a:headEnd/>
            <a:tailEnd/>
          </a:ln>
          <a:effectLst/>
        </p:spPr>
        <p:txBody>
          <a:bodyPr/>
          <a:lstStyle/>
          <a:p>
            <a:endParaRPr lang="en-GB"/>
          </a:p>
        </p:txBody>
      </p:sp>
      <p:sp>
        <p:nvSpPr>
          <p:cNvPr id="55305" name="Rectangle number"/>
          <p:cNvSpPr>
            <a:spLocks noGrp="1" noChangeArrowheads="1"/>
          </p:cNvSpPr>
          <p:nvPr>
            <p:ph type="sldNum" sz="quarter" idx="4"/>
          </p:nvPr>
        </p:nvSpPr>
        <p:spPr bwMode="auto">
          <a:xfrm>
            <a:off x="7596192" y="6237288"/>
            <a:ext cx="1152525" cy="468312"/>
          </a:xfrm>
          <a:prstGeom prst="rect">
            <a:avLst/>
          </a:prstGeom>
          <a:noFill/>
          <a:ln w="9525">
            <a:noFill/>
            <a:miter lim="800000"/>
            <a:headEnd/>
            <a:tailEnd/>
          </a:ln>
          <a:effectLst/>
        </p:spPr>
        <p:txBody>
          <a:bodyPr vert="horz" wrap="square" lIns="91440" tIns="154800" rIns="0" bIns="45720" numCol="1" anchor="t" anchorCtr="0" compatLnSpc="1">
            <a:prstTxWarp prst="textNoShape">
              <a:avLst/>
            </a:prstTxWarp>
          </a:bodyPr>
          <a:lstStyle>
            <a:lvl1pPr algn="r">
              <a:spcBef>
                <a:spcPct val="0"/>
              </a:spcBef>
              <a:defRPr>
                <a:solidFill>
                  <a:schemeClr val="bg1"/>
                </a:solidFill>
              </a:defRPr>
            </a:lvl1pPr>
          </a:lstStyle>
          <a:p>
            <a:fld id="{8A429F4D-0545-4388-AC71-04766EFCCA15}" type="slidenum">
              <a:rPr lang="en-GB" smtClean="0"/>
              <a:pPr/>
              <a:t>‹#›</a:t>
            </a:fld>
            <a:endParaRPr lang="en-GB" dirty="0"/>
          </a:p>
        </p:txBody>
      </p:sp>
      <p:sp>
        <p:nvSpPr>
          <p:cNvPr id="55310" name="Text Box 14"/>
          <p:cNvSpPr txBox="1">
            <a:spLocks noChangeArrowheads="1"/>
          </p:cNvSpPr>
          <p:nvPr/>
        </p:nvSpPr>
        <p:spPr bwMode="auto">
          <a:xfrm>
            <a:off x="625484" y="333381"/>
            <a:ext cx="874181" cy="244475"/>
          </a:xfrm>
          <a:prstGeom prst="rect">
            <a:avLst/>
          </a:prstGeom>
          <a:noFill/>
          <a:ln w="76200" algn="ctr">
            <a:noFill/>
            <a:miter lim="800000"/>
            <a:headEnd/>
            <a:tailEnd/>
          </a:ln>
          <a:effectLst/>
        </p:spPr>
        <p:txBody>
          <a:bodyPr/>
          <a:lstStyle/>
          <a:p>
            <a:pPr>
              <a:buClr>
                <a:srgbClr val="5D6770"/>
              </a:buClr>
              <a:buFont typeface="Wingdings" pitchFamily="2" charset="2"/>
              <a:buNone/>
            </a:pPr>
            <a:r>
              <a:rPr lang="en-GB" b="1" dirty="0">
                <a:solidFill>
                  <a:srgbClr val="5D6770"/>
                </a:solidFill>
              </a:rPr>
              <a:t>Fidessa</a:t>
            </a:r>
          </a:p>
        </p:txBody>
      </p:sp>
    </p:spTree>
  </p:cSld>
  <p:clrMap bg1="lt1" tx1="dk1" bg2="lt2" tx2="dk2" accent1="accent1" accent2="accent2" accent3="accent3" accent4="accent4" accent5="accent5" accent6="accent6" hlink="hlink" folHlink="folHlink"/>
  <p:sldLayoutIdLst>
    <p:sldLayoutId id="2147484541" r:id="rId1"/>
    <p:sldLayoutId id="2147484542" r:id="rId2"/>
    <p:sldLayoutId id="2147484543" r:id="rId3"/>
    <p:sldLayoutId id="2147484544" r:id="rId4"/>
    <p:sldLayoutId id="2147484545" r:id="rId5"/>
    <p:sldLayoutId id="2147484546" r:id="rId6"/>
    <p:sldLayoutId id="2147484547" r:id="rId7"/>
    <p:sldLayoutId id="2147484548" r:id="rId8"/>
    <p:sldLayoutId id="2147484549" r:id="rId9"/>
    <p:sldLayoutId id="2147484550" r:id="rId10"/>
    <p:sldLayoutId id="2147484551" r:id="rId11"/>
    <p:sldLayoutId id="214748455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dt="0"/>
  <p:txStyles>
    <p:titleStyle>
      <a:lvl1pPr algn="l" rtl="0" eaLnBrk="1" fontAlgn="base" hangingPunct="1">
        <a:spcBef>
          <a:spcPct val="0"/>
        </a:spcBef>
        <a:spcAft>
          <a:spcPct val="0"/>
        </a:spcAft>
        <a:defRPr sz="2800">
          <a:solidFill>
            <a:srgbClr val="5D6770"/>
          </a:solidFill>
          <a:latin typeface="+mj-lt"/>
          <a:ea typeface="+mj-ea"/>
          <a:cs typeface="+mj-cs"/>
        </a:defRPr>
      </a:lvl1pPr>
      <a:lvl2pPr algn="l" rtl="0" eaLnBrk="1" fontAlgn="base" hangingPunct="1">
        <a:spcBef>
          <a:spcPct val="0"/>
        </a:spcBef>
        <a:spcAft>
          <a:spcPct val="0"/>
        </a:spcAft>
        <a:defRPr sz="2800">
          <a:solidFill>
            <a:srgbClr val="5D6770"/>
          </a:solidFill>
          <a:latin typeface="Arial" charset="0"/>
        </a:defRPr>
      </a:lvl2pPr>
      <a:lvl3pPr algn="l" rtl="0" eaLnBrk="1" fontAlgn="base" hangingPunct="1">
        <a:spcBef>
          <a:spcPct val="0"/>
        </a:spcBef>
        <a:spcAft>
          <a:spcPct val="0"/>
        </a:spcAft>
        <a:defRPr sz="2800">
          <a:solidFill>
            <a:srgbClr val="5D6770"/>
          </a:solidFill>
          <a:latin typeface="Arial" charset="0"/>
        </a:defRPr>
      </a:lvl3pPr>
      <a:lvl4pPr algn="l" rtl="0" eaLnBrk="1" fontAlgn="base" hangingPunct="1">
        <a:spcBef>
          <a:spcPct val="0"/>
        </a:spcBef>
        <a:spcAft>
          <a:spcPct val="0"/>
        </a:spcAft>
        <a:defRPr sz="2800">
          <a:solidFill>
            <a:srgbClr val="5D6770"/>
          </a:solidFill>
          <a:latin typeface="Arial" charset="0"/>
        </a:defRPr>
      </a:lvl4pPr>
      <a:lvl5pPr algn="l" rtl="0" eaLnBrk="1" fontAlgn="base" hangingPunct="1">
        <a:spcBef>
          <a:spcPct val="0"/>
        </a:spcBef>
        <a:spcAft>
          <a:spcPct val="0"/>
        </a:spcAft>
        <a:defRPr sz="2800">
          <a:solidFill>
            <a:srgbClr val="5D6770"/>
          </a:solidFill>
          <a:latin typeface="Arial" charset="0"/>
        </a:defRPr>
      </a:lvl5pPr>
      <a:lvl6pPr marL="457200" algn="l" rtl="0" eaLnBrk="1" fontAlgn="base" hangingPunct="1">
        <a:spcBef>
          <a:spcPct val="0"/>
        </a:spcBef>
        <a:spcAft>
          <a:spcPct val="0"/>
        </a:spcAft>
        <a:defRPr sz="2800">
          <a:solidFill>
            <a:srgbClr val="5D6770"/>
          </a:solidFill>
          <a:latin typeface="Arial" charset="0"/>
        </a:defRPr>
      </a:lvl6pPr>
      <a:lvl7pPr marL="914400" algn="l" rtl="0" eaLnBrk="1" fontAlgn="base" hangingPunct="1">
        <a:spcBef>
          <a:spcPct val="0"/>
        </a:spcBef>
        <a:spcAft>
          <a:spcPct val="0"/>
        </a:spcAft>
        <a:defRPr sz="2800">
          <a:solidFill>
            <a:srgbClr val="5D6770"/>
          </a:solidFill>
          <a:latin typeface="Arial" charset="0"/>
        </a:defRPr>
      </a:lvl7pPr>
      <a:lvl8pPr marL="1371600" algn="l" rtl="0" eaLnBrk="1" fontAlgn="base" hangingPunct="1">
        <a:spcBef>
          <a:spcPct val="0"/>
        </a:spcBef>
        <a:spcAft>
          <a:spcPct val="0"/>
        </a:spcAft>
        <a:defRPr sz="2800">
          <a:solidFill>
            <a:srgbClr val="5D6770"/>
          </a:solidFill>
          <a:latin typeface="Arial" charset="0"/>
        </a:defRPr>
      </a:lvl8pPr>
      <a:lvl9pPr marL="1828800" algn="l" rtl="0" eaLnBrk="1" fontAlgn="base" hangingPunct="1">
        <a:spcBef>
          <a:spcPct val="0"/>
        </a:spcBef>
        <a:spcAft>
          <a:spcPct val="0"/>
        </a:spcAft>
        <a:defRPr sz="2800">
          <a:solidFill>
            <a:srgbClr val="5D6770"/>
          </a:solidFill>
          <a:latin typeface="Arial" charset="0"/>
        </a:defRPr>
      </a:lvl9pPr>
    </p:titleStyle>
    <p:bodyStyle>
      <a:lvl1pPr marL="176213" indent="-176213" algn="l" rtl="0" eaLnBrk="1" fontAlgn="base" hangingPunct="1">
        <a:spcBef>
          <a:spcPct val="50000"/>
        </a:spcBef>
        <a:spcAft>
          <a:spcPct val="0"/>
        </a:spcAft>
        <a:buClr>
          <a:srgbClr val="00BAFF"/>
        </a:buClr>
        <a:buFont typeface="Wingdings" pitchFamily="2" charset="2"/>
        <a:buChar char="§"/>
        <a:defRPr>
          <a:solidFill>
            <a:srgbClr val="5D6770"/>
          </a:solidFill>
          <a:latin typeface="+mn-lt"/>
          <a:ea typeface="+mn-ea"/>
          <a:cs typeface="+mn-cs"/>
        </a:defRPr>
      </a:lvl1pPr>
      <a:lvl2pPr marL="355600" indent="-179388" algn="l" rtl="0" eaLnBrk="1" fontAlgn="base" hangingPunct="1">
        <a:spcBef>
          <a:spcPct val="50000"/>
        </a:spcBef>
        <a:spcAft>
          <a:spcPct val="0"/>
        </a:spcAft>
        <a:buClr>
          <a:srgbClr val="00BAFF"/>
        </a:buClr>
        <a:buFont typeface="Arial Unicode MS" pitchFamily="34" charset="-128"/>
        <a:buChar char="–"/>
        <a:defRPr>
          <a:solidFill>
            <a:srgbClr val="5D6770"/>
          </a:solidFill>
          <a:latin typeface="+mn-lt"/>
        </a:defRPr>
      </a:lvl2pPr>
      <a:lvl3pPr marL="355600" algn="l" rtl="0" eaLnBrk="1" fontAlgn="base" hangingPunct="1">
        <a:spcBef>
          <a:spcPct val="20000"/>
        </a:spcBef>
        <a:spcAft>
          <a:spcPct val="0"/>
        </a:spcAft>
        <a:buClr>
          <a:srgbClr val="00BAFF"/>
        </a:buClr>
        <a:buFont typeface="Arial Unicode MS" pitchFamily="34" charset="-128"/>
        <a:buChar char="–"/>
        <a:defRPr>
          <a:solidFill>
            <a:srgbClr val="5D6770"/>
          </a:solidFill>
          <a:latin typeface="+mn-lt"/>
        </a:defRPr>
      </a:lvl3pPr>
      <a:lvl4pPr marL="355600" algn="l" rtl="0" eaLnBrk="1" fontAlgn="base" hangingPunct="1">
        <a:spcBef>
          <a:spcPct val="20000"/>
        </a:spcBef>
        <a:spcAft>
          <a:spcPct val="0"/>
        </a:spcAft>
        <a:buClr>
          <a:srgbClr val="00BAFF"/>
        </a:buClr>
        <a:buFont typeface="Arial Unicode MS" pitchFamily="34" charset="-128"/>
        <a:buChar char="–"/>
        <a:defRPr>
          <a:solidFill>
            <a:srgbClr val="5D6770"/>
          </a:solidFill>
          <a:latin typeface="+mn-lt"/>
        </a:defRPr>
      </a:lvl4pPr>
      <a:lvl5pPr marL="355600" algn="l" rtl="0" eaLnBrk="1" fontAlgn="base" hangingPunct="1">
        <a:spcBef>
          <a:spcPct val="20000"/>
        </a:spcBef>
        <a:spcAft>
          <a:spcPct val="0"/>
        </a:spcAft>
        <a:buClr>
          <a:srgbClr val="00BAFF"/>
        </a:buClr>
        <a:buFont typeface="Arial Unicode MS" pitchFamily="34" charset="-128"/>
        <a:buChar char="–"/>
        <a:defRPr>
          <a:solidFill>
            <a:srgbClr val="5D6770"/>
          </a:solidFill>
          <a:latin typeface="+mn-lt"/>
        </a:defRPr>
      </a:lvl5pPr>
      <a:lvl6pPr marL="812800" algn="l" rtl="0" eaLnBrk="1" fontAlgn="base" hangingPunct="1">
        <a:spcBef>
          <a:spcPct val="20000"/>
        </a:spcBef>
        <a:spcAft>
          <a:spcPct val="0"/>
        </a:spcAft>
        <a:buClr>
          <a:srgbClr val="C287CB"/>
        </a:buClr>
        <a:buFont typeface="Arial Unicode MS" pitchFamily="34" charset="-128"/>
        <a:buChar char="–"/>
        <a:defRPr>
          <a:solidFill>
            <a:srgbClr val="5D6770"/>
          </a:solidFill>
          <a:latin typeface="+mn-lt"/>
        </a:defRPr>
      </a:lvl6pPr>
      <a:lvl7pPr marL="1270000" algn="l" rtl="0" eaLnBrk="1" fontAlgn="base" hangingPunct="1">
        <a:spcBef>
          <a:spcPct val="20000"/>
        </a:spcBef>
        <a:spcAft>
          <a:spcPct val="0"/>
        </a:spcAft>
        <a:buClr>
          <a:srgbClr val="C287CB"/>
        </a:buClr>
        <a:buFont typeface="Arial Unicode MS" pitchFamily="34" charset="-128"/>
        <a:buChar char="–"/>
        <a:defRPr>
          <a:solidFill>
            <a:srgbClr val="5D6770"/>
          </a:solidFill>
          <a:latin typeface="+mn-lt"/>
        </a:defRPr>
      </a:lvl7pPr>
      <a:lvl8pPr marL="1727200" algn="l" rtl="0" eaLnBrk="1" fontAlgn="base" hangingPunct="1">
        <a:spcBef>
          <a:spcPct val="20000"/>
        </a:spcBef>
        <a:spcAft>
          <a:spcPct val="0"/>
        </a:spcAft>
        <a:buClr>
          <a:srgbClr val="C287CB"/>
        </a:buClr>
        <a:buFont typeface="Arial Unicode MS" pitchFamily="34" charset="-128"/>
        <a:buChar char="–"/>
        <a:defRPr>
          <a:solidFill>
            <a:srgbClr val="5D6770"/>
          </a:solidFill>
          <a:latin typeface="+mn-lt"/>
        </a:defRPr>
      </a:lvl8pPr>
      <a:lvl9pPr marL="2184400" algn="l" rtl="0" eaLnBrk="1" fontAlgn="base" hangingPunct="1">
        <a:spcBef>
          <a:spcPct val="20000"/>
        </a:spcBef>
        <a:spcAft>
          <a:spcPct val="0"/>
        </a:spcAft>
        <a:buClr>
          <a:srgbClr val="C287CB"/>
        </a:buClr>
        <a:buFont typeface="Arial Unicode MS" pitchFamily="34" charset="-128"/>
        <a:buChar char="–"/>
        <a:defRPr>
          <a:solidFill>
            <a:srgbClr val="5D677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chart" Target="../charts/char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sz="quarter" idx="1"/>
          </p:nvPr>
        </p:nvSpPr>
        <p:spPr>
          <a:xfrm>
            <a:off x="1114427" y="682630"/>
            <a:ext cx="7489825" cy="5184775"/>
          </a:xfrm>
          <a:noFill/>
          <a:ln/>
        </p:spPr>
        <p:txBody>
          <a:bodyPr/>
          <a:lstStyle/>
          <a:p>
            <a:pPr>
              <a:lnSpc>
                <a:spcPts val="3400"/>
              </a:lnSpc>
              <a:spcBef>
                <a:spcPct val="0"/>
              </a:spcBef>
            </a:pPr>
            <a:r>
              <a:rPr lang="en-GB" sz="3200" b="1" dirty="0" smtClean="0"/>
              <a:t>Fidessa group</a:t>
            </a:r>
          </a:p>
          <a:p>
            <a:pPr>
              <a:lnSpc>
                <a:spcPts val="3400"/>
              </a:lnSpc>
              <a:spcBef>
                <a:spcPct val="0"/>
              </a:spcBef>
            </a:pPr>
            <a:endParaRPr lang="en-GB" sz="3200" b="1" dirty="0" smtClean="0"/>
          </a:p>
          <a:p>
            <a:pPr>
              <a:lnSpc>
                <a:spcPts val="3400"/>
              </a:lnSpc>
              <a:spcBef>
                <a:spcPct val="0"/>
              </a:spcBef>
            </a:pPr>
            <a:r>
              <a:rPr lang="en-GB" sz="3200" b="1" dirty="0" smtClean="0"/>
              <a:t>Hackathon</a:t>
            </a:r>
            <a:endParaRPr lang="en-GB" sz="2800" dirty="0"/>
          </a:p>
          <a:p>
            <a:pPr>
              <a:lnSpc>
                <a:spcPts val="1900"/>
              </a:lnSpc>
              <a:spcBef>
                <a:spcPct val="0"/>
              </a:spcBef>
              <a:spcAft>
                <a:spcPts val="1600"/>
              </a:spcAft>
            </a:pPr>
            <a:endParaRPr lang="en-GB" dirty="0"/>
          </a:p>
          <a:p>
            <a:pPr>
              <a:lnSpc>
                <a:spcPts val="1900"/>
              </a:lnSpc>
              <a:spcBef>
                <a:spcPct val="0"/>
              </a:spcBef>
              <a:spcAft>
                <a:spcPts val="1600"/>
              </a:spcAft>
            </a:pPr>
            <a:endParaRPr lang="en-GB" dirty="0"/>
          </a:p>
          <a:p>
            <a:pPr>
              <a:lnSpc>
                <a:spcPts val="1900"/>
              </a:lnSpc>
              <a:spcBef>
                <a:spcPct val="0"/>
              </a:spcBef>
              <a:spcAft>
                <a:spcPts val="1600"/>
              </a:spcAft>
            </a:pPr>
            <a:endParaRPr lang="en-GB" dirty="0"/>
          </a:p>
          <a:p>
            <a:pPr>
              <a:lnSpc>
                <a:spcPts val="1900"/>
              </a:lnSpc>
              <a:spcBef>
                <a:spcPct val="0"/>
              </a:spcBef>
              <a:spcAft>
                <a:spcPts val="1600"/>
              </a:spcAft>
            </a:pPr>
            <a:endParaRPr lang="en-GB" dirty="0"/>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0"/>
          <p:cNvSpPr>
            <a:spLocks noGrp="1"/>
          </p:cNvSpPr>
          <p:nvPr>
            <p:ph idx="1"/>
          </p:nvPr>
        </p:nvSpPr>
        <p:spPr>
          <a:xfrm>
            <a:off x="593936" y="1813297"/>
            <a:ext cx="2111279" cy="4527550"/>
          </a:xfrm>
        </p:spPr>
        <p:txBody>
          <a:bodyPr/>
          <a:lstStyle/>
          <a:p>
            <a:r>
              <a:rPr lang="en-GB" sz="1600" dirty="0" smtClean="0"/>
              <a:t>Definitions:</a:t>
            </a:r>
          </a:p>
          <a:p>
            <a:pPr lvl="1"/>
            <a:r>
              <a:rPr lang="en-GB" sz="1600" dirty="0" smtClean="0"/>
              <a:t>Spread – Price gap between buying and selling instrument</a:t>
            </a:r>
            <a:endParaRPr lang="en-GB" sz="1600" dirty="0" smtClean="0"/>
          </a:p>
          <a:p>
            <a:pPr lvl="1"/>
            <a:r>
              <a:rPr lang="en-GB" sz="1600" dirty="0" smtClean="0"/>
              <a:t>Bids – Orders to buy instrument</a:t>
            </a:r>
          </a:p>
          <a:p>
            <a:pPr lvl="1"/>
            <a:r>
              <a:rPr lang="en-GB" sz="1600" dirty="0" smtClean="0"/>
              <a:t>Asks – Orders to sell instrument</a:t>
            </a:r>
            <a:endParaRPr lang="en-GB" sz="1600" dirty="0" smtClean="0"/>
          </a:p>
          <a:p>
            <a:pPr lvl="1"/>
            <a:r>
              <a:rPr lang="en-GB" sz="1600" dirty="0" smtClean="0"/>
              <a:t>Mid </a:t>
            </a:r>
            <a:r>
              <a:rPr lang="en-GB" sz="1600" dirty="0" smtClean="0"/>
              <a:t>Price – Half way between Bid and Ask</a:t>
            </a:r>
            <a:endParaRPr lang="en-GB" sz="1600" dirty="0" smtClean="0"/>
          </a:p>
        </p:txBody>
      </p:sp>
      <p:sp>
        <p:nvSpPr>
          <p:cNvPr id="2" name="Title 1"/>
          <p:cNvSpPr>
            <a:spLocks noGrp="1"/>
          </p:cNvSpPr>
          <p:nvPr>
            <p:ph type="title"/>
          </p:nvPr>
        </p:nvSpPr>
        <p:spPr/>
        <p:txBody>
          <a:bodyPr/>
          <a:lstStyle/>
          <a:p>
            <a:r>
              <a:rPr lang="en-GB" dirty="0" smtClean="0"/>
              <a:t>Model Design </a:t>
            </a:r>
            <a:r>
              <a:rPr lang="en-GB" dirty="0"/>
              <a:t>- Market </a:t>
            </a:r>
            <a:r>
              <a:rPr lang="en-GB" dirty="0" smtClean="0"/>
              <a:t>Micro Structure - Basics</a:t>
            </a:r>
            <a:endParaRPr lang="en-GB" dirty="0"/>
          </a:p>
        </p:txBody>
      </p:sp>
      <p:sp>
        <p:nvSpPr>
          <p:cNvPr id="5" name="Slide Number Placeholder 4"/>
          <p:cNvSpPr>
            <a:spLocks noGrp="1"/>
          </p:cNvSpPr>
          <p:nvPr>
            <p:ph type="sldNum" sz="quarter" idx="12"/>
          </p:nvPr>
        </p:nvSpPr>
        <p:spPr/>
        <p:txBody>
          <a:bodyPr/>
          <a:lstStyle/>
          <a:p>
            <a:fld id="{BD55B578-4FFC-4ED0-8AC4-A5A1429838EE}" type="slidenum">
              <a:rPr lang="en-GB" smtClean="0"/>
              <a:pPr/>
              <a:t>9</a:t>
            </a:fld>
            <a:endParaRPr lang="en-GB"/>
          </a:p>
        </p:txBody>
      </p:sp>
      <p:cxnSp>
        <p:nvCxnSpPr>
          <p:cNvPr id="8" name="Straight Connector 7"/>
          <p:cNvCxnSpPr/>
          <p:nvPr/>
        </p:nvCxnSpPr>
        <p:spPr bwMode="auto">
          <a:xfrm>
            <a:off x="3654245" y="4394623"/>
            <a:ext cx="4968552" cy="12251"/>
          </a:xfrm>
          <a:prstGeom prst="line">
            <a:avLst/>
          </a:prstGeom>
          <a:noFill/>
          <a:ln w="34925" cap="flat" cmpd="sng" algn="ctr">
            <a:solidFill>
              <a:schemeClr val="tx2"/>
            </a:solidFill>
            <a:prstDash val="solid"/>
            <a:round/>
            <a:headEnd type="none" w="med" len="med"/>
            <a:tailEnd type="triangle" w="med" len="med"/>
          </a:ln>
          <a:effectLst/>
        </p:spPr>
      </p:cxnSp>
      <p:cxnSp>
        <p:nvCxnSpPr>
          <p:cNvPr id="10" name="Straight Connector 9"/>
          <p:cNvCxnSpPr/>
          <p:nvPr/>
        </p:nvCxnSpPr>
        <p:spPr bwMode="auto">
          <a:xfrm flipV="1">
            <a:off x="3878310" y="2006445"/>
            <a:ext cx="0" cy="2388178"/>
          </a:xfrm>
          <a:prstGeom prst="line">
            <a:avLst/>
          </a:prstGeom>
          <a:noFill/>
          <a:ln w="28575" cap="flat" cmpd="sng" algn="ctr">
            <a:solidFill>
              <a:schemeClr val="tx2"/>
            </a:solidFill>
            <a:prstDash val="solid"/>
            <a:round/>
            <a:headEnd type="none" w="med" len="med"/>
            <a:tailEnd type="triangle" w="med" len="med"/>
          </a:ln>
          <a:effectLst/>
        </p:spPr>
      </p:cxnSp>
      <p:sp>
        <p:nvSpPr>
          <p:cNvPr id="11" name="Rectangle 10"/>
          <p:cNvSpPr/>
          <p:nvPr/>
        </p:nvSpPr>
        <p:spPr bwMode="auto">
          <a:xfrm>
            <a:off x="4139952" y="3356992"/>
            <a:ext cx="360040" cy="1008112"/>
          </a:xfrm>
          <a:prstGeom prst="rect">
            <a:avLst/>
          </a:prstGeom>
          <a:solidFill>
            <a:schemeClr val="accent2">
              <a:lumMod val="20000"/>
              <a:lumOff val="8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154800" rIns="0" bIns="4680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000" b="0" i="0" u="none" strike="noStrike" cap="none" normalizeH="0" baseline="0" smtClean="0">
              <a:ln>
                <a:noFill/>
              </a:ln>
              <a:solidFill>
                <a:srgbClr val="5A676F"/>
              </a:solidFill>
              <a:effectLst/>
              <a:latin typeface="Arial" charset="0"/>
            </a:endParaRPr>
          </a:p>
        </p:txBody>
      </p:sp>
      <p:sp>
        <p:nvSpPr>
          <p:cNvPr id="13" name="Rectangle 12"/>
          <p:cNvSpPr/>
          <p:nvPr/>
        </p:nvSpPr>
        <p:spPr bwMode="auto">
          <a:xfrm>
            <a:off x="4894715" y="3357153"/>
            <a:ext cx="360040" cy="1008112"/>
          </a:xfrm>
          <a:prstGeom prst="rect">
            <a:avLst/>
          </a:prstGeom>
          <a:solidFill>
            <a:schemeClr val="accent2">
              <a:lumMod val="20000"/>
              <a:lumOff val="8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154800" rIns="0" bIns="46800" numCol="1" rtlCol="0" anchor="t" anchorCtr="0" compatLnSpc="1">
            <a:prstTxWarp prst="textNoShape">
              <a:avLst/>
            </a:prstTxWarp>
            <a:noAutofit/>
          </a:bodyPr>
          <a:lstStyle/>
          <a:p>
            <a:endParaRPr lang="en-GB">
              <a:solidFill>
                <a:srgbClr val="5A676F"/>
              </a:solidFill>
              <a:latin typeface="Arial" charset="0"/>
            </a:endParaRPr>
          </a:p>
        </p:txBody>
      </p:sp>
      <p:sp>
        <p:nvSpPr>
          <p:cNvPr id="14" name="Rectangle 13"/>
          <p:cNvSpPr/>
          <p:nvPr/>
        </p:nvSpPr>
        <p:spPr bwMode="auto">
          <a:xfrm>
            <a:off x="5269877" y="4077073"/>
            <a:ext cx="360040" cy="288031"/>
          </a:xfrm>
          <a:prstGeom prst="rect">
            <a:avLst/>
          </a:prstGeom>
          <a:solidFill>
            <a:schemeClr val="accent2">
              <a:lumMod val="40000"/>
              <a:lumOff val="6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154800" rIns="0" bIns="46800" numCol="1" rtlCol="0" anchor="t" anchorCtr="0" compatLnSpc="1">
            <a:prstTxWarp prst="textNoShape">
              <a:avLst/>
            </a:prstTxWarp>
            <a:noAutofit/>
          </a:bodyPr>
          <a:lstStyle/>
          <a:p>
            <a:endParaRPr lang="en-GB">
              <a:solidFill>
                <a:srgbClr val="5A676F"/>
              </a:solidFill>
              <a:latin typeface="Arial" charset="0"/>
            </a:endParaRPr>
          </a:p>
        </p:txBody>
      </p:sp>
      <p:sp>
        <p:nvSpPr>
          <p:cNvPr id="16" name="Rectangle 15"/>
          <p:cNvSpPr/>
          <p:nvPr/>
        </p:nvSpPr>
        <p:spPr bwMode="auto">
          <a:xfrm>
            <a:off x="6292880" y="3354642"/>
            <a:ext cx="360040" cy="1008112"/>
          </a:xfrm>
          <a:prstGeom prst="rect">
            <a:avLst/>
          </a:prstGeom>
          <a:solidFill>
            <a:srgbClr val="C00000"/>
          </a:solidFill>
          <a:ln>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154800" rIns="0" bIns="4680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000" b="0" i="0" u="none" strike="noStrike" cap="none" normalizeH="0" baseline="0" smtClean="0">
              <a:ln>
                <a:noFill/>
              </a:ln>
              <a:solidFill>
                <a:srgbClr val="FF0000"/>
              </a:solidFill>
              <a:effectLst/>
              <a:latin typeface="Arial" charset="0"/>
            </a:endParaRPr>
          </a:p>
        </p:txBody>
      </p:sp>
      <p:sp>
        <p:nvSpPr>
          <p:cNvPr id="17" name="Rectangle 16"/>
          <p:cNvSpPr/>
          <p:nvPr/>
        </p:nvSpPr>
        <p:spPr bwMode="auto">
          <a:xfrm>
            <a:off x="7043204" y="3356992"/>
            <a:ext cx="360040" cy="1008112"/>
          </a:xfrm>
          <a:prstGeom prst="rect">
            <a:avLst/>
          </a:prstGeom>
          <a:solidFill>
            <a:srgbClr val="FF0000"/>
          </a:solidFill>
          <a:ln>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154800" rIns="0" bIns="4680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000" b="0" i="0" u="none" strike="noStrike" cap="none" normalizeH="0" baseline="0" smtClean="0">
              <a:ln>
                <a:noFill/>
              </a:ln>
              <a:solidFill>
                <a:srgbClr val="5A676F"/>
              </a:solidFill>
              <a:effectLst/>
              <a:latin typeface="Arial" charset="0"/>
            </a:endParaRPr>
          </a:p>
        </p:txBody>
      </p:sp>
      <p:sp>
        <p:nvSpPr>
          <p:cNvPr id="18" name="Rectangle 17"/>
          <p:cNvSpPr/>
          <p:nvPr/>
        </p:nvSpPr>
        <p:spPr bwMode="auto">
          <a:xfrm>
            <a:off x="7427003" y="4077072"/>
            <a:ext cx="360040" cy="288031"/>
          </a:xfrm>
          <a:prstGeom prst="rect">
            <a:avLst/>
          </a:prstGeom>
          <a:solidFill>
            <a:srgbClr val="FF0000"/>
          </a:solidFill>
          <a:ln>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154800" rIns="0" bIns="4680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000" b="0" i="0" u="none" strike="noStrike" cap="none" normalizeH="0" baseline="0" smtClean="0">
              <a:ln>
                <a:noFill/>
              </a:ln>
              <a:solidFill>
                <a:srgbClr val="5A676F"/>
              </a:solidFill>
              <a:effectLst/>
              <a:latin typeface="Arial" charset="0"/>
            </a:endParaRPr>
          </a:p>
        </p:txBody>
      </p:sp>
      <p:sp>
        <p:nvSpPr>
          <p:cNvPr id="20" name="Rectangle 19"/>
          <p:cNvSpPr/>
          <p:nvPr/>
        </p:nvSpPr>
        <p:spPr bwMode="auto">
          <a:xfrm>
            <a:off x="6668042" y="2589406"/>
            <a:ext cx="360040" cy="1775698"/>
          </a:xfrm>
          <a:prstGeom prst="rect">
            <a:avLst/>
          </a:prstGeom>
          <a:solidFill>
            <a:srgbClr val="FF0000"/>
          </a:solidFill>
          <a:ln>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154800" rIns="0" bIns="4680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000" b="0" i="0" u="none" strike="noStrike" cap="none" normalizeH="0" baseline="0" smtClean="0">
              <a:ln>
                <a:noFill/>
              </a:ln>
              <a:solidFill>
                <a:srgbClr val="FF0000"/>
              </a:solidFill>
              <a:effectLst/>
              <a:latin typeface="Arial" charset="0"/>
            </a:endParaRPr>
          </a:p>
        </p:txBody>
      </p:sp>
      <p:sp>
        <p:nvSpPr>
          <p:cNvPr id="22" name="Rectangle 21"/>
          <p:cNvSpPr/>
          <p:nvPr/>
        </p:nvSpPr>
        <p:spPr bwMode="auto">
          <a:xfrm>
            <a:off x="4517893" y="3080741"/>
            <a:ext cx="360040" cy="1284363"/>
          </a:xfrm>
          <a:prstGeom prst="rect">
            <a:avLst/>
          </a:prstGeom>
          <a:solidFill>
            <a:schemeClr val="accent2">
              <a:lumMod val="20000"/>
              <a:lumOff val="8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154800" rIns="0" bIns="4680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000" b="0" i="0" u="none" strike="noStrike" cap="none" normalizeH="0" baseline="0" smtClean="0">
              <a:ln>
                <a:noFill/>
              </a:ln>
              <a:solidFill>
                <a:srgbClr val="5A676F"/>
              </a:solidFill>
              <a:effectLst/>
              <a:latin typeface="Arial" charset="0"/>
            </a:endParaRPr>
          </a:p>
        </p:txBody>
      </p:sp>
      <p:sp>
        <p:nvSpPr>
          <p:cNvPr id="23" name="TextBox 22"/>
          <p:cNvSpPr txBox="1"/>
          <p:nvPr/>
        </p:nvSpPr>
        <p:spPr>
          <a:xfrm>
            <a:off x="7979672" y="4465225"/>
            <a:ext cx="643125" cy="307777"/>
          </a:xfrm>
          <a:prstGeom prst="rect">
            <a:avLst/>
          </a:prstGeom>
          <a:noFill/>
        </p:spPr>
        <p:txBody>
          <a:bodyPr wrap="none" rtlCol="0">
            <a:spAutoFit/>
          </a:bodyPr>
          <a:lstStyle/>
          <a:p>
            <a:r>
              <a:rPr lang="en-GB" sz="1400" i="1" dirty="0" smtClean="0"/>
              <a:t>Price </a:t>
            </a:r>
            <a:endParaRPr lang="en-GB" sz="1400" i="1" dirty="0"/>
          </a:p>
        </p:txBody>
      </p:sp>
      <p:sp>
        <p:nvSpPr>
          <p:cNvPr id="24" name="TextBox 23"/>
          <p:cNvSpPr txBox="1"/>
          <p:nvPr/>
        </p:nvSpPr>
        <p:spPr>
          <a:xfrm>
            <a:off x="3046287" y="3187737"/>
            <a:ext cx="832023" cy="307777"/>
          </a:xfrm>
          <a:prstGeom prst="rect">
            <a:avLst/>
          </a:prstGeom>
          <a:noFill/>
        </p:spPr>
        <p:txBody>
          <a:bodyPr wrap="none" rtlCol="0">
            <a:spAutoFit/>
          </a:bodyPr>
          <a:lstStyle/>
          <a:p>
            <a:r>
              <a:rPr lang="en-GB" sz="1400" i="1" dirty="0" smtClean="0"/>
              <a:t>Volume </a:t>
            </a:r>
            <a:endParaRPr lang="en-GB" sz="1400" i="1" dirty="0"/>
          </a:p>
        </p:txBody>
      </p:sp>
      <p:cxnSp>
        <p:nvCxnSpPr>
          <p:cNvPr id="25" name="Straight Connector 24"/>
          <p:cNvCxnSpPr/>
          <p:nvPr/>
        </p:nvCxnSpPr>
        <p:spPr bwMode="auto">
          <a:xfrm flipH="1">
            <a:off x="5629917" y="2896219"/>
            <a:ext cx="3772" cy="1468884"/>
          </a:xfrm>
          <a:prstGeom prst="line">
            <a:avLst/>
          </a:prstGeom>
          <a:noFill/>
          <a:ln w="9525" cap="flat" cmpd="sng" algn="ctr">
            <a:solidFill>
              <a:schemeClr val="tx2"/>
            </a:solidFill>
            <a:prstDash val="solid"/>
            <a:round/>
            <a:headEnd type="none" w="med" len="med"/>
            <a:tailEnd type="none" w="med" len="med"/>
          </a:ln>
          <a:effectLst/>
        </p:spPr>
      </p:cxnSp>
      <p:cxnSp>
        <p:nvCxnSpPr>
          <p:cNvPr id="27" name="Straight Connector 26"/>
          <p:cNvCxnSpPr/>
          <p:nvPr/>
        </p:nvCxnSpPr>
        <p:spPr bwMode="auto">
          <a:xfrm flipH="1">
            <a:off x="6286218" y="2888387"/>
            <a:ext cx="3772" cy="1468884"/>
          </a:xfrm>
          <a:prstGeom prst="line">
            <a:avLst/>
          </a:prstGeom>
          <a:noFill/>
          <a:ln w="9525" cap="flat" cmpd="sng" algn="ctr">
            <a:solidFill>
              <a:schemeClr val="tx2"/>
            </a:solidFill>
            <a:prstDash val="solid"/>
            <a:round/>
            <a:headEnd type="none" w="med" len="med"/>
            <a:tailEnd type="none" w="med" len="med"/>
          </a:ln>
          <a:effectLst/>
        </p:spPr>
      </p:cxnSp>
      <p:sp>
        <p:nvSpPr>
          <p:cNvPr id="28" name="Left Brace 27"/>
          <p:cNvSpPr/>
          <p:nvPr/>
        </p:nvSpPr>
        <p:spPr bwMode="auto">
          <a:xfrm rot="5400000">
            <a:off x="5828349" y="2209527"/>
            <a:ext cx="272131" cy="668998"/>
          </a:xfrm>
          <a:prstGeom prst="leftBrace">
            <a:avLst/>
          </a:prstGeom>
          <a:noFill/>
          <a:ln w="9525" cap="flat" cmpd="sng" algn="ctr">
            <a:solidFill>
              <a:schemeClr val="tx2"/>
            </a:solidFill>
            <a:prstDash val="solid"/>
            <a:round/>
            <a:headEnd type="none" w="med" len="med"/>
            <a:tailEnd type="none" w="med" len="med"/>
          </a:ln>
          <a:effectLst/>
        </p:spPr>
        <p:txBody>
          <a:bodyPr rtlCol="0" anchor="ctr"/>
          <a:lstStyle/>
          <a:p>
            <a:pPr algn="ctr"/>
            <a:endParaRPr lang="en-GB"/>
          </a:p>
        </p:txBody>
      </p:sp>
      <p:sp>
        <p:nvSpPr>
          <p:cNvPr id="29" name="TextBox 28"/>
          <p:cNvSpPr txBox="1"/>
          <p:nvPr/>
        </p:nvSpPr>
        <p:spPr>
          <a:xfrm>
            <a:off x="5548402" y="2006444"/>
            <a:ext cx="811441" cy="307777"/>
          </a:xfrm>
          <a:prstGeom prst="rect">
            <a:avLst/>
          </a:prstGeom>
          <a:noFill/>
        </p:spPr>
        <p:txBody>
          <a:bodyPr wrap="none" rtlCol="0">
            <a:spAutoFit/>
          </a:bodyPr>
          <a:lstStyle/>
          <a:p>
            <a:r>
              <a:rPr lang="en-GB" sz="1400" dirty="0" smtClean="0"/>
              <a:t>Spread </a:t>
            </a:r>
            <a:endParaRPr lang="en-GB" sz="1400" dirty="0"/>
          </a:p>
        </p:txBody>
      </p:sp>
      <p:cxnSp>
        <p:nvCxnSpPr>
          <p:cNvPr id="32" name="Straight Arrow Connector 31"/>
          <p:cNvCxnSpPr/>
          <p:nvPr/>
        </p:nvCxnSpPr>
        <p:spPr bwMode="auto">
          <a:xfrm flipV="1">
            <a:off x="5422217" y="4569351"/>
            <a:ext cx="0" cy="451223"/>
          </a:xfrm>
          <a:prstGeom prst="straightConnector1">
            <a:avLst/>
          </a:prstGeom>
          <a:noFill/>
          <a:ln w="9525" cap="flat" cmpd="sng" algn="ctr">
            <a:solidFill>
              <a:schemeClr val="tx2"/>
            </a:solidFill>
            <a:prstDash val="solid"/>
            <a:round/>
            <a:headEnd type="none" w="med" len="med"/>
            <a:tailEnd type="triangle"/>
          </a:ln>
          <a:effectLst/>
        </p:spPr>
      </p:cxnSp>
      <p:cxnSp>
        <p:nvCxnSpPr>
          <p:cNvPr id="34" name="Straight Arrow Connector 33"/>
          <p:cNvCxnSpPr/>
          <p:nvPr/>
        </p:nvCxnSpPr>
        <p:spPr bwMode="auto">
          <a:xfrm flipV="1">
            <a:off x="6485112" y="4496817"/>
            <a:ext cx="0" cy="523757"/>
          </a:xfrm>
          <a:prstGeom prst="straightConnector1">
            <a:avLst/>
          </a:prstGeom>
          <a:noFill/>
          <a:ln w="9525" cap="flat" cmpd="sng" algn="ctr">
            <a:solidFill>
              <a:schemeClr val="tx2"/>
            </a:solidFill>
            <a:prstDash val="solid"/>
            <a:round/>
            <a:headEnd type="none" w="med" len="med"/>
            <a:tailEnd type="triangle"/>
          </a:ln>
          <a:effectLst/>
        </p:spPr>
      </p:cxnSp>
      <p:sp>
        <p:nvSpPr>
          <p:cNvPr id="38" name="TextBox 37"/>
          <p:cNvSpPr txBox="1"/>
          <p:nvPr/>
        </p:nvSpPr>
        <p:spPr>
          <a:xfrm>
            <a:off x="4170910" y="3697065"/>
            <a:ext cx="1140056" cy="307777"/>
          </a:xfrm>
          <a:prstGeom prst="rect">
            <a:avLst/>
          </a:prstGeom>
          <a:noFill/>
        </p:spPr>
        <p:txBody>
          <a:bodyPr wrap="none" rtlCol="0">
            <a:spAutoFit/>
          </a:bodyPr>
          <a:lstStyle/>
          <a:p>
            <a:r>
              <a:rPr lang="en-GB" sz="1400" dirty="0" smtClean="0"/>
              <a:t>Buy Orders </a:t>
            </a:r>
            <a:endParaRPr lang="en-GB" sz="1400" dirty="0"/>
          </a:p>
        </p:txBody>
      </p:sp>
      <p:sp>
        <p:nvSpPr>
          <p:cNvPr id="39" name="TextBox 38"/>
          <p:cNvSpPr txBox="1"/>
          <p:nvPr/>
        </p:nvSpPr>
        <p:spPr>
          <a:xfrm>
            <a:off x="6306719" y="3700146"/>
            <a:ext cx="1130438" cy="307777"/>
          </a:xfrm>
          <a:prstGeom prst="rect">
            <a:avLst/>
          </a:prstGeom>
          <a:noFill/>
        </p:spPr>
        <p:txBody>
          <a:bodyPr wrap="none" rtlCol="0">
            <a:spAutoFit/>
          </a:bodyPr>
          <a:lstStyle/>
          <a:p>
            <a:r>
              <a:rPr lang="en-GB" sz="1400" dirty="0" smtClean="0"/>
              <a:t>Sell Orders </a:t>
            </a:r>
            <a:endParaRPr lang="en-GB" sz="1400" dirty="0"/>
          </a:p>
        </p:txBody>
      </p:sp>
      <mc:AlternateContent xmlns:mc="http://schemas.openxmlformats.org/markup-compatibility/2006">
        <mc:Choice xmlns:a14="http://schemas.microsoft.com/office/drawing/2010/main" Requires="a14">
          <p:sp>
            <p:nvSpPr>
              <p:cNvPr id="44" name="TextBox 43"/>
              <p:cNvSpPr txBox="1"/>
              <p:nvPr/>
            </p:nvSpPr>
            <p:spPr>
              <a:xfrm>
                <a:off x="3962691" y="5676987"/>
                <a:ext cx="4003446" cy="816955"/>
              </a:xfrm>
              <a:prstGeom prst="rect">
                <a:avLst/>
              </a:prstGeom>
              <a:noFill/>
            </p:spPr>
            <p:txBody>
              <a:bodyPr wrap="square" rtlCol="0">
                <a:spAutoFit/>
              </a:bodyPr>
              <a:lstStyle/>
              <a:p>
                <a:pPr algn="ctr"/>
                <a:r>
                  <a:rPr lang="en-GB" sz="1400" dirty="0" smtClean="0"/>
                  <a:t>Mid </a:t>
                </a:r>
                <a:r>
                  <a:rPr lang="en-GB" sz="1400" dirty="0" smtClean="0"/>
                  <a:t>Price </a:t>
                </a:r>
                <a14:m>
                  <m:oMath xmlns:m="http://schemas.openxmlformats.org/officeDocument/2006/math">
                    <m:r>
                      <a:rPr lang="en-GB" sz="1800" i="1" smtClean="0">
                        <a:latin typeface="Cambria Math" panose="02040503050406030204" pitchFamily="18" charset="0"/>
                      </a:rPr>
                      <m:t>=</m:t>
                    </m:r>
                    <m:f>
                      <m:fPr>
                        <m:ctrlPr>
                          <a:rPr lang="en-GB" sz="1800" b="0" i="1" smtClean="0">
                            <a:latin typeface="Cambria Math"/>
                          </a:rPr>
                        </m:ctrlPr>
                      </m:fPr>
                      <m:num>
                        <m:r>
                          <a:rPr lang="en-GB" sz="1800" i="1">
                            <a:latin typeface="Cambria Math" panose="02040503050406030204" pitchFamily="18" charset="0"/>
                          </a:rPr>
                          <m:t>𝐵𝑖𝑑</m:t>
                        </m:r>
                        <m:r>
                          <a:rPr lang="en-GB" sz="1800" i="1">
                            <a:latin typeface="Cambria Math" panose="02040503050406030204" pitchFamily="18" charset="0"/>
                          </a:rPr>
                          <m:t> </m:t>
                        </m:r>
                        <m:r>
                          <a:rPr lang="en-GB" sz="1800" i="1">
                            <a:latin typeface="Cambria Math" panose="02040503050406030204" pitchFamily="18" charset="0"/>
                          </a:rPr>
                          <m:t>𝑃𝑟𝑖𝑐𝑒</m:t>
                        </m:r>
                        <m:r>
                          <a:rPr lang="en-GB" sz="1800" i="1">
                            <a:latin typeface="Cambria Math" panose="02040503050406030204" pitchFamily="18" charset="0"/>
                          </a:rPr>
                          <m:t>+</m:t>
                        </m:r>
                        <m:r>
                          <a:rPr lang="en-GB" sz="1800" i="1">
                            <a:latin typeface="Cambria Math" panose="02040503050406030204" pitchFamily="18" charset="0"/>
                          </a:rPr>
                          <m:t>𝐴𝑠𝑘</m:t>
                        </m:r>
                        <m:r>
                          <a:rPr lang="en-GB" sz="1800" i="1">
                            <a:latin typeface="Cambria Math" panose="02040503050406030204" pitchFamily="18" charset="0"/>
                          </a:rPr>
                          <m:t> </m:t>
                        </m:r>
                        <m:r>
                          <a:rPr lang="en-GB" sz="1800" i="1">
                            <a:latin typeface="Cambria Math" panose="02040503050406030204" pitchFamily="18" charset="0"/>
                          </a:rPr>
                          <m:t>𝑃𝑟𝑖𝑐𝑒</m:t>
                        </m:r>
                      </m:num>
                      <m:den>
                        <m:r>
                          <a:rPr lang="en-GB" sz="1800" b="0" i="1" smtClean="0">
                            <a:latin typeface="Cambria Math" panose="02040503050406030204" pitchFamily="18" charset="0"/>
                          </a:rPr>
                          <m:t>2</m:t>
                        </m:r>
                      </m:den>
                    </m:f>
                  </m:oMath>
                </a14:m>
                <a:endParaRPr lang="en-GB" sz="1400" b="0" dirty="0" smtClean="0"/>
              </a:p>
              <a:p>
                <a:pPr algn="ctr"/>
                <a:endParaRPr lang="en-GB" sz="1400" dirty="0"/>
              </a:p>
            </p:txBody>
          </p:sp>
        </mc:Choice>
        <mc:Fallback>
          <p:sp>
            <p:nvSpPr>
              <p:cNvPr id="44" name="TextBox 43"/>
              <p:cNvSpPr txBox="1">
                <a:spLocks noRot="1" noChangeAspect="1" noMove="1" noResize="1" noEditPoints="1" noAdjustHandles="1" noChangeArrowheads="1" noChangeShapeType="1" noTextEdit="1"/>
              </p:cNvSpPr>
              <p:nvPr/>
            </p:nvSpPr>
            <p:spPr>
              <a:xfrm>
                <a:off x="3962691" y="5676987"/>
                <a:ext cx="4003446" cy="816955"/>
              </a:xfrm>
              <a:prstGeom prst="rect">
                <a:avLst/>
              </a:prstGeom>
              <a:blipFill rotWithShape="1">
                <a:blip r:embed="rId2"/>
                <a:stretch>
                  <a:fillRect/>
                </a:stretch>
              </a:blipFill>
            </p:spPr>
            <p:txBody>
              <a:bodyPr/>
              <a:lstStyle/>
              <a:p>
                <a:r>
                  <a:rPr lang="en-GB">
                    <a:noFill/>
                  </a:rPr>
                  <a:t> </a:t>
                </a:r>
              </a:p>
            </p:txBody>
          </p:sp>
        </mc:Fallback>
      </mc:AlternateContent>
      <p:sp>
        <p:nvSpPr>
          <p:cNvPr id="45" name="Rectangle 44"/>
          <p:cNvSpPr/>
          <p:nvPr/>
        </p:nvSpPr>
        <p:spPr bwMode="auto">
          <a:xfrm>
            <a:off x="7428571" y="2423503"/>
            <a:ext cx="360040" cy="288031"/>
          </a:xfrm>
          <a:prstGeom prst="rect">
            <a:avLst/>
          </a:prstGeom>
          <a:solidFill>
            <a:srgbClr val="FF0000"/>
          </a:solidFill>
          <a:ln>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0000" tIns="154800" rIns="0" bIns="46800" numCol="1" rtlCol="0" anchor="t" anchorCtr="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000" b="0" i="0" u="none" strike="noStrike" cap="none" normalizeH="0" baseline="0" smtClean="0">
              <a:ln>
                <a:noFill/>
              </a:ln>
              <a:solidFill>
                <a:srgbClr val="5A676F"/>
              </a:solidFill>
              <a:effectLst/>
              <a:latin typeface="Arial" charset="0"/>
            </a:endParaRPr>
          </a:p>
        </p:txBody>
      </p:sp>
      <p:cxnSp>
        <p:nvCxnSpPr>
          <p:cNvPr id="47" name="Straight Arrow Connector 46"/>
          <p:cNvCxnSpPr>
            <a:stCxn id="45" idx="2"/>
            <a:endCxn id="18" idx="0"/>
          </p:cNvCxnSpPr>
          <p:nvPr/>
        </p:nvCxnSpPr>
        <p:spPr bwMode="auto">
          <a:xfrm flipH="1">
            <a:off x="7607023" y="2711534"/>
            <a:ext cx="1568" cy="1365538"/>
          </a:xfrm>
          <a:prstGeom prst="straightConnector1">
            <a:avLst/>
          </a:prstGeom>
          <a:noFill/>
          <a:ln w="9525" cap="flat" cmpd="sng" algn="ctr">
            <a:solidFill>
              <a:schemeClr val="tx2"/>
            </a:solidFill>
            <a:prstDash val="solid"/>
            <a:round/>
            <a:headEnd type="none" w="med" len="med"/>
            <a:tailEnd type="triangle"/>
          </a:ln>
          <a:effectLst/>
        </p:spPr>
      </p:cxnSp>
      <p:sp>
        <p:nvSpPr>
          <p:cNvPr id="50" name="TextBox 49"/>
          <p:cNvSpPr txBox="1"/>
          <p:nvPr/>
        </p:nvSpPr>
        <p:spPr>
          <a:xfrm>
            <a:off x="7142166" y="1860203"/>
            <a:ext cx="929713" cy="523220"/>
          </a:xfrm>
          <a:prstGeom prst="rect">
            <a:avLst/>
          </a:prstGeom>
          <a:noFill/>
        </p:spPr>
        <p:txBody>
          <a:bodyPr wrap="square" rtlCol="0">
            <a:spAutoFit/>
          </a:bodyPr>
          <a:lstStyle/>
          <a:p>
            <a:pPr algn="ctr"/>
            <a:r>
              <a:rPr lang="en-GB" sz="1400" dirty="0" smtClean="0"/>
              <a:t>New Orders </a:t>
            </a:r>
            <a:endParaRPr lang="en-GB" sz="1400" dirty="0"/>
          </a:p>
        </p:txBody>
      </p:sp>
      <p:cxnSp>
        <p:nvCxnSpPr>
          <p:cNvPr id="33" name="Straight Arrow Connector 32"/>
          <p:cNvCxnSpPr/>
          <p:nvPr/>
        </p:nvCxnSpPr>
        <p:spPr bwMode="auto">
          <a:xfrm flipH="1" flipV="1">
            <a:off x="5954122" y="4547392"/>
            <a:ext cx="10292" cy="1129595"/>
          </a:xfrm>
          <a:prstGeom prst="straightConnector1">
            <a:avLst/>
          </a:prstGeom>
          <a:noFill/>
          <a:ln w="9525" cap="flat" cmpd="sng" algn="ctr">
            <a:solidFill>
              <a:schemeClr val="tx2"/>
            </a:solidFill>
            <a:prstDash val="solid"/>
            <a:round/>
            <a:headEnd type="none" w="med" len="med"/>
            <a:tailEnd type="triangle"/>
          </a:ln>
          <a:effectLst/>
        </p:spPr>
      </p:cxnSp>
      <p:sp>
        <p:nvSpPr>
          <p:cNvPr id="35" name="TextBox 34"/>
          <p:cNvSpPr txBox="1"/>
          <p:nvPr/>
        </p:nvSpPr>
        <p:spPr>
          <a:xfrm>
            <a:off x="5014990" y="5078049"/>
            <a:ext cx="1042273" cy="307777"/>
          </a:xfrm>
          <a:prstGeom prst="rect">
            <a:avLst/>
          </a:prstGeom>
          <a:noFill/>
        </p:spPr>
        <p:txBody>
          <a:bodyPr wrap="none" rtlCol="0">
            <a:spAutoFit/>
          </a:bodyPr>
          <a:lstStyle/>
          <a:p>
            <a:r>
              <a:rPr lang="en-GB" sz="1400" dirty="0" smtClean="0"/>
              <a:t>Bid.Size.0</a:t>
            </a:r>
            <a:r>
              <a:rPr lang="en-GB" sz="1400" dirty="0" smtClean="0"/>
              <a:t> </a:t>
            </a:r>
            <a:endParaRPr lang="en-GB" sz="1400" dirty="0"/>
          </a:p>
        </p:txBody>
      </p:sp>
      <p:sp>
        <p:nvSpPr>
          <p:cNvPr id="36" name="TextBox 35"/>
          <p:cNvSpPr txBox="1"/>
          <p:nvPr/>
        </p:nvSpPr>
        <p:spPr>
          <a:xfrm>
            <a:off x="6251184" y="5078050"/>
            <a:ext cx="1082348" cy="307777"/>
          </a:xfrm>
          <a:prstGeom prst="rect">
            <a:avLst/>
          </a:prstGeom>
          <a:noFill/>
        </p:spPr>
        <p:txBody>
          <a:bodyPr wrap="none" rtlCol="0">
            <a:spAutoFit/>
          </a:bodyPr>
          <a:lstStyle/>
          <a:p>
            <a:r>
              <a:rPr lang="en-GB" sz="1400" dirty="0" smtClean="0"/>
              <a:t>Ask.Size.0</a:t>
            </a:r>
            <a:r>
              <a:rPr lang="en-GB" sz="1400" dirty="0" smtClean="0"/>
              <a:t> </a:t>
            </a:r>
            <a:endParaRPr lang="en-GB" sz="1400" dirty="0"/>
          </a:p>
        </p:txBody>
      </p:sp>
      <p:cxnSp>
        <p:nvCxnSpPr>
          <p:cNvPr id="37" name="Straight Arrow Connector 36"/>
          <p:cNvCxnSpPr/>
          <p:nvPr/>
        </p:nvCxnSpPr>
        <p:spPr bwMode="auto">
          <a:xfrm flipV="1">
            <a:off x="4319972" y="4600244"/>
            <a:ext cx="0" cy="451223"/>
          </a:xfrm>
          <a:prstGeom prst="straightConnector1">
            <a:avLst/>
          </a:prstGeom>
          <a:noFill/>
          <a:ln w="9525" cap="flat" cmpd="sng" algn="ctr">
            <a:solidFill>
              <a:schemeClr val="tx2"/>
            </a:solidFill>
            <a:prstDash val="solid"/>
            <a:round/>
            <a:headEnd type="none" w="med" len="med"/>
            <a:tailEnd type="triangle"/>
          </a:ln>
          <a:effectLst/>
        </p:spPr>
      </p:cxnSp>
      <p:sp>
        <p:nvSpPr>
          <p:cNvPr id="40" name="TextBox 39"/>
          <p:cNvSpPr txBox="1"/>
          <p:nvPr/>
        </p:nvSpPr>
        <p:spPr>
          <a:xfrm>
            <a:off x="3824685" y="5078050"/>
            <a:ext cx="1042273" cy="307777"/>
          </a:xfrm>
          <a:prstGeom prst="rect">
            <a:avLst/>
          </a:prstGeom>
          <a:noFill/>
        </p:spPr>
        <p:txBody>
          <a:bodyPr wrap="none" rtlCol="0">
            <a:spAutoFit/>
          </a:bodyPr>
          <a:lstStyle/>
          <a:p>
            <a:r>
              <a:rPr lang="en-GB" sz="1400" dirty="0" smtClean="0"/>
              <a:t>Bid.Size.3</a:t>
            </a:r>
            <a:r>
              <a:rPr lang="en-GB" sz="1400" dirty="0" smtClean="0"/>
              <a:t> </a:t>
            </a:r>
            <a:endParaRPr lang="en-GB" sz="1400" dirty="0"/>
          </a:p>
        </p:txBody>
      </p:sp>
      <p:sp>
        <p:nvSpPr>
          <p:cNvPr id="41" name="TextBox 40"/>
          <p:cNvSpPr txBox="1"/>
          <p:nvPr/>
        </p:nvSpPr>
        <p:spPr>
          <a:xfrm>
            <a:off x="7437157" y="5020574"/>
            <a:ext cx="1082348" cy="307777"/>
          </a:xfrm>
          <a:prstGeom prst="rect">
            <a:avLst/>
          </a:prstGeom>
          <a:noFill/>
        </p:spPr>
        <p:txBody>
          <a:bodyPr wrap="none" rtlCol="0">
            <a:spAutoFit/>
          </a:bodyPr>
          <a:lstStyle/>
          <a:p>
            <a:r>
              <a:rPr lang="en-GB" sz="1400" dirty="0" smtClean="0"/>
              <a:t>Ask.Size.3</a:t>
            </a:r>
            <a:r>
              <a:rPr lang="en-GB" sz="1400" dirty="0" smtClean="0"/>
              <a:t> </a:t>
            </a:r>
            <a:endParaRPr lang="en-GB" sz="1400" dirty="0"/>
          </a:p>
        </p:txBody>
      </p:sp>
      <p:cxnSp>
        <p:nvCxnSpPr>
          <p:cNvPr id="43" name="Straight Arrow Connector 42"/>
          <p:cNvCxnSpPr/>
          <p:nvPr/>
        </p:nvCxnSpPr>
        <p:spPr bwMode="auto">
          <a:xfrm flipV="1">
            <a:off x="7612480" y="4547390"/>
            <a:ext cx="0" cy="451223"/>
          </a:xfrm>
          <a:prstGeom prst="straightConnector1">
            <a:avLst/>
          </a:prstGeom>
          <a:noFill/>
          <a:ln w="9525" cap="flat" cmpd="sng" algn="ctr">
            <a:solidFill>
              <a:schemeClr val="tx2"/>
            </a:solidFill>
            <a:prstDash val="solid"/>
            <a:round/>
            <a:headEnd type="none" w="med" len="med"/>
            <a:tailEnd type="triangle"/>
          </a:ln>
          <a:effectLst/>
        </p:spPr>
      </p:cxnSp>
    </p:spTree>
    <p:extLst>
      <p:ext uri="{BB962C8B-B14F-4D97-AF65-F5344CB8AC3E}">
        <p14:creationId xmlns:p14="http://schemas.microsoft.com/office/powerpoint/2010/main" val="3880487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7599522" y="6243873"/>
            <a:ext cx="1152525" cy="468312"/>
          </a:xfrm>
        </p:spPr>
        <p:txBody>
          <a:bodyPr/>
          <a:lstStyle/>
          <a:p>
            <a:fld id="{36F1A767-0121-42B3-974D-74C274FA5F25}" type="slidenum">
              <a:rPr lang="en-GB"/>
              <a:pPr/>
              <a:t>1</a:t>
            </a:fld>
            <a:endParaRPr lang="en-GB" dirty="0"/>
          </a:p>
        </p:txBody>
      </p:sp>
      <p:sp>
        <p:nvSpPr>
          <p:cNvPr id="284676" name="Content Placeholder 2"/>
          <p:cNvSpPr>
            <a:spLocks noGrp="1"/>
          </p:cNvSpPr>
          <p:nvPr>
            <p:ph idx="4294967295"/>
          </p:nvPr>
        </p:nvSpPr>
        <p:spPr>
          <a:xfrm>
            <a:off x="1292226" y="3779869"/>
            <a:ext cx="7851775" cy="2643187"/>
          </a:xfrm>
        </p:spPr>
        <p:txBody>
          <a:bodyPr/>
          <a:lstStyle/>
          <a:p>
            <a:pPr>
              <a:spcAft>
                <a:spcPts val="1200"/>
              </a:spcAft>
              <a:buFontTx/>
              <a:buNone/>
            </a:pPr>
            <a:r>
              <a:rPr lang="en-GB" sz="2800" dirty="0" smtClean="0"/>
              <a:t>“</a:t>
            </a:r>
            <a:r>
              <a:rPr lang="en-GB" sz="2800" dirty="0"/>
              <a:t>The leading supplier of </a:t>
            </a:r>
            <a:r>
              <a:rPr lang="en-GB" sz="2800" dirty="0" smtClean="0"/>
              <a:t>multi-asset </a:t>
            </a:r>
            <a:r>
              <a:rPr lang="en-GB" sz="2800" b="1" i="1" dirty="0" smtClean="0"/>
              <a:t>trading</a:t>
            </a:r>
            <a:br>
              <a:rPr lang="en-GB" sz="2800" b="1" i="1" dirty="0" smtClean="0"/>
            </a:br>
            <a:r>
              <a:rPr lang="en-GB" sz="2800" dirty="0" smtClean="0"/>
              <a:t>and </a:t>
            </a:r>
            <a:r>
              <a:rPr lang="en-GB" sz="2800" b="1" i="1" dirty="0" smtClean="0"/>
              <a:t>investment management </a:t>
            </a:r>
            <a:r>
              <a:rPr lang="en-GB" sz="2800" dirty="0" smtClean="0"/>
              <a:t>solutions </a:t>
            </a:r>
            <a:br>
              <a:rPr lang="en-GB" sz="2800" dirty="0" smtClean="0"/>
            </a:br>
            <a:r>
              <a:rPr lang="en-GB" sz="2800" dirty="0" smtClean="0"/>
              <a:t>for the </a:t>
            </a:r>
            <a:r>
              <a:rPr lang="en-GB" sz="2800" dirty="0"/>
              <a:t>world’s financial community”</a:t>
            </a:r>
            <a:endParaRPr lang="en-GB" sz="2800" i="1" dirty="0"/>
          </a:p>
        </p:txBody>
      </p:sp>
      <p:pic>
        <p:nvPicPr>
          <p:cNvPr id="284678" name="Picture 5" descr="Fidessa-with-Strapline-43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2592393" y="1442304"/>
            <a:ext cx="3636271" cy="1520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8663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a:xfrm>
            <a:off x="7616774" y="6226619"/>
            <a:ext cx="1152525" cy="468312"/>
          </a:xfrm>
        </p:spPr>
        <p:txBody>
          <a:bodyPr/>
          <a:lstStyle/>
          <a:p>
            <a:fld id="{8BD3F120-71C3-47C3-AC55-D5A2F511E23C}" type="slidenum">
              <a:rPr lang="en-GB"/>
              <a:pPr/>
              <a:t>2</a:t>
            </a:fld>
            <a:endParaRPr lang="en-GB" dirty="0"/>
          </a:p>
        </p:txBody>
      </p:sp>
      <p:sp>
        <p:nvSpPr>
          <p:cNvPr id="285700" name="Content Placeholder 2"/>
          <p:cNvSpPr>
            <a:spLocks noGrp="1"/>
          </p:cNvSpPr>
          <p:nvPr>
            <p:ph idx="4294967295"/>
          </p:nvPr>
        </p:nvSpPr>
        <p:spPr>
          <a:xfrm>
            <a:off x="630625" y="1189281"/>
            <a:ext cx="7932737" cy="4286251"/>
          </a:xfrm>
        </p:spPr>
        <p:txBody>
          <a:bodyPr/>
          <a:lstStyle/>
          <a:p>
            <a:pPr>
              <a:spcAft>
                <a:spcPts val="1200"/>
              </a:spcAft>
            </a:pPr>
            <a:r>
              <a:rPr lang="en-GB" b="1" dirty="0"/>
              <a:t>Pedigree - </a:t>
            </a:r>
            <a:r>
              <a:rPr lang="en-GB" dirty="0"/>
              <a:t>Market leader with benchmark </a:t>
            </a:r>
            <a:r>
              <a:rPr lang="en-GB" dirty="0" smtClean="0"/>
              <a:t>services </a:t>
            </a:r>
            <a:r>
              <a:rPr lang="en-GB" dirty="0"/>
              <a:t>for </a:t>
            </a:r>
            <a:r>
              <a:rPr lang="en-GB" dirty="0" smtClean="0"/>
              <a:t>both the buy-side</a:t>
            </a:r>
            <a:br>
              <a:rPr lang="en-GB" dirty="0" smtClean="0"/>
            </a:br>
            <a:r>
              <a:rPr lang="en-GB" dirty="0" smtClean="0"/>
              <a:t>&amp; </a:t>
            </a:r>
            <a:r>
              <a:rPr lang="en-GB" dirty="0"/>
              <a:t>sell-side</a:t>
            </a:r>
          </a:p>
          <a:p>
            <a:pPr>
              <a:spcAft>
                <a:spcPts val="1200"/>
              </a:spcAft>
            </a:pPr>
            <a:r>
              <a:rPr lang="en-GB" b="1" dirty="0"/>
              <a:t>Experienced - </a:t>
            </a:r>
            <a:r>
              <a:rPr lang="en-GB" dirty="0"/>
              <a:t>Delivering leading-edge systems for </a:t>
            </a:r>
            <a:r>
              <a:rPr lang="en-GB" dirty="0" smtClean="0"/>
              <a:t>36 </a:t>
            </a:r>
            <a:r>
              <a:rPr lang="en-GB" dirty="0"/>
              <a:t>years, </a:t>
            </a:r>
            <a:r>
              <a:rPr lang="en-GB" dirty="0" smtClean="0"/>
              <a:t>used</a:t>
            </a:r>
            <a:br>
              <a:rPr lang="en-GB" dirty="0" smtClean="0"/>
            </a:br>
            <a:r>
              <a:rPr lang="en-GB" dirty="0" smtClean="0"/>
              <a:t>by </a:t>
            </a:r>
            <a:r>
              <a:rPr lang="en-GB" dirty="0"/>
              <a:t>85% of tier-one institutions</a:t>
            </a:r>
          </a:p>
          <a:p>
            <a:pPr>
              <a:spcAft>
                <a:spcPts val="1200"/>
              </a:spcAft>
            </a:pPr>
            <a:r>
              <a:rPr lang="en-GB" b="1" dirty="0"/>
              <a:t>Scale - </a:t>
            </a:r>
            <a:r>
              <a:rPr lang="en-GB" dirty="0"/>
              <a:t>Global presence &amp; broad client base: major banks &amp; asset managers to niche </a:t>
            </a:r>
            <a:r>
              <a:rPr lang="en-GB" dirty="0" smtClean="0"/>
              <a:t>players, </a:t>
            </a:r>
            <a:r>
              <a:rPr lang="en-GB" dirty="0" smtClean="0">
                <a:solidFill>
                  <a:schemeClr val="tx1">
                    <a:lumMod val="65000"/>
                    <a:lumOff val="35000"/>
                  </a:schemeClr>
                </a:solidFill>
              </a:rPr>
              <a:t>1,700 staff</a:t>
            </a:r>
            <a:r>
              <a:rPr lang="en-GB" dirty="0" smtClean="0"/>
              <a:t>, 900 clients, </a:t>
            </a:r>
            <a:r>
              <a:rPr lang="en-GB" dirty="0" smtClean="0">
                <a:solidFill>
                  <a:srgbClr val="5A676F"/>
                </a:solidFill>
              </a:rPr>
              <a:t>22,000</a:t>
            </a:r>
            <a:r>
              <a:rPr lang="en-GB" dirty="0" smtClean="0"/>
              <a:t> users</a:t>
            </a:r>
            <a:endParaRPr lang="en-GB" dirty="0"/>
          </a:p>
          <a:p>
            <a:pPr>
              <a:spcAft>
                <a:spcPts val="1200"/>
              </a:spcAft>
            </a:pPr>
            <a:r>
              <a:rPr lang="en-GB" b="1" dirty="0" smtClean="0"/>
              <a:t>Established </a:t>
            </a:r>
            <a:r>
              <a:rPr lang="en-GB" b="1" dirty="0"/>
              <a:t>-</a:t>
            </a:r>
            <a:r>
              <a:rPr lang="en-GB" dirty="0"/>
              <a:t> Listed on LSE (FDSA),</a:t>
            </a:r>
            <a:br>
              <a:rPr lang="en-GB" dirty="0"/>
            </a:br>
            <a:r>
              <a:rPr lang="en-GB" dirty="0"/>
              <a:t>FTSE 250 </a:t>
            </a:r>
            <a:r>
              <a:rPr lang="en-GB" dirty="0" smtClean="0"/>
              <a:t>mem</a:t>
            </a:r>
            <a:r>
              <a:rPr lang="en-GB" dirty="0" smtClean="0">
                <a:solidFill>
                  <a:schemeClr val="tx1">
                    <a:lumMod val="65000"/>
                    <a:lumOff val="35000"/>
                  </a:schemeClr>
                </a:solidFill>
              </a:rPr>
              <a:t>be</a:t>
            </a:r>
            <a:r>
              <a:rPr lang="en-GB" dirty="0" smtClean="0"/>
              <a:t>r &amp; </a:t>
            </a:r>
            <a:r>
              <a:rPr lang="en-GB" dirty="0" smtClean="0">
                <a:solidFill>
                  <a:schemeClr val="tx1">
                    <a:lumMod val="65000"/>
                    <a:lumOff val="35000"/>
                  </a:schemeClr>
                </a:solidFill>
              </a:rPr>
              <a:t>£354m </a:t>
            </a:r>
            <a:r>
              <a:rPr lang="en-GB" dirty="0" smtClean="0">
                <a:solidFill>
                  <a:srgbClr val="5A676F"/>
                </a:solidFill>
              </a:rPr>
              <a:t>annual</a:t>
            </a:r>
            <a:br>
              <a:rPr lang="en-GB" dirty="0" smtClean="0">
                <a:solidFill>
                  <a:srgbClr val="5A676F"/>
                </a:solidFill>
              </a:rPr>
            </a:br>
            <a:r>
              <a:rPr lang="en-GB" dirty="0" smtClean="0">
                <a:solidFill>
                  <a:srgbClr val="5A676F"/>
                </a:solidFill>
              </a:rPr>
              <a:t>turnover</a:t>
            </a:r>
            <a:r>
              <a:rPr lang="en-GB" dirty="0" smtClean="0"/>
              <a:t> </a:t>
            </a:r>
            <a:endParaRPr lang="en-GB" sz="1600" i="1" dirty="0"/>
          </a:p>
        </p:txBody>
      </p:sp>
      <p:sp>
        <p:nvSpPr>
          <p:cNvPr id="285704" name="Title 6"/>
          <p:cNvSpPr>
            <a:spLocks noGrp="1"/>
          </p:cNvSpPr>
          <p:nvPr>
            <p:ph type="title" idx="4294967295"/>
          </p:nvPr>
        </p:nvSpPr>
        <p:spPr>
          <a:xfrm>
            <a:off x="586726" y="549275"/>
            <a:ext cx="8216900" cy="647700"/>
          </a:xfrm>
        </p:spPr>
        <p:txBody>
          <a:bodyPr/>
          <a:lstStyle/>
          <a:p>
            <a:r>
              <a:rPr lang="en-GB" dirty="0"/>
              <a:t>Credentials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314" y="3535917"/>
            <a:ext cx="2782978" cy="298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578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7596562" y="6257061"/>
            <a:ext cx="1152525" cy="468312"/>
          </a:xfrm>
        </p:spPr>
        <p:txBody>
          <a:bodyPr/>
          <a:lstStyle/>
          <a:p>
            <a:fld id="{65BD5813-A2C4-4EAE-B38D-8490A18BA0B9}" type="slidenum">
              <a:rPr lang="en-GB" smtClean="0"/>
              <a:pPr/>
              <a:t>3</a:t>
            </a:fld>
            <a:endParaRPr lang="en-GB" dirty="0"/>
          </a:p>
        </p:txBody>
      </p:sp>
      <p:sp>
        <p:nvSpPr>
          <p:cNvPr id="5" name="Title 1"/>
          <p:cNvSpPr txBox="1">
            <a:spLocks/>
          </p:cNvSpPr>
          <p:nvPr/>
        </p:nvSpPr>
        <p:spPr bwMode="auto">
          <a:xfrm>
            <a:off x="611560" y="548680"/>
            <a:ext cx="8137525" cy="812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2800">
                <a:solidFill>
                  <a:srgbClr val="5D6770"/>
                </a:solidFill>
                <a:latin typeface="+mj-lt"/>
                <a:ea typeface="+mj-ea"/>
                <a:cs typeface="+mj-cs"/>
              </a:defRPr>
            </a:lvl1pPr>
            <a:lvl2pPr algn="l" rtl="0" eaLnBrk="1" fontAlgn="base" hangingPunct="1">
              <a:spcBef>
                <a:spcPct val="0"/>
              </a:spcBef>
              <a:spcAft>
                <a:spcPct val="0"/>
              </a:spcAft>
              <a:defRPr sz="2800">
                <a:solidFill>
                  <a:srgbClr val="5D6770"/>
                </a:solidFill>
                <a:latin typeface="Arial" charset="0"/>
              </a:defRPr>
            </a:lvl2pPr>
            <a:lvl3pPr algn="l" rtl="0" eaLnBrk="1" fontAlgn="base" hangingPunct="1">
              <a:spcBef>
                <a:spcPct val="0"/>
              </a:spcBef>
              <a:spcAft>
                <a:spcPct val="0"/>
              </a:spcAft>
              <a:defRPr sz="2800">
                <a:solidFill>
                  <a:srgbClr val="5D6770"/>
                </a:solidFill>
                <a:latin typeface="Arial" charset="0"/>
              </a:defRPr>
            </a:lvl3pPr>
            <a:lvl4pPr algn="l" rtl="0" eaLnBrk="1" fontAlgn="base" hangingPunct="1">
              <a:spcBef>
                <a:spcPct val="0"/>
              </a:spcBef>
              <a:spcAft>
                <a:spcPct val="0"/>
              </a:spcAft>
              <a:defRPr sz="2800">
                <a:solidFill>
                  <a:srgbClr val="5D6770"/>
                </a:solidFill>
                <a:latin typeface="Arial" charset="0"/>
              </a:defRPr>
            </a:lvl4pPr>
            <a:lvl5pPr algn="l" rtl="0" eaLnBrk="1" fontAlgn="base" hangingPunct="1">
              <a:spcBef>
                <a:spcPct val="0"/>
              </a:spcBef>
              <a:spcAft>
                <a:spcPct val="0"/>
              </a:spcAft>
              <a:defRPr sz="2800">
                <a:solidFill>
                  <a:srgbClr val="5D6770"/>
                </a:solidFill>
                <a:latin typeface="Arial" charset="0"/>
              </a:defRPr>
            </a:lvl5pPr>
            <a:lvl6pPr marL="457200" algn="l" rtl="0" eaLnBrk="1" fontAlgn="base" hangingPunct="1">
              <a:spcBef>
                <a:spcPct val="0"/>
              </a:spcBef>
              <a:spcAft>
                <a:spcPct val="0"/>
              </a:spcAft>
              <a:defRPr sz="2800">
                <a:solidFill>
                  <a:srgbClr val="5D6770"/>
                </a:solidFill>
                <a:latin typeface="Arial" charset="0"/>
              </a:defRPr>
            </a:lvl6pPr>
            <a:lvl7pPr marL="914400" algn="l" rtl="0" eaLnBrk="1" fontAlgn="base" hangingPunct="1">
              <a:spcBef>
                <a:spcPct val="0"/>
              </a:spcBef>
              <a:spcAft>
                <a:spcPct val="0"/>
              </a:spcAft>
              <a:defRPr sz="2800">
                <a:solidFill>
                  <a:srgbClr val="5D6770"/>
                </a:solidFill>
                <a:latin typeface="Arial" charset="0"/>
              </a:defRPr>
            </a:lvl7pPr>
            <a:lvl8pPr marL="1371600" algn="l" rtl="0" eaLnBrk="1" fontAlgn="base" hangingPunct="1">
              <a:spcBef>
                <a:spcPct val="0"/>
              </a:spcBef>
              <a:spcAft>
                <a:spcPct val="0"/>
              </a:spcAft>
              <a:defRPr sz="2800">
                <a:solidFill>
                  <a:srgbClr val="5D6770"/>
                </a:solidFill>
                <a:latin typeface="Arial" charset="0"/>
              </a:defRPr>
            </a:lvl8pPr>
            <a:lvl9pPr marL="1828800" algn="l" rtl="0" eaLnBrk="1" fontAlgn="base" hangingPunct="1">
              <a:spcBef>
                <a:spcPct val="0"/>
              </a:spcBef>
              <a:spcAft>
                <a:spcPct val="0"/>
              </a:spcAft>
              <a:defRPr sz="2800">
                <a:solidFill>
                  <a:srgbClr val="5D6770"/>
                </a:solidFill>
                <a:latin typeface="Arial" charset="0"/>
              </a:defRPr>
            </a:lvl9pPr>
          </a:lstStyle>
          <a:p>
            <a:pPr>
              <a:defRPr/>
            </a:pPr>
            <a:r>
              <a:rPr lang="en-GB" dirty="0" smtClean="0"/>
              <a:t>Global staff/offices</a:t>
            </a:r>
            <a:endParaRPr lang="en-GB" dirty="0"/>
          </a:p>
        </p:txBody>
      </p:sp>
      <p:sp>
        <p:nvSpPr>
          <p:cNvPr id="7" name="TextBox 6"/>
          <p:cNvSpPr txBox="1"/>
          <p:nvPr/>
        </p:nvSpPr>
        <p:spPr>
          <a:xfrm>
            <a:off x="2694292" y="6103173"/>
            <a:ext cx="2945144" cy="307777"/>
          </a:xfrm>
          <a:prstGeom prst="rect">
            <a:avLst/>
          </a:prstGeom>
          <a:noFill/>
        </p:spPr>
        <p:txBody>
          <a:bodyPr wrap="square" rtlCol="0">
            <a:spAutoFit/>
          </a:bodyPr>
          <a:lstStyle/>
          <a:p>
            <a:r>
              <a:rPr lang="en-GB" sz="1400" b="1" dirty="0" smtClean="0">
                <a:solidFill>
                  <a:schemeClr val="tx1">
                    <a:lumMod val="65000"/>
                    <a:lumOff val="35000"/>
                  </a:schemeClr>
                </a:solidFill>
              </a:rPr>
              <a:t>Total global headcount = 1,737</a:t>
            </a:r>
            <a:endParaRPr lang="en-GB" sz="1400" b="1" dirty="0">
              <a:solidFill>
                <a:schemeClr val="tx1">
                  <a:lumMod val="65000"/>
                  <a:lumOff val="35000"/>
                </a:schemeClr>
              </a:solidFill>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40733"/>
            <a:ext cx="8864600" cy="432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Chart 3"/>
          <p:cNvGraphicFramePr/>
          <p:nvPr>
            <p:extLst>
              <p:ext uri="{D42A27DB-BD31-4B8C-83A1-F6EECF244321}">
                <p14:modId xmlns:p14="http://schemas.microsoft.com/office/powerpoint/2010/main" val="3454705314"/>
              </p:ext>
            </p:extLst>
          </p:nvPr>
        </p:nvGraphicFramePr>
        <p:xfrm>
          <a:off x="5039277" y="4431133"/>
          <a:ext cx="3825323" cy="242686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p:cNvGraphicFramePr/>
          <p:nvPr>
            <p:extLst>
              <p:ext uri="{D42A27DB-BD31-4B8C-83A1-F6EECF244321}">
                <p14:modId xmlns:p14="http://schemas.microsoft.com/office/powerpoint/2010/main" val="2357982389"/>
              </p:ext>
            </p:extLst>
          </p:nvPr>
        </p:nvGraphicFramePr>
        <p:xfrm>
          <a:off x="-187852" y="4431133"/>
          <a:ext cx="3825323" cy="242686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15773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1"/>
          <p:cNvSpPr>
            <a:spLocks noGrp="1"/>
          </p:cNvSpPr>
          <p:nvPr>
            <p:ph type="title"/>
          </p:nvPr>
        </p:nvSpPr>
        <p:spPr>
          <a:xfrm>
            <a:off x="611188" y="586169"/>
            <a:ext cx="8532812" cy="812800"/>
          </a:xfrm>
        </p:spPr>
        <p:txBody>
          <a:bodyPr/>
          <a:lstStyle/>
          <a:p>
            <a:pPr eaLnBrk="1" hangingPunct="1"/>
            <a:r>
              <a:rPr lang="en-US" altLang="en-US" dirty="0" smtClean="0"/>
              <a:t>Global infrastructure and services</a:t>
            </a:r>
            <a:endParaRPr lang="en-GB" altLang="en-US" sz="2400" dirty="0" smtClean="0"/>
          </a:p>
        </p:txBody>
      </p:sp>
      <p:sp>
        <p:nvSpPr>
          <p:cNvPr id="9437" name="Slide Number Placeholder 5"/>
          <p:cNvSpPr>
            <a:spLocks noGrp="1"/>
          </p:cNvSpPr>
          <p:nvPr>
            <p:ph type="sldNum" sz="quarter" idx="12"/>
          </p:nvPr>
        </p:nvSpPr>
        <p:spPr>
          <a:xfrm>
            <a:off x="7608148" y="6267540"/>
            <a:ext cx="1152525" cy="468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50000"/>
              </a:spcBef>
              <a:buClr>
                <a:srgbClr val="A277A9"/>
              </a:buClr>
              <a:buFont typeface="Wingdings" pitchFamily="2" charset="2"/>
              <a:buChar char="§"/>
              <a:defRPr>
                <a:solidFill>
                  <a:srgbClr val="5D6770"/>
                </a:solidFill>
                <a:latin typeface="Arial" charset="0"/>
              </a:defRPr>
            </a:lvl1pPr>
            <a:lvl2pPr marL="742950" indent="-285750" eaLnBrk="0" hangingPunct="0">
              <a:spcBef>
                <a:spcPct val="50000"/>
              </a:spcBef>
              <a:buClr>
                <a:srgbClr val="A277A9"/>
              </a:buClr>
              <a:buFont typeface="Arial Unicode MS" pitchFamily="34" charset="-128"/>
              <a:buChar char="–"/>
              <a:defRPr>
                <a:solidFill>
                  <a:srgbClr val="5D6770"/>
                </a:solidFill>
                <a:latin typeface="Arial" charset="0"/>
              </a:defRPr>
            </a:lvl2pPr>
            <a:lvl3pPr marL="1143000" indent="-228600" eaLnBrk="0" hangingPunct="0">
              <a:spcBef>
                <a:spcPct val="20000"/>
              </a:spcBef>
              <a:buClr>
                <a:srgbClr val="A277A9"/>
              </a:buClr>
              <a:buFont typeface="Arial Unicode MS" pitchFamily="34" charset="-128"/>
              <a:buChar char="–"/>
              <a:defRPr>
                <a:solidFill>
                  <a:srgbClr val="5D6770"/>
                </a:solidFill>
                <a:latin typeface="Arial" charset="0"/>
              </a:defRPr>
            </a:lvl3pPr>
            <a:lvl4pPr marL="1600200" indent="-228600" eaLnBrk="0" hangingPunct="0">
              <a:spcBef>
                <a:spcPct val="20000"/>
              </a:spcBef>
              <a:buClr>
                <a:srgbClr val="A277A9"/>
              </a:buClr>
              <a:buFont typeface="Arial Unicode MS" pitchFamily="34" charset="-128"/>
              <a:buChar char="–"/>
              <a:defRPr>
                <a:solidFill>
                  <a:srgbClr val="5D6770"/>
                </a:solidFill>
                <a:latin typeface="Arial" charset="0"/>
              </a:defRPr>
            </a:lvl4pPr>
            <a:lvl5pPr marL="2057400" indent="-228600" eaLnBrk="0" hangingPunct="0">
              <a:spcBef>
                <a:spcPct val="20000"/>
              </a:spcBef>
              <a:buClr>
                <a:srgbClr val="A277A9"/>
              </a:buClr>
              <a:buFont typeface="Arial Unicode MS" pitchFamily="34" charset="-128"/>
              <a:buChar char="–"/>
              <a:defRPr>
                <a:solidFill>
                  <a:srgbClr val="5D6770"/>
                </a:solidFill>
                <a:latin typeface="Arial" charset="0"/>
              </a:defRPr>
            </a:lvl5pPr>
            <a:lvl6pPr marL="25146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6pPr>
            <a:lvl7pPr marL="29718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7pPr>
            <a:lvl8pPr marL="34290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8pPr>
            <a:lvl9pPr marL="38862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9pPr>
          </a:lstStyle>
          <a:p>
            <a:pPr eaLnBrk="1" hangingPunct="1">
              <a:spcBef>
                <a:spcPct val="0"/>
              </a:spcBef>
              <a:buClrTx/>
              <a:buFontTx/>
              <a:buNone/>
            </a:pPr>
            <a:fld id="{751D56FF-F8ED-4CEF-8180-070B736B0F4D}" type="slidenum">
              <a:rPr lang="en-GB" altLang="en-US" smtClean="0">
                <a:solidFill>
                  <a:srgbClr val="FFFFFF"/>
                </a:solidFill>
                <a:cs typeface="Arial" charset="0"/>
              </a:rPr>
              <a:pPr eaLnBrk="1" hangingPunct="1">
                <a:spcBef>
                  <a:spcPct val="0"/>
                </a:spcBef>
                <a:buClrTx/>
                <a:buFontTx/>
                <a:buNone/>
              </a:pPr>
              <a:t>4</a:t>
            </a:fld>
            <a:endParaRPr lang="en-GB" altLang="en-US" dirty="0" smtClean="0">
              <a:solidFill>
                <a:srgbClr val="FFFFFF"/>
              </a:solidFill>
              <a:cs typeface="Arial" charset="0"/>
            </a:endParaRPr>
          </a:p>
        </p:txBody>
      </p:sp>
      <p:grpSp>
        <p:nvGrpSpPr>
          <p:cNvPr id="3" name="Group 2"/>
          <p:cNvGrpSpPr/>
          <p:nvPr/>
        </p:nvGrpSpPr>
        <p:grpSpPr>
          <a:xfrm>
            <a:off x="415731" y="3404217"/>
            <a:ext cx="8280920" cy="2700823"/>
            <a:chOff x="107504" y="4094324"/>
            <a:chExt cx="8280920" cy="2700823"/>
          </a:xfrm>
        </p:grpSpPr>
        <p:sp>
          <p:nvSpPr>
            <p:cNvPr id="30" name="Text Box 223"/>
            <p:cNvSpPr txBox="1">
              <a:spLocks noChangeArrowheads="1"/>
            </p:cNvSpPr>
            <p:nvPr/>
          </p:nvSpPr>
          <p:spPr bwMode="auto">
            <a:xfrm>
              <a:off x="107504" y="5301208"/>
              <a:ext cx="2017712" cy="142192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0000"/>
                </a:lnSpc>
                <a:spcBef>
                  <a:spcPct val="50000"/>
                </a:spcBef>
                <a:defRPr/>
              </a:pPr>
              <a:r>
                <a:rPr lang="en-GB" sz="1200" b="1" u="sng" dirty="0" smtClean="0"/>
                <a:t>Community</a:t>
              </a:r>
              <a:endParaRPr lang="en-GB" sz="1200" b="1" u="sng" dirty="0"/>
            </a:p>
            <a:p>
              <a:pPr>
                <a:lnSpc>
                  <a:spcPct val="60000"/>
                </a:lnSpc>
                <a:spcBef>
                  <a:spcPct val="50000"/>
                </a:spcBef>
                <a:defRPr/>
              </a:pPr>
              <a:r>
                <a:rPr lang="en-GB" sz="1200" b="1" dirty="0" smtClean="0"/>
                <a:t>715</a:t>
              </a:r>
              <a:r>
                <a:rPr lang="en-GB" sz="1200" dirty="0" smtClean="0"/>
                <a:t>      Brokers/FCMs</a:t>
              </a:r>
            </a:p>
            <a:p>
              <a:pPr>
                <a:lnSpc>
                  <a:spcPct val="60000"/>
                </a:lnSpc>
                <a:spcBef>
                  <a:spcPct val="50000"/>
                </a:spcBef>
                <a:defRPr/>
              </a:pPr>
              <a:r>
                <a:rPr lang="en-GB" sz="1200" b="1" dirty="0" smtClean="0">
                  <a:cs typeface="+mn-cs"/>
                </a:rPr>
                <a:t>5,600</a:t>
              </a:r>
              <a:r>
                <a:rPr lang="en-GB" sz="1200" dirty="0" smtClean="0">
                  <a:cs typeface="+mn-cs"/>
                </a:rPr>
                <a:t>   Buy-sides</a:t>
              </a:r>
            </a:p>
            <a:p>
              <a:pPr>
                <a:lnSpc>
                  <a:spcPct val="60000"/>
                </a:lnSpc>
                <a:spcBef>
                  <a:spcPct val="50000"/>
                </a:spcBef>
                <a:defRPr/>
              </a:pPr>
              <a:r>
                <a:rPr lang="en-GB" sz="1200" b="1" dirty="0" smtClean="0"/>
                <a:t>222</a:t>
              </a:r>
              <a:r>
                <a:rPr lang="en-GB" sz="1200" dirty="0" smtClean="0"/>
                <a:t>      Exchanges/venues</a:t>
              </a:r>
            </a:p>
            <a:p>
              <a:pPr>
                <a:lnSpc>
                  <a:spcPct val="60000"/>
                </a:lnSpc>
                <a:spcBef>
                  <a:spcPct val="50000"/>
                </a:spcBef>
                <a:defRPr/>
              </a:pPr>
              <a:r>
                <a:rPr lang="en-GB" sz="1200" b="1" dirty="0" smtClean="0"/>
                <a:t>750m</a:t>
              </a:r>
              <a:r>
                <a:rPr lang="en-GB" sz="1200" dirty="0" smtClean="0"/>
                <a:t>   Messages/month</a:t>
              </a:r>
            </a:p>
            <a:p>
              <a:pPr>
                <a:lnSpc>
                  <a:spcPct val="60000"/>
                </a:lnSpc>
                <a:spcBef>
                  <a:spcPct val="50000"/>
                </a:spcBef>
                <a:defRPr/>
              </a:pPr>
              <a:r>
                <a:rPr lang="en-GB" sz="1200" b="1" dirty="0" smtClean="0"/>
                <a:t>$2.2tr   </a:t>
              </a:r>
              <a:r>
                <a:rPr lang="en-GB" sz="1200" dirty="0" smtClean="0"/>
                <a:t>Flow value/month</a:t>
              </a:r>
            </a:p>
            <a:p>
              <a:pPr>
                <a:lnSpc>
                  <a:spcPct val="60000"/>
                </a:lnSpc>
                <a:spcBef>
                  <a:spcPct val="50000"/>
                </a:spcBef>
                <a:defRPr/>
              </a:pPr>
              <a:r>
                <a:rPr lang="en-GB" sz="1200" b="1" dirty="0" smtClean="0">
                  <a:cs typeface="+mn-cs"/>
                </a:rPr>
                <a:t>27,000</a:t>
              </a:r>
              <a:r>
                <a:rPr lang="en-GB" sz="1200" dirty="0" smtClean="0">
                  <a:cs typeface="+mn-cs"/>
                </a:rPr>
                <a:t>  FIX connections</a:t>
              </a:r>
              <a:endParaRPr lang="en-GB" sz="1200" dirty="0">
                <a:cs typeface="+mn-cs"/>
              </a:endParaRPr>
            </a:p>
          </p:txBody>
        </p:sp>
        <p:pic>
          <p:nvPicPr>
            <p:cNvPr id="1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382" y="4094324"/>
              <a:ext cx="11001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32" name="Group 31"/>
            <p:cNvGrpSpPr/>
            <p:nvPr/>
          </p:nvGrpSpPr>
          <p:grpSpPr>
            <a:xfrm>
              <a:off x="2230313" y="5982617"/>
              <a:ext cx="6158111" cy="812530"/>
              <a:chOff x="2230313" y="5982617"/>
              <a:chExt cx="6158111" cy="812530"/>
            </a:xfrm>
          </p:grpSpPr>
          <p:grpSp>
            <p:nvGrpSpPr>
              <p:cNvPr id="33" name="Group 32"/>
              <p:cNvGrpSpPr/>
              <p:nvPr/>
            </p:nvGrpSpPr>
            <p:grpSpPr>
              <a:xfrm>
                <a:off x="2230313" y="5982617"/>
                <a:ext cx="6158111" cy="812530"/>
                <a:chOff x="1005979" y="5915946"/>
                <a:chExt cx="6158111" cy="812530"/>
              </a:xfrm>
            </p:grpSpPr>
            <p:grpSp>
              <p:nvGrpSpPr>
                <p:cNvPr id="35" name="Group 34"/>
                <p:cNvGrpSpPr/>
                <p:nvPr/>
              </p:nvGrpSpPr>
              <p:grpSpPr>
                <a:xfrm>
                  <a:off x="1005979" y="5915946"/>
                  <a:ext cx="6158111" cy="812530"/>
                  <a:chOff x="502121" y="5461000"/>
                  <a:chExt cx="6158111" cy="812530"/>
                </a:xfrm>
              </p:grpSpPr>
              <p:sp>
                <p:nvSpPr>
                  <p:cNvPr id="37" name="Text Box 223"/>
                  <p:cNvSpPr txBox="1">
                    <a:spLocks noChangeArrowheads="1"/>
                  </p:cNvSpPr>
                  <p:nvPr/>
                </p:nvSpPr>
                <p:spPr bwMode="auto">
                  <a:xfrm>
                    <a:off x="502121" y="5461000"/>
                    <a:ext cx="2125663" cy="81253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0000"/>
                      </a:lnSpc>
                      <a:spcBef>
                        <a:spcPct val="50000"/>
                      </a:spcBef>
                      <a:defRPr/>
                    </a:pPr>
                    <a:r>
                      <a:rPr lang="en-GB" sz="1200" b="1" u="sng" dirty="0" smtClean="0">
                        <a:cs typeface="+mn-cs"/>
                      </a:rPr>
                      <a:t>Hubs</a:t>
                    </a:r>
                    <a:endParaRPr lang="en-GB" sz="1200" b="1" u="sng" dirty="0">
                      <a:cs typeface="+mn-cs"/>
                    </a:endParaRPr>
                  </a:p>
                  <a:p>
                    <a:pPr>
                      <a:lnSpc>
                        <a:spcPct val="60000"/>
                      </a:lnSpc>
                      <a:spcBef>
                        <a:spcPct val="50000"/>
                      </a:spcBef>
                      <a:defRPr/>
                    </a:pPr>
                    <a:r>
                      <a:rPr lang="en-GB" sz="1200" dirty="0">
                        <a:cs typeface="+mn-cs"/>
                      </a:rPr>
                      <a:t>    </a:t>
                    </a:r>
                    <a:r>
                      <a:rPr lang="en-GB" sz="1200" dirty="0" smtClean="0">
                        <a:cs typeface="+mn-cs"/>
                      </a:rPr>
                      <a:t>Live datacentres</a:t>
                    </a:r>
                    <a:endParaRPr lang="en-GB" sz="1200" dirty="0">
                      <a:cs typeface="+mn-cs"/>
                    </a:endParaRPr>
                  </a:p>
                  <a:p>
                    <a:pPr>
                      <a:lnSpc>
                        <a:spcPct val="60000"/>
                      </a:lnSpc>
                      <a:spcBef>
                        <a:spcPct val="50000"/>
                      </a:spcBef>
                      <a:defRPr/>
                    </a:pPr>
                    <a:r>
                      <a:rPr lang="en-GB" sz="1200" dirty="0" smtClean="0">
                        <a:cs typeface="+mn-cs"/>
                      </a:rPr>
                      <a:t>    Planned datacentres</a:t>
                    </a:r>
                  </a:p>
                  <a:p>
                    <a:pPr>
                      <a:lnSpc>
                        <a:spcPct val="60000"/>
                      </a:lnSpc>
                      <a:spcBef>
                        <a:spcPct val="50000"/>
                      </a:spcBef>
                      <a:defRPr/>
                    </a:pPr>
                    <a:r>
                      <a:rPr lang="en-GB" sz="1200" dirty="0" smtClean="0">
                        <a:cs typeface="+mn-cs"/>
                      </a:rPr>
                      <a:t>    Direct client links</a:t>
                    </a:r>
                    <a:endParaRPr lang="en-GB" sz="1200" dirty="0">
                      <a:cs typeface="+mn-cs"/>
                    </a:endParaRPr>
                  </a:p>
                </p:txBody>
              </p:sp>
              <p:sp>
                <p:nvSpPr>
                  <p:cNvPr id="38" name="Text Box 223"/>
                  <p:cNvSpPr txBox="1">
                    <a:spLocks noChangeArrowheads="1"/>
                  </p:cNvSpPr>
                  <p:nvPr/>
                </p:nvSpPr>
                <p:spPr bwMode="auto">
                  <a:xfrm>
                    <a:off x="2739703" y="5491711"/>
                    <a:ext cx="2017712" cy="60939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0000"/>
                      </a:lnSpc>
                      <a:spcBef>
                        <a:spcPct val="50000"/>
                      </a:spcBef>
                      <a:defRPr/>
                    </a:pPr>
                    <a:r>
                      <a:rPr lang="en-GB" sz="1200" b="1" u="sng" dirty="0">
                        <a:cs typeface="+mn-cs"/>
                      </a:rPr>
                      <a:t>Network</a:t>
                    </a:r>
                  </a:p>
                  <a:p>
                    <a:pPr>
                      <a:lnSpc>
                        <a:spcPct val="60000"/>
                      </a:lnSpc>
                      <a:spcBef>
                        <a:spcPct val="50000"/>
                      </a:spcBef>
                      <a:defRPr/>
                    </a:pPr>
                    <a:r>
                      <a:rPr lang="en-GB" sz="1200" dirty="0">
                        <a:cs typeface="+mn-cs"/>
                      </a:rPr>
                      <a:t>     </a:t>
                    </a:r>
                    <a:r>
                      <a:rPr lang="en-GB" sz="1200" dirty="0" smtClean="0">
                        <a:cs typeface="+mn-cs"/>
                      </a:rPr>
                      <a:t>    Live links</a:t>
                    </a:r>
                    <a:endParaRPr lang="en-GB" sz="1200" dirty="0">
                      <a:cs typeface="+mn-cs"/>
                    </a:endParaRPr>
                  </a:p>
                  <a:p>
                    <a:pPr>
                      <a:lnSpc>
                        <a:spcPct val="60000"/>
                      </a:lnSpc>
                      <a:spcBef>
                        <a:spcPct val="50000"/>
                      </a:spcBef>
                      <a:defRPr/>
                    </a:pPr>
                    <a:r>
                      <a:rPr lang="en-GB" sz="1200" dirty="0">
                        <a:cs typeface="+mn-cs"/>
                      </a:rPr>
                      <a:t>     </a:t>
                    </a:r>
                    <a:r>
                      <a:rPr lang="en-GB" sz="1200" dirty="0" smtClean="0">
                        <a:cs typeface="+mn-cs"/>
                      </a:rPr>
                      <a:t>    Planned links</a:t>
                    </a:r>
                    <a:endParaRPr lang="en-GB" sz="1200" dirty="0">
                      <a:cs typeface="+mn-cs"/>
                    </a:endParaRPr>
                  </a:p>
                </p:txBody>
              </p:sp>
              <p:sp>
                <p:nvSpPr>
                  <p:cNvPr id="39" name="Oval 377"/>
                  <p:cNvSpPr>
                    <a:spLocks noChangeArrowheads="1"/>
                  </p:cNvSpPr>
                  <p:nvPr/>
                </p:nvSpPr>
                <p:spPr bwMode="gray">
                  <a:xfrm>
                    <a:off x="611188" y="5689600"/>
                    <a:ext cx="77787" cy="84138"/>
                  </a:xfrm>
                  <a:prstGeom prst="ellipse">
                    <a:avLst/>
                  </a:prstGeom>
                  <a:solidFill>
                    <a:srgbClr val="00B0F0"/>
                  </a:solidFill>
                  <a:ln w="12700">
                    <a:solidFill>
                      <a:schemeClr val="bg1"/>
                    </a:solidFill>
                    <a:round/>
                    <a:headEnd/>
                    <a:tailEnd/>
                  </a:ln>
                </p:spPr>
                <p:txBody>
                  <a:bodyPr wrap="none" anchor="ctr"/>
                  <a:lstStyle>
                    <a:lvl1pPr eaLnBrk="0" hangingPunct="0">
                      <a:spcBef>
                        <a:spcPct val="50000"/>
                      </a:spcBef>
                      <a:buClr>
                        <a:srgbClr val="A277A9"/>
                      </a:buClr>
                      <a:buFont typeface="Wingdings" pitchFamily="2" charset="2"/>
                      <a:buChar char="§"/>
                      <a:defRPr>
                        <a:solidFill>
                          <a:srgbClr val="5D6770"/>
                        </a:solidFill>
                        <a:latin typeface="Arial" charset="0"/>
                      </a:defRPr>
                    </a:lvl1pPr>
                    <a:lvl2pPr marL="742950" indent="-285750" eaLnBrk="0" hangingPunct="0">
                      <a:spcBef>
                        <a:spcPct val="50000"/>
                      </a:spcBef>
                      <a:buClr>
                        <a:srgbClr val="A277A9"/>
                      </a:buClr>
                      <a:buFont typeface="Arial Unicode MS" pitchFamily="34" charset="-128"/>
                      <a:buChar char="–"/>
                      <a:defRPr>
                        <a:solidFill>
                          <a:srgbClr val="5D6770"/>
                        </a:solidFill>
                        <a:latin typeface="Arial" charset="0"/>
                      </a:defRPr>
                    </a:lvl2pPr>
                    <a:lvl3pPr marL="1143000" indent="-228600" eaLnBrk="0" hangingPunct="0">
                      <a:spcBef>
                        <a:spcPct val="20000"/>
                      </a:spcBef>
                      <a:buClr>
                        <a:srgbClr val="A277A9"/>
                      </a:buClr>
                      <a:buFont typeface="Arial Unicode MS" pitchFamily="34" charset="-128"/>
                      <a:buChar char="–"/>
                      <a:defRPr>
                        <a:solidFill>
                          <a:srgbClr val="5D6770"/>
                        </a:solidFill>
                        <a:latin typeface="Arial" charset="0"/>
                      </a:defRPr>
                    </a:lvl3pPr>
                    <a:lvl4pPr marL="1600200" indent="-228600" eaLnBrk="0" hangingPunct="0">
                      <a:spcBef>
                        <a:spcPct val="20000"/>
                      </a:spcBef>
                      <a:buClr>
                        <a:srgbClr val="A277A9"/>
                      </a:buClr>
                      <a:buFont typeface="Arial Unicode MS" pitchFamily="34" charset="-128"/>
                      <a:buChar char="–"/>
                      <a:defRPr>
                        <a:solidFill>
                          <a:srgbClr val="5D6770"/>
                        </a:solidFill>
                        <a:latin typeface="Arial" charset="0"/>
                      </a:defRPr>
                    </a:lvl4pPr>
                    <a:lvl5pPr marL="2057400" indent="-228600" eaLnBrk="0" hangingPunct="0">
                      <a:spcBef>
                        <a:spcPct val="20000"/>
                      </a:spcBef>
                      <a:buClr>
                        <a:srgbClr val="A277A9"/>
                      </a:buClr>
                      <a:buFont typeface="Arial Unicode MS" pitchFamily="34" charset="-128"/>
                      <a:buChar char="–"/>
                      <a:defRPr>
                        <a:solidFill>
                          <a:srgbClr val="5D6770"/>
                        </a:solidFill>
                        <a:latin typeface="Arial" charset="0"/>
                      </a:defRPr>
                    </a:lvl5pPr>
                    <a:lvl6pPr marL="25146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6pPr>
                    <a:lvl7pPr marL="29718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7pPr>
                    <a:lvl8pPr marL="34290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8pPr>
                    <a:lvl9pPr marL="38862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9pPr>
                  </a:lstStyle>
                  <a:p>
                    <a:pPr eaLnBrk="1" hangingPunct="1">
                      <a:spcBef>
                        <a:spcPct val="20000"/>
                      </a:spcBef>
                      <a:buClrTx/>
                      <a:buFontTx/>
                      <a:buNone/>
                    </a:pPr>
                    <a:endParaRPr lang="de-DE" altLang="en-US" sz="1200">
                      <a:solidFill>
                        <a:srgbClr val="FFFFFF"/>
                      </a:solidFill>
                    </a:endParaRPr>
                  </a:p>
                </p:txBody>
              </p:sp>
              <p:sp>
                <p:nvSpPr>
                  <p:cNvPr id="40" name="Text Box 223"/>
                  <p:cNvSpPr txBox="1">
                    <a:spLocks noChangeArrowheads="1"/>
                  </p:cNvSpPr>
                  <p:nvPr/>
                </p:nvSpPr>
                <p:spPr bwMode="auto">
                  <a:xfrm>
                    <a:off x="4642520" y="5491711"/>
                    <a:ext cx="2017712" cy="609398"/>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762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60000"/>
                      </a:lnSpc>
                      <a:spcBef>
                        <a:spcPct val="50000"/>
                      </a:spcBef>
                      <a:defRPr/>
                    </a:pPr>
                    <a:r>
                      <a:rPr lang="en-GB" sz="1200" b="1" u="sng" dirty="0"/>
                      <a:t>Market </a:t>
                    </a:r>
                    <a:r>
                      <a:rPr lang="en-GB" sz="1200" b="1" u="sng" dirty="0" smtClean="0"/>
                      <a:t>coverage</a:t>
                    </a:r>
                    <a:endParaRPr lang="en-GB" sz="1200" b="1" u="sng" dirty="0"/>
                  </a:p>
                  <a:p>
                    <a:pPr>
                      <a:lnSpc>
                        <a:spcPct val="60000"/>
                      </a:lnSpc>
                      <a:spcBef>
                        <a:spcPct val="50000"/>
                      </a:spcBef>
                      <a:defRPr/>
                    </a:pPr>
                    <a:r>
                      <a:rPr lang="en-GB" sz="1200" dirty="0">
                        <a:cs typeface="+mn-cs"/>
                      </a:rPr>
                      <a:t>     </a:t>
                    </a:r>
                    <a:r>
                      <a:rPr lang="en-GB" sz="1200" dirty="0" smtClean="0">
                        <a:cs typeface="+mn-cs"/>
                      </a:rPr>
                      <a:t> Member </a:t>
                    </a:r>
                    <a:r>
                      <a:rPr lang="en-GB" sz="1200" dirty="0">
                        <a:cs typeface="+mn-cs"/>
                      </a:rPr>
                      <a:t>trading</a:t>
                    </a:r>
                  </a:p>
                  <a:p>
                    <a:pPr>
                      <a:lnSpc>
                        <a:spcPct val="60000"/>
                      </a:lnSpc>
                      <a:spcBef>
                        <a:spcPct val="50000"/>
                      </a:spcBef>
                      <a:defRPr/>
                    </a:pPr>
                    <a:r>
                      <a:rPr lang="en-GB" sz="1200" dirty="0">
                        <a:cs typeface="+mn-cs"/>
                      </a:rPr>
                      <a:t>     </a:t>
                    </a:r>
                    <a:r>
                      <a:rPr lang="en-GB" sz="1200" dirty="0" smtClean="0">
                        <a:cs typeface="+mn-cs"/>
                      </a:rPr>
                      <a:t> Non-member trading</a:t>
                    </a:r>
                    <a:endParaRPr lang="en-GB" sz="1200" dirty="0">
                      <a:cs typeface="+mn-cs"/>
                    </a:endParaRPr>
                  </a:p>
                </p:txBody>
              </p:sp>
              <p:sp>
                <p:nvSpPr>
                  <p:cNvPr id="41" name="Rectangle 9"/>
                  <p:cNvSpPr>
                    <a:spLocks noChangeArrowheads="1"/>
                  </p:cNvSpPr>
                  <p:nvPr/>
                </p:nvSpPr>
                <p:spPr bwMode="auto">
                  <a:xfrm>
                    <a:off x="4757415" y="5692573"/>
                    <a:ext cx="174625" cy="115888"/>
                  </a:xfrm>
                  <a:prstGeom prst="rect">
                    <a:avLst/>
                  </a:prstGeom>
                  <a:solidFill>
                    <a:srgbClr val="C3D600"/>
                  </a:solidFill>
                  <a:ln>
                    <a:noFill/>
                  </a:ln>
                  <a:extLst>
                    <a:ext uri="{91240B29-F687-4F45-9708-019B960494DF}">
                      <a14:hiddenLine xmlns:a14="http://schemas.microsoft.com/office/drawing/2010/main" w="9525" algn="ctr">
                        <a:solidFill>
                          <a:srgbClr val="000000"/>
                        </a:solidFill>
                        <a:round/>
                        <a:headEnd/>
                        <a:tailEnd/>
                      </a14:hiddenLine>
                    </a:ext>
                  </a:extLst>
                </p:spPr>
                <p:txBody>
                  <a:bodyPr lIns="90000" tIns="154800" rIns="0" bIns="46800"/>
                  <a:lstStyle>
                    <a:lvl1pPr eaLnBrk="0" hangingPunct="0">
                      <a:spcBef>
                        <a:spcPct val="50000"/>
                      </a:spcBef>
                      <a:buClr>
                        <a:srgbClr val="A277A9"/>
                      </a:buClr>
                      <a:buFont typeface="Wingdings" pitchFamily="2" charset="2"/>
                      <a:buChar char="§"/>
                      <a:defRPr>
                        <a:solidFill>
                          <a:srgbClr val="5D6770"/>
                        </a:solidFill>
                        <a:latin typeface="Arial" charset="0"/>
                      </a:defRPr>
                    </a:lvl1pPr>
                    <a:lvl2pPr marL="742950" indent="-285750" eaLnBrk="0" hangingPunct="0">
                      <a:spcBef>
                        <a:spcPct val="50000"/>
                      </a:spcBef>
                      <a:buClr>
                        <a:srgbClr val="A277A9"/>
                      </a:buClr>
                      <a:buFont typeface="Arial Unicode MS" pitchFamily="34" charset="-128"/>
                      <a:buChar char="–"/>
                      <a:defRPr>
                        <a:solidFill>
                          <a:srgbClr val="5D6770"/>
                        </a:solidFill>
                        <a:latin typeface="Arial" charset="0"/>
                      </a:defRPr>
                    </a:lvl2pPr>
                    <a:lvl3pPr marL="1143000" indent="-228600" eaLnBrk="0" hangingPunct="0">
                      <a:spcBef>
                        <a:spcPct val="20000"/>
                      </a:spcBef>
                      <a:buClr>
                        <a:srgbClr val="A277A9"/>
                      </a:buClr>
                      <a:buFont typeface="Arial Unicode MS" pitchFamily="34" charset="-128"/>
                      <a:buChar char="–"/>
                      <a:defRPr>
                        <a:solidFill>
                          <a:srgbClr val="5D6770"/>
                        </a:solidFill>
                        <a:latin typeface="Arial" charset="0"/>
                      </a:defRPr>
                    </a:lvl3pPr>
                    <a:lvl4pPr marL="1600200" indent="-228600" eaLnBrk="0" hangingPunct="0">
                      <a:spcBef>
                        <a:spcPct val="20000"/>
                      </a:spcBef>
                      <a:buClr>
                        <a:srgbClr val="A277A9"/>
                      </a:buClr>
                      <a:buFont typeface="Arial Unicode MS" pitchFamily="34" charset="-128"/>
                      <a:buChar char="–"/>
                      <a:defRPr>
                        <a:solidFill>
                          <a:srgbClr val="5D6770"/>
                        </a:solidFill>
                        <a:latin typeface="Arial" charset="0"/>
                      </a:defRPr>
                    </a:lvl4pPr>
                    <a:lvl5pPr marL="2057400" indent="-228600" eaLnBrk="0" hangingPunct="0">
                      <a:spcBef>
                        <a:spcPct val="20000"/>
                      </a:spcBef>
                      <a:buClr>
                        <a:srgbClr val="A277A9"/>
                      </a:buClr>
                      <a:buFont typeface="Arial Unicode MS" pitchFamily="34" charset="-128"/>
                      <a:buChar char="–"/>
                      <a:defRPr>
                        <a:solidFill>
                          <a:srgbClr val="5D6770"/>
                        </a:solidFill>
                        <a:latin typeface="Arial" charset="0"/>
                      </a:defRPr>
                    </a:lvl5pPr>
                    <a:lvl6pPr marL="25146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6pPr>
                    <a:lvl7pPr marL="29718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7pPr>
                    <a:lvl8pPr marL="34290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8pPr>
                    <a:lvl9pPr marL="38862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9pPr>
                  </a:lstStyle>
                  <a:p>
                    <a:pPr eaLnBrk="1" hangingPunct="1">
                      <a:buClrTx/>
                      <a:buFontTx/>
                      <a:buNone/>
                    </a:pPr>
                    <a:endParaRPr lang="en-US" altLang="en-US" dirty="0">
                      <a:solidFill>
                        <a:srgbClr val="5A676F"/>
                      </a:solidFill>
                    </a:endParaRPr>
                  </a:p>
                </p:txBody>
              </p:sp>
              <p:sp>
                <p:nvSpPr>
                  <p:cNvPr id="42" name="Rectangle 292"/>
                  <p:cNvSpPr>
                    <a:spLocks noChangeArrowheads="1"/>
                  </p:cNvSpPr>
                  <p:nvPr/>
                </p:nvSpPr>
                <p:spPr bwMode="auto">
                  <a:xfrm>
                    <a:off x="4757414" y="5922130"/>
                    <a:ext cx="174625" cy="115888"/>
                  </a:xfrm>
                  <a:prstGeom prst="rect">
                    <a:avLst/>
                  </a:prstGeom>
                  <a:solidFill>
                    <a:srgbClr val="FFC000"/>
                  </a:solidFill>
                  <a:ln>
                    <a:noFill/>
                  </a:ln>
                  <a:extLst>
                    <a:ext uri="{91240B29-F687-4F45-9708-019B960494DF}">
                      <a14:hiddenLine xmlns:a14="http://schemas.microsoft.com/office/drawing/2010/main" w="9525" algn="ctr">
                        <a:solidFill>
                          <a:srgbClr val="000000"/>
                        </a:solidFill>
                        <a:round/>
                        <a:headEnd/>
                        <a:tailEnd/>
                      </a14:hiddenLine>
                    </a:ext>
                  </a:extLst>
                </p:spPr>
                <p:txBody>
                  <a:bodyPr lIns="90000" tIns="154800" rIns="0" bIns="46800"/>
                  <a:lstStyle>
                    <a:lvl1pPr eaLnBrk="0" hangingPunct="0">
                      <a:spcBef>
                        <a:spcPct val="50000"/>
                      </a:spcBef>
                      <a:buClr>
                        <a:srgbClr val="A277A9"/>
                      </a:buClr>
                      <a:buFont typeface="Wingdings" pitchFamily="2" charset="2"/>
                      <a:buChar char="§"/>
                      <a:defRPr>
                        <a:solidFill>
                          <a:srgbClr val="5D6770"/>
                        </a:solidFill>
                        <a:latin typeface="Arial" charset="0"/>
                      </a:defRPr>
                    </a:lvl1pPr>
                    <a:lvl2pPr marL="742950" indent="-285750" eaLnBrk="0" hangingPunct="0">
                      <a:spcBef>
                        <a:spcPct val="50000"/>
                      </a:spcBef>
                      <a:buClr>
                        <a:srgbClr val="A277A9"/>
                      </a:buClr>
                      <a:buFont typeface="Arial Unicode MS" pitchFamily="34" charset="-128"/>
                      <a:buChar char="–"/>
                      <a:defRPr>
                        <a:solidFill>
                          <a:srgbClr val="5D6770"/>
                        </a:solidFill>
                        <a:latin typeface="Arial" charset="0"/>
                      </a:defRPr>
                    </a:lvl2pPr>
                    <a:lvl3pPr marL="1143000" indent="-228600" eaLnBrk="0" hangingPunct="0">
                      <a:spcBef>
                        <a:spcPct val="20000"/>
                      </a:spcBef>
                      <a:buClr>
                        <a:srgbClr val="A277A9"/>
                      </a:buClr>
                      <a:buFont typeface="Arial Unicode MS" pitchFamily="34" charset="-128"/>
                      <a:buChar char="–"/>
                      <a:defRPr>
                        <a:solidFill>
                          <a:srgbClr val="5D6770"/>
                        </a:solidFill>
                        <a:latin typeface="Arial" charset="0"/>
                      </a:defRPr>
                    </a:lvl3pPr>
                    <a:lvl4pPr marL="1600200" indent="-228600" eaLnBrk="0" hangingPunct="0">
                      <a:spcBef>
                        <a:spcPct val="20000"/>
                      </a:spcBef>
                      <a:buClr>
                        <a:srgbClr val="A277A9"/>
                      </a:buClr>
                      <a:buFont typeface="Arial Unicode MS" pitchFamily="34" charset="-128"/>
                      <a:buChar char="–"/>
                      <a:defRPr>
                        <a:solidFill>
                          <a:srgbClr val="5D6770"/>
                        </a:solidFill>
                        <a:latin typeface="Arial" charset="0"/>
                      </a:defRPr>
                    </a:lvl4pPr>
                    <a:lvl5pPr marL="2057400" indent="-228600" eaLnBrk="0" hangingPunct="0">
                      <a:spcBef>
                        <a:spcPct val="20000"/>
                      </a:spcBef>
                      <a:buClr>
                        <a:srgbClr val="A277A9"/>
                      </a:buClr>
                      <a:buFont typeface="Arial Unicode MS" pitchFamily="34" charset="-128"/>
                      <a:buChar char="–"/>
                      <a:defRPr>
                        <a:solidFill>
                          <a:srgbClr val="5D6770"/>
                        </a:solidFill>
                        <a:latin typeface="Arial" charset="0"/>
                      </a:defRPr>
                    </a:lvl5pPr>
                    <a:lvl6pPr marL="25146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6pPr>
                    <a:lvl7pPr marL="29718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7pPr>
                    <a:lvl8pPr marL="34290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8pPr>
                    <a:lvl9pPr marL="38862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9pPr>
                  </a:lstStyle>
                  <a:p>
                    <a:pPr eaLnBrk="1" hangingPunct="1">
                      <a:buClrTx/>
                      <a:buFontTx/>
                      <a:buNone/>
                    </a:pPr>
                    <a:endParaRPr lang="en-US" altLang="en-US" dirty="0">
                      <a:solidFill>
                        <a:srgbClr val="5A676F"/>
                      </a:solidFill>
                    </a:endParaRPr>
                  </a:p>
                </p:txBody>
              </p:sp>
              <p:cxnSp>
                <p:nvCxnSpPr>
                  <p:cNvPr id="43" name="Straight Connector 262"/>
                  <p:cNvCxnSpPr>
                    <a:cxnSpLocks noChangeShapeType="1"/>
                  </p:cNvCxnSpPr>
                  <p:nvPr/>
                </p:nvCxnSpPr>
                <p:spPr bwMode="auto">
                  <a:xfrm>
                    <a:off x="2915816" y="5745116"/>
                    <a:ext cx="247650" cy="0"/>
                  </a:xfrm>
                  <a:prstGeom prst="line">
                    <a:avLst/>
                  </a:prstGeom>
                  <a:noFill/>
                  <a:ln w="28575" algn="ctr">
                    <a:solidFill>
                      <a:srgbClr val="5F5F5F"/>
                    </a:solidFill>
                    <a:round/>
                    <a:headEnd/>
                    <a:tailEnd/>
                  </a:ln>
                  <a:extLst>
                    <a:ext uri="{909E8E84-426E-40DD-AFC4-6F175D3DCCD1}">
                      <a14:hiddenFill xmlns:a14="http://schemas.microsoft.com/office/drawing/2010/main">
                        <a:noFill/>
                      </a14:hiddenFill>
                    </a:ext>
                  </a:extLst>
                </p:spPr>
              </p:cxnSp>
              <p:cxnSp>
                <p:nvCxnSpPr>
                  <p:cNvPr id="44" name="Straight Connector 262"/>
                  <p:cNvCxnSpPr>
                    <a:cxnSpLocks noChangeShapeType="1"/>
                  </p:cNvCxnSpPr>
                  <p:nvPr/>
                </p:nvCxnSpPr>
                <p:spPr bwMode="auto">
                  <a:xfrm>
                    <a:off x="2915816" y="5938005"/>
                    <a:ext cx="247650" cy="0"/>
                  </a:xfrm>
                  <a:prstGeom prst="line">
                    <a:avLst/>
                  </a:prstGeom>
                  <a:noFill/>
                  <a:ln w="28575" algn="ctr">
                    <a:solidFill>
                      <a:srgbClr val="5F5F5F"/>
                    </a:solidFill>
                    <a:prstDash val="sysDot"/>
                    <a:round/>
                    <a:headEnd/>
                    <a:tailEnd/>
                  </a:ln>
                  <a:extLst>
                    <a:ext uri="{909E8E84-426E-40DD-AFC4-6F175D3DCCD1}">
                      <a14:hiddenFill xmlns:a14="http://schemas.microsoft.com/office/drawing/2010/main">
                        <a:noFill/>
                      </a14:hiddenFill>
                    </a:ext>
                  </a:extLst>
                </p:spPr>
              </p:cxnSp>
            </p:grpSp>
            <p:sp>
              <p:nvSpPr>
                <p:cNvPr id="36" name="Oval 377"/>
                <p:cNvSpPr>
                  <a:spLocks noChangeArrowheads="1"/>
                </p:cNvSpPr>
                <p:nvPr/>
              </p:nvSpPr>
              <p:spPr bwMode="gray">
                <a:xfrm>
                  <a:off x="1116764" y="6350882"/>
                  <a:ext cx="77787" cy="84138"/>
                </a:xfrm>
                <a:prstGeom prst="ellipse">
                  <a:avLst/>
                </a:prstGeom>
                <a:solidFill>
                  <a:srgbClr val="FF0000"/>
                </a:solidFill>
                <a:ln w="12700">
                  <a:solidFill>
                    <a:schemeClr val="bg1"/>
                  </a:solidFill>
                  <a:round/>
                  <a:headEnd/>
                  <a:tailEnd/>
                </a:ln>
              </p:spPr>
              <p:txBody>
                <a:bodyPr wrap="none" anchor="ctr"/>
                <a:lstStyle>
                  <a:lvl1pPr eaLnBrk="0" hangingPunct="0">
                    <a:spcBef>
                      <a:spcPct val="50000"/>
                    </a:spcBef>
                    <a:buClr>
                      <a:srgbClr val="A277A9"/>
                    </a:buClr>
                    <a:buFont typeface="Wingdings" pitchFamily="2" charset="2"/>
                    <a:buChar char="§"/>
                    <a:defRPr>
                      <a:solidFill>
                        <a:srgbClr val="5D6770"/>
                      </a:solidFill>
                      <a:latin typeface="Arial" charset="0"/>
                    </a:defRPr>
                  </a:lvl1pPr>
                  <a:lvl2pPr marL="742950" indent="-285750" eaLnBrk="0" hangingPunct="0">
                    <a:spcBef>
                      <a:spcPct val="50000"/>
                    </a:spcBef>
                    <a:buClr>
                      <a:srgbClr val="A277A9"/>
                    </a:buClr>
                    <a:buFont typeface="Arial Unicode MS" pitchFamily="34" charset="-128"/>
                    <a:buChar char="–"/>
                    <a:defRPr>
                      <a:solidFill>
                        <a:srgbClr val="5D6770"/>
                      </a:solidFill>
                      <a:latin typeface="Arial" charset="0"/>
                    </a:defRPr>
                  </a:lvl2pPr>
                  <a:lvl3pPr marL="1143000" indent="-228600" eaLnBrk="0" hangingPunct="0">
                    <a:spcBef>
                      <a:spcPct val="20000"/>
                    </a:spcBef>
                    <a:buClr>
                      <a:srgbClr val="A277A9"/>
                    </a:buClr>
                    <a:buFont typeface="Arial Unicode MS" pitchFamily="34" charset="-128"/>
                    <a:buChar char="–"/>
                    <a:defRPr>
                      <a:solidFill>
                        <a:srgbClr val="5D6770"/>
                      </a:solidFill>
                      <a:latin typeface="Arial" charset="0"/>
                    </a:defRPr>
                  </a:lvl3pPr>
                  <a:lvl4pPr marL="1600200" indent="-228600" eaLnBrk="0" hangingPunct="0">
                    <a:spcBef>
                      <a:spcPct val="20000"/>
                    </a:spcBef>
                    <a:buClr>
                      <a:srgbClr val="A277A9"/>
                    </a:buClr>
                    <a:buFont typeface="Arial Unicode MS" pitchFamily="34" charset="-128"/>
                    <a:buChar char="–"/>
                    <a:defRPr>
                      <a:solidFill>
                        <a:srgbClr val="5D6770"/>
                      </a:solidFill>
                      <a:latin typeface="Arial" charset="0"/>
                    </a:defRPr>
                  </a:lvl4pPr>
                  <a:lvl5pPr marL="2057400" indent="-228600" eaLnBrk="0" hangingPunct="0">
                    <a:spcBef>
                      <a:spcPct val="20000"/>
                    </a:spcBef>
                    <a:buClr>
                      <a:srgbClr val="A277A9"/>
                    </a:buClr>
                    <a:buFont typeface="Arial Unicode MS" pitchFamily="34" charset="-128"/>
                    <a:buChar char="–"/>
                    <a:defRPr>
                      <a:solidFill>
                        <a:srgbClr val="5D6770"/>
                      </a:solidFill>
                      <a:latin typeface="Arial" charset="0"/>
                    </a:defRPr>
                  </a:lvl5pPr>
                  <a:lvl6pPr marL="25146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6pPr>
                  <a:lvl7pPr marL="29718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7pPr>
                  <a:lvl8pPr marL="34290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8pPr>
                  <a:lvl9pPr marL="38862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9pPr>
                </a:lstStyle>
                <a:p>
                  <a:pPr eaLnBrk="1" hangingPunct="1">
                    <a:spcBef>
                      <a:spcPct val="20000"/>
                    </a:spcBef>
                    <a:buClrTx/>
                    <a:buFontTx/>
                    <a:buNone/>
                  </a:pPr>
                  <a:endParaRPr lang="de-DE" altLang="en-US" sz="1200">
                    <a:solidFill>
                      <a:srgbClr val="FFFFFF"/>
                    </a:solidFill>
                  </a:endParaRPr>
                </a:p>
              </p:txBody>
            </p:sp>
          </p:grpSp>
          <p:sp>
            <p:nvSpPr>
              <p:cNvPr id="34" name="Oval 377"/>
              <p:cNvSpPr>
                <a:spLocks noChangeArrowheads="1"/>
              </p:cNvSpPr>
              <p:nvPr/>
            </p:nvSpPr>
            <p:spPr bwMode="gray">
              <a:xfrm>
                <a:off x="2348378" y="6622726"/>
                <a:ext cx="77787" cy="84138"/>
              </a:xfrm>
              <a:prstGeom prst="ellipse">
                <a:avLst/>
              </a:prstGeom>
              <a:noFill/>
              <a:ln w="22225">
                <a:solidFill>
                  <a:schemeClr val="tx1">
                    <a:lumMod val="65000"/>
                    <a:lumOff val="35000"/>
                  </a:schemeClr>
                </a:solidFill>
                <a:round/>
                <a:headEnd/>
                <a:tailEnd/>
              </a:ln>
            </p:spPr>
            <p:txBody>
              <a:bodyPr wrap="none" anchor="ctr"/>
              <a:lstStyle>
                <a:lvl1pPr eaLnBrk="0" hangingPunct="0">
                  <a:spcBef>
                    <a:spcPct val="50000"/>
                  </a:spcBef>
                  <a:buClr>
                    <a:srgbClr val="A277A9"/>
                  </a:buClr>
                  <a:buFont typeface="Wingdings" pitchFamily="2" charset="2"/>
                  <a:buChar char="§"/>
                  <a:defRPr>
                    <a:solidFill>
                      <a:srgbClr val="5D6770"/>
                    </a:solidFill>
                    <a:latin typeface="Arial" charset="0"/>
                  </a:defRPr>
                </a:lvl1pPr>
                <a:lvl2pPr marL="742950" indent="-285750" eaLnBrk="0" hangingPunct="0">
                  <a:spcBef>
                    <a:spcPct val="50000"/>
                  </a:spcBef>
                  <a:buClr>
                    <a:srgbClr val="A277A9"/>
                  </a:buClr>
                  <a:buFont typeface="Arial Unicode MS" pitchFamily="34" charset="-128"/>
                  <a:buChar char="–"/>
                  <a:defRPr>
                    <a:solidFill>
                      <a:srgbClr val="5D6770"/>
                    </a:solidFill>
                    <a:latin typeface="Arial" charset="0"/>
                  </a:defRPr>
                </a:lvl2pPr>
                <a:lvl3pPr marL="1143000" indent="-228600" eaLnBrk="0" hangingPunct="0">
                  <a:spcBef>
                    <a:spcPct val="20000"/>
                  </a:spcBef>
                  <a:buClr>
                    <a:srgbClr val="A277A9"/>
                  </a:buClr>
                  <a:buFont typeface="Arial Unicode MS" pitchFamily="34" charset="-128"/>
                  <a:buChar char="–"/>
                  <a:defRPr>
                    <a:solidFill>
                      <a:srgbClr val="5D6770"/>
                    </a:solidFill>
                    <a:latin typeface="Arial" charset="0"/>
                  </a:defRPr>
                </a:lvl3pPr>
                <a:lvl4pPr marL="1600200" indent="-228600" eaLnBrk="0" hangingPunct="0">
                  <a:spcBef>
                    <a:spcPct val="20000"/>
                  </a:spcBef>
                  <a:buClr>
                    <a:srgbClr val="A277A9"/>
                  </a:buClr>
                  <a:buFont typeface="Arial Unicode MS" pitchFamily="34" charset="-128"/>
                  <a:buChar char="–"/>
                  <a:defRPr>
                    <a:solidFill>
                      <a:srgbClr val="5D6770"/>
                    </a:solidFill>
                    <a:latin typeface="Arial" charset="0"/>
                  </a:defRPr>
                </a:lvl4pPr>
                <a:lvl5pPr marL="2057400" indent="-228600" eaLnBrk="0" hangingPunct="0">
                  <a:spcBef>
                    <a:spcPct val="20000"/>
                  </a:spcBef>
                  <a:buClr>
                    <a:srgbClr val="A277A9"/>
                  </a:buClr>
                  <a:buFont typeface="Arial Unicode MS" pitchFamily="34" charset="-128"/>
                  <a:buChar char="–"/>
                  <a:defRPr>
                    <a:solidFill>
                      <a:srgbClr val="5D6770"/>
                    </a:solidFill>
                    <a:latin typeface="Arial" charset="0"/>
                  </a:defRPr>
                </a:lvl5pPr>
                <a:lvl6pPr marL="25146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6pPr>
                <a:lvl7pPr marL="29718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7pPr>
                <a:lvl8pPr marL="34290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8pPr>
                <a:lvl9pPr marL="3886200" indent="-228600" eaLnBrk="0" fontAlgn="base" hangingPunct="0">
                  <a:spcBef>
                    <a:spcPct val="20000"/>
                  </a:spcBef>
                  <a:spcAft>
                    <a:spcPct val="0"/>
                  </a:spcAft>
                  <a:buClr>
                    <a:srgbClr val="A277A9"/>
                  </a:buClr>
                  <a:buFont typeface="Arial Unicode MS" pitchFamily="34" charset="-128"/>
                  <a:buChar char="–"/>
                  <a:defRPr>
                    <a:solidFill>
                      <a:srgbClr val="5D6770"/>
                    </a:solidFill>
                    <a:latin typeface="Arial" charset="0"/>
                  </a:defRPr>
                </a:lvl9pPr>
              </a:lstStyle>
              <a:p>
                <a:pPr eaLnBrk="1" hangingPunct="1">
                  <a:spcBef>
                    <a:spcPct val="20000"/>
                  </a:spcBef>
                  <a:buClrTx/>
                  <a:buFontTx/>
                  <a:buNone/>
                </a:pPr>
                <a:endParaRPr lang="de-DE" altLang="en-US" sz="1200">
                  <a:solidFill>
                    <a:srgbClr val="FFFFFF"/>
                  </a:solidFill>
                </a:endParaRPr>
              </a:p>
            </p:txBody>
          </p:sp>
        </p:grpSp>
      </p:gr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609" y="1251421"/>
            <a:ext cx="7292598" cy="3191181"/>
          </a:xfrm>
          <a:prstGeom prst="rect">
            <a:avLst/>
          </a:prstGeom>
        </p:spPr>
      </p:pic>
    </p:spTree>
    <p:extLst>
      <p:ext uri="{BB962C8B-B14F-4D97-AF65-F5344CB8AC3E}">
        <p14:creationId xmlns:p14="http://schemas.microsoft.com/office/powerpoint/2010/main" val="1740329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D55B578-4FFC-4ED0-8AC4-A5A1429838EE}" type="slidenum">
              <a:rPr lang="en-GB" smtClean="0"/>
              <a:pPr/>
              <a:t>5</a:t>
            </a:fld>
            <a:endParaRPr lang="en-GB"/>
          </a:p>
        </p:txBody>
      </p:sp>
      <p:grpSp>
        <p:nvGrpSpPr>
          <p:cNvPr id="14" name="Group 13"/>
          <p:cNvGrpSpPr/>
          <p:nvPr/>
        </p:nvGrpSpPr>
        <p:grpSpPr>
          <a:xfrm>
            <a:off x="682852" y="2179802"/>
            <a:ext cx="8281635" cy="2882182"/>
            <a:chOff x="682853" y="2459096"/>
            <a:chExt cx="8281635" cy="2882182"/>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853" y="2459096"/>
              <a:ext cx="3714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262583" y="2944603"/>
              <a:ext cx="4139275" cy="246221"/>
            </a:xfrm>
            <a:prstGeom prst="rect">
              <a:avLst/>
            </a:prstGeom>
          </p:spPr>
          <p:txBody>
            <a:bodyPr wrap="none">
              <a:spAutoFit/>
            </a:bodyPr>
            <a:lstStyle/>
            <a:p>
              <a:r>
                <a:rPr lang="en-GB" b="1" dirty="0"/>
                <a:t>Fidessa named Best Trading and Execution Technology Provider</a:t>
              </a:r>
            </a:p>
          </p:txBody>
        </p:sp>
        <p:pic>
          <p:nvPicPr>
            <p:cNvPr id="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854" y="2877214"/>
              <a:ext cx="3714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262583" y="2526921"/>
              <a:ext cx="6957354" cy="246221"/>
            </a:xfrm>
            <a:prstGeom prst="rect">
              <a:avLst/>
            </a:prstGeom>
          </p:spPr>
          <p:txBody>
            <a:bodyPr wrap="none">
              <a:spAutoFit/>
            </a:bodyPr>
            <a:lstStyle/>
            <a:p>
              <a:r>
                <a:rPr lang="en-GB" b="1" dirty="0"/>
                <a:t>Fidessa Prospector </a:t>
              </a:r>
              <a:r>
                <a:rPr lang="en-GB" b="1" dirty="0" smtClean="0"/>
                <a:t> voted </a:t>
              </a:r>
              <a:r>
                <a:rPr lang="en-GB" b="1" dirty="0"/>
                <a:t>Best New Product in the annual Fund Technology &amp; WSL (Wall Street Letter) </a:t>
              </a:r>
              <a:r>
                <a:rPr lang="en-GB" b="1" dirty="0" smtClean="0"/>
                <a:t>Awards.</a:t>
              </a:r>
              <a:endParaRPr lang="en-GB" b="1" dirty="0"/>
            </a:p>
          </p:txBody>
        </p:sp>
        <p:sp>
          <p:nvSpPr>
            <p:cNvPr id="6" name="Rectangle 5"/>
            <p:cNvSpPr/>
            <p:nvPr/>
          </p:nvSpPr>
          <p:spPr>
            <a:xfrm>
              <a:off x="1262583" y="3374672"/>
              <a:ext cx="7560840" cy="246221"/>
            </a:xfrm>
            <a:prstGeom prst="rect">
              <a:avLst/>
            </a:prstGeom>
          </p:spPr>
          <p:txBody>
            <a:bodyPr wrap="square">
              <a:spAutoFit/>
            </a:bodyPr>
            <a:lstStyle/>
            <a:p>
              <a:r>
                <a:rPr lang="en-GB" b="1" dirty="0"/>
                <a:t>Fidessa named Best Front-Office Execution Platform in Waters Sell-side Technology Awards</a:t>
              </a:r>
            </a:p>
          </p:txBody>
        </p:sp>
        <p:pic>
          <p:nvPicPr>
            <p:cNvPr id="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855" y="3306705"/>
              <a:ext cx="3714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262583" y="3793793"/>
              <a:ext cx="3860352" cy="246221"/>
            </a:xfrm>
            <a:prstGeom prst="rect">
              <a:avLst/>
            </a:prstGeom>
          </p:spPr>
          <p:txBody>
            <a:bodyPr wrap="none">
              <a:spAutoFit/>
            </a:bodyPr>
            <a:lstStyle/>
            <a:p>
              <a:r>
                <a:rPr lang="en-GB" b="1" dirty="0"/>
                <a:t>Fidessa voted Best Sell-side OMS in Markets Choice Awards</a:t>
              </a:r>
            </a:p>
          </p:txBody>
        </p:sp>
        <p:sp>
          <p:nvSpPr>
            <p:cNvPr id="8" name="Rectangle 7"/>
            <p:cNvSpPr/>
            <p:nvPr/>
          </p:nvSpPr>
          <p:spPr>
            <a:xfrm>
              <a:off x="1262583" y="4190954"/>
              <a:ext cx="7560840" cy="246221"/>
            </a:xfrm>
            <a:prstGeom prst="rect">
              <a:avLst/>
            </a:prstGeom>
          </p:spPr>
          <p:txBody>
            <a:bodyPr wrap="square">
              <a:spAutoFit/>
            </a:bodyPr>
            <a:lstStyle/>
            <a:p>
              <a:r>
                <a:rPr lang="en-GB" b="1" dirty="0" smtClean="0"/>
                <a:t>Fidessa  -  Best </a:t>
              </a:r>
              <a:r>
                <a:rPr lang="en-GB" b="1" dirty="0"/>
                <a:t>Sell-side OMS </a:t>
              </a:r>
              <a:r>
                <a:rPr lang="en-GB" b="1" dirty="0" smtClean="0"/>
                <a:t>&amp; Best </a:t>
              </a:r>
              <a:r>
                <a:rPr lang="en-GB" b="1" dirty="0"/>
                <a:t>Cross Asset Trading </a:t>
              </a:r>
              <a:r>
                <a:rPr lang="en-GB" b="1" dirty="0" smtClean="0"/>
                <a:t>System - 2017 </a:t>
              </a:r>
              <a:r>
                <a:rPr lang="en-GB" b="1" dirty="0"/>
                <a:t>Intelligent Trading Technology (ITT) Awards.</a:t>
              </a:r>
            </a:p>
          </p:txBody>
        </p:sp>
        <p:sp>
          <p:nvSpPr>
            <p:cNvPr id="10" name="Rectangle 9"/>
            <p:cNvSpPr/>
            <p:nvPr/>
          </p:nvSpPr>
          <p:spPr>
            <a:xfrm>
              <a:off x="1262582" y="4616956"/>
              <a:ext cx="7701906" cy="246221"/>
            </a:xfrm>
            <a:prstGeom prst="rect">
              <a:avLst/>
            </a:prstGeom>
          </p:spPr>
          <p:txBody>
            <a:bodyPr wrap="square">
              <a:spAutoFit/>
            </a:bodyPr>
            <a:lstStyle/>
            <a:p>
              <a:r>
                <a:rPr lang="en-GB" b="1" dirty="0"/>
                <a:t>Fidessa's derivatives </a:t>
              </a:r>
              <a:r>
                <a:rPr lang="en-GB" b="1" dirty="0" smtClean="0"/>
                <a:t>platform - Best </a:t>
              </a:r>
              <a:r>
                <a:rPr lang="en-GB" b="1" dirty="0"/>
                <a:t>Trading and Execution Technology at the CTA Intelligence European Services Awards, </a:t>
              </a:r>
            </a:p>
          </p:txBody>
        </p:sp>
        <p:sp>
          <p:nvSpPr>
            <p:cNvPr id="11" name="Rectangle 10"/>
            <p:cNvSpPr/>
            <p:nvPr/>
          </p:nvSpPr>
          <p:spPr>
            <a:xfrm>
              <a:off x="1262582" y="5027667"/>
              <a:ext cx="7701905" cy="246221"/>
            </a:xfrm>
            <a:prstGeom prst="rect">
              <a:avLst/>
            </a:prstGeom>
          </p:spPr>
          <p:txBody>
            <a:bodyPr wrap="square">
              <a:spAutoFit/>
            </a:bodyPr>
            <a:lstStyle/>
            <a:p>
              <a:r>
                <a:rPr lang="en-GB" b="1" dirty="0"/>
                <a:t>Fidessa </a:t>
              </a:r>
              <a:r>
                <a:rPr lang="en-GB" b="1" dirty="0" smtClean="0"/>
                <a:t>presented </a:t>
              </a:r>
              <a:r>
                <a:rPr lang="en-GB" b="1" dirty="0"/>
                <a:t>with the 2017 Global Grain Award for Innovation. </a:t>
              </a:r>
            </a:p>
          </p:txBody>
        </p:sp>
        <p:pic>
          <p:nvPicPr>
            <p:cNvPr id="2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856" y="3726405"/>
              <a:ext cx="3714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3" y="4123565"/>
              <a:ext cx="3714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217" y="4960278"/>
              <a:ext cx="3714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4" y="4549567"/>
              <a:ext cx="371475"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7" name="Group 16"/>
          <p:cNvGrpSpPr/>
          <p:nvPr/>
        </p:nvGrpSpPr>
        <p:grpSpPr>
          <a:xfrm>
            <a:off x="2605787" y="5341277"/>
            <a:ext cx="3662759" cy="1261110"/>
            <a:chOff x="693217" y="5341277"/>
            <a:chExt cx="3662759" cy="1261110"/>
          </a:xfrm>
        </p:grpSpPr>
        <p:pic>
          <p:nvPicPr>
            <p:cNvPr id="1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3217" y="5341278"/>
              <a:ext cx="1110431" cy="1261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9712" y="5341277"/>
              <a:ext cx="1081286" cy="1261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2758" y="5341278"/>
              <a:ext cx="1163218" cy="1261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18"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1990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8664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Internship</a:t>
            </a:r>
            <a:endParaRPr lang="en-GB" b="1" dirty="0"/>
          </a:p>
        </p:txBody>
      </p:sp>
      <p:sp>
        <p:nvSpPr>
          <p:cNvPr id="3" name="Content Placeholder 2"/>
          <p:cNvSpPr>
            <a:spLocks noGrp="1"/>
          </p:cNvSpPr>
          <p:nvPr>
            <p:ph idx="1"/>
          </p:nvPr>
        </p:nvSpPr>
        <p:spPr>
          <a:xfrm>
            <a:off x="611560" y="1406432"/>
            <a:ext cx="8137525" cy="1368177"/>
          </a:xfrm>
        </p:spPr>
        <p:txBody>
          <a:bodyPr/>
          <a:lstStyle/>
          <a:p>
            <a:r>
              <a:rPr lang="en-GB" dirty="0" smtClean="0"/>
              <a:t>2014 - 30 grads, 2015 – 40 grads, 2016 – 38 grads, 2017 – 42 grads</a:t>
            </a:r>
          </a:p>
          <a:p>
            <a:r>
              <a:rPr lang="en-GB" dirty="0" smtClean="0"/>
              <a:t>Identifying future talent for Fidessa</a:t>
            </a:r>
          </a:p>
          <a:p>
            <a:r>
              <a:rPr lang="en-GB" dirty="0" smtClean="0"/>
              <a:t>8 week programme including training days, networking and team functions </a:t>
            </a:r>
          </a:p>
          <a:p>
            <a:endParaRPr lang="en-GB" dirty="0"/>
          </a:p>
        </p:txBody>
      </p:sp>
      <p:sp>
        <p:nvSpPr>
          <p:cNvPr id="5" name="Slide Number Placeholder 4"/>
          <p:cNvSpPr>
            <a:spLocks noGrp="1"/>
          </p:cNvSpPr>
          <p:nvPr>
            <p:ph type="sldNum" sz="quarter" idx="12"/>
          </p:nvPr>
        </p:nvSpPr>
        <p:spPr/>
        <p:txBody>
          <a:bodyPr/>
          <a:lstStyle/>
          <a:p>
            <a:fld id="{BD55B578-4FFC-4ED0-8AC4-A5A1429838EE}" type="slidenum">
              <a:rPr lang="en-GB" smtClean="0"/>
              <a:pPr/>
              <a:t>6</a:t>
            </a:fld>
            <a:endParaRPr lang="en-GB"/>
          </a:p>
        </p:txBody>
      </p:sp>
      <p:pic>
        <p:nvPicPr>
          <p:cNvPr id="1026" name="Picture 2" descr="Fidessa_Graduate-Programme-Graphic no colour backgrou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2636912"/>
            <a:ext cx="4202807" cy="4246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4268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Bruce Bland</a:t>
            </a:r>
            <a:br>
              <a:rPr lang="en-GB" dirty="0"/>
            </a:br>
            <a:endParaRPr lang="en-GB" dirty="0"/>
          </a:p>
        </p:txBody>
      </p:sp>
      <p:sp>
        <p:nvSpPr>
          <p:cNvPr id="3" name="Content Placeholder 2"/>
          <p:cNvSpPr>
            <a:spLocks noGrp="1"/>
          </p:cNvSpPr>
          <p:nvPr>
            <p:ph idx="1"/>
          </p:nvPr>
        </p:nvSpPr>
        <p:spPr/>
        <p:txBody>
          <a:bodyPr/>
          <a:lstStyle/>
          <a:p>
            <a:r>
              <a:rPr lang="en-GB" dirty="0" smtClean="0"/>
              <a:t>Worked </a:t>
            </a:r>
            <a:r>
              <a:rPr lang="en-GB" dirty="0"/>
              <a:t>for Digital Equipment Corporation on Marketing its </a:t>
            </a:r>
            <a:r>
              <a:rPr lang="en-GB" dirty="0" err="1"/>
              <a:t>DECtrade</a:t>
            </a:r>
            <a:r>
              <a:rPr lang="en-GB" dirty="0"/>
              <a:t> real-time market data platform until the </a:t>
            </a:r>
            <a:r>
              <a:rPr lang="en-GB" dirty="0" err="1"/>
              <a:t>DECtrade</a:t>
            </a:r>
            <a:r>
              <a:rPr lang="en-GB" dirty="0"/>
              <a:t> software was sold to MTI. Worked for MTI marketing its object orientated display technology and researching its uses within trading rooms across the world.</a:t>
            </a:r>
          </a:p>
          <a:p>
            <a:r>
              <a:rPr lang="en-GB" dirty="0"/>
              <a:t>Bruce Bland is currently Head of Algorithmic Research for Fidessa plc, and has been instrumental in the development of Fidessa's Pairs and BlueBox algorithmic offerings. The role has included the design of Fidessa's European and F&amp;O algorithmic trading models and p</a:t>
            </a:r>
            <a:r>
              <a:rPr lang="en-GB" dirty="0" smtClean="0"/>
              <a:t>rior </a:t>
            </a:r>
            <a:r>
              <a:rPr lang="en-GB" dirty="0"/>
              <a:t>to this </a:t>
            </a:r>
            <a:r>
              <a:rPr lang="en-GB" dirty="0" smtClean="0"/>
              <a:t>Mr </a:t>
            </a:r>
            <a:r>
              <a:rPr lang="en-GB" dirty="0"/>
              <a:t>Bland was a senior consultant working on the implementation of Fidessa's trading platforms and bespoke software design for many of Fidessa's global enterprise clients. </a:t>
            </a:r>
          </a:p>
          <a:p>
            <a:r>
              <a:rPr lang="en-GB" dirty="0"/>
              <a:t>In recent years Mr Bland has been responsible for the design of Fidessa’s f</a:t>
            </a:r>
            <a:r>
              <a:rPr lang="en-GB" dirty="0" smtClean="0"/>
              <a:t>uzzy logic based market abuse </a:t>
            </a:r>
            <a:r>
              <a:rPr lang="en-GB" dirty="0"/>
              <a:t>d</a:t>
            </a:r>
            <a:r>
              <a:rPr lang="en-GB" dirty="0" smtClean="0"/>
              <a:t>etection </a:t>
            </a:r>
            <a:r>
              <a:rPr lang="en-GB" dirty="0"/>
              <a:t>m</a:t>
            </a:r>
            <a:r>
              <a:rPr lang="en-GB" dirty="0" smtClean="0"/>
              <a:t>odels </a:t>
            </a:r>
            <a:r>
              <a:rPr lang="en-GB" dirty="0"/>
              <a:t>and runs a small quant team developing prototype software for Fidessa globally.</a:t>
            </a:r>
          </a:p>
          <a:p>
            <a:endParaRPr lang="en-GB" dirty="0"/>
          </a:p>
        </p:txBody>
      </p:sp>
      <p:sp>
        <p:nvSpPr>
          <p:cNvPr id="5" name="Slide Number Placeholder 4"/>
          <p:cNvSpPr>
            <a:spLocks noGrp="1"/>
          </p:cNvSpPr>
          <p:nvPr>
            <p:ph type="sldNum" sz="quarter" idx="12"/>
          </p:nvPr>
        </p:nvSpPr>
        <p:spPr/>
        <p:txBody>
          <a:bodyPr/>
          <a:lstStyle/>
          <a:p>
            <a:fld id="{BD55B578-4FFC-4ED0-8AC4-A5A1429838EE}" type="slidenum">
              <a:rPr lang="en-GB" smtClean="0"/>
              <a:pPr/>
              <a:t>7</a:t>
            </a:fld>
            <a:endParaRPr lang="en-GB" dirty="0"/>
          </a:p>
        </p:txBody>
      </p:sp>
    </p:spTree>
    <p:extLst>
      <p:ext uri="{BB962C8B-B14F-4D97-AF65-F5344CB8AC3E}">
        <p14:creationId xmlns:p14="http://schemas.microsoft.com/office/powerpoint/2010/main" val="2556035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Challenge – Predict Future Price Change Direction</a:t>
            </a:r>
            <a:r>
              <a:rPr lang="en-GB" dirty="0"/>
              <a:t/>
            </a:r>
            <a:br>
              <a:rPr lang="en-GB" dirty="0"/>
            </a:br>
            <a:endParaRPr lang="en-GB" dirty="0"/>
          </a:p>
        </p:txBody>
      </p:sp>
      <p:sp>
        <p:nvSpPr>
          <p:cNvPr id="5" name="Slide Number Placeholder 4"/>
          <p:cNvSpPr>
            <a:spLocks noGrp="1"/>
          </p:cNvSpPr>
          <p:nvPr>
            <p:ph type="sldNum" sz="quarter" idx="12"/>
          </p:nvPr>
        </p:nvSpPr>
        <p:spPr/>
        <p:txBody>
          <a:bodyPr/>
          <a:lstStyle/>
          <a:p>
            <a:fld id="{BD55B578-4FFC-4ED0-8AC4-A5A1429838EE}" type="slidenum">
              <a:rPr lang="en-GB" smtClean="0"/>
              <a:pPr/>
              <a:t>8</a:t>
            </a:fld>
            <a:endParaRPr lang="en-GB"/>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281" y="1728084"/>
            <a:ext cx="454342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2218" y="3722656"/>
            <a:ext cx="4128811" cy="2560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191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ntone 299">
  <a:themeElements>
    <a:clrScheme name="Fidessa Theme">
      <a:dk1>
        <a:sysClr val="windowText" lastClr="000000"/>
      </a:dk1>
      <a:lt1>
        <a:sysClr val="window" lastClr="FFFFFF"/>
      </a:lt1>
      <a:dk2>
        <a:srgbClr val="5A676F"/>
      </a:dk2>
      <a:lt2>
        <a:srgbClr val="A7A8AA"/>
      </a:lt2>
      <a:accent1>
        <a:srgbClr val="C3D600"/>
      </a:accent1>
      <a:accent2>
        <a:srgbClr val="00BAFF"/>
      </a:accent2>
      <a:accent3>
        <a:srgbClr val="F67522"/>
      </a:accent3>
      <a:accent4>
        <a:srgbClr val="16C5A8"/>
      </a:accent4>
      <a:accent5>
        <a:srgbClr val="FFCD00"/>
      </a:accent5>
      <a:accent6>
        <a:srgbClr val="C287CB"/>
      </a:accent6>
      <a:hlink>
        <a:srgbClr val="0000FF"/>
      </a:hlink>
      <a:folHlink>
        <a:srgbClr val="800080"/>
      </a:folHlink>
    </a:clrScheme>
    <a:fontScheme name="Presentation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2"/>
          </a:solidFill>
          <a:prstDash val="solid"/>
          <a:round/>
          <a:headEnd type="none" w="med" len="med"/>
          <a:tailEnd type="none" w="med" len="med"/>
        </a:ln>
        <a:effectLst/>
      </a:spPr>
      <a:bodyPr vert="horz" wrap="square" lIns="90000" tIns="154800" rIns="0" bIns="46800" numCol="1" rtlCol="0" anchor="t" anchorCtr="0" compatLnSpc="1">
        <a:prstTxWarp prst="textNoShape">
          <a:avLst/>
        </a:prstTxWarp>
        <a:no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000" b="0" i="0" u="none" strike="noStrike" cap="none" normalizeH="0" baseline="0" smtClean="0">
            <a:ln>
              <a:noFill/>
            </a:ln>
            <a:solidFill>
              <a:srgbClr val="5A676F"/>
            </a:solidFill>
            <a:effectLst/>
            <a:latin typeface="Arial" charset="0"/>
          </a:defRPr>
        </a:defPPr>
      </a:lstStyle>
    </a:spDef>
    <a:lnDef>
      <a:spPr bwMode="auto">
        <a:noFill/>
        <a:ln w="9525" cap="flat" cmpd="sng" algn="ctr">
          <a:solidFill>
            <a:schemeClr val="tx2"/>
          </a:solidFill>
          <a:prstDash val="solid"/>
          <a:round/>
          <a:headEnd type="none" w="med" len="med"/>
          <a:tailEnd type="none" w="med" len="med"/>
        </a:ln>
        <a:effectLst/>
      </a:spPr>
      <a:bodyPr/>
      <a:lst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Description1 xmlns="39b8259b-61d2-4b78-9b82-0dd5210d597f" xsi:nil="true"/>
    <Promoted_x0020_Category xmlns="eda81d6a-4bd7-4baf-9cbf-9e799e8b350b" xsi:nil="true"/>
    <OldDocumentType xmlns="39b8259b-61d2-4b78-9b82-0dd5210d597f" xsi:nil="true"/>
    <Relation1 xmlns="39b8259b-61d2-4b78-9b82-0dd5210d597f" xsi:nil="true"/>
    <IconOverlay xmlns="http://schemas.microsoft.com/sharepoint/v4" xsi:nil="true"/>
    <Target_x0020_Audiences xmlns="eda81d6a-4bd7-4baf-9cbf-9e799e8b350b" xsi:nil="true"/>
    <p37g xmlns="eda81d6a-4bd7-4baf-9cbf-9e799e8b350b" xsi:nil="true"/>
    <n7acc08145ec4c8592efadd691eaa6b5 xmlns="39b8259b-61d2-4b78-9b82-0dd5210d597f">
      <Terms xmlns="http://schemas.microsoft.com/office/infopath/2007/PartnerControls"/>
    </n7acc08145ec4c8592efadd691eaa6b5>
    <TaxCatchAll xmlns="39b8259b-61d2-4b78-9b82-0dd5210d597f"/>
    <Order0 xmlns="eda81d6a-4bd7-4baf-9cbf-9e799e8b350b" xsi:nil="true"/>
    <BusinessUsage xmlns="39b8259b-61d2-4b78-9b82-0dd5210d597f">Internal/Business Operations</BusinessUsage>
    <Owner xmlns="39b8259b-61d2-4b78-9b82-0dd5210d597f">
      <UserInfo>
        <DisplayName>Charlotte Wilkinson</DisplayName>
        <AccountId>4905</AccountId>
        <AccountType/>
      </UserInfo>
    </Owner>
    <r4ga xmlns="eda81d6a-4bd7-4baf-9cbf-9e799e8b350b" xsi:nil="true"/>
    <Intended_x0020_Demographic xmlns="39b8259b-61d2-4b78-9b82-0dd5210d597f">Internal</Intended_x0020_Demographic>
    <p1d670172ab54c4bb0b5305719e59d40 xmlns="39b8259b-61d2-4b78-9b82-0dd5210d597f">
      <Terms xmlns="http://schemas.microsoft.com/office/infopath/2007/PartnerControls"/>
    </p1d670172ab54c4bb0b5305719e59d40>
    <h349aa4d84044dfa95b4a422df2ba1a0 xmlns="39b8259b-61d2-4b78-9b82-0dd5210d597f">
      <Terms xmlns="http://schemas.microsoft.com/office/infopath/2007/PartnerControls"/>
    </h349aa4d84044dfa95b4a422df2ba1a0>
    <_dlc_DocId xmlns="002c82e8-68a7-4f80-af64-a0d9412bff97">FSPP-437-1254</_dlc_DocId>
    <_dlc_DocIdUrl xmlns="002c82e8-68a7-4f80-af64-a0d9412bff97">
      <Url>https://sharepoint/Company/Central/GroupMarketing/_layouts/15/DocIdRedir.aspx?ID=FSPP-437-1254</Url>
      <Description>FSPP-437-1254</Description>
    </_dlc_DocIdUrl>
  </documentManagement>
</p:properties>
</file>

<file path=customXml/item2.xml><?xml version="1.0" encoding="utf-8"?>
<?mso-contentType ?>
<customXsn xmlns="http://schemas.microsoft.com/office/2006/metadata/customXsn">
  <xsnLocation/>
  <cached>True</cached>
  <openByDefault>False</openByDefault>
  <xsnScope/>
</customXsn>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t:contentTypeSchema xmlns:ct="http://schemas.microsoft.com/office/2006/metadata/contentType" xmlns:ma="http://schemas.microsoft.com/office/2006/metadata/properties/metaAttributes" ct:_="" ma:_="" ma:contentTypeName="Fidessa Notes" ma:contentTypeID="0x010100AC55F3425A612F4E8FE3470C8284044300335A79AF98969B4581FE113ACB4E441D" ma:contentTypeVersion="97" ma:contentTypeDescription="Standard Fidessa Notes Company Template based content type" ma:contentTypeScope="" ma:versionID="eb77b82b9e127c9cc03f5159ad2f1468">
  <xsd:schema xmlns:xsd="http://www.w3.org/2001/XMLSchema" xmlns:xs="http://www.w3.org/2001/XMLSchema" xmlns:p="http://schemas.microsoft.com/office/2006/metadata/properties" xmlns:ns2="39b8259b-61d2-4b78-9b82-0dd5210d597f" xmlns:ns3="eda81d6a-4bd7-4baf-9cbf-9e799e8b350b" xmlns:ns4="http://schemas.microsoft.com/sharepoint/v4" xmlns:ns5="002c82e8-68a7-4f80-af64-a0d9412bff97" targetNamespace="http://schemas.microsoft.com/office/2006/metadata/properties" ma:root="true" ma:fieldsID="d4f428d9906ef7e4030a38dbb920273b" ns2:_="" ns3:_="" ns4:_="" ns5:_="">
    <xsd:import namespace="39b8259b-61d2-4b78-9b82-0dd5210d597f"/>
    <xsd:import namespace="eda81d6a-4bd7-4baf-9cbf-9e799e8b350b"/>
    <xsd:import namespace="http://schemas.microsoft.com/sharepoint/v4"/>
    <xsd:import namespace="002c82e8-68a7-4f80-af64-a0d9412bff97"/>
    <xsd:element name="properties">
      <xsd:complexType>
        <xsd:sequence>
          <xsd:element name="documentManagement">
            <xsd:complexType>
              <xsd:all>
                <xsd:element ref="ns2:Description1" minOccurs="0"/>
                <xsd:element ref="ns2:BusinessUsage" minOccurs="0"/>
                <xsd:element ref="ns2:Owner" minOccurs="0"/>
                <xsd:element ref="ns2:Intended_x0020_Demographic" minOccurs="0"/>
                <xsd:element ref="ns2:OldDocumentType" minOccurs="0"/>
                <xsd:element ref="ns2:n7acc08145ec4c8592efadd691eaa6b5" minOccurs="0"/>
                <xsd:element ref="ns2:TaxCatchAll" minOccurs="0"/>
                <xsd:element ref="ns2:TaxCatchAllLabel" minOccurs="0"/>
                <xsd:element ref="ns2:p1d670172ab54c4bb0b5305719e59d40" minOccurs="0"/>
                <xsd:element ref="ns2:Relation1" minOccurs="0"/>
                <xsd:element ref="ns2:h349aa4d84044dfa95b4a422df2ba1a0" minOccurs="0"/>
                <xsd:element ref="ns3:Target_x0020_Audiences" minOccurs="0"/>
                <xsd:element ref="ns3:Promoted_x0020_Category" minOccurs="0"/>
                <xsd:element ref="ns4:IconOverlay" minOccurs="0"/>
                <xsd:element ref="ns5:_dlc_DocId" minOccurs="0"/>
                <xsd:element ref="ns5:_dlc_DocIdUrl" minOccurs="0"/>
                <xsd:element ref="ns5:_dlc_DocIdPersistId" minOccurs="0"/>
                <xsd:element ref="ns3:Order0" minOccurs="0"/>
                <xsd:element ref="ns3:r4ga" minOccurs="0"/>
                <xsd:element ref="ns3:p37g"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b8259b-61d2-4b78-9b82-0dd5210d597f" elementFormDefault="qualified">
    <xsd:import namespace="http://schemas.microsoft.com/office/2006/documentManagement/types"/>
    <xsd:import namespace="http://schemas.microsoft.com/office/infopath/2007/PartnerControls"/>
    <xsd:element name="Description1" ma:index="2" nillable="true" ma:displayName="Description" ma:internalName="Description1" ma:readOnly="false">
      <xsd:simpleType>
        <xsd:restriction base="dms:Note">
          <xsd:maxLength value="255"/>
        </xsd:restriction>
      </xsd:simpleType>
    </xsd:element>
    <xsd:element name="BusinessUsage" ma:index="5" nillable="true" ma:displayName="Business Usage" ma:default="Internal/Business Operations" ma:description="Classify the usage of the document." ma:format="Dropdown" ma:internalName="BusinessUsage">
      <xsd:simpleType>
        <xsd:restriction base="dms:Choice">
          <xsd:enumeration value="Customer/Prospect"/>
          <xsd:enumeration value="Internal/Business Operations"/>
          <xsd:enumeration value="Product/Service"/>
          <xsd:enumeration value="Project"/>
          <xsd:enumeration value="Sales/Marketing"/>
          <xsd:enumeration value="Third Party"/>
        </xsd:restriction>
      </xsd:simpleType>
    </xsd:element>
    <xsd:element name="Owner" ma:index="7" nillable="true" ma:displayName="Owner" ma:description="Fidessa Site - Person who is responsible for the document and the first point of contact for queries relating to it"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tended_x0020_Demographic" ma:index="8" nillable="true" ma:displayName="Intended Demographic" ma:default="Internal" ma:description="Internal - The document is for Fidessa only&#10;Technical - The document provides supporting technical details around a product or service&#10;Customer - The document can be made available to Customers" ma:format="Dropdown" ma:internalName="Intended_x0020_Demographic">
      <xsd:simpleType>
        <xsd:restriction base="dms:Choice">
          <xsd:enumeration value="Internal"/>
          <xsd:enumeration value="Technical"/>
          <xsd:enumeration value="Customer"/>
        </xsd:restriction>
      </xsd:simpleType>
    </xsd:element>
    <xsd:element name="OldDocumentType" ma:index="9" nillable="true" ma:displayName="Old Document Type" ma:description="Copy of the Document Type Field Before Changing." ma:hidden="true" ma:internalName="OldDocumentType" ma:readOnly="false">
      <xsd:simpleType>
        <xsd:restriction base="dms:Text"/>
      </xsd:simpleType>
    </xsd:element>
    <xsd:element name="n7acc08145ec4c8592efadd691eaa6b5" ma:index="10" nillable="true" ma:taxonomy="true" ma:internalName="n7acc08145ec4c8592efadd691eaa6b5" ma:taxonomyFieldName="Coverage" ma:displayName="Coverage" ma:default="" ma:fieldId="{77acc081-45ec-4c85-92ef-add691eaa6b5}" ma:taxonomyMulti="true" ma:sspId="485de449-9f56-44e1-9914-3d439bfc572c" ma:termSetId="152c9966-5d2c-4003-98ea-5ad9365ea896" ma:anchorId="34b7f6f0-9db2-45e6-afc4-a7a433e8b11d" ma:open="false" ma:isKeyword="false">
      <xsd:complexType>
        <xsd:sequence>
          <xsd:element ref="pc:Terms" minOccurs="0" maxOccurs="1"/>
        </xsd:sequence>
      </xsd:complexType>
    </xsd:element>
    <xsd:element name="TaxCatchAll" ma:index="11" nillable="true" ma:displayName="Taxonomy Catch All Column" ma:hidden="true" ma:list="{29883c79-f8b8-48e3-a2cf-8901a906bbce}" ma:internalName="TaxCatchAll" ma:showField="CatchAllData" ma:web="39b8259b-61d2-4b78-9b82-0dd5210d597f">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29883c79-f8b8-48e3-a2cf-8901a906bbce}" ma:internalName="TaxCatchAllLabel" ma:readOnly="true" ma:showField="CatchAllDataLabel" ma:web="39b8259b-61d2-4b78-9b82-0dd5210d597f">
      <xsd:complexType>
        <xsd:complexContent>
          <xsd:extension base="dms:MultiChoiceLookup">
            <xsd:sequence>
              <xsd:element name="Value" type="dms:Lookup" maxOccurs="unbounded" minOccurs="0" nillable="true"/>
            </xsd:sequence>
          </xsd:extension>
        </xsd:complexContent>
      </xsd:complexType>
    </xsd:element>
    <xsd:element name="p1d670172ab54c4bb0b5305719e59d40" ma:index="14" nillable="true" ma:taxonomy="true" ma:internalName="p1d670172ab54c4bb0b5305719e59d40" ma:taxonomyFieldName="Subject1" ma:displayName="Subject" ma:default="" ma:fieldId="{91d67017-2ab5-4c4b-b0b5-305719e59d40}" ma:taxonomyMulti="true" ma:sspId="485de449-9f56-44e1-9914-3d439bfc572c" ma:termSetId="12f2c137-36f3-4768-9113-6d5811d5aef1" ma:anchorId="00000000-0000-0000-0000-000000000000" ma:open="false" ma:isKeyword="false">
      <xsd:complexType>
        <xsd:sequence>
          <xsd:element ref="pc:Terms" minOccurs="0" maxOccurs="1"/>
        </xsd:sequence>
      </xsd:complexType>
    </xsd:element>
    <xsd:element name="Relation1" ma:index="15" nillable="true" ma:displayName="Relation" ma:hidden="true" ma:internalName="Relation1" ma:readOnly="false">
      <xsd:simpleType>
        <xsd:restriction base="dms:Note"/>
      </xsd:simpleType>
    </xsd:element>
    <xsd:element name="h349aa4d84044dfa95b4a422df2ba1a0" ma:index="17" nillable="true" ma:taxonomy="true" ma:internalName="h349aa4d84044dfa95b4a422df2ba1a0" ma:taxonomyFieldName="Document_x0020_Type" ma:displayName="Document Type" ma:default="" ma:fieldId="{1349aa4d-8404-4dfa-95b4-a422df2ba1a0}" ma:sspId="485de449-9f56-44e1-9914-3d439bfc572c" ma:termSetId="152c9966-5d2c-4003-98ea-5ad9365ea896" ma:anchorId="d9cf05ec-b89b-4757-8dca-a44682be9619"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da81d6a-4bd7-4baf-9cbf-9e799e8b350b" elementFormDefault="qualified">
    <xsd:import namespace="http://schemas.microsoft.com/office/2006/documentManagement/types"/>
    <xsd:import namespace="http://schemas.microsoft.com/office/infopath/2007/PartnerControls"/>
    <xsd:element name="Target_x0020_Audiences" ma:index="19" nillable="true" ma:displayName="Target Audiences" ma:internalName="Target_x0020_Audiences">
      <xsd:simpleType>
        <xsd:restriction base="dms:Unknown"/>
      </xsd:simpleType>
    </xsd:element>
    <xsd:element name="Promoted_x0020_Category" ma:index="20" nillable="true" ma:displayName="Promoted Category" ma:list="{1d0e38e8-de22-4f9c-b462-6ebc7bd98267}" ma:internalName="Promoted_x0020_Category" ma:showField="Title" ma:web="57f65d48-4c97-4609-99c5-33fa04abc1d5">
      <xsd:simpleType>
        <xsd:restriction base="dms:Lookup"/>
      </xsd:simpleType>
    </xsd:element>
    <xsd:element name="Order0" ma:index="27" nillable="true" ma:displayName="Order" ma:decimals="0" ma:internalName="Order0">
      <xsd:simpleType>
        <xsd:restriction base="dms:Number"/>
      </xsd:simpleType>
    </xsd:element>
    <xsd:element name="r4ga" ma:index="28" nillable="true" ma:displayName="Text" ma:internalName="r4ga">
      <xsd:simpleType>
        <xsd:restriction base="dms:Text"/>
      </xsd:simpleType>
    </xsd:element>
    <xsd:element name="p37g" ma:index="29" nillable="true" ma:displayName="Text" ma:internalName="p37g">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21"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02c82e8-68a7-4f80-af64-a0d9412bff97" elementFormDefault="qualified">
    <xsd:import namespace="http://schemas.microsoft.com/office/2006/documentManagement/types"/>
    <xsd:import namespace="http://schemas.microsoft.com/office/infopath/2007/PartnerControls"/>
    <xsd:element name="_dlc_DocId" ma:index="22" nillable="true" ma:displayName="Document ID Value" ma:description="The value of the document ID assigned to this item." ma:internalName="_dlc_DocId" ma:readOnly="true">
      <xsd:simpleType>
        <xsd:restriction base="dms:Text"/>
      </xsd:simpleType>
    </xsd:element>
    <xsd:element name="_dlc_DocIdUrl" ma:index="2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4"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displayName="Author"/>
        <xsd:element ref="dcterms:created" minOccurs="0" maxOccurs="1"/>
        <xsd:element ref="dc:identifier" minOccurs="0" maxOccurs="1"/>
        <xsd:element name="contentType" minOccurs="0" maxOccurs="1" type="xsd:string" ma:index="31"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0223B7-482A-42B5-AB46-051362F215E6}">
  <ds:schemaRefs>
    <ds:schemaRef ds:uri="http://schemas.microsoft.com/sharepoint/v4"/>
    <ds:schemaRef ds:uri="http://purl.org/dc/terms/"/>
    <ds:schemaRef ds:uri="39b8259b-61d2-4b78-9b82-0dd5210d597f"/>
    <ds:schemaRef ds:uri="http://schemas.microsoft.com/office/2006/metadata/properties"/>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002c82e8-68a7-4f80-af64-a0d9412bff97"/>
    <ds:schemaRef ds:uri="eda81d6a-4bd7-4baf-9cbf-9e799e8b350b"/>
    <ds:schemaRef ds:uri="http://www.w3.org/XML/1998/namespace"/>
  </ds:schemaRefs>
</ds:datastoreItem>
</file>

<file path=customXml/itemProps2.xml><?xml version="1.0" encoding="utf-8"?>
<ds:datastoreItem xmlns:ds="http://schemas.openxmlformats.org/officeDocument/2006/customXml" ds:itemID="{D43ADE8F-2D03-4979-A080-F1A4DFF89E3C}">
  <ds:schemaRefs>
    <ds:schemaRef ds:uri="http://schemas.microsoft.com/office/2006/metadata/customXsn"/>
  </ds:schemaRefs>
</ds:datastoreItem>
</file>

<file path=customXml/itemProps3.xml><?xml version="1.0" encoding="utf-8"?>
<ds:datastoreItem xmlns:ds="http://schemas.openxmlformats.org/officeDocument/2006/customXml" ds:itemID="{9F444D25-EE60-4606-B40D-7AD87679A569}">
  <ds:schemaRefs>
    <ds:schemaRef ds:uri="http://schemas.microsoft.com/sharepoint/events"/>
  </ds:schemaRefs>
</ds:datastoreItem>
</file>

<file path=customXml/itemProps4.xml><?xml version="1.0" encoding="utf-8"?>
<ds:datastoreItem xmlns:ds="http://schemas.openxmlformats.org/officeDocument/2006/customXml" ds:itemID="{87EA4AE5-E42A-4174-9ADB-26530F77E8B0}">
  <ds:schemaRefs>
    <ds:schemaRef ds:uri="http://schemas.microsoft.com/sharepoint/v3/contenttype/forms"/>
  </ds:schemaRefs>
</ds:datastoreItem>
</file>

<file path=customXml/itemProps5.xml><?xml version="1.0" encoding="utf-8"?>
<ds:datastoreItem xmlns:ds="http://schemas.openxmlformats.org/officeDocument/2006/customXml" ds:itemID="{D4D1EFA0-05AF-48C2-88C6-DF14CEB5C8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b8259b-61d2-4b78-9b82-0dd5210d597f"/>
    <ds:schemaRef ds:uri="eda81d6a-4bd7-4baf-9cbf-9e799e8b350b"/>
    <ds:schemaRef ds:uri="http://schemas.microsoft.com/sharepoint/v4"/>
    <ds:schemaRef ds:uri="002c82e8-68a7-4f80-af64-a0d9412bff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Pantone 299</Template>
  <TotalTime>5458</TotalTime>
  <Words>477</Words>
  <Application>Microsoft Office PowerPoint</Application>
  <PresentationFormat>On-screen Show (4:3)</PresentationFormat>
  <Paragraphs>97</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Pantone 299</vt:lpstr>
      <vt:lpstr>PowerPoint Presentation</vt:lpstr>
      <vt:lpstr>PowerPoint Presentation</vt:lpstr>
      <vt:lpstr>Credentials</vt:lpstr>
      <vt:lpstr>PowerPoint Presentation</vt:lpstr>
      <vt:lpstr>Global infrastructure and services</vt:lpstr>
      <vt:lpstr>PowerPoint Presentation</vt:lpstr>
      <vt:lpstr>Internship</vt:lpstr>
      <vt:lpstr>Bruce Bland </vt:lpstr>
      <vt:lpstr>Challenge – Predict Future Price Change Direction </vt:lpstr>
      <vt:lpstr>Model Design - Market Micro Structure - Basics</vt:lpstr>
    </vt:vector>
  </TitlesOfParts>
  <Company>Fidessa PLC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Fidessa Group Corporate Slides 0817</dc:title>
  <dc:creator>Simon Barnby</dc:creator>
  <cp:lastModifiedBy>Bruce Bland</cp:lastModifiedBy>
  <cp:revision>253</cp:revision>
  <cp:lastPrinted>2012-07-25T16:17:51Z</cp:lastPrinted>
  <dcterms:created xsi:type="dcterms:W3CDTF">2012-07-17T10:52:09Z</dcterms:created>
  <dcterms:modified xsi:type="dcterms:W3CDTF">2018-05-04T10:45:35Z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iginalAuthor">
    <vt:lpwstr> </vt:lpwstr>
  </property>
  <property fmtid="{D5CDD505-2E9C-101B-9397-08002B2CF9AE}" pid="3" name="Version">
    <vt:r8>2.1</vt:r8>
  </property>
  <property fmtid="{D5CDD505-2E9C-101B-9397-08002B2CF9AE}" pid="4" name="SelectedPicture">
    <vt:i4>5</vt:i4>
  </property>
  <property fmtid="{D5CDD505-2E9C-101B-9397-08002B2CF9AE}" pid="5" name="ContentTypeId">
    <vt:lpwstr>0x010100AC55F3425A612F4E8FE3470C8284044300335A79AF98969B4581FE113ACB4E441D</vt:lpwstr>
  </property>
  <property fmtid="{D5CDD505-2E9C-101B-9397-08002B2CF9AE}" pid="6" name="_dlc_DocIdItemGuid">
    <vt:lpwstr>d4138b1f-5983-43b6-97aa-0856bcf7aa7a</vt:lpwstr>
  </property>
  <property fmtid="{D5CDD505-2E9C-101B-9397-08002B2CF9AE}" pid="7" name="Coverage">
    <vt:lpwstr/>
  </property>
  <property fmtid="{D5CDD505-2E9C-101B-9397-08002B2CF9AE}" pid="8" name="Document Type">
    <vt:lpwstr/>
  </property>
  <property fmtid="{D5CDD505-2E9C-101B-9397-08002B2CF9AE}" pid="9" name="Subject1">
    <vt:lpwstr/>
  </property>
</Properties>
</file>