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8" r:id="rId8"/>
    <p:sldId id="260" r:id="rId9"/>
    <p:sldId id="265" r:id="rId10"/>
    <p:sldId id="266" r:id="rId11"/>
    <p:sldId id="263" r:id="rId12"/>
    <p:sldId id="261" r:id="rId13"/>
    <p:sldId id="264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2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6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Estrogen </a:t>
            </a:r>
            <a:r>
              <a:rPr lang="en-US" altLang="zh-TW" dirty="0"/>
              <a:t>as an </a:t>
            </a:r>
            <a:r>
              <a:rPr lang="en-US" altLang="zh-TW" dirty="0" err="1"/>
              <a:t>immunomodulator</a:t>
            </a:r>
            <a:r>
              <a:rPr lang="en-US" altLang="zh-TW" dirty="0"/>
              <a:t> and its role in autoimmune disease </a:t>
            </a:r>
            <a:r>
              <a:rPr lang="en-US" altLang="zh-TW" dirty="0" smtClean="0"/>
              <a:t>prevention: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a systematic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Kuang</a:t>
            </a:r>
            <a:r>
              <a:rPr lang="en-US" altLang="zh-TW" dirty="0" smtClean="0"/>
              <a:t>-Ying (Bruce) Chen</a:t>
            </a:r>
          </a:p>
          <a:p>
            <a:r>
              <a:rPr lang="en-US" altLang="zh-TW" dirty="0" smtClean="0"/>
              <a:t>Alberto Dominguez-Bali, 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7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35" y="1695912"/>
            <a:ext cx="5430539" cy="51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9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8503"/>
            <a:ext cx="12192000" cy="20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Web of Science</a:t>
            </a:r>
            <a:r>
              <a:rPr lang="en-US" altLang="zh-TW" dirty="0"/>
              <a:t>: TS=(Estrogens OR Estrogen) AND TS=("Immune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TS=("Hormone Therapy" OR Prevention)</a:t>
            </a:r>
            <a:endParaRPr lang="zh-TW" altLang="zh-TW" dirty="0"/>
          </a:p>
          <a:p>
            <a:pPr lvl="1"/>
            <a:r>
              <a:rPr lang="en-US" altLang="zh-TW" dirty="0"/>
              <a:t>| Timespan: 2015-01-01 to 2024-12-31 (Publication Date)</a:t>
            </a:r>
            <a:endParaRPr lang="zh-TW" altLang="zh-TW" dirty="0"/>
          </a:p>
          <a:p>
            <a:pPr lvl="1"/>
            <a:r>
              <a:rPr lang="en-US" altLang="zh-TW" dirty="0" smtClean="0"/>
              <a:t>167 </a:t>
            </a:r>
            <a:r>
              <a:rPr lang="en-US" altLang="zh-TW" dirty="0"/>
              <a:t>Documents: </a:t>
            </a:r>
            <a:r>
              <a:rPr lang="en-US" altLang="zh-TW" dirty="0" err="1">
                <a:solidFill>
                  <a:srgbClr val="0070C0"/>
                </a:solidFill>
              </a:rPr>
              <a:t>savedrecs</a:t>
            </a:r>
            <a:r>
              <a:rPr lang="en-US" altLang="zh-TW" dirty="0">
                <a:solidFill>
                  <a:srgbClr val="0070C0"/>
                </a:solidFill>
              </a:rPr>
              <a:t> (Web of Science).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of Science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37" y="1685459"/>
            <a:ext cx="7166774" cy="51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0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4392 articles are identified.</a:t>
            </a:r>
          </a:p>
          <a:p>
            <a:r>
              <a:rPr lang="en-US" altLang="zh-TW" dirty="0" smtClean="0"/>
              <a:t>864 duplicates are detected.</a:t>
            </a:r>
          </a:p>
          <a:p>
            <a:r>
              <a:rPr lang="en-US" altLang="zh-TW" dirty="0" smtClean="0"/>
              <a:t>510 are deleted.</a:t>
            </a:r>
          </a:p>
          <a:p>
            <a:r>
              <a:rPr lang="en-US" altLang="zh-TW" dirty="0" smtClean="0"/>
              <a:t>354 are resolved.</a:t>
            </a:r>
          </a:p>
          <a:p>
            <a:r>
              <a:rPr lang="en-US" altLang="zh-TW" dirty="0" smtClean="0"/>
              <a:t>3882 articles to screen: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articles to screen ris.zip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6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 of Science: 6 included. 51 excluded.</a:t>
            </a:r>
          </a:p>
          <a:p>
            <a:r>
              <a:rPr lang="en-US" altLang="zh-TW" dirty="0" smtClean="0"/>
              <a:t>Cochrane Trials: 3 included. 37 excluded.</a:t>
            </a:r>
          </a:p>
          <a:p>
            <a:r>
              <a:rPr lang="en-US" altLang="zh-TW" dirty="0" smtClean="0"/>
              <a:t>Cochrane Review: 0 included. 3 </a:t>
            </a:r>
            <a:r>
              <a:rPr lang="en-US" altLang="zh-TW" smtClean="0"/>
              <a:t>excluded.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8243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Included articles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330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98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PRISMA Flow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71" y="1690688"/>
            <a:ext cx="5380157" cy="516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Research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/>
              <a:t>How does estrogen modulate immune function, and what is its role in preventing autoimmune diseases in at-risk populations?</a:t>
            </a:r>
            <a:endParaRPr lang="zh-TW" altLang="zh-TW" dirty="0"/>
          </a:p>
          <a:p>
            <a:pPr lvl="0"/>
            <a:r>
              <a:rPr lang="en-US" altLang="zh-TW" b="1" dirty="0"/>
              <a:t>Population</a:t>
            </a:r>
            <a:r>
              <a:rPr lang="en-US" altLang="zh-TW" dirty="0"/>
              <a:t>: Individuals with autoimmune diseases or at risk.</a:t>
            </a:r>
            <a:endParaRPr lang="zh-TW" altLang="zh-TW" dirty="0"/>
          </a:p>
          <a:p>
            <a:pPr lvl="0"/>
            <a:r>
              <a:rPr lang="en-US" altLang="zh-TW" b="1" dirty="0"/>
              <a:t>Intervention</a:t>
            </a:r>
            <a:r>
              <a:rPr lang="en-US" altLang="zh-TW" dirty="0"/>
              <a:t>: Estrogen or estrogen-based therapies.</a:t>
            </a:r>
            <a:endParaRPr lang="zh-TW" altLang="zh-TW" dirty="0"/>
          </a:p>
          <a:p>
            <a:pPr lvl="0"/>
            <a:r>
              <a:rPr lang="en-US" altLang="zh-TW" b="1" dirty="0"/>
              <a:t>Comparison</a:t>
            </a:r>
            <a:r>
              <a:rPr lang="en-US" altLang="zh-TW" dirty="0"/>
              <a:t>: Non-estrogen therapies or placebo.</a:t>
            </a:r>
            <a:endParaRPr lang="zh-TW" altLang="zh-TW" dirty="0"/>
          </a:p>
          <a:p>
            <a:r>
              <a:rPr lang="en-US" altLang="zh-TW" b="1" dirty="0"/>
              <a:t>Outcome</a:t>
            </a:r>
            <a:r>
              <a:rPr lang="en-US" altLang="zh-TW" dirty="0"/>
              <a:t>: Immunomodulation, autoimmune disease incidence/prevention.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b="1" dirty="0"/>
              <a:t>Inclusion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Studies on humans or animal models relevant to estrogen's effects on immune function.</a:t>
            </a:r>
            <a:endParaRPr lang="zh-TW" altLang="zh-TW" dirty="0"/>
          </a:p>
          <a:p>
            <a:pPr lvl="1"/>
            <a:r>
              <a:rPr lang="en-US" altLang="zh-TW" dirty="0"/>
              <a:t>Peer-reviewed journals.</a:t>
            </a:r>
            <a:endParaRPr lang="zh-TW" altLang="zh-TW" dirty="0"/>
          </a:p>
          <a:p>
            <a:pPr lvl="1"/>
            <a:r>
              <a:rPr lang="en-US" altLang="zh-TW" dirty="0"/>
              <a:t>Specific autoimmune diseases: lupus, RA, MS, </a:t>
            </a:r>
            <a:r>
              <a:rPr lang="en-US" altLang="zh-TW" dirty="0" smtClean="0"/>
              <a:t>GPA, psoriasis, </a:t>
            </a:r>
            <a:r>
              <a:rPr lang="en-US" altLang="zh-TW" dirty="0" err="1"/>
              <a:t>Sjögren's</a:t>
            </a:r>
            <a:r>
              <a:rPr lang="en-US" altLang="zh-TW" dirty="0"/>
              <a:t> syndrome</a:t>
            </a:r>
            <a:r>
              <a:rPr lang="en-US" altLang="zh-TW" dirty="0" smtClean="0"/>
              <a:t>, allergy</a:t>
            </a:r>
            <a:endParaRPr lang="zh-TW" altLang="zh-TW" dirty="0"/>
          </a:p>
          <a:p>
            <a:pPr lvl="1"/>
            <a:r>
              <a:rPr lang="en-US" altLang="zh-TW" dirty="0"/>
              <a:t>Timeframe: last 10 years</a:t>
            </a:r>
            <a:endParaRPr lang="zh-TW" altLang="zh-TW" dirty="0"/>
          </a:p>
          <a:p>
            <a:pPr lvl="0"/>
            <a:r>
              <a:rPr lang="en-US" altLang="zh-TW" b="1" dirty="0"/>
              <a:t>Exclusion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Non-English studies </a:t>
            </a:r>
            <a:endParaRPr lang="zh-TW" altLang="zh-TW" dirty="0"/>
          </a:p>
          <a:p>
            <a:pPr lvl="1"/>
            <a:r>
              <a:rPr lang="en-US" altLang="zh-TW" dirty="0"/>
              <a:t>Irrelevant topics: non-immune functions of </a:t>
            </a:r>
            <a:r>
              <a:rPr lang="en-US" altLang="zh-TW" dirty="0" smtClean="0"/>
              <a:t>estrogen, </a:t>
            </a:r>
            <a:r>
              <a:rPr lang="en-US" altLang="zh-TW" dirty="0"/>
              <a:t>No mention of estrogen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Register the protocol with </a:t>
            </a:r>
            <a:r>
              <a:rPr lang="en-US" altLang="zh-TW" b="1" dirty="0" smtClean="0"/>
              <a:t>PROSPERO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PubMed</a:t>
            </a:r>
            <a:r>
              <a:rPr lang="en-US" altLang="zh-TW" dirty="0"/>
              <a:t>: ("Estrogens"[</a:t>
            </a:r>
            <a:r>
              <a:rPr lang="en-US" altLang="zh-TW" dirty="0" err="1"/>
              <a:t>MeSH</a:t>
            </a:r>
            <a:r>
              <a:rPr lang="en-US" altLang="zh-TW" dirty="0"/>
              <a:t>] OR Estrogen) AND ("Immune System Diseases"[</a:t>
            </a:r>
            <a:r>
              <a:rPr lang="en-US" altLang="zh-TW" dirty="0" err="1"/>
              <a:t>MeSH</a:t>
            </a:r>
            <a:r>
              <a:rPr lang="en-US" altLang="zh-TW" dirty="0"/>
              <a:t>] OR "Autoimmune diseases" OR lupus OR SLE OR </a:t>
            </a:r>
            <a:r>
              <a:rPr lang="en-US" altLang="zh-TW" dirty="0" smtClean="0"/>
              <a:t>RA OR “rheumatoid arthritis” OR MS </a:t>
            </a:r>
            <a:r>
              <a:rPr lang="en-US" altLang="zh-TW" dirty="0"/>
              <a:t>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</a:t>
            </a:r>
            <a:r>
              <a:rPr lang="en-US" altLang="zh-TW" dirty="0" smtClean="0"/>
              <a:t>psoriasis OR </a:t>
            </a:r>
            <a:r>
              <a:rPr lang="en-US" altLang="zh-TW" dirty="0" err="1" smtClean="0"/>
              <a:t>Sjogren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Sjogren’s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Sjögren’s</a:t>
            </a:r>
            <a:r>
              <a:rPr lang="en-US" altLang="zh-TW" dirty="0" smtClean="0"/>
              <a:t> OR allergy OR allergies) </a:t>
            </a:r>
            <a:r>
              <a:rPr lang="en-US" altLang="zh-TW" dirty="0"/>
              <a:t>AND ("Hormone Therapy"[</a:t>
            </a:r>
            <a:r>
              <a:rPr lang="en-US" altLang="zh-TW" dirty="0" err="1"/>
              <a:t>MeSH</a:t>
            </a:r>
            <a:r>
              <a:rPr lang="en-US" altLang="zh-TW" dirty="0"/>
              <a:t>] OR Prevention)       </a:t>
            </a:r>
            <a:endParaRPr lang="zh-TW" altLang="zh-TW" dirty="0"/>
          </a:p>
          <a:p>
            <a:pPr lvl="1"/>
            <a:r>
              <a:rPr lang="en-US" altLang="zh-TW" dirty="0"/>
              <a:t>Filters applied: in the last 10 years.</a:t>
            </a:r>
            <a:endParaRPr lang="zh-TW" altLang="zh-TW" dirty="0"/>
          </a:p>
          <a:p>
            <a:pPr lvl="1"/>
            <a:r>
              <a:rPr lang="en-US" altLang="zh-TW" dirty="0" smtClean="0"/>
              <a:t>581 </a:t>
            </a:r>
            <a:r>
              <a:rPr lang="en-US" altLang="zh-TW" dirty="0"/>
              <a:t>results: </a:t>
            </a:r>
            <a:r>
              <a:rPr lang="en-US" altLang="zh-TW" dirty="0" err="1">
                <a:solidFill>
                  <a:srgbClr val="0070C0"/>
                </a:solidFill>
              </a:rPr>
              <a:t>pubmed</a:t>
            </a:r>
            <a:r>
              <a:rPr lang="en-US" altLang="zh-TW" dirty="0">
                <a:solidFill>
                  <a:srgbClr val="0070C0"/>
                </a:solidFill>
              </a:rPr>
              <a:t>-</a:t>
            </a:r>
            <a:r>
              <a:rPr lang="en-US" altLang="zh-TW" dirty="0" err="1">
                <a:solidFill>
                  <a:srgbClr val="0070C0"/>
                </a:solidFill>
              </a:rPr>
              <a:t>EstrogensM</a:t>
            </a:r>
            <a:r>
              <a:rPr lang="en-US" altLang="zh-TW" dirty="0">
                <a:solidFill>
                  <a:srgbClr val="0070C0"/>
                </a:solidFill>
              </a:rPr>
              <a:t>-set (PubMed).</a:t>
            </a:r>
            <a:r>
              <a:rPr lang="en-US" altLang="zh-TW" dirty="0" err="1">
                <a:solidFill>
                  <a:srgbClr val="0070C0"/>
                </a:solidFill>
              </a:rPr>
              <a:t>nbib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PubMed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73" y="1712832"/>
            <a:ext cx="4944054" cy="51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Embase</a:t>
            </a:r>
            <a:r>
              <a:rPr lang="en-US" altLang="zh-TW" dirty="0"/>
              <a:t>: ('estrogens'/</a:t>
            </a:r>
            <a:r>
              <a:rPr lang="en-US" altLang="zh-TW" dirty="0" err="1"/>
              <a:t>exp</a:t>
            </a:r>
            <a:r>
              <a:rPr lang="en-US" altLang="zh-TW" dirty="0"/>
              <a:t> OR 'estrogens' OR 'estrogen'/</a:t>
            </a:r>
            <a:r>
              <a:rPr lang="en-US" altLang="zh-TW" dirty="0" err="1"/>
              <a:t>exp</a:t>
            </a:r>
            <a:r>
              <a:rPr lang="en-US" altLang="zh-TW" dirty="0"/>
              <a:t> OR 'estrogen') AND ('immune system diseases'/</a:t>
            </a:r>
            <a:r>
              <a:rPr lang="en-US" altLang="zh-TW" dirty="0" err="1"/>
              <a:t>exp</a:t>
            </a:r>
            <a:r>
              <a:rPr lang="en-US" altLang="zh-TW" dirty="0"/>
              <a:t> OR 'immune system diseases' OR 'autoimmune diseases'/</a:t>
            </a:r>
            <a:r>
              <a:rPr lang="en-US" altLang="zh-TW" dirty="0" err="1"/>
              <a:t>exp</a:t>
            </a:r>
            <a:r>
              <a:rPr lang="en-US" altLang="zh-TW" dirty="0"/>
              <a:t> OR 'autoimmune diseases' OR 'lupus' OR '</a:t>
            </a:r>
            <a:r>
              <a:rPr lang="en-US" altLang="zh-TW" dirty="0" err="1"/>
              <a:t>sle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sle</a:t>
            </a:r>
            <a:r>
              <a:rPr lang="en-US" altLang="zh-TW" dirty="0"/>
              <a:t>' OR 'rheumatoid arthritis'/</a:t>
            </a:r>
            <a:r>
              <a:rPr lang="en-US" altLang="zh-TW" dirty="0" err="1"/>
              <a:t>exp</a:t>
            </a:r>
            <a:r>
              <a:rPr lang="en-US" altLang="zh-TW" dirty="0"/>
              <a:t> OR 'rheumatoid arthritis' OR '</a:t>
            </a:r>
            <a:r>
              <a:rPr lang="en-US" altLang="zh-TW" dirty="0" err="1"/>
              <a:t>ra</a:t>
            </a:r>
            <a:r>
              <a:rPr lang="en-US" altLang="zh-TW" dirty="0"/>
              <a:t>' OR 'multiple sclerosis'/</a:t>
            </a:r>
            <a:r>
              <a:rPr lang="en-US" altLang="zh-TW" dirty="0" err="1"/>
              <a:t>exp</a:t>
            </a:r>
            <a:r>
              <a:rPr lang="en-US" altLang="zh-TW" dirty="0"/>
              <a:t> OR 'multiple sclerosis' OR '</a:t>
            </a:r>
            <a:r>
              <a:rPr lang="en-US" altLang="zh-TW" dirty="0" err="1"/>
              <a:t>ms</a:t>
            </a:r>
            <a:r>
              <a:rPr lang="en-US" altLang="zh-TW" dirty="0"/>
              <a:t>'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 OR '</a:t>
            </a:r>
            <a:r>
              <a:rPr lang="en-US" altLang="zh-TW" dirty="0" err="1"/>
              <a:t>wegener</a:t>
            </a:r>
            <a:r>
              <a:rPr lang="en-US" altLang="zh-TW" dirty="0"/>
              <a:t>' OR '</a:t>
            </a:r>
            <a:r>
              <a:rPr lang="en-US" altLang="zh-TW" dirty="0" err="1"/>
              <a:t>wegeners</a:t>
            </a:r>
            <a:r>
              <a:rPr lang="en-US" altLang="zh-TW" dirty="0"/>
              <a:t>' OR 'psoriasis'/</a:t>
            </a:r>
            <a:r>
              <a:rPr lang="en-US" altLang="zh-TW" dirty="0" err="1"/>
              <a:t>exp</a:t>
            </a:r>
            <a:r>
              <a:rPr lang="en-US" altLang="zh-TW" dirty="0"/>
              <a:t> OR 'psoriasis' OR '</a:t>
            </a:r>
            <a:r>
              <a:rPr lang="en-US" altLang="zh-TW" dirty="0" err="1"/>
              <a:t>sjogren</a:t>
            </a:r>
            <a:r>
              <a:rPr lang="en-US" altLang="zh-TW" dirty="0"/>
              <a:t>' OR '</a:t>
            </a:r>
            <a:r>
              <a:rPr lang="en-US" altLang="zh-TW" dirty="0" err="1"/>
              <a:t>sjögren</a:t>
            </a:r>
            <a:r>
              <a:rPr lang="en-US" altLang="zh-TW" dirty="0"/>
              <a:t>' OR 'allergy'/</a:t>
            </a:r>
            <a:r>
              <a:rPr lang="en-US" altLang="zh-TW" dirty="0" err="1"/>
              <a:t>exp</a:t>
            </a:r>
            <a:r>
              <a:rPr lang="en-US" altLang="zh-TW" dirty="0"/>
              <a:t> OR 'allergy' OR 'allergies') AND ('hormone therapy'/</a:t>
            </a:r>
            <a:r>
              <a:rPr lang="en-US" altLang="zh-TW" dirty="0" err="1"/>
              <a:t>exp</a:t>
            </a:r>
            <a:r>
              <a:rPr lang="en-US" altLang="zh-TW" dirty="0"/>
              <a:t> OR 'hormone therapy' OR 'prevention'/</a:t>
            </a:r>
            <a:r>
              <a:rPr lang="en-US" altLang="zh-TW" dirty="0" err="1"/>
              <a:t>exp</a:t>
            </a:r>
            <a:r>
              <a:rPr lang="en-US" altLang="zh-TW" dirty="0"/>
              <a:t> OR 'prevention') AND [2015-2025]/</a:t>
            </a:r>
            <a:r>
              <a:rPr lang="en-US" altLang="zh-TW" dirty="0" err="1" smtClean="0"/>
              <a:t>py</a:t>
            </a:r>
            <a:endParaRPr lang="en-US" altLang="zh-TW" dirty="0" smtClean="0"/>
          </a:p>
          <a:p>
            <a:pPr lvl="1"/>
            <a:r>
              <a:rPr lang="en-US" altLang="zh-TW" dirty="0"/>
              <a:t>3,562 </a:t>
            </a:r>
            <a:r>
              <a:rPr lang="en-US" altLang="zh-TW" dirty="0" smtClean="0"/>
              <a:t>results: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records(</a:t>
            </a:r>
            <a:r>
              <a:rPr lang="en-US" altLang="zh-TW" dirty="0" err="1">
                <a:solidFill>
                  <a:srgbClr val="0070C0"/>
                </a:solidFill>
              </a:rPr>
              <a:t>Embase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0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Embase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49" y="1687636"/>
            <a:ext cx="9150301" cy="51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TW" b="1" dirty="0"/>
              <a:t>Cochrane Library</a:t>
            </a:r>
            <a:r>
              <a:rPr lang="en-US" altLang="zh-TW" dirty="0"/>
              <a:t>: (Estrogens OR Estrogen) AND 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("Hormone Therapy" OR Prevention)      </a:t>
            </a:r>
            <a:endParaRPr lang="zh-TW" altLang="zh-TW" dirty="0"/>
          </a:p>
          <a:p>
            <a:pPr lvl="1"/>
            <a:r>
              <a:rPr lang="en-US" altLang="zh-TW" dirty="0"/>
              <a:t>with Cochrane Library publication date from Jan 2015 to present, (Word variations have been searched)</a:t>
            </a:r>
            <a:endParaRPr lang="zh-TW" altLang="zh-TW" dirty="0"/>
          </a:p>
          <a:p>
            <a:pPr lvl="1"/>
            <a:r>
              <a:rPr lang="en-US" altLang="zh-TW" dirty="0"/>
              <a:t>4 Cochrane Reviews: </a:t>
            </a:r>
            <a:r>
              <a:rPr lang="en-US" altLang="zh-TW" dirty="0">
                <a:solidFill>
                  <a:srgbClr val="0070C0"/>
                </a:solidFill>
              </a:rPr>
              <a:t>citation-export (Cochrane Review).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7</a:t>
            </a:r>
            <a:r>
              <a:rPr lang="en-US" altLang="zh-TW" dirty="0" smtClean="0"/>
              <a:t>8 Trials: </a:t>
            </a:r>
            <a:r>
              <a:rPr lang="en-US" altLang="zh-TW" dirty="0">
                <a:solidFill>
                  <a:srgbClr val="0070C0"/>
                </a:solidFill>
              </a:rPr>
              <a:t>citation-exports(</a:t>
            </a:r>
            <a:r>
              <a:rPr lang="en-US" altLang="zh-TW" dirty="0" err="1">
                <a:solidFill>
                  <a:srgbClr val="0070C0"/>
                </a:solidFill>
              </a:rPr>
              <a:t>CochraneTrials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b="1" dirty="0"/>
              <a:t>0</a:t>
            </a:r>
            <a:r>
              <a:rPr lang="en-US" altLang="zh-TW" dirty="0"/>
              <a:t> results matching </a:t>
            </a:r>
            <a:r>
              <a:rPr lang="en-US" altLang="zh-TW" b="1" dirty="0"/>
              <a:t>'</a:t>
            </a:r>
            <a:r>
              <a:rPr lang="en-US" altLang="zh-TW" b="1" u="sng" dirty="0"/>
              <a:t>Intervention</a:t>
            </a:r>
            <a:r>
              <a:rPr lang="en-US" altLang="zh-TW" b="1" dirty="0"/>
              <a:t> "Estrogens" AND </a:t>
            </a:r>
            <a:r>
              <a:rPr lang="en-US" altLang="zh-TW" b="1" u="sng" dirty="0"/>
              <a:t>Outcome</a:t>
            </a:r>
            <a:r>
              <a:rPr lang="en-US" altLang="zh-TW" b="1" dirty="0"/>
              <a:t> ( "Autoimmune Disease" OR "Lupus </a:t>
            </a:r>
            <a:r>
              <a:rPr lang="en-US" altLang="zh-TW" b="1" dirty="0" err="1"/>
              <a:t>Erythematosus</a:t>
            </a:r>
            <a:r>
              <a:rPr lang="en-US" altLang="zh-TW" b="1" dirty="0"/>
              <a:t>" OR "Multiple Sclerosis" OR "Rheumatoid Arthritis" OR "Multiple Sclerosis" )'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417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98" y="1690688"/>
            <a:ext cx="7241804" cy="5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4447</TotalTime>
  <Words>673</Words>
  <Application>Microsoft Office PowerPoint</Application>
  <PresentationFormat>寬螢幕</PresentationFormat>
  <Paragraphs>54</Paragraphs>
  <Slides>17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Estrogen as an immunomodulator and its role in autoimmune disease prevention: a systematic review</vt:lpstr>
      <vt:lpstr>Research Question</vt:lpstr>
      <vt:lpstr>Protocol</vt:lpstr>
      <vt:lpstr>Comprehensive Literature Search</vt:lpstr>
      <vt:lpstr>PubMed</vt:lpstr>
      <vt:lpstr>Comprehensive Literature Search</vt:lpstr>
      <vt:lpstr>Embase</vt:lpstr>
      <vt:lpstr>Comprehensive Literature Search</vt:lpstr>
      <vt:lpstr>Cochrane Reviews</vt:lpstr>
      <vt:lpstr>Trials</vt:lpstr>
      <vt:lpstr>Cochrane Review</vt:lpstr>
      <vt:lpstr>Comprehensive Literature Search</vt:lpstr>
      <vt:lpstr>Web of Science</vt:lpstr>
      <vt:lpstr>Review Data</vt:lpstr>
      <vt:lpstr>Screening</vt:lpstr>
      <vt:lpstr>Included articles</vt:lpstr>
      <vt:lpstr>PRISMA Flow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Estrogen as an immunomodulator and its role in autoimmune disease prevention: a systemic review</dc:title>
  <dc:creator>user</dc:creator>
  <cp:lastModifiedBy>user</cp:lastModifiedBy>
  <cp:revision>27</cp:revision>
  <dcterms:created xsi:type="dcterms:W3CDTF">2024-12-04T01:57:28Z</dcterms:created>
  <dcterms:modified xsi:type="dcterms:W3CDTF">2024-12-08T23:17:09Z</dcterms:modified>
</cp:coreProperties>
</file>