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8" r:id="rId8"/>
    <p:sldId id="260" r:id="rId9"/>
    <p:sldId id="265" r:id="rId10"/>
    <p:sldId id="266" r:id="rId11"/>
    <p:sldId id="261" r:id="rId12"/>
    <p:sldId id="264" r:id="rId13"/>
    <p:sldId id="270" r:id="rId14"/>
    <p:sldId id="269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>
        <p:scale>
          <a:sx n="124" d="100"/>
          <a:sy n="124" d="100"/>
        </p:scale>
        <p:origin x="-126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20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56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0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9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6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50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2025/2/9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69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2025/2/9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3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1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2025/2/9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683F-B03E-4209-A61D-596B1E8CE257}" type="datetimeFigureOut">
              <a:rPr lang="zh-TW" altLang="en-US" smtClean="0"/>
              <a:t>2025/2/9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1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Estrogen </a:t>
            </a:r>
            <a:r>
              <a:rPr lang="en-US" altLang="zh-TW" dirty="0"/>
              <a:t>as an </a:t>
            </a:r>
            <a:r>
              <a:rPr lang="en-US" altLang="zh-TW" dirty="0" err="1"/>
              <a:t>immunomodulator</a:t>
            </a:r>
            <a:r>
              <a:rPr lang="en-US" altLang="zh-TW" dirty="0"/>
              <a:t> and its role in </a:t>
            </a:r>
            <a:r>
              <a:rPr lang="en-US" altLang="zh-TW" dirty="0" smtClean="0"/>
              <a:t>multiple sclerosis prevention:</a:t>
            </a:r>
            <a:r>
              <a:rPr lang="zh-TW" altLang="en-US" dirty="0" smtClean="0"/>
              <a:t> </a:t>
            </a:r>
            <a:r>
              <a:rPr lang="en-US" altLang="zh-TW" dirty="0" smtClean="0"/>
              <a:t>a systematic review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Kuang</a:t>
            </a:r>
            <a:r>
              <a:rPr lang="en-US" altLang="zh-TW" dirty="0" smtClean="0"/>
              <a:t>-Ying (Bruce) Chen</a:t>
            </a:r>
          </a:p>
          <a:p>
            <a:r>
              <a:rPr lang="en-US" altLang="zh-TW" dirty="0" err="1" smtClean="0"/>
              <a:t>Praneet</a:t>
            </a:r>
            <a:r>
              <a:rPr lang="en-US" altLang="zh-TW" dirty="0"/>
              <a:t> </a:t>
            </a:r>
            <a:r>
              <a:rPr lang="en-US" altLang="zh-TW" dirty="0" err="1" smtClean="0"/>
              <a:t>Gandhoke</a:t>
            </a:r>
            <a:r>
              <a:rPr lang="en-US" altLang="zh-TW" dirty="0"/>
              <a:t>, </a:t>
            </a:r>
            <a:r>
              <a:rPr lang="en-US" altLang="zh-TW" dirty="0" err="1" smtClean="0"/>
              <a:t>Nachiket</a:t>
            </a:r>
            <a:r>
              <a:rPr lang="en-US" altLang="zh-TW" dirty="0"/>
              <a:t> </a:t>
            </a:r>
            <a:r>
              <a:rPr lang="en-US" altLang="zh-TW" dirty="0" err="1" smtClean="0"/>
              <a:t>Nijampurkar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Hala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Nasar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Alberto Dominguez-Bali, 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7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267" y="0"/>
            <a:ext cx="8579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Web of Science</a:t>
            </a:r>
            <a:r>
              <a:rPr lang="en-US" altLang="zh-TW" dirty="0"/>
              <a:t>: TS=(Estrogens OR Estrogen) AND TS</a:t>
            </a:r>
            <a:r>
              <a:rPr lang="en-US" altLang="zh-TW" dirty="0" smtClean="0"/>
              <a:t>=(MS </a:t>
            </a:r>
            <a:r>
              <a:rPr lang="en-US" altLang="zh-TW" dirty="0"/>
              <a:t>OR “multiple sclerosis</a:t>
            </a:r>
            <a:r>
              <a:rPr lang="en-US" altLang="zh-TW" dirty="0" smtClean="0"/>
              <a:t>”) </a:t>
            </a:r>
            <a:r>
              <a:rPr lang="en-US" altLang="zh-TW" dirty="0"/>
              <a:t>AND TS=("Hormone Therapy" OR Prevention)</a:t>
            </a:r>
            <a:endParaRPr lang="zh-TW" altLang="zh-TW" dirty="0"/>
          </a:p>
          <a:p>
            <a:pPr lvl="1"/>
            <a:r>
              <a:rPr lang="en-US" altLang="zh-TW" dirty="0"/>
              <a:t>| Timespan: 2015-01-01 to 2024-12-31 (Publication Date)</a:t>
            </a:r>
            <a:endParaRPr lang="zh-TW" altLang="zh-TW" dirty="0"/>
          </a:p>
          <a:p>
            <a:pPr lvl="1"/>
            <a:r>
              <a:rPr lang="en-US" altLang="zh-TW" dirty="0" smtClean="0"/>
              <a:t>164 </a:t>
            </a:r>
            <a:r>
              <a:rPr lang="en-US" altLang="zh-TW" dirty="0"/>
              <a:t>Documents: </a:t>
            </a:r>
            <a:r>
              <a:rPr lang="en-US" altLang="zh-TW" dirty="0" err="1">
                <a:solidFill>
                  <a:srgbClr val="0070C0"/>
                </a:solidFill>
              </a:rPr>
              <a:t>savedrecs</a:t>
            </a:r>
            <a:r>
              <a:rPr lang="en-US" altLang="zh-TW" dirty="0">
                <a:solidFill>
                  <a:srgbClr val="0070C0"/>
                </a:solidFill>
              </a:rPr>
              <a:t> (Web of Science</a:t>
            </a:r>
            <a:r>
              <a:rPr lang="en-US" altLang="zh-TW" dirty="0" smtClean="0">
                <a:solidFill>
                  <a:srgbClr val="0070C0"/>
                </a:solidFill>
              </a:rPr>
              <a:t>) (2).</a:t>
            </a:r>
            <a:r>
              <a:rPr lang="en-US" altLang="zh-TW" dirty="0" err="1" smtClean="0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of Science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584" y="1222063"/>
            <a:ext cx="6072832" cy="563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Scopus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76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Optimize search strategy</a:t>
            </a:r>
            <a:endParaRPr lang="en-US" altLang="zh-TW" dirty="0"/>
          </a:p>
          <a:p>
            <a:r>
              <a:rPr lang="en-US" altLang="zh-TW" dirty="0"/>
              <a:t>Finalize protocol on Dec 25</a:t>
            </a:r>
          </a:p>
          <a:p>
            <a:r>
              <a:rPr lang="en-US" altLang="zh-TW" dirty="0"/>
              <a:t>Register PROSPERO on Dec 25th </a:t>
            </a:r>
          </a:p>
          <a:p>
            <a:endParaRPr lang="en-US" altLang="zh-TW" dirty="0"/>
          </a:p>
          <a:p>
            <a:r>
              <a:rPr lang="en-US" altLang="zh-TW" dirty="0"/>
              <a:t>26th and 27th Find duplicates</a:t>
            </a:r>
          </a:p>
          <a:p>
            <a:endParaRPr lang="en-US" altLang="zh-TW" dirty="0"/>
          </a:p>
          <a:p>
            <a:r>
              <a:rPr lang="en-US" altLang="zh-TW" dirty="0"/>
              <a:t>Start Screening articles on 28th Dec and finish by 10th </a:t>
            </a:r>
            <a:r>
              <a:rPr lang="en-US" altLang="zh-TW" dirty="0" smtClean="0"/>
              <a:t>Jan [screen articles by titles] (100 -150 /day ) Estimate 3800 articles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Start </a:t>
            </a:r>
            <a:r>
              <a:rPr lang="en-US" altLang="zh-TW" dirty="0"/>
              <a:t>Screening articles by abstract on 11th Jan finish by 24th Jan ( 10-20 /day) </a:t>
            </a:r>
            <a:r>
              <a:rPr lang="en-US" altLang="zh-TW" dirty="0" err="1"/>
              <a:t>est</a:t>
            </a:r>
            <a:r>
              <a:rPr lang="en-US" altLang="zh-TW" dirty="0"/>
              <a:t> 400</a:t>
            </a:r>
          </a:p>
          <a:p>
            <a:endParaRPr lang="en-US" altLang="zh-TW" dirty="0"/>
          </a:p>
          <a:p>
            <a:r>
              <a:rPr lang="en-US" altLang="zh-TW" dirty="0"/>
              <a:t>Full text review  start by 25th Jan and finish by 7th Feb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042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Research 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i="1" dirty="0"/>
              <a:t>How does estrogen modulate immune function, and what is its role in preventing </a:t>
            </a:r>
            <a:r>
              <a:rPr lang="en-US" altLang="zh-TW" i="1" dirty="0" smtClean="0"/>
              <a:t>multiple sclerosis in </a:t>
            </a:r>
            <a:r>
              <a:rPr lang="en-US" altLang="zh-TW" i="1" dirty="0"/>
              <a:t>at-risk populations?</a:t>
            </a:r>
            <a:endParaRPr lang="zh-TW" altLang="zh-TW" dirty="0"/>
          </a:p>
          <a:p>
            <a:pPr lvl="0"/>
            <a:r>
              <a:rPr lang="en-US" altLang="zh-TW" b="1" dirty="0"/>
              <a:t>Population</a:t>
            </a:r>
            <a:r>
              <a:rPr lang="en-US" altLang="zh-TW" dirty="0"/>
              <a:t>: </a:t>
            </a:r>
            <a:r>
              <a:rPr lang="en-US" altLang="zh-TW" dirty="0" err="1" smtClean="0"/>
              <a:t>Perimenopause</a:t>
            </a:r>
            <a:r>
              <a:rPr lang="en-US" altLang="zh-TW" dirty="0" smtClean="0"/>
              <a:t> (35-65) women </a:t>
            </a:r>
            <a:r>
              <a:rPr lang="en-US" altLang="zh-TW" dirty="0"/>
              <a:t>with </a:t>
            </a:r>
            <a:r>
              <a:rPr lang="en-US" altLang="zh-TW" dirty="0" smtClean="0"/>
              <a:t>multiple sclerosis or </a:t>
            </a:r>
            <a:r>
              <a:rPr lang="en-US" altLang="zh-TW" dirty="0"/>
              <a:t>at </a:t>
            </a:r>
            <a:r>
              <a:rPr lang="en-US" altLang="zh-TW" dirty="0" smtClean="0"/>
              <a:t>risk.</a:t>
            </a:r>
            <a:endParaRPr lang="zh-TW" altLang="zh-TW" dirty="0"/>
          </a:p>
          <a:p>
            <a:pPr lvl="0"/>
            <a:r>
              <a:rPr lang="en-US" altLang="zh-TW" b="1" dirty="0"/>
              <a:t>Intervention</a:t>
            </a:r>
            <a:r>
              <a:rPr lang="en-US" altLang="zh-TW" dirty="0"/>
              <a:t>: Estrogen or estrogen-based therapies.</a:t>
            </a:r>
            <a:endParaRPr lang="zh-TW" altLang="zh-TW" dirty="0"/>
          </a:p>
          <a:p>
            <a:pPr lvl="0"/>
            <a:r>
              <a:rPr lang="en-US" altLang="zh-TW" b="1" dirty="0"/>
              <a:t>Comparison</a:t>
            </a:r>
            <a:r>
              <a:rPr lang="en-US" altLang="zh-TW" dirty="0"/>
              <a:t>: Non-estrogen therapies or placebo.</a:t>
            </a:r>
            <a:endParaRPr lang="zh-TW" altLang="zh-TW" dirty="0"/>
          </a:p>
          <a:p>
            <a:r>
              <a:rPr lang="en-US" altLang="zh-TW" b="1" dirty="0"/>
              <a:t>Outcome</a:t>
            </a:r>
            <a:r>
              <a:rPr lang="en-US" altLang="zh-TW" dirty="0"/>
              <a:t>: Immunomodulation, autoimmune disease incidence/prevention.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9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TW" b="1" dirty="0"/>
              <a:t>Inclusion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Studies on humans </a:t>
            </a:r>
            <a:r>
              <a:rPr lang="en-US" altLang="zh-TW" dirty="0" smtClean="0"/>
              <a:t>relevant </a:t>
            </a:r>
            <a:r>
              <a:rPr lang="en-US" altLang="zh-TW" dirty="0"/>
              <a:t>to estrogen's effects on immune function.</a:t>
            </a:r>
            <a:endParaRPr lang="zh-TW" altLang="zh-TW" dirty="0"/>
          </a:p>
          <a:p>
            <a:pPr lvl="1"/>
            <a:r>
              <a:rPr lang="en-US" altLang="zh-TW" dirty="0"/>
              <a:t>Peer-reviewed journals.</a:t>
            </a:r>
            <a:endParaRPr lang="zh-TW" altLang="zh-TW" dirty="0"/>
          </a:p>
          <a:p>
            <a:pPr lvl="1"/>
            <a:r>
              <a:rPr lang="en-US" altLang="zh-TW" dirty="0"/>
              <a:t>Specific autoimmune </a:t>
            </a:r>
            <a:r>
              <a:rPr lang="en-US" altLang="zh-TW" dirty="0" smtClean="0"/>
              <a:t>disease: multiple sclerosis</a:t>
            </a:r>
          </a:p>
          <a:p>
            <a:pPr lvl="1"/>
            <a:r>
              <a:rPr lang="en-US" altLang="zh-TW" dirty="0" smtClean="0"/>
              <a:t>Timeframe</a:t>
            </a:r>
            <a:r>
              <a:rPr lang="en-US" altLang="zh-TW" dirty="0"/>
              <a:t>: last 10 years</a:t>
            </a:r>
            <a:endParaRPr lang="zh-TW" altLang="zh-TW" dirty="0"/>
          </a:p>
          <a:p>
            <a:pPr lvl="0"/>
            <a:r>
              <a:rPr lang="en-US" altLang="zh-TW" b="1" dirty="0"/>
              <a:t>Exclusion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Non-English studies </a:t>
            </a:r>
            <a:endParaRPr lang="zh-TW" altLang="zh-TW" dirty="0"/>
          </a:p>
          <a:p>
            <a:pPr lvl="1"/>
            <a:r>
              <a:rPr lang="en-US" altLang="zh-TW" dirty="0"/>
              <a:t>Irrelevant topics: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non-immune </a:t>
            </a:r>
            <a:r>
              <a:rPr lang="en-US" altLang="zh-TW" dirty="0"/>
              <a:t>functions of </a:t>
            </a:r>
            <a:r>
              <a:rPr lang="en-US" altLang="zh-TW" dirty="0" smtClean="0"/>
              <a:t>estrogen, </a:t>
            </a:r>
          </a:p>
          <a:p>
            <a:pPr lvl="2"/>
            <a:r>
              <a:rPr lang="en-US" altLang="zh-TW" dirty="0" smtClean="0"/>
              <a:t>No </a:t>
            </a:r>
            <a:r>
              <a:rPr lang="en-US" altLang="zh-TW" dirty="0"/>
              <a:t>mention of </a:t>
            </a:r>
            <a:r>
              <a:rPr lang="en-US" altLang="zh-TW" dirty="0" smtClean="0"/>
              <a:t>estrogen</a:t>
            </a:r>
          </a:p>
          <a:p>
            <a:pPr lvl="2"/>
            <a:r>
              <a:rPr lang="en-US" altLang="zh-TW" dirty="0" smtClean="0"/>
              <a:t>Studies on </a:t>
            </a:r>
            <a:r>
              <a:rPr lang="en-US" altLang="zh-TW" dirty="0"/>
              <a:t>animal models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Register the protocol with </a:t>
            </a:r>
            <a:r>
              <a:rPr lang="en-US" altLang="zh-TW" b="1" dirty="0" smtClean="0"/>
              <a:t>PROSPERO</a:t>
            </a:r>
            <a:r>
              <a:rPr lang="en-US" altLang="zh-TW" dirty="0"/>
              <a:t>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PubMed</a:t>
            </a:r>
            <a:r>
              <a:rPr lang="en-US" altLang="zh-TW" dirty="0"/>
              <a:t>: ("Estrogens"[</a:t>
            </a:r>
            <a:r>
              <a:rPr lang="en-US" altLang="zh-TW" dirty="0" err="1"/>
              <a:t>MeSH</a:t>
            </a:r>
            <a:r>
              <a:rPr lang="en-US" altLang="zh-TW" dirty="0"/>
              <a:t>] OR Estrogen) AND (MS OR “multiple sclerosis”) AND ("Hormone Replacement Therapy"[</a:t>
            </a:r>
            <a:r>
              <a:rPr lang="en-US" altLang="zh-TW" dirty="0" err="1"/>
              <a:t>MeSH</a:t>
            </a:r>
            <a:r>
              <a:rPr lang="en-US" altLang="zh-TW" dirty="0"/>
              <a:t>] OR “Estrogen Replacement Therapy"[</a:t>
            </a:r>
            <a:r>
              <a:rPr lang="en-US" altLang="zh-TW" dirty="0" err="1"/>
              <a:t>MeSH</a:t>
            </a:r>
            <a:r>
              <a:rPr lang="en-US" altLang="zh-TW" dirty="0"/>
              <a:t>] OR Prevention</a:t>
            </a:r>
            <a:r>
              <a:rPr lang="en-US" altLang="zh-TW" dirty="0" smtClean="0"/>
              <a:t>)       </a:t>
            </a:r>
            <a:endParaRPr lang="zh-TW" altLang="zh-TW" dirty="0"/>
          </a:p>
          <a:p>
            <a:pPr lvl="1"/>
            <a:r>
              <a:rPr lang="en-US" altLang="zh-TW" dirty="0"/>
              <a:t>Filters applied: in the last 10 years.</a:t>
            </a:r>
            <a:endParaRPr lang="zh-TW" altLang="zh-TW" dirty="0"/>
          </a:p>
          <a:p>
            <a:pPr lvl="1"/>
            <a:r>
              <a:rPr lang="en-US" altLang="zh-TW" dirty="0" smtClean="0"/>
              <a:t>349 </a:t>
            </a:r>
            <a:r>
              <a:rPr lang="en-US" altLang="zh-TW" dirty="0"/>
              <a:t>results: </a:t>
            </a:r>
            <a:r>
              <a:rPr lang="en-US" altLang="zh-TW" dirty="0" err="1">
                <a:solidFill>
                  <a:srgbClr val="0070C0"/>
                </a:solidFill>
              </a:rPr>
              <a:t>pubmed</a:t>
            </a:r>
            <a:r>
              <a:rPr lang="en-US" altLang="zh-TW" dirty="0">
                <a:solidFill>
                  <a:srgbClr val="0070C0"/>
                </a:solidFill>
              </a:rPr>
              <a:t>-</a:t>
            </a:r>
            <a:r>
              <a:rPr lang="en-US" altLang="zh-TW" dirty="0" err="1">
                <a:solidFill>
                  <a:srgbClr val="0070C0"/>
                </a:solidFill>
              </a:rPr>
              <a:t>EstrogensM</a:t>
            </a:r>
            <a:r>
              <a:rPr lang="en-US" altLang="zh-TW" dirty="0">
                <a:solidFill>
                  <a:srgbClr val="0070C0"/>
                </a:solidFill>
              </a:rPr>
              <a:t>-set (PubMed</a:t>
            </a:r>
            <a:r>
              <a:rPr lang="en-US" altLang="zh-TW" dirty="0" smtClean="0">
                <a:solidFill>
                  <a:srgbClr val="0070C0"/>
                </a:solidFill>
              </a:rPr>
              <a:t>)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(2).</a:t>
            </a:r>
            <a:r>
              <a:rPr lang="en-US" altLang="zh-TW" dirty="0" err="1" smtClean="0">
                <a:solidFill>
                  <a:srgbClr val="0070C0"/>
                </a:solidFill>
              </a:rPr>
              <a:t>nbib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PubMed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961" y="0"/>
            <a:ext cx="69971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Embase</a:t>
            </a:r>
            <a:r>
              <a:rPr lang="en-US" altLang="zh-TW" dirty="0"/>
              <a:t>: ('estrogens'/</a:t>
            </a:r>
            <a:r>
              <a:rPr lang="en-US" altLang="zh-TW" dirty="0" err="1"/>
              <a:t>exp</a:t>
            </a:r>
            <a:r>
              <a:rPr lang="en-US" altLang="zh-TW" dirty="0"/>
              <a:t> OR 'estrogens' OR 'estrogen'/</a:t>
            </a:r>
            <a:r>
              <a:rPr lang="en-US" altLang="zh-TW" dirty="0" err="1"/>
              <a:t>exp</a:t>
            </a:r>
            <a:r>
              <a:rPr lang="en-US" altLang="zh-TW" dirty="0"/>
              <a:t> OR 'estrogen') AND </a:t>
            </a:r>
            <a:r>
              <a:rPr lang="en-US" altLang="zh-TW" dirty="0" smtClean="0"/>
              <a:t>('multiple </a:t>
            </a:r>
            <a:r>
              <a:rPr lang="en-US" altLang="zh-TW" dirty="0"/>
              <a:t>sclerosis' OR </a:t>
            </a:r>
            <a:r>
              <a:rPr lang="en-US" altLang="zh-TW" dirty="0" smtClean="0"/>
              <a:t>'</a:t>
            </a:r>
            <a:r>
              <a:rPr lang="en-US" altLang="zh-TW" dirty="0" err="1" smtClean="0"/>
              <a:t>ms</a:t>
            </a:r>
            <a:r>
              <a:rPr lang="en-US" altLang="zh-TW" dirty="0" smtClean="0"/>
              <a:t>') </a:t>
            </a:r>
            <a:r>
              <a:rPr lang="en-US" altLang="zh-TW" dirty="0"/>
              <a:t>AND ('hormone therapy'/</a:t>
            </a:r>
            <a:r>
              <a:rPr lang="en-US" altLang="zh-TW" dirty="0" err="1"/>
              <a:t>exp</a:t>
            </a:r>
            <a:r>
              <a:rPr lang="en-US" altLang="zh-TW" dirty="0"/>
              <a:t> OR 'hormone therapy' OR 'prevention'/</a:t>
            </a:r>
            <a:r>
              <a:rPr lang="en-US" altLang="zh-TW" dirty="0" err="1"/>
              <a:t>exp</a:t>
            </a:r>
            <a:r>
              <a:rPr lang="en-US" altLang="zh-TW" dirty="0"/>
              <a:t> OR 'prevention') AND [2015-2025]/</a:t>
            </a:r>
            <a:r>
              <a:rPr lang="en-US" altLang="zh-TW" dirty="0" err="1" smtClean="0"/>
              <a:t>py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? results: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records(</a:t>
            </a:r>
            <a:r>
              <a:rPr lang="en-US" altLang="zh-TW" dirty="0" err="1">
                <a:solidFill>
                  <a:srgbClr val="0070C0"/>
                </a:solidFill>
              </a:rPr>
              <a:t>Embase</a:t>
            </a:r>
            <a:r>
              <a:rPr lang="en-US" altLang="zh-TW" dirty="0">
                <a:solidFill>
                  <a:srgbClr val="0070C0"/>
                </a:solidFill>
              </a:rPr>
              <a:t>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0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Embase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9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b="1" dirty="0"/>
              <a:t>Cochrane Library</a:t>
            </a:r>
            <a:r>
              <a:rPr lang="en-US" altLang="zh-TW" dirty="0"/>
              <a:t>: (Estrogens OR Estrogen) AND </a:t>
            </a:r>
            <a:r>
              <a:rPr lang="en-US" altLang="zh-TW" dirty="0" smtClean="0"/>
              <a:t>(MS OR “</a:t>
            </a:r>
            <a:r>
              <a:rPr lang="en-US" altLang="zh-TW" dirty="0"/>
              <a:t>multiple sclerosis</a:t>
            </a:r>
            <a:r>
              <a:rPr lang="en-US" altLang="zh-TW" dirty="0" smtClean="0"/>
              <a:t>”) </a:t>
            </a:r>
            <a:r>
              <a:rPr lang="en-US" altLang="zh-TW" dirty="0"/>
              <a:t>AND ("Hormone Therapy" OR Prevention)      </a:t>
            </a:r>
            <a:endParaRPr lang="zh-TW" altLang="zh-TW" dirty="0"/>
          </a:p>
          <a:p>
            <a:pPr lvl="1"/>
            <a:r>
              <a:rPr lang="en-US" altLang="zh-TW" dirty="0"/>
              <a:t>with Cochrane Library publication date from Jan 2015 to present, (Word variations have been searched)</a:t>
            </a:r>
            <a:endParaRPr lang="zh-TW" altLang="zh-TW" dirty="0"/>
          </a:p>
          <a:p>
            <a:pPr lvl="1"/>
            <a:r>
              <a:rPr lang="en-US" altLang="zh-TW" dirty="0"/>
              <a:t>1</a:t>
            </a:r>
            <a:r>
              <a:rPr lang="en-US" altLang="zh-TW" dirty="0" smtClean="0"/>
              <a:t> </a:t>
            </a:r>
            <a:r>
              <a:rPr lang="en-US" altLang="zh-TW" dirty="0"/>
              <a:t>Cochrane Reviews: </a:t>
            </a:r>
            <a:r>
              <a:rPr lang="en-US" altLang="zh-TW" dirty="0">
                <a:solidFill>
                  <a:srgbClr val="0070C0"/>
                </a:solidFill>
              </a:rPr>
              <a:t>citation-export (Cochrane Review</a:t>
            </a:r>
            <a:r>
              <a:rPr lang="en-US" altLang="zh-TW" dirty="0" smtClean="0">
                <a:solidFill>
                  <a:srgbClr val="0070C0"/>
                </a:solidFill>
              </a:rPr>
              <a:t>) (2).</a:t>
            </a:r>
            <a:r>
              <a:rPr lang="en-US" altLang="zh-TW" dirty="0" err="1" smtClean="0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 smtClean="0"/>
              <a:t>41 Trials: </a:t>
            </a:r>
            <a:r>
              <a:rPr lang="en-US" altLang="zh-TW" dirty="0" smtClean="0">
                <a:solidFill>
                  <a:srgbClr val="0070C0"/>
                </a:solidFill>
              </a:rPr>
              <a:t>citation-exports (</a:t>
            </a:r>
            <a:r>
              <a:rPr lang="en-US" altLang="zh-TW" dirty="0" err="1">
                <a:solidFill>
                  <a:srgbClr val="0070C0"/>
                </a:solidFill>
              </a:rPr>
              <a:t>CochraneTrials</a:t>
            </a:r>
            <a:r>
              <a:rPr lang="en-US" altLang="zh-TW" dirty="0" smtClean="0">
                <a:solidFill>
                  <a:srgbClr val="0070C0"/>
                </a:solidFill>
              </a:rPr>
              <a:t>).</a:t>
            </a:r>
            <a:r>
              <a:rPr lang="en-US" altLang="zh-TW" dirty="0" err="1" smtClean="0">
                <a:solidFill>
                  <a:srgbClr val="0070C0"/>
                </a:solidFill>
              </a:rPr>
              <a:t>ris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b="1" dirty="0"/>
              <a:t>0</a:t>
            </a:r>
            <a:r>
              <a:rPr lang="en-US" altLang="zh-TW" dirty="0"/>
              <a:t> results matching </a:t>
            </a:r>
            <a:r>
              <a:rPr lang="en-US" altLang="zh-TW" b="1" dirty="0"/>
              <a:t>'</a:t>
            </a:r>
            <a:r>
              <a:rPr lang="en-US" altLang="zh-TW" b="1" u="sng" dirty="0"/>
              <a:t>Intervention</a:t>
            </a:r>
            <a:r>
              <a:rPr lang="en-US" altLang="zh-TW" b="1" dirty="0"/>
              <a:t> "Estrogens" AND </a:t>
            </a:r>
            <a:r>
              <a:rPr lang="en-US" altLang="zh-TW" b="1" u="sng" dirty="0"/>
              <a:t>Outcome</a:t>
            </a:r>
            <a:r>
              <a:rPr lang="en-US" altLang="zh-TW" b="1" dirty="0"/>
              <a:t> </a:t>
            </a:r>
            <a:r>
              <a:rPr lang="en-US" altLang="zh-TW" b="1" dirty="0" smtClean="0"/>
              <a:t>("</a:t>
            </a:r>
            <a:r>
              <a:rPr lang="en-US" altLang="zh-TW" b="1" dirty="0"/>
              <a:t>Multiple Sclerosis</a:t>
            </a:r>
            <a:r>
              <a:rPr lang="en-US" altLang="zh-TW" b="1" dirty="0" smtClean="0"/>
              <a:t>")'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417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266825"/>
            <a:ext cx="1063942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27821</TotalTime>
  <Words>470</Words>
  <Application>Microsoft Office PowerPoint</Application>
  <PresentationFormat>自訂</PresentationFormat>
  <Paragraphs>60</Paragraphs>
  <Slides>14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5" baseType="lpstr">
      <vt:lpstr>Office 佈景主題</vt:lpstr>
      <vt:lpstr>Estrogen as an immunomodulator and its role in multiple sclerosis prevention: a systematic review</vt:lpstr>
      <vt:lpstr>Research Question</vt:lpstr>
      <vt:lpstr>Protocol</vt:lpstr>
      <vt:lpstr>Comprehensive Literature Search</vt:lpstr>
      <vt:lpstr>PubMed</vt:lpstr>
      <vt:lpstr>Comprehensive Literature Search</vt:lpstr>
      <vt:lpstr>Embase</vt:lpstr>
      <vt:lpstr>Comprehensive Literature Search</vt:lpstr>
      <vt:lpstr>Cochrane Reviews</vt:lpstr>
      <vt:lpstr>Trials</vt:lpstr>
      <vt:lpstr>Comprehensive Literature Search</vt:lpstr>
      <vt:lpstr>Web of Science</vt:lpstr>
      <vt:lpstr>Scopus</vt:lpstr>
      <vt:lpstr>Timeline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Estrogen as an immunomodulator and its role in autoimmune disease prevention: a systemic review</dc:title>
  <dc:creator>user</dc:creator>
  <cp:lastModifiedBy>user</cp:lastModifiedBy>
  <cp:revision>62</cp:revision>
  <cp:lastPrinted>2025-02-09T15:33:01Z</cp:lastPrinted>
  <dcterms:created xsi:type="dcterms:W3CDTF">2024-12-04T01:57:28Z</dcterms:created>
  <dcterms:modified xsi:type="dcterms:W3CDTF">2025-02-09T17:20:43Z</dcterms:modified>
</cp:coreProperties>
</file>