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7" r:id="rId14"/>
    <p:sldId id="271" r:id="rId15"/>
    <p:sldId id="272" r:id="rId16"/>
    <p:sldId id="273" r:id="rId17"/>
    <p:sldId id="269" r:id="rId18"/>
    <p:sldId id="274" r:id="rId19"/>
    <p:sldId id="275" r:id="rId20"/>
    <p:sldId id="276" r:id="rId21"/>
    <p:sldId id="277" r:id="rId22"/>
    <p:sldId id="278" r:id="rId23"/>
    <p:sldId id="268" r:id="rId24"/>
    <p:sldId id="281" r:id="rId25"/>
    <p:sldId id="282" r:id="rId26"/>
    <p:sldId id="279" r:id="rId27"/>
    <p:sldId id="280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3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79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7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0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86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5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97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0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FA56-91D2-4641-A8CB-187A1C9069D1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EBA0-E94C-4450-BDDE-483CB8F1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微免牌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遊戲規則介紹</a:t>
            </a:r>
          </a:p>
        </p:txBody>
      </p:sp>
    </p:spTree>
    <p:extLst>
      <p:ext uri="{BB962C8B-B14F-4D97-AF65-F5344CB8AC3E}">
        <p14:creationId xmlns:p14="http://schemas.microsoft.com/office/powerpoint/2010/main" val="333667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Media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遊戲中的 </a:t>
            </a:r>
            <a:r>
              <a:rPr lang="en-US" altLang="zh-TW" dirty="0"/>
              <a:t>Media </a:t>
            </a:r>
            <a:r>
              <a:rPr lang="zh-TW" altLang="en-US" dirty="0" smtClean="0"/>
              <a:t>有</a:t>
            </a:r>
            <a:r>
              <a:rPr lang="en-US" altLang="zh-TW" dirty="0"/>
              <a:t>6</a:t>
            </a:r>
            <a:r>
              <a:rPr lang="zh-TW" altLang="en-US" dirty="0" smtClean="0"/>
              <a:t>張</a:t>
            </a:r>
            <a:r>
              <a:rPr lang="zh-TW" altLang="en-US" dirty="0"/>
              <a:t>。</a:t>
            </a:r>
            <a:r>
              <a:rPr lang="en-US" altLang="zh-TW" dirty="0"/>
              <a:t>Air, </a:t>
            </a:r>
            <a:r>
              <a:rPr lang="en-US" altLang="zh-TW" dirty="0" smtClean="0"/>
              <a:t>Food, Soil, Arthropod</a:t>
            </a:r>
            <a:r>
              <a:rPr lang="en-US" altLang="zh-TW" dirty="0"/>
              <a:t>, </a:t>
            </a:r>
            <a:r>
              <a:rPr lang="en-US" altLang="zh-TW" dirty="0" smtClean="0"/>
              <a:t>Sex, Contact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遊戲開始時隨機抽取其中一張擺在抽牌區旁邊。</a:t>
            </a:r>
            <a:endParaRPr lang="en-US" altLang="zh-TW" dirty="0"/>
          </a:p>
          <a:p>
            <a:r>
              <a:rPr lang="en-US" altLang="zh-TW" dirty="0"/>
              <a:t>Media </a:t>
            </a:r>
            <a:r>
              <a:rPr lang="zh-TW" altLang="en-US" dirty="0"/>
              <a:t>是遊戲中規定唯一的疾病傳播媒介。他也有可能在遊戲過程中被其他玩家改變。</a:t>
            </a:r>
          </a:p>
        </p:txBody>
      </p:sp>
    </p:spTree>
    <p:extLst>
      <p:ext uri="{BB962C8B-B14F-4D97-AF65-F5344CB8AC3E}">
        <p14:creationId xmlns:p14="http://schemas.microsoft.com/office/powerpoint/2010/main" val="252933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Pathogen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若你看到你想攻擊的對象獲得了一個器官，你就可能可以用 </a:t>
            </a:r>
            <a:r>
              <a:rPr lang="en-US" altLang="zh-TW" dirty="0"/>
              <a:t>pathogen </a:t>
            </a:r>
            <a:r>
              <a:rPr lang="zh-TW" altLang="en-US" dirty="0"/>
              <a:t>攻擊他，但要發動攻擊必須符合一些</a:t>
            </a:r>
            <a:r>
              <a:rPr lang="zh-TW" altLang="en-US" dirty="0" smtClean="0"/>
              <a:t>條件</a:t>
            </a:r>
            <a:r>
              <a:rPr lang="zh-TW" altLang="en-US" dirty="0"/>
              <a:t>，</a:t>
            </a:r>
            <a:r>
              <a:rPr lang="zh-TW" altLang="en-US" dirty="0" smtClean="0"/>
              <a:t>列舉如下：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你的攻擊對象必須擁有一個你出的 </a:t>
            </a:r>
            <a:r>
              <a:rPr lang="en-US" altLang="zh-TW" dirty="0"/>
              <a:t>pathogen </a:t>
            </a:r>
            <a:r>
              <a:rPr lang="zh-TW" altLang="en-US" dirty="0"/>
              <a:t>可以攻擊的器官。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放在抽牌區旁邊的 </a:t>
            </a:r>
            <a:r>
              <a:rPr lang="en-US" altLang="zh-TW" dirty="0"/>
              <a:t>media </a:t>
            </a:r>
            <a:r>
              <a:rPr lang="zh-TW" altLang="en-US" dirty="0"/>
              <a:t>必須能夠傳播你的 </a:t>
            </a:r>
            <a:r>
              <a:rPr lang="en-US" altLang="zh-TW" dirty="0"/>
              <a:t>pathogen</a:t>
            </a:r>
          </a:p>
          <a:p>
            <a:r>
              <a:rPr lang="zh-TW" altLang="en-US" dirty="0"/>
              <a:t>例如：某個人拿到了一個 </a:t>
            </a:r>
            <a:r>
              <a:rPr lang="en-US" altLang="zh-TW" dirty="0"/>
              <a:t>stomach </a:t>
            </a:r>
            <a:r>
              <a:rPr lang="zh-TW" altLang="en-US" dirty="0"/>
              <a:t>而且你手上剛好有一張 </a:t>
            </a:r>
            <a:r>
              <a:rPr lang="en-US" altLang="zh-TW" dirty="0"/>
              <a:t>Helicobacter pylori </a:t>
            </a:r>
            <a:r>
              <a:rPr lang="zh-TW" altLang="en-US" dirty="0"/>
              <a:t>，而且此時的 </a:t>
            </a:r>
            <a:r>
              <a:rPr lang="en-US" altLang="zh-TW" dirty="0"/>
              <a:t>media </a:t>
            </a:r>
            <a:r>
              <a:rPr lang="zh-TW" altLang="en-US" dirty="0"/>
              <a:t>剛好是 </a:t>
            </a:r>
            <a:r>
              <a:rPr lang="en-US" altLang="zh-TW" dirty="0"/>
              <a:t>Food</a:t>
            </a:r>
            <a:r>
              <a:rPr lang="zh-TW" altLang="en-US" dirty="0"/>
              <a:t>，你就可以利用 </a:t>
            </a:r>
            <a:r>
              <a:rPr lang="en-US" altLang="zh-TW" dirty="0"/>
              <a:t>Helicobacter pylori </a:t>
            </a:r>
            <a:r>
              <a:rPr lang="zh-TW" altLang="en-US" dirty="0"/>
              <a:t>攻擊他。但若他拿到了 </a:t>
            </a:r>
            <a:r>
              <a:rPr lang="en-US" altLang="zh-TW" dirty="0"/>
              <a:t>Small intestine </a:t>
            </a:r>
            <a:r>
              <a:rPr lang="zh-TW" altLang="en-US" dirty="0"/>
              <a:t>而且 </a:t>
            </a:r>
            <a:r>
              <a:rPr lang="en-US" altLang="zh-TW" dirty="0"/>
              <a:t>media </a:t>
            </a:r>
            <a:r>
              <a:rPr lang="zh-TW" altLang="en-US" dirty="0"/>
              <a:t>是 </a:t>
            </a:r>
            <a:r>
              <a:rPr lang="en-US" altLang="zh-TW" dirty="0"/>
              <a:t>air</a:t>
            </a:r>
            <a:r>
              <a:rPr lang="zh-TW" altLang="en-US" dirty="0"/>
              <a:t>，你就甭想攻擊他了。</a:t>
            </a:r>
          </a:p>
        </p:txBody>
      </p:sp>
    </p:spTree>
    <p:extLst>
      <p:ext uri="{BB962C8B-B14F-4D97-AF65-F5344CB8AC3E}">
        <p14:creationId xmlns:p14="http://schemas.microsoft.com/office/powerpoint/2010/main" val="197951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扣血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被攻擊的人可以發動「以毒攻毒」或「免疫反應」。若兩者皆失敗，就會被扣一滴血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每個</a:t>
            </a:r>
            <a:r>
              <a:rPr lang="zh-TW" altLang="en-US" dirty="0" smtClean="0"/>
              <a:t>人</a:t>
            </a:r>
            <a:r>
              <a:rPr lang="zh-TW" altLang="en-US" dirty="0"/>
              <a:t>在自己的回合只</a:t>
            </a:r>
            <a:r>
              <a:rPr lang="zh-TW" altLang="en-US" dirty="0" smtClean="0"/>
              <a:t>能發動一次攻擊。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93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以毒攻毒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如果你被 </a:t>
            </a:r>
            <a:r>
              <a:rPr lang="en-US" altLang="zh-TW" dirty="0"/>
              <a:t>Pathogen </a:t>
            </a:r>
            <a:r>
              <a:rPr lang="zh-TW" altLang="en-US" dirty="0"/>
              <a:t>攻擊，且你手上剛好有此 </a:t>
            </a:r>
            <a:r>
              <a:rPr lang="en-US" altLang="zh-TW" dirty="0"/>
              <a:t>pathogen </a:t>
            </a:r>
            <a:r>
              <a:rPr lang="zh-TW" altLang="en-US" dirty="0"/>
              <a:t>對應的 </a:t>
            </a:r>
            <a:r>
              <a:rPr lang="en-US" altLang="zh-TW" dirty="0"/>
              <a:t>disease</a:t>
            </a:r>
            <a:r>
              <a:rPr lang="zh-TW" altLang="en-US" dirty="0"/>
              <a:t>，你可以使用該 </a:t>
            </a:r>
            <a:r>
              <a:rPr lang="en-US" altLang="zh-TW" dirty="0"/>
              <a:t>disease </a:t>
            </a:r>
            <a:r>
              <a:rPr lang="zh-TW" altLang="en-US" dirty="0"/>
              <a:t>以毒攻毒該</a:t>
            </a:r>
            <a:r>
              <a:rPr lang="en-US" altLang="zh-TW" dirty="0"/>
              <a:t>pathogen</a:t>
            </a:r>
            <a:r>
              <a:rPr lang="zh-TW" altLang="en-US" dirty="0"/>
              <a:t>，</a:t>
            </a:r>
            <a:r>
              <a:rPr lang="zh-TW" altLang="en-US" dirty="0" smtClean="0"/>
              <a:t>然後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若成功</a:t>
            </a:r>
            <a:r>
              <a:rPr lang="en-US" altLang="zh-TW" dirty="0" smtClean="0"/>
              <a:t>)</a:t>
            </a:r>
            <a:r>
              <a:rPr lang="zh-TW" altLang="en-US" dirty="0" smtClean="0"/>
              <a:t>攻擊</a:t>
            </a:r>
            <a:r>
              <a:rPr lang="zh-TW" altLang="en-US" dirty="0"/>
              <a:t>你的人就會失一滴血。</a:t>
            </a:r>
            <a:endParaRPr lang="en-US" altLang="zh-TW" dirty="0"/>
          </a:p>
          <a:p>
            <a:r>
              <a:rPr lang="zh-TW" altLang="en-US" dirty="0"/>
              <a:t>例如，小明用 </a:t>
            </a:r>
            <a:r>
              <a:rPr lang="en-US" altLang="zh-TW" dirty="0"/>
              <a:t>Staphylococcus </a:t>
            </a:r>
            <a:r>
              <a:rPr lang="en-US" altLang="zh-TW" dirty="0" err="1"/>
              <a:t>aureus</a:t>
            </a:r>
            <a:r>
              <a:rPr lang="en-US" altLang="zh-TW" dirty="0"/>
              <a:t> </a:t>
            </a:r>
            <a:r>
              <a:rPr lang="zh-TW" altLang="en-US" dirty="0"/>
              <a:t>攻擊小美，若小美不做任何反應，則小美失一滴血，但若小美以 </a:t>
            </a:r>
            <a:r>
              <a:rPr lang="en-US" altLang="zh-TW" dirty="0"/>
              <a:t>Staphylococcal food poisoning </a:t>
            </a:r>
            <a:r>
              <a:rPr lang="zh-TW" altLang="en-US" dirty="0"/>
              <a:t>的牌反擊，小明就會失一滴血。</a:t>
            </a:r>
          </a:p>
        </p:txBody>
      </p:sp>
    </p:spTree>
    <p:extLst>
      <p:ext uri="{BB962C8B-B14F-4D97-AF65-F5344CB8AC3E}">
        <p14:creationId xmlns:p14="http://schemas.microsoft.com/office/powerpoint/2010/main" val="15743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Pathogen</a:t>
            </a:r>
            <a:r>
              <a:rPr lang="zh-TW" altLang="en-US" dirty="0"/>
              <a:t>和</a:t>
            </a:r>
            <a:r>
              <a:rPr lang="en-US" altLang="zh-TW" dirty="0"/>
              <a:t>disease</a:t>
            </a:r>
            <a:r>
              <a:rPr lang="zh-TW" altLang="en-US" dirty="0"/>
              <a:t>不一定是一對一的，而且有些</a:t>
            </a:r>
            <a:r>
              <a:rPr lang="en-US" altLang="zh-TW" dirty="0"/>
              <a:t>pathogen</a:t>
            </a:r>
            <a:r>
              <a:rPr lang="zh-TW" altLang="en-US" dirty="0"/>
              <a:t>較廣義，有些較狹義。</a:t>
            </a:r>
            <a:endParaRPr lang="en-US" altLang="zh-TW" dirty="0"/>
          </a:p>
          <a:p>
            <a:r>
              <a:rPr lang="zh-TW" altLang="en-US" dirty="0"/>
              <a:t>例如有一張牌叫做 </a:t>
            </a:r>
            <a:r>
              <a:rPr lang="en-US" altLang="zh-TW" dirty="0"/>
              <a:t>Escherichia coli pathogenic serotype</a:t>
            </a:r>
            <a:r>
              <a:rPr lang="zh-TW" altLang="en-US" dirty="0"/>
              <a:t>，對應到他的</a:t>
            </a:r>
            <a:r>
              <a:rPr lang="en-US" altLang="zh-TW" dirty="0"/>
              <a:t>disease</a:t>
            </a:r>
            <a:r>
              <a:rPr lang="zh-TW" altLang="en-US" dirty="0"/>
              <a:t>就有 </a:t>
            </a:r>
            <a:r>
              <a:rPr lang="en-US" altLang="zh-TW" dirty="0"/>
              <a:t>ETEC, EPEC, EHEC</a:t>
            </a:r>
            <a:r>
              <a:rPr lang="zh-TW" altLang="en-US" dirty="0"/>
              <a:t>。但另一某張牌 </a:t>
            </a:r>
            <a:r>
              <a:rPr lang="en-US" altLang="zh-TW" dirty="0"/>
              <a:t>Escherichia coli O157:H7</a:t>
            </a:r>
            <a:r>
              <a:rPr lang="zh-TW" altLang="en-US" dirty="0"/>
              <a:t>卻只能對應到</a:t>
            </a:r>
            <a:r>
              <a:rPr lang="en-US" altLang="zh-TW" dirty="0"/>
              <a:t>EHEC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又如</a:t>
            </a:r>
            <a:r>
              <a:rPr lang="en-US" altLang="zh-TW" dirty="0"/>
              <a:t>Salmonella</a:t>
            </a:r>
            <a:r>
              <a:rPr lang="zh-TW" altLang="en-US" dirty="0"/>
              <a:t>可以對應到 </a:t>
            </a:r>
            <a:r>
              <a:rPr lang="en-US" altLang="zh-TW" dirty="0"/>
              <a:t>Typhoid fever </a:t>
            </a:r>
            <a:r>
              <a:rPr lang="zh-TW" altLang="en-US" dirty="0"/>
              <a:t>和 </a:t>
            </a:r>
            <a:r>
              <a:rPr lang="en-US" altLang="zh-TW" dirty="0"/>
              <a:t>Salmonellosis</a:t>
            </a:r>
            <a:r>
              <a:rPr lang="zh-TW" altLang="en-US" dirty="0"/>
              <a:t>，但較狹義的 </a:t>
            </a:r>
            <a:r>
              <a:rPr lang="en-US" altLang="zh-TW" dirty="0"/>
              <a:t>Salmonella</a:t>
            </a:r>
            <a:r>
              <a:rPr lang="zh-TW" altLang="en-US" dirty="0"/>
              <a:t> </a:t>
            </a:r>
            <a:r>
              <a:rPr lang="en-US" altLang="zh-TW" dirty="0" err="1"/>
              <a:t>enterica</a:t>
            </a:r>
            <a:r>
              <a:rPr lang="en-US" altLang="zh-TW" dirty="0"/>
              <a:t> </a:t>
            </a:r>
            <a:r>
              <a:rPr lang="en-US" altLang="zh-TW" dirty="0" err="1"/>
              <a:t>Typhi</a:t>
            </a:r>
            <a:r>
              <a:rPr lang="en-US" altLang="zh-TW" dirty="0"/>
              <a:t> </a:t>
            </a:r>
            <a:r>
              <a:rPr lang="zh-TW" altLang="en-US" dirty="0"/>
              <a:t>只能對應到 </a:t>
            </a:r>
            <a:r>
              <a:rPr lang="en-US" altLang="zh-TW" dirty="0"/>
              <a:t>Typhoid fever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38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Disease </a:t>
            </a:r>
            <a:r>
              <a:rPr lang="zh-TW" altLang="en-US" dirty="0"/>
              <a:t>也有一些較廣義的，能夠對應到多種 </a:t>
            </a:r>
            <a:r>
              <a:rPr lang="en-US" altLang="zh-TW" dirty="0"/>
              <a:t>pathogen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Inflammatory gastroenteritis</a:t>
            </a:r>
            <a:r>
              <a:rPr lang="zh-TW" altLang="en-US" dirty="0"/>
              <a:t> 可以對應到 </a:t>
            </a:r>
            <a:r>
              <a:rPr lang="en-US" altLang="zh-TW" dirty="0"/>
              <a:t>Vibrio </a:t>
            </a:r>
            <a:r>
              <a:rPr lang="en-US" altLang="zh-TW" dirty="0" err="1"/>
              <a:t>cholerae</a:t>
            </a:r>
            <a:r>
              <a:rPr lang="en-US" altLang="zh-TW" dirty="0"/>
              <a:t>, Clostridium </a:t>
            </a:r>
            <a:r>
              <a:rPr lang="en-US" altLang="zh-TW" dirty="0" err="1"/>
              <a:t>difficile</a:t>
            </a:r>
            <a:r>
              <a:rPr lang="en-US" altLang="zh-TW" dirty="0"/>
              <a:t>, Listeria </a:t>
            </a:r>
            <a:r>
              <a:rPr lang="en-US" altLang="zh-TW" dirty="0" err="1"/>
              <a:t>monocytogenes</a:t>
            </a:r>
            <a:r>
              <a:rPr lang="en-US" altLang="zh-TW" dirty="0"/>
              <a:t>, Vibrio </a:t>
            </a:r>
            <a:r>
              <a:rPr lang="en-US" altLang="zh-TW" dirty="0" err="1"/>
              <a:t>parahaemolyticus</a:t>
            </a:r>
            <a:r>
              <a:rPr lang="en-US" altLang="zh-TW" dirty="0"/>
              <a:t>, Vibrio </a:t>
            </a:r>
            <a:r>
              <a:rPr lang="en-US" altLang="zh-TW" dirty="0" err="1"/>
              <a:t>vulnificus</a:t>
            </a:r>
            <a:r>
              <a:rPr lang="en-US" altLang="zh-TW" dirty="0"/>
              <a:t> ……. </a:t>
            </a:r>
            <a:r>
              <a:rPr lang="zh-TW" altLang="en-US" dirty="0"/>
              <a:t>等。但不能對應到 </a:t>
            </a:r>
            <a:r>
              <a:rPr lang="en-US" altLang="zh-TW" dirty="0"/>
              <a:t>Campylobacter </a:t>
            </a:r>
            <a:r>
              <a:rPr lang="en-US" altLang="zh-TW" dirty="0" err="1"/>
              <a:t>jejuni</a:t>
            </a:r>
            <a:r>
              <a:rPr lang="zh-TW" altLang="en-US" dirty="0"/>
              <a:t> ，因為</a:t>
            </a:r>
            <a:r>
              <a:rPr lang="en-US" altLang="zh-TW" dirty="0" err="1"/>
              <a:t>Campylobacteriosis</a:t>
            </a:r>
            <a:r>
              <a:rPr lang="zh-TW" altLang="en-US" dirty="0"/>
              <a:t>是</a:t>
            </a:r>
            <a:r>
              <a:rPr lang="en-US" altLang="zh-TW" dirty="0"/>
              <a:t>invasive</a:t>
            </a:r>
            <a:r>
              <a:rPr lang="zh-TW" altLang="en-US" dirty="0"/>
              <a:t>。而較狹義的</a:t>
            </a:r>
            <a:r>
              <a:rPr lang="en-US" altLang="zh-TW" dirty="0"/>
              <a:t>Cholera</a:t>
            </a:r>
            <a:r>
              <a:rPr lang="zh-TW" altLang="en-US" dirty="0"/>
              <a:t>就只能對應到</a:t>
            </a:r>
            <a:r>
              <a:rPr lang="en-US" altLang="zh-TW" dirty="0"/>
              <a:t>Vibrio </a:t>
            </a:r>
            <a:r>
              <a:rPr lang="en-US" altLang="zh-TW" dirty="0" err="1"/>
              <a:t>cholerae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6071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以毒攻以毒攻毒</a:t>
            </a:r>
            <a:r>
              <a:rPr lang="en-US" altLang="zh-TW" dirty="0"/>
              <a:t>(?)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若</a:t>
            </a:r>
            <a:r>
              <a:rPr lang="en-US" altLang="zh-TW" dirty="0"/>
              <a:t>A</a:t>
            </a:r>
            <a:r>
              <a:rPr lang="zh-TW" altLang="en-US" dirty="0"/>
              <a:t>攻擊</a:t>
            </a:r>
            <a:r>
              <a:rPr lang="en-US" altLang="zh-TW" dirty="0"/>
              <a:t>B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以一</a:t>
            </a:r>
            <a:r>
              <a:rPr lang="en-US" altLang="zh-TW" dirty="0"/>
              <a:t>disease</a:t>
            </a:r>
            <a:r>
              <a:rPr lang="zh-TW" altLang="en-US" dirty="0"/>
              <a:t>以毒攻毒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pathogen</a:t>
            </a:r>
            <a:r>
              <a:rPr lang="zh-TW" altLang="en-US" dirty="0"/>
              <a:t>，但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disease</a:t>
            </a:r>
            <a:r>
              <a:rPr lang="zh-TW" altLang="en-US" dirty="0"/>
              <a:t> 還可以對應到其他的 </a:t>
            </a:r>
            <a:r>
              <a:rPr lang="en-US" altLang="zh-TW" dirty="0"/>
              <a:t>pathogen</a:t>
            </a:r>
            <a:r>
              <a:rPr lang="zh-TW" altLang="en-US" dirty="0"/>
              <a:t>，而</a:t>
            </a:r>
            <a:r>
              <a:rPr lang="en-US" altLang="zh-TW" dirty="0"/>
              <a:t>A</a:t>
            </a:r>
            <a:r>
              <a:rPr lang="zh-TW" altLang="en-US" dirty="0"/>
              <a:t>也有那張牌，那麼</a:t>
            </a:r>
            <a:r>
              <a:rPr lang="en-US" altLang="zh-TW" dirty="0"/>
              <a:t>A</a:t>
            </a:r>
            <a:r>
              <a:rPr lang="zh-TW" altLang="en-US" dirty="0"/>
              <a:t>可以用其他</a:t>
            </a:r>
            <a:r>
              <a:rPr lang="en-US" altLang="zh-TW" dirty="0"/>
              <a:t>pathogen</a:t>
            </a:r>
            <a:r>
              <a:rPr lang="zh-TW" altLang="en-US" dirty="0"/>
              <a:t>以毒攻毒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disease</a:t>
            </a:r>
            <a:r>
              <a:rPr lang="zh-TW" altLang="en-US" dirty="0"/>
              <a:t>，</a:t>
            </a:r>
            <a:r>
              <a:rPr lang="en-US" altLang="zh-TW" dirty="0"/>
              <a:t> A</a:t>
            </a:r>
            <a:r>
              <a:rPr lang="zh-TW" altLang="en-US" dirty="0"/>
              <a:t>就不會失血，而</a:t>
            </a:r>
            <a:r>
              <a:rPr lang="en-US" altLang="zh-TW" dirty="0"/>
              <a:t>B</a:t>
            </a:r>
            <a:r>
              <a:rPr lang="zh-TW" altLang="en-US" dirty="0"/>
              <a:t>會失一滴血。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A</a:t>
            </a:r>
            <a:r>
              <a:rPr lang="zh-TW" altLang="en-US" dirty="0"/>
              <a:t>用 </a:t>
            </a:r>
            <a:r>
              <a:rPr lang="en-US" altLang="zh-TW" dirty="0" err="1"/>
              <a:t>Bacteroides</a:t>
            </a:r>
            <a:r>
              <a:rPr lang="en-US" altLang="zh-TW" dirty="0"/>
              <a:t> </a:t>
            </a:r>
            <a:r>
              <a:rPr lang="zh-TW" altLang="en-US" dirty="0"/>
              <a:t>攻擊</a:t>
            </a:r>
            <a:r>
              <a:rPr lang="en-US" altLang="zh-TW" dirty="0"/>
              <a:t>B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用</a:t>
            </a:r>
            <a:r>
              <a:rPr lang="en-US" altLang="zh-TW" dirty="0"/>
              <a:t>Gingivitis</a:t>
            </a:r>
            <a:r>
              <a:rPr lang="zh-TW" altLang="en-US" dirty="0"/>
              <a:t>以毒攻毒</a:t>
            </a:r>
            <a:r>
              <a:rPr lang="en-US" altLang="zh-TW" dirty="0"/>
              <a:t>A</a:t>
            </a:r>
            <a:r>
              <a:rPr lang="zh-TW" altLang="en-US" dirty="0"/>
              <a:t>，此時</a:t>
            </a:r>
            <a:r>
              <a:rPr lang="en-US" altLang="zh-TW" dirty="0"/>
              <a:t>A</a:t>
            </a:r>
            <a:r>
              <a:rPr lang="zh-TW" altLang="en-US" dirty="0"/>
              <a:t>可以再出</a:t>
            </a:r>
            <a:r>
              <a:rPr lang="en-US" altLang="zh-TW" dirty="0" err="1"/>
              <a:t>Porphyromonas</a:t>
            </a:r>
            <a:r>
              <a:rPr lang="zh-TW" altLang="en-US" dirty="0"/>
              <a:t>以毒攻毒</a:t>
            </a:r>
            <a:r>
              <a:rPr lang="en-US" altLang="zh-TW" dirty="0"/>
              <a:t>Gingivitis</a:t>
            </a:r>
            <a:r>
              <a:rPr lang="zh-TW" altLang="en-US" dirty="0"/>
              <a:t>，使</a:t>
            </a:r>
            <a:r>
              <a:rPr lang="en-US" altLang="zh-TW" dirty="0"/>
              <a:t>B</a:t>
            </a:r>
            <a:r>
              <a:rPr lang="zh-TW" altLang="en-US" dirty="0"/>
              <a:t>扣一滴血。如果</a:t>
            </a:r>
            <a:r>
              <a:rPr lang="en-US" altLang="zh-TW" dirty="0"/>
              <a:t>B</a:t>
            </a:r>
            <a:r>
              <a:rPr lang="zh-TW" altLang="en-US" dirty="0"/>
              <a:t>運氣夠好，可以再出</a:t>
            </a:r>
            <a:r>
              <a:rPr lang="en-US" altLang="zh-TW" dirty="0"/>
              <a:t>Periodontitis</a:t>
            </a:r>
            <a:r>
              <a:rPr lang="zh-TW" altLang="en-US" dirty="0"/>
              <a:t>以毒攻毒</a:t>
            </a:r>
            <a:r>
              <a:rPr lang="en-US" altLang="zh-TW" dirty="0" err="1"/>
              <a:t>Porphyromonas</a:t>
            </a:r>
            <a:r>
              <a:rPr lang="zh-TW" altLang="en-US" dirty="0"/>
              <a:t>，則</a:t>
            </a:r>
            <a:r>
              <a:rPr lang="en-US" altLang="zh-TW" dirty="0"/>
              <a:t>B</a:t>
            </a:r>
            <a:r>
              <a:rPr lang="zh-TW" altLang="en-US" dirty="0"/>
              <a:t>不會失血，而使</a:t>
            </a:r>
            <a:r>
              <a:rPr lang="en-US" altLang="zh-TW" dirty="0"/>
              <a:t>A</a:t>
            </a:r>
            <a:r>
              <a:rPr lang="zh-TW" altLang="en-US" dirty="0"/>
              <a:t>失一滴血。但若</a:t>
            </a:r>
            <a:r>
              <a:rPr lang="en-US" altLang="zh-TW" dirty="0"/>
              <a:t>A</a:t>
            </a:r>
            <a:r>
              <a:rPr lang="zh-TW" altLang="en-US" dirty="0"/>
              <a:t>再用</a:t>
            </a:r>
            <a:r>
              <a:rPr lang="en-US" altLang="zh-TW" dirty="0" err="1"/>
              <a:t>Actinobacillus</a:t>
            </a:r>
            <a:r>
              <a:rPr lang="zh-TW" altLang="en-US" dirty="0"/>
              <a:t>還擊，</a:t>
            </a:r>
            <a:r>
              <a:rPr lang="en-US" altLang="zh-TW" dirty="0"/>
              <a:t>A</a:t>
            </a:r>
            <a:r>
              <a:rPr lang="zh-TW" altLang="en-US" dirty="0"/>
              <a:t>就不會失血，而</a:t>
            </a:r>
            <a:r>
              <a:rPr lang="en-US" altLang="zh-TW" dirty="0"/>
              <a:t>B</a:t>
            </a:r>
            <a:r>
              <a:rPr lang="zh-TW" altLang="en-US" dirty="0"/>
              <a:t>會失一滴血。 </a:t>
            </a:r>
            <a:endParaRPr lang="en-US" altLang="zh-TW" dirty="0"/>
          </a:p>
          <a:p>
            <a:r>
              <a:rPr lang="zh-TW" altLang="en-US" dirty="0"/>
              <a:t>但要注意 </a:t>
            </a:r>
            <a:r>
              <a:rPr lang="en-US" altLang="zh-TW" dirty="0"/>
              <a:t>pathogen</a:t>
            </a:r>
            <a:r>
              <a:rPr lang="zh-TW" altLang="en-US" dirty="0"/>
              <a:t> 是和 </a:t>
            </a:r>
            <a:r>
              <a:rPr lang="en-US" altLang="zh-TW" dirty="0"/>
              <a:t>disease </a:t>
            </a:r>
            <a:r>
              <a:rPr lang="zh-TW" altLang="en-US" dirty="0"/>
              <a:t>互相對應的，所以</a:t>
            </a:r>
            <a:r>
              <a:rPr lang="en-US" altLang="zh-TW" dirty="0"/>
              <a:t>Streptococcus </a:t>
            </a:r>
            <a:r>
              <a:rPr lang="en-US" altLang="zh-TW" dirty="0" err="1"/>
              <a:t>mutans</a:t>
            </a:r>
            <a:r>
              <a:rPr lang="zh-TW" altLang="en-US" dirty="0"/>
              <a:t>不能夠以毒攻毒</a:t>
            </a:r>
            <a:r>
              <a:rPr lang="en-US" altLang="zh-TW" dirty="0"/>
              <a:t>Streptococcus </a:t>
            </a:r>
            <a:r>
              <a:rPr lang="en-US" altLang="zh-TW" dirty="0" err="1"/>
              <a:t>sobrinus</a:t>
            </a:r>
            <a:r>
              <a:rPr lang="zh-TW" altLang="en-US" dirty="0"/>
              <a:t>，雖然他們都可以對應到 </a:t>
            </a:r>
            <a:r>
              <a:rPr lang="en-US" altLang="zh-TW" dirty="0"/>
              <a:t>Dental caries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4106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Immunity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若 </a:t>
            </a:r>
            <a:r>
              <a:rPr lang="en-US" altLang="zh-TW" dirty="0"/>
              <a:t>A </a:t>
            </a:r>
            <a:r>
              <a:rPr lang="zh-TW" altLang="en-US" dirty="0"/>
              <a:t>以 </a:t>
            </a:r>
            <a:r>
              <a:rPr lang="en-US" altLang="zh-TW" dirty="0"/>
              <a:t>pathogen </a:t>
            </a:r>
            <a:r>
              <a:rPr lang="zh-TW" altLang="en-US" dirty="0"/>
              <a:t>攻擊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</a:t>
            </a:r>
            <a:r>
              <a:rPr lang="zh-TW" altLang="en-US" dirty="0"/>
              <a:t> 為攻擊方，</a:t>
            </a:r>
            <a:r>
              <a:rPr lang="en-US" altLang="zh-TW" dirty="0"/>
              <a:t>B</a:t>
            </a:r>
            <a:r>
              <a:rPr lang="zh-TW" altLang="en-US" dirty="0"/>
              <a:t> 為防守方。</a:t>
            </a:r>
            <a:endParaRPr lang="en-US" altLang="zh-TW" dirty="0"/>
          </a:p>
          <a:p>
            <a:r>
              <a:rPr lang="zh-TW" altLang="en-US" dirty="0"/>
              <a:t>當防守方無法以毒攻毒時，就可以使用 </a:t>
            </a:r>
            <a:r>
              <a:rPr lang="en-US" altLang="zh-TW" dirty="0"/>
              <a:t>immunity</a:t>
            </a:r>
            <a:r>
              <a:rPr lang="zh-TW" altLang="en-US" dirty="0"/>
              <a:t>，並且可以請隊友幫忙。</a:t>
            </a:r>
            <a:endParaRPr lang="en-US" altLang="zh-TW" dirty="0"/>
          </a:p>
          <a:p>
            <a:r>
              <a:rPr lang="zh-TW" altLang="en-US" dirty="0"/>
              <a:t>防守方決定使用免疫後，從攻擊方右邊的那一個人開始逆時針輪流發動免疫反應。輪到自己發動時，可以選擇出一張 </a:t>
            </a:r>
            <a:r>
              <a:rPr lang="en-US" altLang="zh-TW" dirty="0"/>
              <a:t>immunity card </a:t>
            </a:r>
            <a:r>
              <a:rPr lang="zh-TW" altLang="en-US" dirty="0"/>
              <a:t>或無視</a:t>
            </a:r>
            <a:r>
              <a:rPr lang="en-US" altLang="zh-TW" dirty="0"/>
              <a:t>(pass)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若過一輪回到攻擊方後免疫反應還是無法成功，防守方就會被扣一滴血。若成功，不會有人被扣血。</a:t>
            </a:r>
            <a:endParaRPr lang="en-US" altLang="zh-TW" dirty="0"/>
          </a:p>
          <a:p>
            <a:r>
              <a:rPr lang="zh-TW" altLang="en-US" dirty="0"/>
              <a:t>最後輪到攻擊方時，攻擊方也可以出一張 </a:t>
            </a:r>
            <a:r>
              <a:rPr lang="en-US" altLang="zh-TW" dirty="0"/>
              <a:t>immunity</a:t>
            </a:r>
            <a:r>
              <a:rPr lang="zh-TW" altLang="en-US" dirty="0"/>
              <a:t>，只是通常不會出而已。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042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Immunity </a:t>
            </a:r>
            <a:r>
              <a:rPr lang="zh-TW" altLang="en-US" dirty="0"/>
              <a:t>的出牌必須合乎常理。例如攻擊方使用 </a:t>
            </a:r>
            <a:r>
              <a:rPr lang="en-US" altLang="zh-TW" dirty="0" err="1"/>
              <a:t>Haemophilus</a:t>
            </a:r>
            <a:r>
              <a:rPr lang="en-US" altLang="zh-TW" dirty="0"/>
              <a:t> </a:t>
            </a:r>
            <a:r>
              <a:rPr lang="en-US" altLang="zh-TW" dirty="0" err="1"/>
              <a:t>influenzae</a:t>
            </a:r>
            <a:r>
              <a:rPr lang="en-US" altLang="zh-TW" dirty="0"/>
              <a:t> </a:t>
            </a:r>
            <a:r>
              <a:rPr lang="zh-TW" altLang="en-US" dirty="0"/>
              <a:t>時，可以出 </a:t>
            </a:r>
            <a:r>
              <a:rPr lang="en-US" altLang="zh-TW" dirty="0" err="1"/>
              <a:t>Mucociliary</a:t>
            </a:r>
            <a:r>
              <a:rPr lang="en-US" altLang="zh-TW" dirty="0"/>
              <a:t> clearance</a:t>
            </a:r>
            <a:r>
              <a:rPr lang="zh-TW" altLang="en-US" dirty="0"/>
              <a:t>，但是不能出 </a:t>
            </a:r>
            <a:r>
              <a:rPr lang="en-US" altLang="zh-TW" dirty="0"/>
              <a:t>Stomach acid</a:t>
            </a:r>
            <a:r>
              <a:rPr lang="zh-TW" altLang="en-US" dirty="0"/>
              <a:t>，因為他不論感染 </a:t>
            </a:r>
            <a:r>
              <a:rPr lang="en-US" altLang="zh-TW" dirty="0"/>
              <a:t>Throat, Ear </a:t>
            </a:r>
            <a:r>
              <a:rPr lang="zh-TW" altLang="en-US" dirty="0"/>
              <a:t>或 </a:t>
            </a:r>
            <a:r>
              <a:rPr lang="en-US" altLang="zh-TW" dirty="0"/>
              <a:t>Lung</a:t>
            </a:r>
            <a:r>
              <a:rPr lang="zh-TW" altLang="en-US" dirty="0"/>
              <a:t>，都不會經過胃。</a:t>
            </a:r>
            <a:endParaRPr lang="en-US" altLang="zh-TW" dirty="0"/>
          </a:p>
          <a:p>
            <a:r>
              <a:rPr lang="zh-TW" altLang="en-US" dirty="0"/>
              <a:t>又如攻擊方使用 </a:t>
            </a:r>
            <a:r>
              <a:rPr lang="en-US" altLang="zh-TW" dirty="0"/>
              <a:t>Clostridium botulinum</a:t>
            </a:r>
            <a:r>
              <a:rPr lang="zh-TW" altLang="en-US" dirty="0"/>
              <a:t>時，不能出 </a:t>
            </a:r>
            <a:r>
              <a:rPr lang="en-US" altLang="zh-TW" dirty="0"/>
              <a:t>Neutrophil</a:t>
            </a:r>
            <a:r>
              <a:rPr lang="zh-TW" altLang="en-US" dirty="0"/>
              <a:t>，因為即使把菌體吞噬掉，他的 </a:t>
            </a:r>
            <a:r>
              <a:rPr lang="en-US" altLang="zh-TW" dirty="0"/>
              <a:t>neurotoxin </a:t>
            </a:r>
            <a:r>
              <a:rPr lang="zh-TW" altLang="en-US" dirty="0"/>
              <a:t>還在。此時可以使用 </a:t>
            </a:r>
            <a:r>
              <a:rPr lang="en-US" altLang="zh-TW" dirty="0" err="1"/>
              <a:t>IgG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221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合理的免疫反應才能被發動，但是發動之後也不一定有效。</a:t>
            </a:r>
            <a:endParaRPr lang="en-US" altLang="zh-TW" dirty="0"/>
          </a:p>
          <a:p>
            <a:r>
              <a:rPr lang="zh-TW" altLang="en-US" dirty="0"/>
              <a:t>當某人出一張 </a:t>
            </a:r>
            <a:r>
              <a:rPr lang="en-US" altLang="zh-TW" dirty="0"/>
              <a:t>immunity</a:t>
            </a:r>
            <a:r>
              <a:rPr lang="zh-TW" altLang="en-US" dirty="0"/>
              <a:t> 的時候，他必須在抽牌區抽一張判定牌。每一張 </a:t>
            </a:r>
            <a:r>
              <a:rPr lang="en-US" altLang="zh-TW" dirty="0"/>
              <a:t>immunity </a:t>
            </a:r>
            <a:r>
              <a:rPr lang="zh-TW" altLang="en-US" dirty="0"/>
              <a:t>上面都有寫此張牌判定生效的條件。例如 </a:t>
            </a:r>
            <a:r>
              <a:rPr lang="en-US" altLang="zh-TW" dirty="0"/>
              <a:t>Lysozyme </a:t>
            </a:r>
            <a:r>
              <a:rPr lang="zh-TW" altLang="en-US" dirty="0"/>
              <a:t>上面寫 「</a:t>
            </a:r>
            <a:r>
              <a:rPr lang="en-US" altLang="zh-TW" dirty="0"/>
              <a:t>3</a:t>
            </a:r>
            <a:r>
              <a:rPr lang="zh-TW" altLang="en-US" dirty="0"/>
              <a:t>生效」就表示當判定牌為</a:t>
            </a:r>
            <a:r>
              <a:rPr lang="en-US" altLang="zh-TW" dirty="0"/>
              <a:t>3</a:t>
            </a:r>
            <a:r>
              <a:rPr lang="zh-TW" altLang="en-US" dirty="0"/>
              <a:t>時，</a:t>
            </a:r>
            <a:r>
              <a:rPr lang="en-US" altLang="zh-TW" dirty="0"/>
              <a:t>lysozyme </a:t>
            </a:r>
            <a:r>
              <a:rPr lang="zh-TW" altLang="en-US" dirty="0"/>
              <a:t>殺菌成功，否則失敗。</a:t>
            </a:r>
            <a:endParaRPr lang="en-US" altLang="zh-TW" dirty="0"/>
          </a:p>
          <a:p>
            <a:r>
              <a:rPr lang="zh-TW" altLang="en-US" dirty="0"/>
              <a:t>若免疫反應無效，則繼續逆時針往下輪，直到某個免疫反應生效，或輪到攻擊方為止。</a:t>
            </a:r>
          </a:p>
        </p:txBody>
      </p:sp>
    </p:spTree>
    <p:extLst>
      <p:ext uri="{BB962C8B-B14F-4D97-AF65-F5344CB8AC3E}">
        <p14:creationId xmlns:p14="http://schemas.microsoft.com/office/powerpoint/2010/main" val="175084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開局時即分成兩隊，紅隊和藍隊。玩家間大多彼此不互相知道對方屬於哪一隊，除了隊長之外。</a:t>
            </a:r>
            <a:endParaRPr lang="en-US" altLang="zh-TW" dirty="0"/>
          </a:p>
          <a:p>
            <a:r>
              <a:rPr lang="zh-TW" altLang="en-US" dirty="0"/>
              <a:t>遊戲目標為利用 </a:t>
            </a:r>
            <a:r>
              <a:rPr lang="en-US" altLang="zh-TW" dirty="0"/>
              <a:t>pathogen </a:t>
            </a:r>
            <a:r>
              <a:rPr lang="zh-TW" altLang="en-US" dirty="0"/>
              <a:t>殲滅所有敵對的人，殲滅成功者獲勝。</a:t>
            </a:r>
          </a:p>
        </p:txBody>
      </p:sp>
    </p:spTree>
    <p:extLst>
      <p:ext uri="{BB962C8B-B14F-4D97-AF65-F5344CB8AC3E}">
        <p14:creationId xmlns:p14="http://schemas.microsoft.com/office/powerpoint/2010/main" val="25904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免疫的先後順序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若一個免疫反應無效，就表示在他之前的免疫反應都失效了。</a:t>
            </a:r>
            <a:endParaRPr lang="en-US" altLang="zh-TW" dirty="0"/>
          </a:p>
          <a:p>
            <a:r>
              <a:rPr lang="zh-TW" altLang="en-US" dirty="0"/>
              <a:t>例如某甲對 </a:t>
            </a:r>
            <a:r>
              <a:rPr lang="en-US" altLang="zh-TW" dirty="0"/>
              <a:t>Yersinia </a:t>
            </a:r>
            <a:r>
              <a:rPr lang="en-US" altLang="zh-TW" dirty="0" err="1"/>
              <a:t>enterocolitica</a:t>
            </a:r>
            <a:r>
              <a:rPr lang="en-US" altLang="zh-TW" dirty="0"/>
              <a:t> </a:t>
            </a:r>
            <a:r>
              <a:rPr lang="zh-TW" altLang="en-US" dirty="0"/>
              <a:t>使用 </a:t>
            </a:r>
            <a:r>
              <a:rPr lang="en-US" altLang="zh-TW" dirty="0"/>
              <a:t>Exfoliation of epithelia cells </a:t>
            </a:r>
            <a:r>
              <a:rPr lang="zh-TW" altLang="en-US" dirty="0"/>
              <a:t>失效，就表示細菌已經進入腸道了，才會需要用 </a:t>
            </a:r>
            <a:r>
              <a:rPr lang="en-US" altLang="zh-TW" dirty="0"/>
              <a:t>exfoliation </a:t>
            </a:r>
            <a:r>
              <a:rPr lang="zh-TW" altLang="en-US" dirty="0"/>
              <a:t>排除，此時在某甲後面的某乙就不能使用 </a:t>
            </a:r>
            <a:r>
              <a:rPr lang="en-US" altLang="zh-TW" dirty="0"/>
              <a:t>Salivary </a:t>
            </a:r>
            <a:r>
              <a:rPr lang="en-US" altLang="zh-TW" dirty="0" err="1"/>
              <a:t>mucin</a:t>
            </a:r>
            <a:r>
              <a:rPr lang="zh-TW" altLang="en-US" dirty="0"/>
              <a:t>，因為早就錯過了。但某乙可以使用 </a:t>
            </a:r>
            <a:r>
              <a:rPr lang="en-US" altLang="zh-TW" dirty="0"/>
              <a:t>neutrophil </a:t>
            </a:r>
            <a:r>
              <a:rPr lang="zh-TW" altLang="en-US" dirty="0"/>
              <a:t>或啟動淋巴免疫反應。</a:t>
            </a:r>
            <a:endParaRPr lang="en-US" altLang="zh-TW" dirty="0"/>
          </a:p>
          <a:p>
            <a:r>
              <a:rPr lang="zh-TW" altLang="en-US" dirty="0"/>
              <a:t>又如某丙出了一張 </a:t>
            </a:r>
            <a:r>
              <a:rPr lang="en-US" altLang="zh-TW" dirty="0"/>
              <a:t>Neutrophil </a:t>
            </a:r>
            <a:r>
              <a:rPr lang="zh-TW" altLang="en-US" dirty="0"/>
              <a:t>判定失效，就表示細菌已</a:t>
            </a:r>
            <a:r>
              <a:rPr lang="zh-TW" altLang="en-US" dirty="0" smtClean="0"/>
              <a:t>進入體內，</a:t>
            </a:r>
            <a:r>
              <a:rPr lang="zh-TW" altLang="en-US" dirty="0"/>
              <a:t>在某丙後面的某丁就不能出 </a:t>
            </a:r>
            <a:r>
              <a:rPr lang="en-US" altLang="zh-TW" dirty="0"/>
              <a:t>IgA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9124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Helper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某些 </a:t>
            </a:r>
            <a:r>
              <a:rPr lang="en-US" altLang="zh-TW" dirty="0"/>
              <a:t>immunity card </a:t>
            </a:r>
            <a:r>
              <a:rPr lang="zh-TW" altLang="en-US" dirty="0"/>
              <a:t>必須被活化後才能參與免疫反應。本遊戲中需要被活化的牌有兩張：</a:t>
            </a:r>
            <a:r>
              <a:rPr lang="en-US" altLang="zh-TW" dirty="0"/>
              <a:t>B cell, Killer T cell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若某甲出了一張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cell</a:t>
            </a:r>
            <a:r>
              <a:rPr lang="zh-TW" altLang="en-US" dirty="0"/>
              <a:t>，在輪到攻擊方結束免疫</a:t>
            </a:r>
            <a:r>
              <a:rPr lang="zh-TW" altLang="en-US" dirty="0" smtClean="0"/>
              <a:t>挑戰</a:t>
            </a:r>
            <a:r>
              <a:rPr lang="en-US" altLang="zh-TW" dirty="0" smtClean="0"/>
              <a:t>(</a:t>
            </a:r>
            <a:r>
              <a:rPr lang="zh-TW" altLang="en-US" dirty="0" smtClean="0"/>
              <a:t>輪到攻擊方</a:t>
            </a:r>
            <a:r>
              <a:rPr lang="en-US" altLang="zh-TW" dirty="0" smtClean="0"/>
              <a:t>)</a:t>
            </a:r>
            <a:r>
              <a:rPr lang="zh-TW" altLang="en-US" dirty="0" smtClean="0"/>
              <a:t>之前</a:t>
            </a:r>
            <a:r>
              <a:rPr lang="zh-TW" altLang="en-US" dirty="0"/>
              <a:t>必須有人出一張 </a:t>
            </a:r>
            <a:r>
              <a:rPr lang="en-US" altLang="zh-TW" dirty="0"/>
              <a:t>Helper T cell </a:t>
            </a:r>
            <a:r>
              <a:rPr lang="zh-TW" altLang="en-US" dirty="0"/>
              <a:t>才能成功活化他，去抽判定牌。</a:t>
            </a:r>
            <a:endParaRPr lang="en-US" altLang="zh-TW" dirty="0"/>
          </a:p>
          <a:p>
            <a:r>
              <a:rPr lang="zh-TW" altLang="en-US" dirty="0"/>
              <a:t>本遊戲中視淋巴免疫為免疫反應的最後一道防線。若某甲出了一張 </a:t>
            </a:r>
            <a:r>
              <a:rPr lang="en-US" altLang="zh-TW" dirty="0"/>
              <a:t>B cell</a:t>
            </a:r>
            <a:r>
              <a:rPr lang="zh-TW" altLang="en-US" dirty="0"/>
              <a:t>，無論是否被活化，後面的人都不能夠再出其他</a:t>
            </a:r>
            <a:r>
              <a:rPr lang="zh-TW" altLang="en-US" dirty="0" smtClean="0"/>
              <a:t>任何非淋巴球的</a:t>
            </a:r>
            <a:r>
              <a:rPr lang="zh-TW" altLang="en-US" dirty="0"/>
              <a:t>免疫牌。</a:t>
            </a:r>
            <a:endParaRPr lang="en-US" altLang="zh-TW" dirty="0"/>
          </a:p>
          <a:p>
            <a:r>
              <a:rPr lang="en-US" altLang="zh-TW" dirty="0"/>
              <a:t>Helper T cell </a:t>
            </a:r>
            <a:r>
              <a:rPr lang="zh-TW" altLang="en-US" dirty="0"/>
              <a:t>只能在出現需要活化的細胞後出，不能先出。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731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Fair probability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為符合真實情況且增進遊戲公平，本遊戲設定 </a:t>
            </a:r>
            <a:r>
              <a:rPr lang="en-US" altLang="zh-TW" dirty="0"/>
              <a:t>innate immunity </a:t>
            </a:r>
            <a:r>
              <a:rPr lang="zh-TW" altLang="en-US" dirty="0"/>
              <a:t>的有效機率均為 </a:t>
            </a:r>
            <a:r>
              <a:rPr lang="en-US" altLang="zh-TW" dirty="0"/>
              <a:t>¼</a:t>
            </a:r>
            <a:r>
              <a:rPr lang="zh-TW" altLang="en-US" dirty="0"/>
              <a:t> ，</a:t>
            </a:r>
            <a:r>
              <a:rPr lang="en-US" altLang="zh-TW" dirty="0"/>
              <a:t>small lymphocyte immunity </a:t>
            </a:r>
            <a:r>
              <a:rPr lang="zh-TW" altLang="en-US" dirty="0"/>
              <a:t>的有效機率均為 </a:t>
            </a:r>
            <a:r>
              <a:rPr lang="en-US" altLang="zh-TW" dirty="0"/>
              <a:t>¾</a:t>
            </a:r>
            <a:r>
              <a:rPr lang="zh-TW" altLang="en-US" dirty="0"/>
              <a:t> ，其他 </a:t>
            </a:r>
            <a:r>
              <a:rPr lang="en-US" altLang="zh-TW" dirty="0"/>
              <a:t>adaptive immunity </a:t>
            </a:r>
            <a:r>
              <a:rPr lang="zh-TW" altLang="en-US" dirty="0"/>
              <a:t>介於 </a:t>
            </a:r>
            <a:r>
              <a:rPr lang="en-US" altLang="zh-TW" dirty="0"/>
              <a:t>2/4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¾</a:t>
            </a:r>
            <a:r>
              <a:rPr lang="zh-TW" altLang="en-US" dirty="0"/>
              <a:t> 之間。</a:t>
            </a:r>
          </a:p>
        </p:txBody>
      </p:sp>
    </p:spTree>
    <p:extLst>
      <p:ext uri="{BB962C8B-B14F-4D97-AF65-F5344CB8AC3E}">
        <p14:creationId xmlns:p14="http://schemas.microsoft.com/office/powerpoint/2010/main" val="316556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 </a:t>
            </a:r>
            <a:r>
              <a:rPr lang="en-US" altLang="zh-TW" dirty="0"/>
              <a:t>Media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任何玩家都可以在他的回合改面 </a:t>
            </a:r>
            <a:r>
              <a:rPr lang="en-US" altLang="zh-TW" dirty="0"/>
              <a:t>media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改變方式為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出一張牌攻擊抽牌區，在抽牌區抽一張牌。若那張牌剛好以毒攻毒成功，就改變失敗，並且扣你一滴血。若那張牌是 </a:t>
            </a:r>
            <a:r>
              <a:rPr lang="en-US" altLang="zh-TW" dirty="0"/>
              <a:t>immunity </a:t>
            </a:r>
            <a:r>
              <a:rPr lang="zh-TW" altLang="en-US" dirty="0"/>
              <a:t>且合理，則有效，改變失敗。</a:t>
            </a:r>
            <a:endParaRPr lang="en-US" altLang="zh-TW" dirty="0"/>
          </a:p>
          <a:p>
            <a:r>
              <a:rPr lang="zh-TW" altLang="en-US" dirty="0"/>
              <a:t>每</a:t>
            </a:r>
            <a:r>
              <a:rPr lang="zh-TW" altLang="en-US" dirty="0" smtClean="0"/>
              <a:t>個人</a:t>
            </a:r>
            <a:r>
              <a:rPr lang="zh-TW" altLang="en-US" dirty="0"/>
              <a:t>在自己的回合只能攻擊一個人。所以你如果攻擊了抽牌區，無論改變成功與否，就不能夠再攻擊其他玩家。</a:t>
            </a:r>
          </a:p>
        </p:txBody>
      </p:sp>
    </p:spTree>
    <p:extLst>
      <p:ext uri="{BB962C8B-B14F-4D97-AF65-F5344CB8AC3E}">
        <p14:creationId xmlns:p14="http://schemas.microsoft.com/office/powerpoint/2010/main" val="102454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F63719-DE89-40DB-8793-D6D12291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廢牌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9A067A4-48D7-4044-9C8F-9F46FC67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如果你拿到了一張 </a:t>
            </a:r>
            <a:r>
              <a:rPr lang="en-US" altLang="zh-TW" dirty="0" err="1"/>
              <a:t>Gardnerella</a:t>
            </a:r>
            <a:r>
              <a:rPr lang="en-US" altLang="zh-TW" dirty="0"/>
              <a:t> </a:t>
            </a:r>
            <a:r>
              <a:rPr lang="en-US" altLang="zh-TW" dirty="0" err="1"/>
              <a:t>vaginalis</a:t>
            </a:r>
            <a:r>
              <a:rPr lang="zh-TW" altLang="en-US" dirty="0"/>
              <a:t> </a:t>
            </a:r>
            <a:r>
              <a:rPr lang="zh-TW" altLang="en-US" dirty="0" smtClean="0"/>
              <a:t>，</a:t>
            </a:r>
            <a:r>
              <a:rPr lang="zh-TW" altLang="en-US" dirty="0"/>
              <a:t>你可能會想說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Bacterial </a:t>
            </a:r>
            <a:r>
              <a:rPr lang="en-US" altLang="zh-TW" dirty="0" err="1" smtClean="0"/>
              <a:t>vaginosis</a:t>
            </a:r>
            <a:r>
              <a:rPr lang="zh-TW" altLang="en-US" dirty="0" smtClean="0"/>
              <a:t> </a:t>
            </a:r>
            <a:r>
              <a:rPr lang="zh-TW" altLang="en-US" dirty="0" smtClean="0"/>
              <a:t>這個</a:t>
            </a:r>
            <a:r>
              <a:rPr lang="zh-TW" altLang="en-US" dirty="0"/>
              <a:t>疾病又不是傳染病，要怎麼攻擊呢</a:t>
            </a:r>
            <a:r>
              <a:rPr lang="zh-TW" altLang="en-US" dirty="0" smtClean="0"/>
              <a:t>？這張牌要在甚麼情況下有可能使用呢？該不會永遠沒用吧！</a:t>
            </a:r>
            <a:endParaRPr lang="en-US" altLang="zh-TW" dirty="0"/>
          </a:p>
          <a:p>
            <a:r>
              <a:rPr lang="zh-TW" altLang="en-US" dirty="0"/>
              <a:t>不要懷疑，你拿到了一張廢牌</a:t>
            </a:r>
            <a:r>
              <a:rPr lang="zh-TW" altLang="en-US" dirty="0" smtClean="0"/>
              <a:t>。他真的在遊戲中永遠都沒有用！回合</a:t>
            </a:r>
            <a:r>
              <a:rPr lang="zh-TW" altLang="en-US" dirty="0"/>
              <a:t>結束後把那張牌棄掉吧！</a:t>
            </a:r>
          </a:p>
        </p:txBody>
      </p:sp>
    </p:spTree>
    <p:extLst>
      <p:ext uri="{BB962C8B-B14F-4D97-AF65-F5344CB8AC3E}">
        <p14:creationId xmlns:p14="http://schemas.microsoft.com/office/powerpoint/2010/main" val="65823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性別一致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若女性玩家拿到 </a:t>
            </a:r>
            <a:r>
              <a:rPr lang="en-US" altLang="zh-TW" dirty="0" smtClean="0"/>
              <a:t>Prostate</a:t>
            </a:r>
            <a:r>
              <a:rPr lang="zh-TW" altLang="en-US" dirty="0" smtClean="0"/>
              <a:t>，他不能說因為她是女生所以不能被攻擊，她仍然會擁有</a:t>
            </a:r>
            <a:r>
              <a:rPr lang="en-US" altLang="zh-TW" dirty="0" smtClean="0"/>
              <a:t>prostate</a:t>
            </a:r>
            <a:r>
              <a:rPr lang="zh-TW" altLang="en-US" dirty="0" smtClean="0"/>
              <a:t>，而且可以被 </a:t>
            </a:r>
            <a:r>
              <a:rPr lang="en-US" altLang="zh-TW" dirty="0" smtClean="0"/>
              <a:t>Escherichia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coli, Staphylococcus aureus, Proteus, Pseudomonas aeruginosa </a:t>
            </a:r>
            <a:r>
              <a:rPr lang="zh-TW" altLang="en-US" dirty="0" smtClean="0"/>
              <a:t>等攻擊，因為本遊戲並沒有模擬性別的規則。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你</a:t>
            </a:r>
            <a:r>
              <a:rPr lang="zh-TW" altLang="en-US" dirty="0" smtClean="0"/>
              <a:t>在這個遊戲中有可能變成雙性人喔</a:t>
            </a:r>
            <a:r>
              <a:rPr lang="en-US" altLang="zh-TW" dirty="0" smtClean="0"/>
              <a:t>XD</a:t>
            </a:r>
            <a:r>
              <a:rPr lang="zh-TW" altLang="en-US" dirty="0" smtClean="0"/>
              <a:t> 不過不影響遊戲進行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68676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欲知道總共有哪些牌，請參閱 微免排列表</a:t>
            </a:r>
            <a:r>
              <a:rPr lang="en-US" altLang="zh-TW" dirty="0"/>
              <a:t>.</a:t>
            </a:r>
            <a:r>
              <a:rPr lang="en-US" altLang="zh-TW" dirty="0" err="1"/>
              <a:t>xlsx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86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C4AD34C-D948-4941-ABFF-F463E312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玩這個遊戲對課業有幫助嗎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339555B-F583-455A-8915-715D98E3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當然有的。依據遊戲發明者 </a:t>
            </a:r>
            <a:r>
              <a:rPr lang="en-US" altLang="zh-TW" dirty="0"/>
              <a:t>Bruce Chen </a:t>
            </a:r>
            <a:r>
              <a:rPr lang="zh-TW" altLang="en-US" dirty="0"/>
              <a:t>的實測，在熟悉此遊戲的情況下可以答對微生物學課本中 </a:t>
            </a:r>
            <a:r>
              <a:rPr lang="en-US" altLang="zh-TW" smtClean="0"/>
              <a:t>40.0 % </a:t>
            </a:r>
            <a:r>
              <a:rPr lang="zh-TW" altLang="en-US" smtClean="0"/>
              <a:t>的</a:t>
            </a:r>
            <a:r>
              <a:rPr lang="zh-TW" altLang="en-US" dirty="0"/>
              <a:t>題目 </a:t>
            </a:r>
            <a:r>
              <a:rPr lang="en-US" altLang="zh-TW" dirty="0" smtClean="0"/>
              <a:t>(</a:t>
            </a:r>
            <a:r>
              <a:rPr lang="en-US" altLang="zh-TW" dirty="0" smtClean="0"/>
              <a:t>23</a:t>
            </a:r>
            <a:r>
              <a:rPr lang="zh-TW" altLang="en-US" dirty="0" smtClean="0"/>
              <a:t> </a:t>
            </a:r>
            <a:r>
              <a:rPr lang="en-US" altLang="zh-TW" dirty="0"/>
              <a:t>out of </a:t>
            </a:r>
            <a:r>
              <a:rPr lang="en-US" altLang="zh-TW" dirty="0" smtClean="0"/>
              <a:t>59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Chapter 10: 4 out of 12</a:t>
            </a:r>
          </a:p>
          <a:p>
            <a:r>
              <a:rPr lang="en-US" altLang="zh-TW" dirty="0"/>
              <a:t>Chapter 11: 7 out of 19</a:t>
            </a:r>
          </a:p>
          <a:p>
            <a:r>
              <a:rPr lang="en-US" altLang="zh-TW" dirty="0"/>
              <a:t>Chapter 12: 1 out of </a:t>
            </a:r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Chapter 13: 11 out of 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3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分隊方式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若遊戲人數為</a:t>
            </a:r>
            <a:r>
              <a:rPr lang="en-US" altLang="zh-TW" dirty="0"/>
              <a:t>N</a:t>
            </a:r>
            <a:r>
              <a:rPr lang="zh-TW" altLang="en-US" dirty="0"/>
              <a:t>且</a:t>
            </a:r>
            <a:r>
              <a:rPr lang="en-US" altLang="zh-TW" dirty="0"/>
              <a:t>N</a:t>
            </a:r>
            <a:r>
              <a:rPr lang="zh-TW" altLang="en-US" dirty="0"/>
              <a:t>為偶數，則準備</a:t>
            </a:r>
            <a:r>
              <a:rPr lang="en-US" altLang="zh-TW" dirty="0"/>
              <a:t>N/2-1</a:t>
            </a:r>
            <a:r>
              <a:rPr lang="zh-TW" altLang="en-US" dirty="0"/>
              <a:t>張紅牌和</a:t>
            </a:r>
            <a:r>
              <a:rPr lang="en-US" altLang="zh-TW" dirty="0"/>
              <a:t>N/2-1</a:t>
            </a:r>
            <a:r>
              <a:rPr lang="zh-TW" altLang="en-US" dirty="0"/>
              <a:t>張藍牌以及</a:t>
            </a:r>
            <a:r>
              <a:rPr lang="en-US" altLang="zh-TW" dirty="0"/>
              <a:t>2</a:t>
            </a:r>
            <a:r>
              <a:rPr lang="zh-TW" altLang="en-US" dirty="0"/>
              <a:t>張空白牌。</a:t>
            </a:r>
            <a:endParaRPr lang="en-US" altLang="zh-TW" dirty="0"/>
          </a:p>
          <a:p>
            <a:r>
              <a:rPr lang="zh-TW" altLang="en-US" dirty="0"/>
              <a:t>若遊戲人數為</a:t>
            </a:r>
            <a:r>
              <a:rPr lang="en-US" altLang="zh-TW" dirty="0"/>
              <a:t>N</a:t>
            </a:r>
            <a:r>
              <a:rPr lang="zh-TW" altLang="en-US" dirty="0"/>
              <a:t>且</a:t>
            </a:r>
            <a:r>
              <a:rPr lang="en-US" altLang="zh-TW" dirty="0"/>
              <a:t>N</a:t>
            </a:r>
            <a:r>
              <a:rPr lang="zh-TW" altLang="en-US" dirty="0" smtClean="0"/>
              <a:t>為奇數</a:t>
            </a:r>
            <a:r>
              <a:rPr lang="zh-TW" altLang="en-US" dirty="0"/>
              <a:t>，則準備 </a:t>
            </a:r>
            <a:r>
              <a:rPr lang="en-US" altLang="zh-TW" dirty="0"/>
              <a:t>(N-1)/2-1</a:t>
            </a:r>
            <a:r>
              <a:rPr lang="zh-TW" altLang="en-US" dirty="0"/>
              <a:t> 張紅牌和</a:t>
            </a:r>
            <a:r>
              <a:rPr lang="en-US" altLang="zh-TW" dirty="0"/>
              <a:t>(N-1)/2-1</a:t>
            </a:r>
            <a:r>
              <a:rPr lang="zh-TW" altLang="en-US" dirty="0"/>
              <a:t>張藍牌以及</a:t>
            </a:r>
            <a:r>
              <a:rPr lang="en-US" altLang="zh-TW" dirty="0"/>
              <a:t>3</a:t>
            </a:r>
            <a:r>
              <a:rPr lang="zh-TW" altLang="en-US" dirty="0"/>
              <a:t>張空白牌。</a:t>
            </a:r>
            <a:endParaRPr lang="en-US" altLang="zh-TW" dirty="0"/>
          </a:p>
          <a:p>
            <a:r>
              <a:rPr lang="zh-TW" altLang="en-US" dirty="0"/>
              <a:t>所有玩家盲抽這些分隊牌，抽到藍牌者為藍隊，紅牌者為紅隊，空白者待定未知。除待定者外其餘玩家皆不能讓其他玩家知道自己屬於何隊。</a:t>
            </a:r>
          </a:p>
        </p:txBody>
      </p:sp>
    </p:spTree>
    <p:extLst>
      <p:ext uri="{BB962C8B-B14F-4D97-AF65-F5344CB8AC3E}">
        <p14:creationId xmlns:p14="http://schemas.microsoft.com/office/powerpoint/2010/main" val="160846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若未分隊者有</a:t>
            </a:r>
            <a:r>
              <a:rPr lang="en-US" altLang="zh-TW" dirty="0"/>
              <a:t>3</a:t>
            </a:r>
            <a:r>
              <a:rPr lang="zh-TW" altLang="en-US" dirty="0"/>
              <a:t>人，則準備紅、藍、白牌各一張，共</a:t>
            </a:r>
            <a:r>
              <a:rPr lang="en-US" altLang="zh-TW" dirty="0"/>
              <a:t>3</a:t>
            </a:r>
            <a:r>
              <a:rPr lang="zh-TW" altLang="en-US" dirty="0"/>
              <a:t>張，請他們</a:t>
            </a:r>
            <a:r>
              <a:rPr lang="en-US" altLang="zh-TW" dirty="0"/>
              <a:t>3</a:t>
            </a:r>
            <a:r>
              <a:rPr lang="zh-TW" altLang="en-US" dirty="0"/>
              <a:t>人抽這</a:t>
            </a:r>
            <a:r>
              <a:rPr lang="en-US" altLang="zh-TW" dirty="0"/>
              <a:t>3</a:t>
            </a:r>
            <a:r>
              <a:rPr lang="zh-TW" altLang="en-US" dirty="0"/>
              <a:t>張牌。</a:t>
            </a:r>
            <a:endParaRPr lang="en-US" altLang="zh-TW" dirty="0"/>
          </a:p>
          <a:p>
            <a:r>
              <a:rPr lang="zh-TW" altLang="en-US" dirty="0"/>
              <a:t>若未分隊者有</a:t>
            </a:r>
            <a:r>
              <a:rPr lang="en-US" altLang="zh-TW" dirty="0"/>
              <a:t>2</a:t>
            </a:r>
            <a:r>
              <a:rPr lang="zh-TW" altLang="en-US" dirty="0"/>
              <a:t>人，則準備紅、藍牌各一張，共</a:t>
            </a:r>
            <a:r>
              <a:rPr lang="en-US" altLang="zh-TW" dirty="0"/>
              <a:t>2</a:t>
            </a:r>
            <a:r>
              <a:rPr lang="zh-TW" altLang="en-US" dirty="0"/>
              <a:t>張，請他們</a:t>
            </a:r>
            <a:r>
              <a:rPr lang="en-US" altLang="zh-TW" dirty="0"/>
              <a:t>2</a:t>
            </a:r>
            <a:r>
              <a:rPr lang="zh-TW" altLang="en-US" dirty="0"/>
              <a:t>人抽這</a:t>
            </a:r>
            <a:r>
              <a:rPr lang="en-US" altLang="zh-TW" dirty="0"/>
              <a:t>2</a:t>
            </a:r>
            <a:r>
              <a:rPr lang="zh-TW" altLang="en-US" dirty="0"/>
              <a:t>張牌。</a:t>
            </a:r>
            <a:endParaRPr lang="en-US" altLang="zh-TW" dirty="0"/>
          </a:p>
          <a:p>
            <a:r>
              <a:rPr lang="zh-TW" altLang="en-US" dirty="0"/>
              <a:t>此次抽牌結果可讓所有玩家看到。抽到藍牌者為藍隊隊長，抽到紅牌者為紅隊隊長。隊長在遊戲中並沒有其他特別的功能，只是讓大家知道你是哪一隊的，</a:t>
            </a:r>
            <a:r>
              <a:rPr lang="zh-TW" altLang="en-US" dirty="0" smtClean="0"/>
              <a:t>所以隊長有</a:t>
            </a:r>
            <a:r>
              <a:rPr lang="zh-TW" altLang="en-US" dirty="0"/>
              <a:t>可能一直被敵對攻擊，然後掛掉。</a:t>
            </a:r>
            <a:endParaRPr lang="en-US" altLang="zh-TW" dirty="0"/>
          </a:p>
          <a:p>
            <a:r>
              <a:rPr lang="zh-TW" altLang="en-US" dirty="0"/>
              <a:t>對一般玩家而言，遊戲開始時只能知道</a:t>
            </a:r>
            <a:r>
              <a:rPr lang="en-US" altLang="zh-TW" dirty="0"/>
              <a:t>2</a:t>
            </a:r>
            <a:r>
              <a:rPr lang="zh-TW" altLang="en-US" dirty="0"/>
              <a:t>個隊的隊長屬於哪一隊，其他人都是不知身分。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73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如果遊戲人數為奇數且你拿到白色的牌，那麼你的任務就是要殲滅所有藍隊和紅隊的隊員才能取得勝利。</a:t>
            </a:r>
            <a:endParaRPr lang="en-US" altLang="zh-TW" dirty="0"/>
          </a:p>
          <a:p>
            <a:r>
              <a:rPr lang="zh-TW" altLang="en-US" dirty="0"/>
              <a:t>你覺得這樣很難嗎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如果覺得太難就請考慮直接退出遊戲。誰叫你跟奇數個人一起玩而且你邊緣。</a:t>
            </a:r>
          </a:p>
        </p:txBody>
      </p:sp>
    </p:spTree>
    <p:extLst>
      <p:ext uri="{BB962C8B-B14F-4D97-AF65-F5344CB8AC3E}">
        <p14:creationId xmlns:p14="http://schemas.microsoft.com/office/powerpoint/2010/main" val="86400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每個人一開始時有</a:t>
            </a:r>
            <a:r>
              <a:rPr lang="en-US" altLang="zh-TW" dirty="0"/>
              <a:t>5</a:t>
            </a:r>
            <a:r>
              <a:rPr lang="zh-TW" altLang="en-US" dirty="0"/>
              <a:t>滴血，遊戲過程中可能會喪失血，等到剩</a:t>
            </a:r>
            <a:r>
              <a:rPr lang="en-US" altLang="zh-TW" dirty="0"/>
              <a:t>0</a:t>
            </a:r>
            <a:r>
              <a:rPr lang="zh-TW" altLang="en-US" dirty="0"/>
              <a:t>滴血的時候就會死亡。</a:t>
            </a:r>
          </a:p>
        </p:txBody>
      </p:sp>
    </p:spTree>
    <p:extLst>
      <p:ext uri="{BB962C8B-B14F-4D97-AF65-F5344CB8AC3E}">
        <p14:creationId xmlns:p14="http://schemas.microsoft.com/office/powerpoint/2010/main" val="295057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發牌及抽牌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遊戲開始時，每人發</a:t>
            </a:r>
            <a:r>
              <a:rPr lang="en-US" altLang="zh-TW" dirty="0"/>
              <a:t>5</a:t>
            </a:r>
            <a:r>
              <a:rPr lang="zh-TW" altLang="en-US" dirty="0"/>
              <a:t>張牌。其餘的牌堆置在一起背面朝上，稱作抽牌區。</a:t>
            </a:r>
            <a:endParaRPr lang="en-US" altLang="zh-TW" dirty="0"/>
          </a:p>
          <a:p>
            <a:r>
              <a:rPr lang="zh-TW" altLang="en-US" dirty="0"/>
              <a:t>發牌後由隨機一人開始逆時鐘輪流出牌。每個人在輪到自己的時候可以做很多事，稱作自己的回合。</a:t>
            </a:r>
            <a:endParaRPr lang="en-US" altLang="zh-TW" dirty="0"/>
          </a:p>
          <a:p>
            <a:r>
              <a:rPr lang="zh-TW" altLang="en-US" dirty="0"/>
              <a:t>玩家在自己回合結束時可以從抽牌區抽</a:t>
            </a:r>
            <a:r>
              <a:rPr lang="en-US" altLang="zh-TW" dirty="0"/>
              <a:t>2</a:t>
            </a:r>
            <a:r>
              <a:rPr lang="zh-TW" altLang="en-US" dirty="0"/>
              <a:t>張牌。</a:t>
            </a:r>
            <a:endParaRPr lang="en-US" altLang="zh-TW" dirty="0"/>
          </a:p>
          <a:p>
            <a:r>
              <a:rPr lang="zh-TW" altLang="en-US" dirty="0"/>
              <a:t>每個人的手牌數量上限為自己的血量的兩倍。若你的回合結束時</a:t>
            </a:r>
            <a:r>
              <a:rPr lang="en-US" altLang="zh-TW" dirty="0"/>
              <a:t>(</a:t>
            </a:r>
            <a:r>
              <a:rPr lang="zh-TW" altLang="en-US" dirty="0"/>
              <a:t>抽牌後</a:t>
            </a:r>
            <a:r>
              <a:rPr lang="en-US" altLang="zh-TW" dirty="0"/>
              <a:t>)</a:t>
            </a:r>
            <a:r>
              <a:rPr lang="zh-TW" altLang="en-US" dirty="0"/>
              <a:t>，你的手牌數量超過自己血量的</a:t>
            </a:r>
            <a:r>
              <a:rPr lang="en-US" altLang="zh-TW" dirty="0"/>
              <a:t>2</a:t>
            </a:r>
            <a:r>
              <a:rPr lang="zh-TW" altLang="en-US" dirty="0"/>
              <a:t>倍，你就必須棄置一些手牌，直到你的手牌數量等於你的血量的</a:t>
            </a:r>
            <a:r>
              <a:rPr lang="en-US" altLang="zh-TW" dirty="0"/>
              <a:t>2</a:t>
            </a:r>
            <a:r>
              <a:rPr lang="zh-TW" altLang="en-US" dirty="0"/>
              <a:t>倍為止。</a:t>
            </a:r>
          </a:p>
        </p:txBody>
      </p:sp>
    </p:spTree>
    <p:extLst>
      <p:ext uri="{BB962C8B-B14F-4D97-AF65-F5344CB8AC3E}">
        <p14:creationId xmlns:p14="http://schemas.microsoft.com/office/powerpoint/2010/main" val="29968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牌簡介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遊戲中的牌有</a:t>
            </a:r>
            <a:r>
              <a:rPr lang="en-US" altLang="zh-TW" dirty="0"/>
              <a:t>4</a:t>
            </a:r>
            <a:r>
              <a:rPr lang="zh-TW" altLang="en-US" dirty="0"/>
              <a:t>種花色。</a:t>
            </a:r>
            <a:r>
              <a:rPr lang="en-US" altLang="zh-TW" dirty="0"/>
              <a:t>Organ, Pathogen, Disease, Immunity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626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Organs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如果你在發牌或抽牌後得到了器官</a:t>
            </a:r>
            <a:r>
              <a:rPr lang="en-US" altLang="zh-TW" dirty="0"/>
              <a:t>(Organ)</a:t>
            </a:r>
            <a:r>
              <a:rPr lang="zh-TW" altLang="en-US" dirty="0"/>
              <a:t>牌，你必須立刻將該牌正面朝上擺在前面，讓所有玩家看到你獲得了一個器官。</a:t>
            </a:r>
            <a:endParaRPr lang="en-US" altLang="zh-TW" dirty="0"/>
          </a:p>
          <a:p>
            <a:r>
              <a:rPr lang="zh-TW" altLang="en-US" dirty="0"/>
              <a:t>雖然那張器官牌不在你手</a:t>
            </a:r>
            <a:r>
              <a:rPr lang="zh-TW" altLang="en-US" dirty="0" smtClean="0"/>
              <a:t>上而是擺在你前面，</a:t>
            </a:r>
            <a:r>
              <a:rPr lang="zh-TW" altLang="en-US" dirty="0"/>
              <a:t>但是它仍算作你的手牌。也就是說，如果你剩下</a:t>
            </a:r>
            <a:r>
              <a:rPr lang="en-US" altLang="zh-TW" dirty="0"/>
              <a:t>1</a:t>
            </a:r>
            <a:r>
              <a:rPr lang="zh-TW" altLang="en-US" dirty="0"/>
              <a:t>滴血，而且你有</a:t>
            </a:r>
            <a:r>
              <a:rPr lang="en-US" altLang="zh-TW" dirty="0"/>
              <a:t>2</a:t>
            </a:r>
            <a:r>
              <a:rPr lang="zh-TW" altLang="en-US" dirty="0"/>
              <a:t>個器官，那麼當你的回合結束後你的手上不能剩任何一張牌。</a:t>
            </a:r>
            <a:endParaRPr lang="en-US" altLang="zh-TW" dirty="0"/>
          </a:p>
          <a:p>
            <a:r>
              <a:rPr lang="zh-TW" altLang="en-US" dirty="0"/>
              <a:t>器官一直擺在你前面，屬於你的，直到器官壞死為止。</a:t>
            </a:r>
            <a:endParaRPr lang="en-US" altLang="zh-TW" dirty="0"/>
          </a:p>
          <a:p>
            <a:r>
              <a:rPr lang="zh-TW" altLang="en-US" dirty="0"/>
              <a:t>綜合以上介紹，你會認為擁有器官只有壞處沒有好處。</a:t>
            </a:r>
          </a:p>
        </p:txBody>
      </p:sp>
    </p:spTree>
    <p:extLst>
      <p:ext uri="{BB962C8B-B14F-4D97-AF65-F5344CB8AC3E}">
        <p14:creationId xmlns:p14="http://schemas.microsoft.com/office/powerpoint/2010/main" val="335799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2263</Words>
  <Application>Microsoft Office PowerPoint</Application>
  <PresentationFormat>如螢幕大小 (4:3)</PresentationFormat>
  <Paragraphs>96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微免牌</vt:lpstr>
      <vt:lpstr>遊戲目標</vt:lpstr>
      <vt:lpstr>分隊方式</vt:lpstr>
      <vt:lpstr>PowerPoint 簡報</vt:lpstr>
      <vt:lpstr>PowerPoint 簡報</vt:lpstr>
      <vt:lpstr>血</vt:lpstr>
      <vt:lpstr>發牌及抽牌</vt:lpstr>
      <vt:lpstr>牌簡介</vt:lpstr>
      <vt:lpstr>Organs</vt:lpstr>
      <vt:lpstr>Media</vt:lpstr>
      <vt:lpstr>Pathogen attack</vt:lpstr>
      <vt:lpstr>扣血</vt:lpstr>
      <vt:lpstr>以毒攻毒</vt:lpstr>
      <vt:lpstr>PowerPoint 簡報</vt:lpstr>
      <vt:lpstr>PowerPoint 簡報</vt:lpstr>
      <vt:lpstr>以毒攻以毒攻毒(?)</vt:lpstr>
      <vt:lpstr>Immunity</vt:lpstr>
      <vt:lpstr>PowerPoint 簡報</vt:lpstr>
      <vt:lpstr>有效性</vt:lpstr>
      <vt:lpstr>免疫的先後順序</vt:lpstr>
      <vt:lpstr>Helper dependent</vt:lpstr>
      <vt:lpstr>Fair probability</vt:lpstr>
      <vt:lpstr>改變 Media</vt:lpstr>
      <vt:lpstr>廢牌</vt:lpstr>
      <vt:lpstr>性別一致</vt:lpstr>
      <vt:lpstr>List</vt:lpstr>
      <vt:lpstr>玩這個遊戲對課業有幫助嗎?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微免牌</dc:title>
  <dc:creator>user</dc:creator>
  <cp:lastModifiedBy>user</cp:lastModifiedBy>
  <cp:revision>65</cp:revision>
  <dcterms:created xsi:type="dcterms:W3CDTF">2017-09-13T12:52:51Z</dcterms:created>
  <dcterms:modified xsi:type="dcterms:W3CDTF">2017-10-03T13:26:40Z</dcterms:modified>
</cp:coreProperties>
</file>