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8"/>
  </p:notesMasterIdLst>
  <p:sldIdLst>
    <p:sldId id="256" r:id="rId2"/>
    <p:sldId id="277" r:id="rId3"/>
    <p:sldId id="273" r:id="rId4"/>
    <p:sldId id="276" r:id="rId5"/>
    <p:sldId id="278" r:id="rId6"/>
    <p:sldId id="279" r:id="rId7"/>
    <p:sldId id="280" r:id="rId8"/>
    <p:sldId id="281" r:id="rId9"/>
    <p:sldId id="260" r:id="rId10"/>
    <p:sldId id="282" r:id="rId11"/>
    <p:sldId id="310" r:id="rId12"/>
    <p:sldId id="311" r:id="rId13"/>
    <p:sldId id="321" r:id="rId14"/>
    <p:sldId id="316" r:id="rId15"/>
    <p:sldId id="322" r:id="rId16"/>
    <p:sldId id="318" r:id="rId17"/>
    <p:sldId id="323" r:id="rId18"/>
    <p:sldId id="325" r:id="rId19"/>
    <p:sldId id="326" r:id="rId20"/>
    <p:sldId id="327" r:id="rId21"/>
    <p:sldId id="274" r:id="rId22"/>
    <p:sldId id="275" r:id="rId23"/>
    <p:sldId id="319" r:id="rId24"/>
    <p:sldId id="320" r:id="rId25"/>
    <p:sldId id="269" r:id="rId26"/>
    <p:sldId id="264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34D53-1F01-4FAD-AF1B-43D29069F308}" v="258" dt="2021-05-06T20:41:33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40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12734D53-1F01-4FAD-AF1B-43D29069F308}"/>
    <pc:docChg chg="custSel addSld delSld modSld sldOrd">
      <pc:chgData name="Bryn Portella" userId="cac9ba8b-dbd7-41cd-af06-e643c8802b55" providerId="ADAL" clId="{12734D53-1F01-4FAD-AF1B-43D29069F308}" dt="2021-05-06T20:41:33.855" v="618"/>
      <pc:docMkLst>
        <pc:docMk/>
      </pc:docMkLst>
      <pc:sldChg chg="modSp mod">
        <pc:chgData name="Bryn Portella" userId="cac9ba8b-dbd7-41cd-af06-e643c8802b55" providerId="ADAL" clId="{12734D53-1F01-4FAD-AF1B-43D29069F308}" dt="2021-05-06T20:25:17.295" v="98" actId="20577"/>
        <pc:sldMkLst>
          <pc:docMk/>
          <pc:sldMk cId="4041636208" sldId="256"/>
        </pc:sldMkLst>
        <pc:spChg chg="mod">
          <ac:chgData name="Bryn Portella" userId="cac9ba8b-dbd7-41cd-af06-e643c8802b55" providerId="ADAL" clId="{12734D53-1F01-4FAD-AF1B-43D29069F308}" dt="2021-05-06T20:25:17.295" v="98" actId="20577"/>
          <ac:spMkLst>
            <pc:docMk/>
            <pc:sldMk cId="4041636208" sldId="256"/>
            <ac:spMk id="2" creationId="{6BC28645-22F3-4192-9D81-D6786BEE8C98}"/>
          </ac:spMkLst>
        </pc:spChg>
      </pc:sldChg>
      <pc:sldChg chg="add">
        <pc:chgData name="Bryn Portella" userId="cac9ba8b-dbd7-41cd-af06-e643c8802b55" providerId="ADAL" clId="{12734D53-1F01-4FAD-AF1B-43D29069F308}" dt="2021-05-06T20:13:11.985" v="1"/>
        <pc:sldMkLst>
          <pc:docMk/>
          <pc:sldMk cId="0" sldId="260"/>
        </pc:sldMkLst>
      </pc:sldChg>
      <pc:sldChg chg="add">
        <pc:chgData name="Bryn Portella" userId="cac9ba8b-dbd7-41cd-af06-e643c8802b55" providerId="ADAL" clId="{12734D53-1F01-4FAD-AF1B-43D29069F308}" dt="2021-05-06T20:15:50.910" v="11"/>
        <pc:sldMkLst>
          <pc:docMk/>
          <pc:sldMk cId="0" sldId="264"/>
        </pc:sldMkLst>
      </pc:sldChg>
      <pc:sldChg chg="add">
        <pc:chgData name="Bryn Portella" userId="cac9ba8b-dbd7-41cd-af06-e643c8802b55" providerId="ADAL" clId="{12734D53-1F01-4FAD-AF1B-43D29069F308}" dt="2021-05-06T20:17:59.547" v="12"/>
        <pc:sldMkLst>
          <pc:docMk/>
          <pc:sldMk cId="0" sldId="269"/>
        </pc:sldMkLst>
      </pc:sldChg>
      <pc:sldChg chg="add">
        <pc:chgData name="Bryn Portella" userId="cac9ba8b-dbd7-41cd-af06-e643c8802b55" providerId="ADAL" clId="{12734D53-1F01-4FAD-AF1B-43D29069F308}" dt="2021-05-06T19:57:46.901" v="0"/>
        <pc:sldMkLst>
          <pc:docMk/>
          <pc:sldMk cId="1389273211" sldId="273"/>
        </pc:sldMkLst>
      </pc:sldChg>
      <pc:sldChg chg="add">
        <pc:chgData name="Bryn Portella" userId="cac9ba8b-dbd7-41cd-af06-e643c8802b55" providerId="ADAL" clId="{12734D53-1F01-4FAD-AF1B-43D29069F308}" dt="2021-05-06T20:23:19.481" v="36"/>
        <pc:sldMkLst>
          <pc:docMk/>
          <pc:sldMk cId="1243035484" sldId="274"/>
        </pc:sldMkLst>
      </pc:sldChg>
      <pc:sldChg chg="add">
        <pc:chgData name="Bryn Portella" userId="cac9ba8b-dbd7-41cd-af06-e643c8802b55" providerId="ADAL" clId="{12734D53-1F01-4FAD-AF1B-43D29069F308}" dt="2021-05-06T20:23:19.481" v="36"/>
        <pc:sldMkLst>
          <pc:docMk/>
          <pc:sldMk cId="0" sldId="275"/>
        </pc:sldMkLst>
      </pc:sldChg>
      <pc:sldChg chg="add">
        <pc:chgData name="Bryn Portella" userId="cac9ba8b-dbd7-41cd-af06-e643c8802b55" providerId="ADAL" clId="{12734D53-1F01-4FAD-AF1B-43D29069F308}" dt="2021-05-06T19:57:46.901" v="0"/>
        <pc:sldMkLst>
          <pc:docMk/>
          <pc:sldMk cId="3932612902" sldId="276"/>
        </pc:sldMkLst>
      </pc:sldChg>
      <pc:sldChg chg="add">
        <pc:chgData name="Bryn Portella" userId="cac9ba8b-dbd7-41cd-af06-e643c8802b55" providerId="ADAL" clId="{12734D53-1F01-4FAD-AF1B-43D29069F308}" dt="2021-05-06T19:57:46.901" v="0"/>
        <pc:sldMkLst>
          <pc:docMk/>
          <pc:sldMk cId="2545061625" sldId="277"/>
        </pc:sldMkLst>
      </pc:sldChg>
      <pc:sldChg chg="add">
        <pc:chgData name="Bryn Portella" userId="cac9ba8b-dbd7-41cd-af06-e643c8802b55" providerId="ADAL" clId="{12734D53-1F01-4FAD-AF1B-43D29069F308}" dt="2021-05-06T19:57:46.901" v="0"/>
        <pc:sldMkLst>
          <pc:docMk/>
          <pc:sldMk cId="3310971041" sldId="278"/>
        </pc:sldMkLst>
      </pc:sldChg>
      <pc:sldChg chg="add">
        <pc:chgData name="Bryn Portella" userId="cac9ba8b-dbd7-41cd-af06-e643c8802b55" providerId="ADAL" clId="{12734D53-1F01-4FAD-AF1B-43D29069F308}" dt="2021-05-06T19:57:46.901" v="0"/>
        <pc:sldMkLst>
          <pc:docMk/>
          <pc:sldMk cId="3661109542" sldId="279"/>
        </pc:sldMkLst>
      </pc:sldChg>
      <pc:sldChg chg="add">
        <pc:chgData name="Bryn Portella" userId="cac9ba8b-dbd7-41cd-af06-e643c8802b55" providerId="ADAL" clId="{12734D53-1F01-4FAD-AF1B-43D29069F308}" dt="2021-05-06T19:57:46.901" v="0"/>
        <pc:sldMkLst>
          <pc:docMk/>
          <pc:sldMk cId="2008793752" sldId="280"/>
        </pc:sldMkLst>
      </pc:sldChg>
      <pc:sldChg chg="add ord">
        <pc:chgData name="Bryn Portella" userId="cac9ba8b-dbd7-41cd-af06-e643c8802b55" providerId="ADAL" clId="{12734D53-1F01-4FAD-AF1B-43D29069F308}" dt="2021-05-06T20:13:28.163" v="3"/>
        <pc:sldMkLst>
          <pc:docMk/>
          <pc:sldMk cId="4061245019" sldId="281"/>
        </pc:sldMkLst>
      </pc:sldChg>
      <pc:sldChg chg="add">
        <pc:chgData name="Bryn Portella" userId="cac9ba8b-dbd7-41cd-af06-e643c8802b55" providerId="ADAL" clId="{12734D53-1F01-4FAD-AF1B-43D29069F308}" dt="2021-05-06T20:13:11.985" v="1"/>
        <pc:sldMkLst>
          <pc:docMk/>
          <pc:sldMk cId="1104934171" sldId="282"/>
        </pc:sldMkLst>
      </pc:sldChg>
      <pc:sldChg chg="add">
        <pc:chgData name="Bryn Portella" userId="cac9ba8b-dbd7-41cd-af06-e643c8802b55" providerId="ADAL" clId="{12734D53-1F01-4FAD-AF1B-43D29069F308}" dt="2021-05-06T20:13:11.985" v="1"/>
        <pc:sldMkLst>
          <pc:docMk/>
          <pc:sldMk cId="2545330544" sldId="310"/>
        </pc:sldMkLst>
      </pc:sldChg>
      <pc:sldChg chg="modSp add mod">
        <pc:chgData name="Bryn Portella" userId="cac9ba8b-dbd7-41cd-af06-e643c8802b55" providerId="ADAL" clId="{12734D53-1F01-4FAD-AF1B-43D29069F308}" dt="2021-05-06T20:14:11.434" v="8" actId="1076"/>
        <pc:sldMkLst>
          <pc:docMk/>
          <pc:sldMk cId="2766313077" sldId="311"/>
        </pc:sldMkLst>
        <pc:spChg chg="mod">
          <ac:chgData name="Bryn Portella" userId="cac9ba8b-dbd7-41cd-af06-e643c8802b55" providerId="ADAL" clId="{12734D53-1F01-4FAD-AF1B-43D29069F308}" dt="2021-05-06T20:14:11.434" v="8" actId="1076"/>
          <ac:spMkLst>
            <pc:docMk/>
            <pc:sldMk cId="2766313077" sldId="311"/>
            <ac:spMk id="10" creationId="{7240485F-0920-4E17-9B9C-61A4E032251E}"/>
          </ac:spMkLst>
        </pc:spChg>
      </pc:sldChg>
      <pc:sldChg chg="modSp add mod">
        <pc:chgData name="Bryn Portella" userId="cac9ba8b-dbd7-41cd-af06-e643c8802b55" providerId="ADAL" clId="{12734D53-1F01-4FAD-AF1B-43D29069F308}" dt="2021-05-06T20:13:50.862" v="7" actId="404"/>
        <pc:sldMkLst>
          <pc:docMk/>
          <pc:sldMk cId="3733653603" sldId="316"/>
        </pc:sldMkLst>
        <pc:spChg chg="mod">
          <ac:chgData name="Bryn Portella" userId="cac9ba8b-dbd7-41cd-af06-e643c8802b55" providerId="ADAL" clId="{12734D53-1F01-4FAD-AF1B-43D29069F308}" dt="2021-05-06T20:13:50.862" v="7" actId="404"/>
          <ac:spMkLst>
            <pc:docMk/>
            <pc:sldMk cId="3733653603" sldId="316"/>
            <ac:spMk id="7" creationId="{9F8678FB-8B8F-47F3-8794-EF31A0DBA49E}"/>
          </ac:spMkLst>
        </pc:spChg>
        <pc:spChg chg="mod">
          <ac:chgData name="Bryn Portella" userId="cac9ba8b-dbd7-41cd-af06-e643c8802b55" providerId="ADAL" clId="{12734D53-1F01-4FAD-AF1B-43D29069F308}" dt="2021-05-06T20:13:46.356" v="5" actId="404"/>
          <ac:spMkLst>
            <pc:docMk/>
            <pc:sldMk cId="3733653603" sldId="316"/>
            <ac:spMk id="19" creationId="{76DE1461-409F-45CF-9D19-9D89111E6627}"/>
          </ac:spMkLst>
        </pc:spChg>
      </pc:sldChg>
      <pc:sldChg chg="add del">
        <pc:chgData name="Bryn Portella" userId="cac9ba8b-dbd7-41cd-af06-e643c8802b55" providerId="ADAL" clId="{12734D53-1F01-4FAD-AF1B-43D29069F308}" dt="2021-05-06T20:21:25.942" v="34" actId="47"/>
        <pc:sldMkLst>
          <pc:docMk/>
          <pc:sldMk cId="2069948468" sldId="317"/>
        </pc:sldMkLst>
      </pc:sldChg>
      <pc:sldChg chg="modSp add mod">
        <pc:chgData name="Bryn Portella" userId="cac9ba8b-dbd7-41cd-af06-e643c8802b55" providerId="ADAL" clId="{12734D53-1F01-4FAD-AF1B-43D29069F308}" dt="2021-05-06T20:19:21.021" v="33" actId="20577"/>
        <pc:sldMkLst>
          <pc:docMk/>
          <pc:sldMk cId="1976032595" sldId="318"/>
        </pc:sldMkLst>
        <pc:spChg chg="mod">
          <ac:chgData name="Bryn Portella" userId="cac9ba8b-dbd7-41cd-af06-e643c8802b55" providerId="ADAL" clId="{12734D53-1F01-4FAD-AF1B-43D29069F308}" dt="2021-05-06T20:19:21.021" v="33" actId="20577"/>
          <ac:spMkLst>
            <pc:docMk/>
            <pc:sldMk cId="1976032595" sldId="318"/>
            <ac:spMk id="3" creationId="{3A1D1BBF-6AFD-4507-9983-3952FC18FA04}"/>
          </ac:spMkLst>
        </pc:spChg>
      </pc:sldChg>
      <pc:sldChg chg="add">
        <pc:chgData name="Bryn Portella" userId="cac9ba8b-dbd7-41cd-af06-e643c8802b55" providerId="ADAL" clId="{12734D53-1F01-4FAD-AF1B-43D29069F308}" dt="2021-05-06T20:23:19.481" v="36"/>
        <pc:sldMkLst>
          <pc:docMk/>
          <pc:sldMk cId="1733191474" sldId="319"/>
        </pc:sldMkLst>
      </pc:sldChg>
      <pc:sldChg chg="modSp add">
        <pc:chgData name="Bryn Portella" userId="cac9ba8b-dbd7-41cd-af06-e643c8802b55" providerId="ADAL" clId="{12734D53-1F01-4FAD-AF1B-43D29069F308}" dt="2021-05-06T20:24:39.169" v="60" actId="115"/>
        <pc:sldMkLst>
          <pc:docMk/>
          <pc:sldMk cId="0" sldId="320"/>
        </pc:sldMkLst>
        <pc:spChg chg="mod">
          <ac:chgData name="Bryn Portella" userId="cac9ba8b-dbd7-41cd-af06-e643c8802b55" providerId="ADAL" clId="{12734D53-1F01-4FAD-AF1B-43D29069F308}" dt="2021-05-06T20:24:39.169" v="60" actId="115"/>
          <ac:spMkLst>
            <pc:docMk/>
            <pc:sldMk cId="0" sldId="320"/>
            <ac:spMk id="226" creationId="{00000000-0000-0000-0000-000000000000}"/>
          </ac:spMkLst>
        </pc:spChg>
      </pc:sldChg>
      <pc:sldChg chg="add del">
        <pc:chgData name="Bryn Portella" userId="cac9ba8b-dbd7-41cd-af06-e643c8802b55" providerId="ADAL" clId="{12734D53-1F01-4FAD-AF1B-43D29069F308}" dt="2021-05-06T20:23:29.651" v="37" actId="47"/>
        <pc:sldMkLst>
          <pc:docMk/>
          <pc:sldMk cId="830616989" sldId="321"/>
        </pc:sldMkLst>
      </pc:sldChg>
      <pc:sldChg chg="modSp add mod modAnim">
        <pc:chgData name="Bryn Portella" userId="cac9ba8b-dbd7-41cd-af06-e643c8802b55" providerId="ADAL" clId="{12734D53-1F01-4FAD-AF1B-43D29069F308}" dt="2021-05-06T20:28:28.214" v="252" actId="20577"/>
        <pc:sldMkLst>
          <pc:docMk/>
          <pc:sldMk cId="4094787109" sldId="321"/>
        </pc:sldMkLst>
        <pc:spChg chg="mod">
          <ac:chgData name="Bryn Portella" userId="cac9ba8b-dbd7-41cd-af06-e643c8802b55" providerId="ADAL" clId="{12734D53-1F01-4FAD-AF1B-43D29069F308}" dt="2021-05-06T20:28:28.214" v="252" actId="20577"/>
          <ac:spMkLst>
            <pc:docMk/>
            <pc:sldMk cId="4094787109" sldId="321"/>
            <ac:spMk id="3" creationId="{88FFDBE8-E049-4ACD-9C40-C15261BA2183}"/>
          </ac:spMkLst>
        </pc:spChg>
        <pc:spChg chg="mod">
          <ac:chgData name="Bryn Portella" userId="cac9ba8b-dbd7-41cd-af06-e643c8802b55" providerId="ADAL" clId="{12734D53-1F01-4FAD-AF1B-43D29069F308}" dt="2021-05-06T20:28:10.370" v="226" actId="113"/>
          <ac:spMkLst>
            <pc:docMk/>
            <pc:sldMk cId="4094787109" sldId="321"/>
            <ac:spMk id="5" creationId="{B02FDB98-93AA-4157-AB6A-FDAFAAB1ECE6}"/>
          </ac:spMkLst>
        </pc:spChg>
        <pc:spChg chg="mod">
          <ac:chgData name="Bryn Portella" userId="cac9ba8b-dbd7-41cd-af06-e643c8802b55" providerId="ADAL" clId="{12734D53-1F01-4FAD-AF1B-43D29069F308}" dt="2021-05-06T20:28:02.897" v="225" actId="404"/>
          <ac:spMkLst>
            <pc:docMk/>
            <pc:sldMk cId="4094787109" sldId="321"/>
            <ac:spMk id="8" creationId="{26185FFE-AF4E-4DB1-BA29-72A8E5B5B829}"/>
          </ac:spMkLst>
        </pc:spChg>
      </pc:sldChg>
      <pc:sldChg chg="addSp modSp new mod modAnim">
        <pc:chgData name="Bryn Portella" userId="cac9ba8b-dbd7-41cd-af06-e643c8802b55" providerId="ADAL" clId="{12734D53-1F01-4FAD-AF1B-43D29069F308}" dt="2021-05-06T20:39:01.012" v="617" actId="20577"/>
        <pc:sldMkLst>
          <pc:docMk/>
          <pc:sldMk cId="3618358364" sldId="322"/>
        </pc:sldMkLst>
        <pc:spChg chg="mod">
          <ac:chgData name="Bryn Portella" userId="cac9ba8b-dbd7-41cd-af06-e643c8802b55" providerId="ADAL" clId="{12734D53-1F01-4FAD-AF1B-43D29069F308}" dt="2021-05-06T20:35:21.770" v="271" actId="20577"/>
          <ac:spMkLst>
            <pc:docMk/>
            <pc:sldMk cId="3618358364" sldId="322"/>
            <ac:spMk id="2" creationId="{CF60DF9C-618F-4269-9AAA-C98F70AAF50B}"/>
          </ac:spMkLst>
        </pc:spChg>
        <pc:spChg chg="mod">
          <ac:chgData name="Bryn Portella" userId="cac9ba8b-dbd7-41cd-af06-e643c8802b55" providerId="ADAL" clId="{12734D53-1F01-4FAD-AF1B-43D29069F308}" dt="2021-05-06T20:38:39.130" v="597" actId="20577"/>
          <ac:spMkLst>
            <pc:docMk/>
            <pc:sldMk cId="3618358364" sldId="322"/>
            <ac:spMk id="3" creationId="{EE352D43-12BF-4E92-ABC5-FD9BDEF0C694}"/>
          </ac:spMkLst>
        </pc:spChg>
        <pc:spChg chg="add mod">
          <ac:chgData name="Bryn Portella" userId="cac9ba8b-dbd7-41cd-af06-e643c8802b55" providerId="ADAL" clId="{12734D53-1F01-4FAD-AF1B-43D29069F308}" dt="2021-05-06T20:39:01.012" v="617" actId="20577"/>
          <ac:spMkLst>
            <pc:docMk/>
            <pc:sldMk cId="3618358364" sldId="322"/>
            <ac:spMk id="5" creationId="{C6D9C457-804F-4A59-A697-D64F37F4759C}"/>
          </ac:spMkLst>
        </pc:spChg>
      </pc:sldChg>
      <pc:sldChg chg="add">
        <pc:chgData name="Bryn Portella" userId="cac9ba8b-dbd7-41cd-af06-e643c8802b55" providerId="ADAL" clId="{12734D53-1F01-4FAD-AF1B-43D29069F308}" dt="2021-05-06T20:41:33.855" v="618"/>
        <pc:sldMkLst>
          <pc:docMk/>
          <pc:sldMk cId="2069948468" sldId="323"/>
        </pc:sldMkLst>
      </pc:sldChg>
      <pc:sldChg chg="add del">
        <pc:chgData name="Bryn Portella" userId="cac9ba8b-dbd7-41cd-af06-e643c8802b55" providerId="ADAL" clId="{12734D53-1F01-4FAD-AF1B-43D29069F308}" dt="2021-05-06T20:41:33.855" v="618"/>
        <pc:sldMkLst>
          <pc:docMk/>
          <pc:sldMk cId="1570642640" sldId="325"/>
        </pc:sldMkLst>
      </pc:sldChg>
      <pc:sldChg chg="add del">
        <pc:chgData name="Bryn Portella" userId="cac9ba8b-dbd7-41cd-af06-e643c8802b55" providerId="ADAL" clId="{12734D53-1F01-4FAD-AF1B-43D29069F308}" dt="2021-05-06T20:41:33.855" v="618"/>
        <pc:sldMkLst>
          <pc:docMk/>
          <pc:sldMk cId="3513808385" sldId="326"/>
        </pc:sldMkLst>
      </pc:sldChg>
      <pc:sldChg chg="add del">
        <pc:chgData name="Bryn Portella" userId="cac9ba8b-dbd7-41cd-af06-e643c8802b55" providerId="ADAL" clId="{12734D53-1F01-4FAD-AF1B-43D29069F308}" dt="2021-05-06T20:41:33.855" v="618"/>
        <pc:sldMkLst>
          <pc:docMk/>
          <pc:sldMk cId="3413610162" sldId="327"/>
        </pc:sldMkLst>
      </pc:sldChg>
      <pc:sldChg chg="add del">
        <pc:chgData name="Bryn Portella" userId="cac9ba8b-dbd7-41cd-af06-e643c8802b55" providerId="ADAL" clId="{12734D53-1F01-4FAD-AF1B-43D29069F308}" dt="2021-05-06T20:21:42.272" v="35" actId="47"/>
        <pc:sldMkLst>
          <pc:docMk/>
          <pc:sldMk cId="42712346" sldId="32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1T16:26:30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2134 1729,'2'-18,"15"-40,-7 31,-2 0,-1-1,-2 0,0 0,-2 0,0-22,-5 15,-1-1,-2 1,-1 0,-2 0,-2 1,-1 0,-1 1,-17-32,7 23,-2 1,-1 2,-3 0,-1 2,-1 1,-20-16,-4 2,-3 2,-1 2,-3 3,-1 3,-2 3,-1 2,-2 3,-45-13,32 17,0 3,-65-10,99 27,-1 1,0 3,0 1,0 3,-33 4,54 0,0 2,-10 3,15-4,-1 0,0-1,-18 1,20-7,20 2</inkml:trace>
  <inkml:trace contextRef="#ctx0" brushRef="#br0" timeOffset="1380.37">342 0,'-2'4,"1"0,-1 0,-1 0,1 0,0 0,-1-1,0 1,0-1,0 0,0 0,0 0,-4 3,-1 1,-51 46,-14 6,22-18,2 1,-15 20,107-34,0-2,0 3,-2 2,-2 1,-1 2,-1 2,-2 1,13 20,-36-41,5 4,-1 1,-2 0,4 8,-19-34,0-1,0 1,0 0,1-1,-1 1,2 0,-1-1,1-4,0-9,-1-355,0 374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1T16:26:30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2134 1729,'2'-18,"15"-40,-7 31,-2 0,-1-1,-2 0,0 0,-2 0,0-22,-5 15,-1-1,-2 1,-1 0,-2 0,-2 1,-1 0,-1 1,-17-32,7 23,-2 1,-1 2,-3 0,-1 2,-1 1,-20-16,-4 2,-3 2,-1 2,-3 3,-1 3,-2 3,-1 2,-2 3,-45-13,32 17,0 3,-65-10,99 27,-1 1,0 3,0 1,0 3,-33 4,54 0,0 2,-10 3,15-4,-1 0,0-1,-18 1,20-7,20 2</inkml:trace>
  <inkml:trace contextRef="#ctx0" brushRef="#br0" timeOffset="1380.37">342 0,'-2'4,"1"0,-1 0,-1 0,1 0,0 0,-1-1,0 1,0-1,0 0,0 0,0 0,-4 3,-1 1,-51 46,-14 6,22-18,2 1,-15 20,107-34,0-2,0 3,-2 2,-2 1,-1 2,-1 2,-2 1,13 20,-36-41,5 4,-1 1,-2 0,4 8,-19-34,0-1,0 1,0 0,1-1,-1 1,2 0,-1-1,1-4,0-9,-1-355,0 374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4D7E2-214A-44AF-8488-F1B0F7D009C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D525-AD3C-4C28-AC95-48A60D73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2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63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515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28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50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16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8645-22F3-4192-9D81-D6786BEE8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Arrays, Loops, static, method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8930A-80EC-4465-86E4-3F6E06951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Method -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2095130"/>
            <a:ext cx="8383980" cy="3912279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2000" u="sng" dirty="0">
                <a:highlight>
                  <a:srgbClr val="FFFF00"/>
                </a:highlight>
              </a:rPr>
              <a:t>Access Mod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Non-Access Mod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FF00FF"/>
                </a:highlight>
              </a:rPr>
              <a:t>Return Type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00FFFF"/>
                </a:highlight>
              </a:rPr>
              <a:t>Name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Parameters</a:t>
            </a:r>
            <a:r>
              <a:rPr lang="en-US" sz="2000" dirty="0"/>
              <a:t>) </a:t>
            </a:r>
            <a:r>
              <a:rPr lang="en-US" sz="2000" dirty="0">
                <a:solidFill>
                  <a:srgbClr val="FF0000"/>
                </a:solidFill>
              </a:rPr>
              <a:t>throws declaration </a:t>
            </a:r>
            <a:r>
              <a:rPr lang="en-US" sz="2000" dirty="0"/>
              <a:t>{ Method Body 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void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main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String[] </a:t>
            </a:r>
            <a:r>
              <a:rPr lang="en-US" sz="2000" dirty="0" err="1">
                <a:highlight>
                  <a:srgbClr val="C0C0C0"/>
                </a:highlight>
              </a:rPr>
              <a:t>args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system.out.println</a:t>
            </a:r>
            <a:r>
              <a:rPr lang="en-US" sz="2000" i="1" dirty="0"/>
              <a:t>(“Hello World”);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protected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float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add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float num1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C0C0C0"/>
                </a:highlight>
              </a:rPr>
              <a:t>float num2,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C0C0C0"/>
                </a:highlight>
              </a:rPr>
              <a:t>String str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return num1 + num2;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 Signature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78701"/>
            <a:ext cx="8383980" cy="497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Access Modifier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specifier used to define how accessible the given method is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Optional Specifier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Special keywords that can add or limit functionality to the given method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Return Type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The specified type of information the method must return. If no data is returned the ‘void’ return type should be used.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Name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The identifier used to call the method later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Parameters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list of placeholder variables that can be used to pass matching datatypes into a method. The names given to parameters are used to reference the information passed to a method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Throws Declaration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list of exceptions or errors that may occur during execution of a method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33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and Invoking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Recall that, after creation of a class, we must create an instance of it to reference the field members or methods therein.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6"/>
            <a:ext cx="4850374" cy="3212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bark(){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(“woof!”);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569885" y="2152320"/>
            <a:ext cx="5861894" cy="1486426"/>
            <a:chOff x="2569885" y="2152320"/>
            <a:chExt cx="5861894" cy="1486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69885" y="2849732"/>
              <a:ext cx="3802635" cy="789014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20"/>
              <a:ext cx="1434592" cy="791851"/>
            </a:xfrm>
            <a:prstGeom prst="accentCallout1">
              <a:avLst>
                <a:gd name="adj1" fmla="val 18750"/>
                <a:gd name="adj2" fmla="val -8333"/>
                <a:gd name="adj3" fmla="val 103262"/>
                <a:gd name="adj4" fmla="val -435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 we declare/define it.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633984" y="4285488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85474"/>
              <a:gd name="adj4" fmla="val -6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 we </a:t>
            </a:r>
            <a:r>
              <a:rPr lang="en-US" i="1" dirty="0"/>
              <a:t>call </a:t>
            </a:r>
            <a:r>
              <a:rPr lang="en-US" dirty="0"/>
              <a:t>the instance method on our object.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10FDC-C196-41D3-B352-EBAC0A1CB9C6}"/>
              </a:ext>
            </a:extLst>
          </p:cNvPr>
          <p:cNvGrpSpPr/>
          <p:nvPr/>
        </p:nvGrpSpPr>
        <p:grpSpPr>
          <a:xfrm>
            <a:off x="5754019" y="3215732"/>
            <a:ext cx="2595582" cy="972828"/>
            <a:chOff x="5754019" y="3215732"/>
            <a:chExt cx="2595582" cy="9728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0485F-0920-4E17-9B9C-61A4E032251E}"/>
                </a:ext>
              </a:extLst>
            </p:cNvPr>
            <p:cNvSpPr txBox="1"/>
            <p:nvPr/>
          </p:nvSpPr>
          <p:spPr>
            <a:xfrm>
              <a:off x="5754019" y="3880783"/>
              <a:ext cx="2595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Running these instructions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14:cNvPr>
                <p14:cNvContentPartPr/>
                <p14:nvPr/>
              </p14:nvContentPartPr>
              <p14:xfrm>
                <a:off x="6574116" y="3215732"/>
                <a:ext cx="789840" cy="62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5476" y="3206732"/>
                  <a:ext cx="807480" cy="64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631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and Invoking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Running static methods.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6"/>
            <a:ext cx="4850374" cy="3212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printDogFact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(“Dogs are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awesome”);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Dog.printDogFact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569885" y="2152320"/>
            <a:ext cx="5861894" cy="1486426"/>
            <a:chOff x="2569885" y="2152320"/>
            <a:chExt cx="5861894" cy="1486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69885" y="2849732"/>
              <a:ext cx="3802635" cy="789014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20"/>
              <a:ext cx="1434592" cy="791851"/>
            </a:xfrm>
            <a:prstGeom prst="accentCallout1">
              <a:avLst>
                <a:gd name="adj1" fmla="val 18750"/>
                <a:gd name="adj2" fmla="val -8333"/>
                <a:gd name="adj3" fmla="val 103262"/>
                <a:gd name="adj4" fmla="val -435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 we declare/define it.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633984" y="4285488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58803"/>
              <a:gd name="adj4" fmla="val -658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Then we call it using the class name 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10FDC-C196-41D3-B352-EBAC0A1CB9C6}"/>
              </a:ext>
            </a:extLst>
          </p:cNvPr>
          <p:cNvGrpSpPr/>
          <p:nvPr/>
        </p:nvGrpSpPr>
        <p:grpSpPr>
          <a:xfrm>
            <a:off x="5754019" y="3215732"/>
            <a:ext cx="2595582" cy="972828"/>
            <a:chOff x="5754019" y="3215732"/>
            <a:chExt cx="2595582" cy="9728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0485F-0920-4E17-9B9C-61A4E032251E}"/>
                </a:ext>
              </a:extLst>
            </p:cNvPr>
            <p:cNvSpPr txBox="1"/>
            <p:nvPr/>
          </p:nvSpPr>
          <p:spPr>
            <a:xfrm>
              <a:off x="5754019" y="3880783"/>
              <a:ext cx="2595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Running these instructions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14:cNvPr>
                <p14:cNvContentPartPr/>
                <p14:nvPr/>
              </p14:nvContentPartPr>
              <p14:xfrm>
                <a:off x="6574116" y="3215732"/>
                <a:ext cx="789840" cy="62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5476" y="3206732"/>
                  <a:ext cx="807480" cy="64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47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into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With a parameter list, arguments of the same type must be passed in the same order. Multiple parameters and arguments can be separated with commas.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1169428" y="2645899"/>
            <a:ext cx="4850374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feed(String treat){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(“The dog is enjoying a “ + treat);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daisy.feed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(“Scooby Snack”);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B9590B-61E3-42F9-A4AA-0E59F553C3CF}"/>
              </a:ext>
            </a:extLst>
          </p:cNvPr>
          <p:cNvGrpSpPr/>
          <p:nvPr/>
        </p:nvGrpSpPr>
        <p:grpSpPr>
          <a:xfrm>
            <a:off x="2959513" y="2548930"/>
            <a:ext cx="5101753" cy="1101038"/>
            <a:chOff x="2959513" y="2548930"/>
            <a:chExt cx="5101753" cy="11010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080E37-6218-4032-B9D7-C7F5A8FA7097}"/>
                </a:ext>
              </a:extLst>
            </p:cNvPr>
            <p:cNvGrpSpPr/>
            <p:nvPr/>
          </p:nvGrpSpPr>
          <p:grpSpPr>
            <a:xfrm>
              <a:off x="3489040" y="2548930"/>
              <a:ext cx="4572226" cy="976612"/>
              <a:chOff x="4412201" y="2452388"/>
              <a:chExt cx="4572226" cy="97661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FA2618E-044B-4E97-970C-1A6A71D746AE}"/>
                  </a:ext>
                </a:extLst>
              </p:cNvPr>
              <p:cNvSpPr/>
              <p:nvPr/>
            </p:nvSpPr>
            <p:spPr>
              <a:xfrm>
                <a:off x="4412201" y="2849732"/>
                <a:ext cx="1473693" cy="292963"/>
              </a:xfrm>
              <a:prstGeom prst="roundRect">
                <a:avLst>
                  <a:gd name="adj" fmla="val 39394"/>
                </a:avLst>
              </a:prstGeom>
              <a:solidFill>
                <a:schemeClr val="accent1">
                  <a:alpha val="1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Callout: Line with Accent Bar 6">
                <a:extLst>
                  <a:ext uri="{FF2B5EF4-FFF2-40B4-BE49-F238E27FC236}">
                    <a16:creationId xmlns:a16="http://schemas.microsoft.com/office/drawing/2014/main" id="{9F8678FB-8B8F-47F3-8794-EF31A0DBA49E}"/>
                  </a:ext>
                </a:extLst>
              </p:cNvPr>
              <p:cNvSpPr/>
              <p:nvPr/>
            </p:nvSpPr>
            <p:spPr>
              <a:xfrm>
                <a:off x="7405460" y="2452388"/>
                <a:ext cx="1578967" cy="976612"/>
              </a:xfrm>
              <a:prstGeom prst="accentCallout1">
                <a:avLst>
                  <a:gd name="adj1" fmla="val 18750"/>
                  <a:gd name="adj2" fmla="val -8333"/>
                  <a:gd name="adj3" fmla="val 43297"/>
                  <a:gd name="adj4" fmla="val -971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We reference this parameter using the name given.</a:t>
                </a: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9850F5D-5ABA-4314-A95D-57F6450CCAEA}"/>
                </a:ext>
              </a:extLst>
            </p:cNvPr>
            <p:cNvSpPr/>
            <p:nvPr/>
          </p:nvSpPr>
          <p:spPr>
            <a:xfrm>
              <a:off x="2959513" y="3434685"/>
              <a:ext cx="656209" cy="215283"/>
            </a:xfrm>
            <a:prstGeom prst="roundRect">
              <a:avLst>
                <a:gd name="adj" fmla="val 39394"/>
              </a:avLst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76DE1461-409F-45CF-9D19-9D89111E6627}"/>
              </a:ext>
            </a:extLst>
          </p:cNvPr>
          <p:cNvSpPr/>
          <p:nvPr/>
        </p:nvSpPr>
        <p:spPr>
          <a:xfrm>
            <a:off x="6709212" y="5128450"/>
            <a:ext cx="2161309" cy="976612"/>
          </a:xfrm>
          <a:prstGeom prst="accentCallout1">
            <a:avLst>
              <a:gd name="adj1" fmla="val 79655"/>
              <a:gd name="adj2" fmla="val -7771"/>
              <a:gd name="adj3" fmla="val 34207"/>
              <a:gd name="adj4" fmla="val -104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When invoking the method, we must match the parameter type</a:t>
            </a:r>
          </a:p>
        </p:txBody>
      </p:sp>
    </p:spTree>
    <p:extLst>
      <p:ext uri="{BB962C8B-B14F-4D97-AF65-F5344CB8AC3E}">
        <p14:creationId xmlns:p14="http://schemas.microsoft.com/office/powerpoint/2010/main" val="37336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DF9C-618F-4269-9AAA-C98F70AA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2D43-12BF-4E92-ABC5-FD9BDEF0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Have two methods of the same name in the same class with DIFFERENT PARAMETER LISTS. </a:t>
            </a:r>
          </a:p>
          <a:p>
            <a:r>
              <a:rPr lang="en-US" sz="2000" dirty="0"/>
              <a:t>Must differ in order of the types of parameters,  number of parameters, or both.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FFECE-CF40-4332-AA60-4E966CCF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C6D9C457-804F-4A59-A697-D64F37F4759C}"/>
              </a:ext>
            </a:extLst>
          </p:cNvPr>
          <p:cNvSpPr txBox="1">
            <a:spLocks/>
          </p:cNvSpPr>
          <p:nvPr/>
        </p:nvSpPr>
        <p:spPr>
          <a:xfrm>
            <a:off x="1339369" y="2990858"/>
            <a:ext cx="6465261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feed(String treat){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(“Yum “ + treat);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feed(){ //different instructions 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daisy.feed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(“Scooby Snack”);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daisy.feed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3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43D6-5A75-4FB2-A179-F6E8EF26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get information from a method?...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D1BBF-6AFD-4507-9983-3952FC18F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Return statements </a:t>
            </a:r>
          </a:p>
          <a:p>
            <a:r>
              <a:rPr lang="en-US" dirty="0"/>
              <a:t>Specified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keyword</a:t>
            </a:r>
          </a:p>
          <a:p>
            <a:r>
              <a:rPr lang="en-US" dirty="0"/>
              <a:t>We can only return a single value</a:t>
            </a:r>
          </a:p>
          <a:p>
            <a:r>
              <a:rPr lang="en-US" dirty="0"/>
              <a:t>Stopping point for a method</a:t>
            </a:r>
          </a:p>
          <a:p>
            <a:r>
              <a:rPr lang="en-US" dirty="0"/>
              <a:t>Return value must have an is-a relationship with the return type specified in the method signature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 sum(int a, int b){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(a + b);</a:t>
            </a:r>
          </a:p>
          <a:p>
            <a:pPr marL="965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No code can run after the return statement within the method. */ 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FBB66-47E3-415C-A7B2-7120E5369E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Passing parameters </a:t>
            </a:r>
            <a:r>
              <a:rPr lang="en-US" dirty="0">
                <a:solidFill>
                  <a:srgbClr val="FFFFFF"/>
                </a:solidFill>
              </a:rPr>
              <a:t>to a Java Program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Recall the syntax for an executable main method: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The main method takes an array of Strings as an argument. You can use this to pass data to the main method: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When you pass data into a main method this way, spaces are used to denote new String elements.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705DC50-D3DA-436C-9E2F-68BADCBB7872}"/>
              </a:ext>
            </a:extLst>
          </p:cNvPr>
          <p:cNvSpPr txBox="1">
            <a:spLocks/>
          </p:cNvSpPr>
          <p:nvPr/>
        </p:nvSpPr>
        <p:spPr>
          <a:xfrm>
            <a:off x="1636049" y="1719747"/>
            <a:ext cx="5871896" cy="506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 lang="en-US" b="1" dirty="0">
              <a:solidFill>
                <a:srgbClr val="474C55"/>
              </a:solidFill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583BDC4A-8193-4412-A15A-0998EDF5229C}"/>
              </a:ext>
            </a:extLst>
          </p:cNvPr>
          <p:cNvSpPr txBox="1">
            <a:spLocks/>
          </p:cNvSpPr>
          <p:nvPr/>
        </p:nvSpPr>
        <p:spPr>
          <a:xfrm>
            <a:off x="1301259" y="3059411"/>
            <a:ext cx="6541477" cy="1710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Message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[0]);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57F1BE2-52E0-4A51-8875-BBE3D55F77D2}"/>
              </a:ext>
            </a:extLst>
          </p:cNvPr>
          <p:cNvSpPr txBox="1">
            <a:spLocks/>
          </p:cNvSpPr>
          <p:nvPr/>
        </p:nvSpPr>
        <p:spPr>
          <a:xfrm>
            <a:off x="1301259" y="4980372"/>
            <a:ext cx="6541477" cy="9144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 err="1">
                <a:solidFill>
                  <a:srgbClr val="474C55"/>
                </a:solidFill>
              </a:rPr>
              <a:t>javac</a:t>
            </a:r>
            <a:r>
              <a:rPr lang="en-US" sz="1600" dirty="0">
                <a:solidFill>
                  <a:srgbClr val="474C55"/>
                </a:solidFill>
              </a:rPr>
              <a:t> Message.java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>
                <a:solidFill>
                  <a:srgbClr val="474C55"/>
                </a:solidFill>
              </a:rPr>
              <a:t>java Message Hello World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>
                <a:solidFill>
                  <a:srgbClr val="474C55"/>
                </a:solidFill>
              </a:rPr>
              <a:t>&gt; Hello World</a:t>
            </a:r>
          </a:p>
        </p:txBody>
      </p:sp>
    </p:spTree>
    <p:extLst>
      <p:ext uri="{BB962C8B-B14F-4D97-AF65-F5344CB8AC3E}">
        <p14:creationId xmlns:p14="http://schemas.microsoft.com/office/powerpoint/2010/main" val="206994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</a:rPr>
              <a:t>...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A Variable Arguments List (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) is a feature that allows you to pass an arbitrary number of values as the last argument of a method and treat the data as a single array.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are symbolized through the use of an ellipses (. . .) following the datatype of the parameter.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If used, 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must be the last parameter in a method’s signature, and only one 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parameter can be used.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64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</a:rPr>
              <a:t>... (</a:t>
            </a:r>
            <a:r>
              <a:rPr lang="en-US" dirty="0" err="1">
                <a:solidFill>
                  <a:srgbClr val="FFFFFF"/>
                </a:solidFill>
              </a:rPr>
              <a:t>cont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9C7C7B5B-43D6-4825-80CB-D8482BA5E62E}"/>
              </a:ext>
            </a:extLst>
          </p:cNvPr>
          <p:cNvSpPr txBox="1">
            <a:spLocks/>
          </p:cNvSpPr>
          <p:nvPr/>
        </p:nvSpPr>
        <p:spPr>
          <a:xfrm>
            <a:off x="555673" y="1758463"/>
            <a:ext cx="8032653" cy="4605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Example {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(1,3,5,7);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(1,3,5,7);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sz="2200" dirty="0">
              <a:solidFill>
                <a:srgbClr val="474C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(int...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for(int a :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(a + “ “);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2200" dirty="0">
              <a:solidFill>
                <a:srgbClr val="474C55"/>
              </a:solidFill>
              <a:latin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dirty="0">
              <a:solidFill>
                <a:srgbClr val="474C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Arrays are collections of multiple values of the same </a:t>
            </a:r>
            <a:r>
              <a:rPr lang="en-US" sz="2400" i="1" dirty="0"/>
              <a:t>type</a:t>
            </a:r>
            <a:r>
              <a:rPr lang="en-US" sz="2400" dirty="0"/>
              <a:t>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2000" dirty="0"/>
              <a:t>: an array of integer values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String[] </a:t>
            </a:r>
            <a:r>
              <a:rPr lang="en-US" sz="2000" dirty="0"/>
              <a:t>: an array of String references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Arrays have a fixed length, determined at creation</a:t>
            </a:r>
            <a:endParaRPr dirty="0"/>
          </a:p>
          <a:p>
            <a:pPr marL="457200" lvl="1" indent="0" algn="l" rtl="0"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= new int[10]; // size-10 int array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This is because arrays reserve memory space. One int is 4 bytes, so an array of 10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reserves 40 bytes (plus some overhead). Reserved space is (usually) adjacent in memory.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Arrays can be pre-populated with values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otherArr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{1, 5, 6}; // size-3 int array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Arrays are accessed by index, starting at ‘0’, through length-1.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otherArr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[1]); // print 2</a:t>
            </a:r>
            <a:r>
              <a:rPr lang="en-US" sz="1800" baseline="30000" dirty="0"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element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06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(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3080" lvl="0" indent="-342720">
              <a:spcBef>
                <a:spcPts val="0"/>
              </a:spcBef>
              <a:buClr>
                <a:srgbClr val="F36A25"/>
              </a:buClr>
            </a:pPr>
            <a:r>
              <a:rPr lang="en-US" sz="2400" dirty="0">
                <a:solidFill>
                  <a:srgbClr val="474C55"/>
                </a:solidFill>
              </a:rPr>
              <a:t>Ultimately, Java creates an array under the hood, and therefor, </a:t>
            </a:r>
            <a:r>
              <a:rPr lang="en-US" sz="2400" dirty="0" err="1">
                <a:solidFill>
                  <a:srgbClr val="474C55"/>
                </a:solidFill>
              </a:rPr>
              <a:t>varags</a:t>
            </a:r>
            <a:r>
              <a:rPr lang="en-US" sz="2400" dirty="0">
                <a:solidFill>
                  <a:srgbClr val="474C55"/>
                </a:solidFill>
              </a:rPr>
              <a:t> can be used in place of an array in certain locations, such as with the main method.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endParaRPr lang="en-US" sz="2000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583BDC4A-8193-4412-A15A-0998EDF5229C}"/>
              </a:ext>
            </a:extLst>
          </p:cNvPr>
          <p:cNvSpPr txBox="1">
            <a:spLocks/>
          </p:cNvSpPr>
          <p:nvPr/>
        </p:nvSpPr>
        <p:spPr>
          <a:xfrm>
            <a:off x="1301261" y="3152626"/>
            <a:ext cx="6541477" cy="1710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sz="1800" dirty="0">
              <a:solidFill>
                <a:srgbClr val="474C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main(String...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6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31D4-5CAD-4622-BCEE-BACB7F2F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78B4-46F1-4308-B821-763497970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63D48-8957-4AE1-A471-2AC47BBBE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2C7DA289-E029-4B89-9464-CF893DA961C0}"/>
              </a:ext>
            </a:extLst>
          </p:cNvPr>
          <p:cNvSpPr txBox="1">
            <a:spLocks/>
          </p:cNvSpPr>
          <p:nvPr/>
        </p:nvSpPr>
        <p:spPr>
          <a:xfrm>
            <a:off x="380010" y="1542407"/>
            <a:ext cx="4850374" cy="44650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double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String breed;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Dog(double s, String b){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size = s;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breed = b;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Dog(5, “Poodle”);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= new Dog(50, “Pitbull”);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FF7C25-969E-437E-8596-2806CEFDFAE3}"/>
              </a:ext>
            </a:extLst>
          </p:cNvPr>
          <p:cNvGrpSpPr/>
          <p:nvPr/>
        </p:nvGrpSpPr>
        <p:grpSpPr>
          <a:xfrm>
            <a:off x="4807131" y="1875491"/>
            <a:ext cx="3315626" cy="2907768"/>
            <a:chOff x="4807131" y="1875491"/>
            <a:chExt cx="3315626" cy="29077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ED7B54-FF22-4DE4-ADA4-C7CA627CF409}"/>
                </a:ext>
              </a:extLst>
            </p:cNvPr>
            <p:cNvGrpSpPr/>
            <p:nvPr/>
          </p:nvGrpSpPr>
          <p:grpSpPr>
            <a:xfrm>
              <a:off x="4807131" y="1875491"/>
              <a:ext cx="3315626" cy="2907768"/>
              <a:chOff x="4807131" y="1875491"/>
              <a:chExt cx="3315626" cy="2907768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7B999C8-350A-4E99-9E68-529A166FDEC9}"/>
                  </a:ext>
                </a:extLst>
              </p:cNvPr>
              <p:cNvCxnSpPr/>
              <p:nvPr/>
            </p:nvCxnSpPr>
            <p:spPr>
              <a:xfrm flipV="1">
                <a:off x="4807131" y="3108960"/>
                <a:ext cx="1672046" cy="1674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aphic 8" descr="Dog">
                <a:extLst>
                  <a:ext uri="{FF2B5EF4-FFF2-40B4-BE49-F238E27FC236}">
                    <a16:creationId xmlns:a16="http://schemas.microsoft.com/office/drawing/2014/main" id="{702FC0B9-481D-49B5-AB8F-F5A048829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02234" y="187549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402B10-D82D-462E-82D9-E881AAE93B34}"/>
                </a:ext>
              </a:extLst>
            </p:cNvPr>
            <p:cNvSpPr txBox="1"/>
            <p:nvPr/>
          </p:nvSpPr>
          <p:spPr>
            <a:xfrm>
              <a:off x="7026648" y="2451030"/>
              <a:ext cx="776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Poodle</a:t>
              </a:r>
            </a:p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009B08-7BDA-4E49-AB35-5BA10FDDA54E}"/>
              </a:ext>
            </a:extLst>
          </p:cNvPr>
          <p:cNvGrpSpPr/>
          <p:nvPr/>
        </p:nvGrpSpPr>
        <p:grpSpPr>
          <a:xfrm>
            <a:off x="4824978" y="3574811"/>
            <a:ext cx="3378238" cy="1820523"/>
            <a:chOff x="4824978" y="3574811"/>
            <a:chExt cx="3378238" cy="182052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FAFEFF-672A-4C96-B350-1B01726B0476}"/>
                </a:ext>
              </a:extLst>
            </p:cNvPr>
            <p:cNvGrpSpPr/>
            <p:nvPr/>
          </p:nvGrpSpPr>
          <p:grpSpPr>
            <a:xfrm>
              <a:off x="4824978" y="3574811"/>
              <a:ext cx="3378238" cy="1820523"/>
              <a:chOff x="4824978" y="3574811"/>
              <a:chExt cx="3378238" cy="182052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2490662-C485-4C4C-A6D4-0EF82D169B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4978" y="4558185"/>
                <a:ext cx="1639966" cy="5056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Graphic 11" descr="Dog">
                <a:extLst>
                  <a:ext uri="{FF2B5EF4-FFF2-40B4-BE49-F238E27FC236}">
                    <a16:creationId xmlns:a16="http://schemas.microsoft.com/office/drawing/2014/main" id="{3CDD8A71-E5D3-41FB-8EF5-1EB196B47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82693" y="357481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E47C45-926A-408F-B136-A6D1D94F73FB}"/>
                </a:ext>
              </a:extLst>
            </p:cNvPr>
            <p:cNvSpPr txBox="1"/>
            <p:nvPr/>
          </p:nvSpPr>
          <p:spPr>
            <a:xfrm>
              <a:off x="7026648" y="4161865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Pitbull</a:t>
              </a:r>
            </a:p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03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Keyword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549668"/>
            <a:ext cx="8446356" cy="444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590"/>
              <a:t> means that the variable or method “belongs to” the class, instead of each object of the class.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220"/>
              <a:t> methods can be invoked from the class, instead of an object.</a:t>
            </a:r>
            <a:endParaRPr/>
          </a:p>
          <a:p>
            <a:pPr marL="742950" lvl="1" indent="-1447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lang="en-US" sz="1850" err="1">
                <a:latin typeface="Courier New"/>
                <a:ea typeface="Courier New"/>
                <a:cs typeface="Courier New"/>
                <a:sym typeface="Courier New"/>
              </a:rPr>
              <a:t>Example.staticMethod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/>
            </a:br>
            <a:r>
              <a:rPr lang="en-US" sz="1850"/>
              <a:t>instead of…</a:t>
            </a:r>
            <a:endParaRPr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/>
            </a:b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185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= new Example();</a:t>
            </a:r>
            <a:br>
              <a:rPr lang="en-US" sz="18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err="1">
                <a:latin typeface="Courier New"/>
                <a:ea typeface="Courier New"/>
                <a:cs typeface="Courier New"/>
                <a:sym typeface="Courier New"/>
              </a:rPr>
              <a:t>myEx.nonStaticMethod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endParaRPr sz="185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220"/>
              <a:t> variables share a value across all object instances of a class. Changes to the variable value in one object will change the value in all objects</a:t>
            </a: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31D4-5CAD-4622-BCEE-BACB7F2F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78B4-46F1-4308-B821-763497970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63D48-8957-4AE1-A471-2AC47BBBE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2C7DA289-E029-4B89-9464-CF893DA961C0}"/>
              </a:ext>
            </a:extLst>
          </p:cNvPr>
          <p:cNvSpPr txBox="1">
            <a:spLocks/>
          </p:cNvSpPr>
          <p:nvPr/>
        </p:nvSpPr>
        <p:spPr>
          <a:xfrm>
            <a:off x="380010" y="1542407"/>
            <a:ext cx="4850374" cy="4727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double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String breed;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static int count = 0;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/>
                <a:cs typeface="Courier New"/>
              </a:rPr>
              <a:t>	public Dog(double s, String b){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size = s;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breed = b;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/>
                <a:cs typeface="Courier New"/>
              </a:rPr>
              <a:t>		count++;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Dog(5, “Poodle”);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= new Dog(50, “Pitbull”);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FF7C25-969E-437E-8596-2806CEFDFAE3}"/>
              </a:ext>
            </a:extLst>
          </p:cNvPr>
          <p:cNvGrpSpPr/>
          <p:nvPr/>
        </p:nvGrpSpPr>
        <p:grpSpPr>
          <a:xfrm>
            <a:off x="4868091" y="1875491"/>
            <a:ext cx="3254666" cy="3366427"/>
            <a:chOff x="4868091" y="1875491"/>
            <a:chExt cx="3254666" cy="336642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ED7B54-FF22-4DE4-ADA4-C7CA627CF409}"/>
                </a:ext>
              </a:extLst>
            </p:cNvPr>
            <p:cNvGrpSpPr/>
            <p:nvPr/>
          </p:nvGrpSpPr>
          <p:grpSpPr>
            <a:xfrm>
              <a:off x="4868091" y="1875491"/>
              <a:ext cx="3254666" cy="3366427"/>
              <a:chOff x="4868091" y="1875491"/>
              <a:chExt cx="3254666" cy="3366427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7B999C8-350A-4E99-9E68-529A166FD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8091" y="3108961"/>
                <a:ext cx="1611086" cy="21329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aphic 8" descr="Dog">
                <a:extLst>
                  <a:ext uri="{FF2B5EF4-FFF2-40B4-BE49-F238E27FC236}">
                    <a16:creationId xmlns:a16="http://schemas.microsoft.com/office/drawing/2014/main" id="{702FC0B9-481D-49B5-AB8F-F5A048829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02234" y="187549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402B10-D82D-462E-82D9-E881AAE93B34}"/>
                </a:ext>
              </a:extLst>
            </p:cNvPr>
            <p:cNvSpPr txBox="1"/>
            <p:nvPr/>
          </p:nvSpPr>
          <p:spPr>
            <a:xfrm>
              <a:off x="7026648" y="2451030"/>
              <a:ext cx="776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Poodle</a:t>
              </a:r>
            </a:p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009B08-7BDA-4E49-AB35-5BA10FDDA54E}"/>
              </a:ext>
            </a:extLst>
          </p:cNvPr>
          <p:cNvGrpSpPr/>
          <p:nvPr/>
        </p:nvGrpSpPr>
        <p:grpSpPr>
          <a:xfrm>
            <a:off x="4868091" y="3574811"/>
            <a:ext cx="3335125" cy="1963840"/>
            <a:chOff x="4868091" y="3574811"/>
            <a:chExt cx="3335125" cy="196384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FAFEFF-672A-4C96-B350-1B01726B0476}"/>
                </a:ext>
              </a:extLst>
            </p:cNvPr>
            <p:cNvGrpSpPr/>
            <p:nvPr/>
          </p:nvGrpSpPr>
          <p:grpSpPr>
            <a:xfrm>
              <a:off x="4868091" y="3574811"/>
              <a:ext cx="3335125" cy="1963840"/>
              <a:chOff x="4868091" y="3574811"/>
              <a:chExt cx="3335125" cy="196384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2490662-C485-4C4C-A6D4-0EF82D169B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8091" y="4558186"/>
                <a:ext cx="1596853" cy="9804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Graphic 11" descr="Dog">
                <a:extLst>
                  <a:ext uri="{FF2B5EF4-FFF2-40B4-BE49-F238E27FC236}">
                    <a16:creationId xmlns:a16="http://schemas.microsoft.com/office/drawing/2014/main" id="{3CDD8A71-E5D3-41FB-8EF5-1EB196B47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82693" y="357481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E47C45-926A-408F-B136-A6D1D94F73FB}"/>
                </a:ext>
              </a:extLst>
            </p:cNvPr>
            <p:cNvSpPr txBox="1"/>
            <p:nvPr/>
          </p:nvSpPr>
          <p:spPr>
            <a:xfrm>
              <a:off x="7026648" y="4161865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Pitbull</a:t>
              </a:r>
            </a:p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50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C2B274-982A-4884-BDCC-FFA21D6BF2AA}"/>
              </a:ext>
            </a:extLst>
          </p:cNvPr>
          <p:cNvGrpSpPr/>
          <p:nvPr/>
        </p:nvGrpSpPr>
        <p:grpSpPr>
          <a:xfrm>
            <a:off x="7636577" y="2785752"/>
            <a:ext cx="1080478" cy="1172508"/>
            <a:chOff x="7636577" y="2785752"/>
            <a:chExt cx="1080478" cy="11725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04896E-DE95-48A0-A76A-2816CCE5DFAA}"/>
                </a:ext>
              </a:extLst>
            </p:cNvPr>
            <p:cNvSpPr/>
            <p:nvPr/>
          </p:nvSpPr>
          <p:spPr>
            <a:xfrm>
              <a:off x="7683512" y="3295351"/>
              <a:ext cx="1033543" cy="49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Segoe Print" panose="02000600000000000000" pitchFamily="2" charset="0"/>
                </a:rPr>
                <a:t>count = </a:t>
              </a:r>
            </a:p>
            <a:p>
              <a:pPr algn="ctr"/>
              <a:r>
                <a:rPr lang="en-US">
                  <a:latin typeface="Segoe Print" panose="02000600000000000000" pitchFamily="2" charset="0"/>
                </a:rPr>
                <a:t>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51EBFF8-DC3C-4E47-8FD7-32E0E7168C76}"/>
                </a:ext>
              </a:extLst>
            </p:cNvPr>
            <p:cNvCxnSpPr>
              <a:cxnSpLocks/>
            </p:cNvCxnSpPr>
            <p:nvPr/>
          </p:nvCxnSpPr>
          <p:spPr>
            <a:xfrm>
              <a:off x="7636577" y="2785752"/>
              <a:ext cx="442891" cy="477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3E38B16-88EA-4C3D-9228-AD050FCB6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3177" y="3813021"/>
              <a:ext cx="200039" cy="145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31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Restrictions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645919"/>
            <a:ext cx="8398230" cy="427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 b="1" dirty="0"/>
              <a:t>static methods can only </a:t>
            </a:r>
            <a:r>
              <a:rPr lang="en-US" sz="1750" b="1" u="sng" dirty="0"/>
              <a:t>directly</a:t>
            </a:r>
            <a:r>
              <a:rPr lang="en-US" sz="1750" b="1" dirty="0"/>
              <a:t> </a:t>
            </a:r>
            <a:r>
              <a:rPr lang="en-US" sz="1750" b="1" u="sng" dirty="0"/>
              <a:t>call</a:t>
            </a:r>
            <a:r>
              <a:rPr lang="en-US" sz="1750" b="1" dirty="0"/>
              <a:t> other static methods.</a:t>
            </a:r>
            <a:endParaRPr b="1"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This is why…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/>
          </a:p>
          <a:p>
            <a:pPr marL="742950" lvl="1" indent="-28575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SzPts val="1625"/>
              <a:buChar char="–"/>
            </a:pP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public class Example {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public static void main(String[] </a:t>
            </a:r>
            <a:r>
              <a:rPr lang="en-US" sz="1625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strike="sngStrik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doAThing</a:t>
            </a:r>
            <a:r>
              <a:rPr lang="en-US" sz="1800" b="1" strike="sngStrik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sz="1625" dirty="0" err="1">
                <a:latin typeface="Courier New"/>
                <a:ea typeface="Courier New"/>
                <a:cs typeface="Courier New"/>
                <a:sym typeface="Courier New"/>
              </a:rPr>
              <a:t>doAThing</a:t>
            </a: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() { }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342900" lvl="1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br>
              <a:rPr lang="en-US" sz="1500" dirty="0"/>
            </a:br>
            <a:r>
              <a:rPr lang="en-US" sz="1500" dirty="0"/>
              <a:t>…always fails.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doAThing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1500" dirty="0"/>
              <a:t>isn’t 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500" dirty="0"/>
              <a:t>, so it can’t be called directly from inside a static method.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Instead…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/>
          </a:p>
          <a:p>
            <a:pPr marL="742950" lvl="1" indent="-285750" algn="l" rtl="0">
              <a:lnSpc>
                <a:spcPct val="80000"/>
              </a:lnSpc>
              <a:spcBef>
                <a:spcPts val="362"/>
              </a:spcBef>
              <a:spcAft>
                <a:spcPts val="0"/>
              </a:spcAft>
              <a:buSzPts val="1812"/>
              <a:buChar char="–"/>
            </a:pP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12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    Example </a:t>
            </a:r>
            <a:r>
              <a:rPr lang="en-US" sz="1812" dirty="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 = new Example();</a:t>
            </a:r>
            <a:b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12" b="1" i="1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myEx.doAThing</a:t>
            </a:r>
            <a:r>
              <a:rPr lang="en-US" sz="1812" b="1" i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12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CLASSPATH</a:t>
            </a:r>
            <a:endParaRPr dirty="0"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Only one class can be compiled at a time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If one class that is being compiled references another class, the compiler will search for the relevant compiled .class file.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Courier New"/>
                <a:ea typeface="Courier New"/>
                <a:cs typeface="Courier New"/>
                <a:sym typeface="Courier New"/>
              </a:rPr>
              <a:t>public class Test2 { Test1 test = new Test1(); }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The “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” is a list of all the directories where the compiler is allowed to look for dependent classes.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Will search in the current folder by default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Can search in other folders by compiling with the “-</a:t>
            </a:r>
            <a:r>
              <a:rPr lang="en-US" sz="185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 folder1:folder2: …” flag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CLASSPATH can also be set as an OS environment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IDEs will manage projects – every file in a project will be included in the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for that project. External libraries can be added as well (sometimes called the Build Path)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199B-366E-4839-A919-44061BF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Arrays continued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3746E-193C-4E3F-98D8-A460E85F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045DF-E1DA-4AC5-9BB8-E3FCC9F51B0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r>
              <a:rPr lang="en-US" dirty="0">
                <a:latin typeface="Courier New"/>
                <a:cs typeface="Courier New"/>
              </a:rPr>
              <a:t>Datatype[] </a:t>
            </a:r>
            <a:r>
              <a:rPr lang="en-US" err="1">
                <a:latin typeface="Courier New"/>
                <a:cs typeface="Courier New"/>
              </a:rPr>
              <a:t>variableName</a:t>
            </a:r>
            <a:endParaRPr lang="en-US"/>
          </a:p>
          <a:p>
            <a:pPr marL="175895" indent="-175895"/>
            <a:r>
              <a:rPr lang="en-US" dirty="0">
                <a:latin typeface="Courier New"/>
                <a:cs typeface="Courier New"/>
              </a:rPr>
              <a:t>Datatype </a:t>
            </a:r>
            <a:r>
              <a:rPr lang="en-US" dirty="0" err="1">
                <a:latin typeface="Courier New"/>
                <a:cs typeface="Courier New"/>
              </a:rPr>
              <a:t>variableName</a:t>
            </a:r>
            <a:r>
              <a:rPr lang="en-US" dirty="0">
                <a:latin typeface="Courier New"/>
                <a:cs typeface="Courier New"/>
              </a:rPr>
              <a:t>[]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String[] </a:t>
            </a:r>
            <a:r>
              <a:rPr lang="en-US" sz="1400" dirty="0" err="1">
                <a:latin typeface="Courier New"/>
                <a:cs typeface="Courier New"/>
              </a:rPr>
              <a:t>myArray</a:t>
            </a:r>
            <a:r>
              <a:rPr lang="en-US" sz="1400" dirty="0">
                <a:latin typeface="Courier New"/>
                <a:cs typeface="Courier New"/>
              </a:rPr>
              <a:t>= new String[5];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String[] another = {"Hello", "Hello", "Fun", "Another String"};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05B200-FB8B-4CA2-81B8-65EFCC6A288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4820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Can be created using literal notation: 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{ 1, 90, -3}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{"Hi", "Hello", "Howdy"}</a:t>
            </a:r>
          </a:p>
          <a:p>
            <a:pPr lvl="1" indent="-223520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And using a constructor: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new int[3]; 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new String[3];</a:t>
            </a:r>
            <a:endParaRPr lang="en-US" dirty="0"/>
          </a:p>
          <a:p>
            <a:pPr lvl="1" indent="-223520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Can contain primitives or objects</a:t>
            </a:r>
            <a:endParaRPr lang="en-US"/>
          </a:p>
          <a:p>
            <a:pPr marL="175895" indent="-175895"/>
            <a:endParaRPr lang="en-US" dirty="0"/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endParaRPr lang="en-US" dirty="0">
              <a:highlight>
                <a:srgbClr val="C0C0C0"/>
              </a:highlight>
              <a:latin typeface="Courier New"/>
              <a:cs typeface="Courier New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C94D781-1609-4A2F-A165-698DED3FF4F5}"/>
              </a:ext>
            </a:extLst>
          </p:cNvPr>
          <p:cNvGraphicFramePr>
            <a:graphicFrameLocks/>
          </p:cNvGraphicFramePr>
          <p:nvPr/>
        </p:nvGraphicFramePr>
        <p:xfrm>
          <a:off x="4773555" y="4106825"/>
          <a:ext cx="4008437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89">
                  <a:extLst>
                    <a:ext uri="{9D8B030D-6E8A-4147-A177-3AD203B41FA5}">
                      <a16:colId xmlns:a16="http://schemas.microsoft.com/office/drawing/2014/main" val="843167199"/>
                    </a:ext>
                  </a:extLst>
                </a:gridCol>
                <a:gridCol w="3079348">
                  <a:extLst>
                    <a:ext uri="{9D8B030D-6E8A-4147-A177-3AD203B41FA5}">
                      <a16:colId xmlns:a16="http://schemas.microsoft.com/office/drawing/2014/main" val="842144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5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3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"Fun"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6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"Another string"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3424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trike="sngStrike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trike="sngStrike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1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27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7984-EEEA-44ED-8305-1DB03C15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draw this out…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5FA8-1BA4-442E-97BB-A6F26C967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	int[] </a:t>
            </a:r>
            <a:r>
              <a:rPr lang="en-US" dirty="0" err="1"/>
              <a:t>arrayOfInts</a:t>
            </a:r>
            <a:r>
              <a:rPr lang="en-US" dirty="0"/>
              <a:t> = new int[4];</a:t>
            </a:r>
          </a:p>
          <a:p>
            <a:pPr marL="50800" indent="0">
              <a:buNone/>
            </a:pPr>
            <a:r>
              <a:rPr lang="en-US" dirty="0"/>
              <a:t>	</a:t>
            </a:r>
            <a:r>
              <a:rPr lang="en-US" dirty="0" err="1"/>
              <a:t>arrayOfInts</a:t>
            </a:r>
            <a:r>
              <a:rPr lang="en-US" dirty="0"/>
              <a:t>[1] = 5; </a:t>
            </a:r>
          </a:p>
          <a:p>
            <a:pPr marL="50800" indent="0">
              <a:buNone/>
            </a:pPr>
            <a:r>
              <a:rPr lang="en-US" dirty="0"/>
              <a:t>	</a:t>
            </a:r>
            <a:r>
              <a:rPr lang="en-US" dirty="0" err="1"/>
              <a:t>arrayOfInts</a:t>
            </a:r>
            <a:r>
              <a:rPr lang="en-US" dirty="0"/>
              <a:t>[3] = 6;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15F0C-5B7D-402B-B503-9EBFD91A1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5EBDC-4408-457F-AC2B-AF9B9015A8C1}"/>
              </a:ext>
            </a:extLst>
          </p:cNvPr>
          <p:cNvSpPr/>
          <p:nvPr/>
        </p:nvSpPr>
        <p:spPr>
          <a:xfrm>
            <a:off x="918393" y="4122718"/>
            <a:ext cx="7135091" cy="1253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73A96-9C8F-4672-8DC7-39AE2DF1D8B2}"/>
              </a:ext>
            </a:extLst>
          </p:cNvPr>
          <p:cNvSpPr/>
          <p:nvPr/>
        </p:nvSpPr>
        <p:spPr>
          <a:xfrm>
            <a:off x="994593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E4E88-8319-43EC-B7A8-558CC28BFCF5}"/>
              </a:ext>
            </a:extLst>
          </p:cNvPr>
          <p:cNvSpPr/>
          <p:nvPr/>
        </p:nvSpPr>
        <p:spPr>
          <a:xfrm>
            <a:off x="2761048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Script" panose="030B0504020000000003" pitchFamily="66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22222-CCA3-41B4-9C75-DC372A08F98E}"/>
              </a:ext>
            </a:extLst>
          </p:cNvPr>
          <p:cNvSpPr/>
          <p:nvPr/>
        </p:nvSpPr>
        <p:spPr>
          <a:xfrm>
            <a:off x="4527503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F74D2-AFD9-4949-907B-9BD661D61ACB}"/>
              </a:ext>
            </a:extLst>
          </p:cNvPr>
          <p:cNvSpPr/>
          <p:nvPr/>
        </p:nvSpPr>
        <p:spPr>
          <a:xfrm>
            <a:off x="6293958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Script" panose="030B0504020000000003" pitchFamily="66" charset="0"/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AC6C62-6F87-4110-8E11-B814C547B293}"/>
              </a:ext>
            </a:extLst>
          </p:cNvPr>
          <p:cNvSpPr/>
          <p:nvPr/>
        </p:nvSpPr>
        <p:spPr>
          <a:xfrm>
            <a:off x="692640" y="2666520"/>
            <a:ext cx="493776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7844BA-062C-4A48-B44E-5B460A13070B}"/>
              </a:ext>
            </a:extLst>
          </p:cNvPr>
          <p:cNvGrpSpPr/>
          <p:nvPr/>
        </p:nvGrpSpPr>
        <p:grpSpPr>
          <a:xfrm>
            <a:off x="5203056" y="2815756"/>
            <a:ext cx="1931454" cy="1323300"/>
            <a:chOff x="5745480" y="2929853"/>
            <a:chExt cx="1931454" cy="13233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4808CE5-3726-4D6A-AA19-1437678F4A87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152000A-D91B-4357-B727-7113BFCF7E3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3843A28-92EB-4302-8BF0-1F6A27A6FC10}"/>
              </a:ext>
            </a:extLst>
          </p:cNvPr>
          <p:cNvSpPr txBox="1"/>
          <p:nvPr/>
        </p:nvSpPr>
        <p:spPr>
          <a:xfrm>
            <a:off x="6412684" y="2446424"/>
            <a:ext cx="159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Note that this is the length of the array – 1 </a:t>
            </a:r>
          </a:p>
        </p:txBody>
      </p:sp>
    </p:spTree>
    <p:extLst>
      <p:ext uri="{BB962C8B-B14F-4D97-AF65-F5344CB8AC3E}">
        <p14:creationId xmlns:p14="http://schemas.microsoft.com/office/powerpoint/2010/main" val="393261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uiExpand="1" animBg="1"/>
      <p:bldP spid="9" grpId="0" uiExpand="1" animBg="1"/>
      <p:bldP spid="10" grpId="0" animBg="1"/>
      <p:bldP spid="21" grpId="0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while(conditional expression){</a:t>
            </a:r>
            <a:endParaRPr lang="en-US" sz="160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 x = 0;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while(x&lt;3){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x++;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097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Do-While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do{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}while</a:t>
            </a:r>
            <a:r>
              <a:rPr lang="en-US" sz="1600" dirty="0">
                <a:latin typeface="Courier New"/>
                <a:cs typeface="Courier New"/>
              </a:rPr>
              <a:t>(conditional expression);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</a:p>
          <a:p>
            <a:r>
              <a:rPr lang="en-US" dirty="0">
                <a:latin typeface="Arial"/>
                <a:cs typeface="Arial"/>
              </a:rPr>
              <a:t>Do-while loops will always run once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 x = 0;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do{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x++;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}while(x&lt;3);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110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for(initialization; condition; update){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</a:p>
          <a:p>
            <a:r>
              <a:rPr lang="en-US" dirty="0">
                <a:latin typeface="Arial"/>
                <a:cs typeface="Arial"/>
              </a:rPr>
              <a:t>The initialization statement is considered part of the loop's block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for(int x = 0; x&lt;3; x++){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</a:t>
            </a: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879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Looping over Iterable Objects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>
                <a:latin typeface="Courier New"/>
                <a:cs typeface="Arial"/>
              </a:rPr>
              <a:t>for(variable : iterableObject){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>
                <a:latin typeface="Arial"/>
                <a:cs typeface="Arial"/>
              </a:rPr>
              <a:t>Variable takes on the value of each element in the iterableObject</a:t>
            </a:r>
          </a:p>
          <a:p>
            <a:r>
              <a:rPr lang="en-US">
                <a:latin typeface="Arial"/>
                <a:cs typeface="Arial"/>
              </a:rPr>
              <a:t>This prevents an infinite loop</a:t>
            </a:r>
          </a:p>
          <a:p>
            <a:r>
              <a:rPr lang="en-US">
                <a:latin typeface="Arial"/>
                <a:cs typeface="Arial"/>
              </a:rPr>
              <a:t>You typically define the variable within the parentheses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int[] myArray= {1,2,7};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for(int x : myArray){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</a:t>
            </a: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1</a:t>
            </a: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2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6124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Often referred to as functions in other programming languages, methods act as an isolated set of statements that can be invoked as a batch. 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You can pass input values into a method for use, through what is known as parameters. 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A method may return a value or object, but must also declare the type of information that will be returned, if any.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01D9C5E363B4FBB5A0628368947A5" ma:contentTypeVersion="8" ma:contentTypeDescription="Create a new document." ma:contentTypeScope="" ma:versionID="7e8de2e7111f7577b61836a013e460c6">
  <xsd:schema xmlns:xsd="http://www.w3.org/2001/XMLSchema" xmlns:xs="http://www.w3.org/2001/XMLSchema" xmlns:p="http://schemas.microsoft.com/office/2006/metadata/properties" xmlns:ns2="7773fb9e-23cf-4f32-baba-844873fe0831" xmlns:ns3="90b70799-090d-4e7b-99b1-71c8f2bf884e" targetNamespace="http://schemas.microsoft.com/office/2006/metadata/properties" ma:root="true" ma:fieldsID="08e3f6f5fdbc45c43147bcfbacfec29f" ns2:_="" ns3:_="">
    <xsd:import namespace="7773fb9e-23cf-4f32-baba-844873fe0831"/>
    <xsd:import namespace="90b70799-090d-4e7b-99b1-71c8f2bf88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3fb9e-23cf-4f32-baba-844873fe0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70799-090d-4e7b-99b1-71c8f2bf88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EDA661-64F4-4055-8200-4F83DB2D10C4}"/>
</file>

<file path=customXml/itemProps2.xml><?xml version="1.0" encoding="utf-8"?>
<ds:datastoreItem xmlns:ds="http://schemas.openxmlformats.org/officeDocument/2006/customXml" ds:itemID="{3059204A-3351-4582-84C1-ACA446305B76}"/>
</file>

<file path=customXml/itemProps3.xml><?xml version="1.0" encoding="utf-8"?>
<ds:datastoreItem xmlns:ds="http://schemas.openxmlformats.org/officeDocument/2006/customXml" ds:itemID="{F4ECD5E3-81E2-414C-BED9-7ACD03A135B7}"/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53</TotalTime>
  <Words>2222</Words>
  <Application>Microsoft Office PowerPoint</Application>
  <PresentationFormat>On-screen Show (4:3)</PresentationFormat>
  <Paragraphs>342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Segoe Print</vt:lpstr>
      <vt:lpstr>Segoe Script</vt:lpstr>
      <vt:lpstr>Revature</vt:lpstr>
      <vt:lpstr>Arrays, Loops, static, method basics</vt:lpstr>
      <vt:lpstr>Arrays</vt:lpstr>
      <vt:lpstr>Arrays continued</vt:lpstr>
      <vt:lpstr>So let’s draw this out…</vt:lpstr>
      <vt:lpstr>While Loops</vt:lpstr>
      <vt:lpstr>Do-While Loops</vt:lpstr>
      <vt:lpstr>For Loops</vt:lpstr>
      <vt:lpstr>Looping over Iterable Objects</vt:lpstr>
      <vt:lpstr>Methods</vt:lpstr>
      <vt:lpstr>Anatomy of a Method - Java</vt:lpstr>
      <vt:lpstr>Method Signature</vt:lpstr>
      <vt:lpstr>Creating Objects and Invoking Methods</vt:lpstr>
      <vt:lpstr>Creating Objects and Invoking Methods</vt:lpstr>
      <vt:lpstr>Passing data into Methods</vt:lpstr>
      <vt:lpstr>Method Overloading</vt:lpstr>
      <vt:lpstr>So how do we get information from a method?...</vt:lpstr>
      <vt:lpstr>Passing parameters to a Java Program</vt:lpstr>
      <vt:lpstr>varargs...</vt:lpstr>
      <vt:lpstr>varargs... (cont)</vt:lpstr>
      <vt:lpstr>varargs… (cont)</vt:lpstr>
      <vt:lpstr>Instance Variables</vt:lpstr>
      <vt:lpstr>The static Keyword</vt:lpstr>
      <vt:lpstr>Static Variables</vt:lpstr>
      <vt:lpstr>static Restrictions</vt:lpstr>
      <vt:lpstr>CLASSPATH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Bryn Portella</cp:lastModifiedBy>
  <cp:revision>1</cp:revision>
  <dcterms:created xsi:type="dcterms:W3CDTF">2021-05-06T19:48:32Z</dcterms:created>
  <dcterms:modified xsi:type="dcterms:W3CDTF">2021-05-06T20:42:00Z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0x010100DB501D9C5E363B4FBB5A0628368947A5</vt:lpwstr>
  </property>
</Properties>
</file>