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ink/ink1.xml" ContentType="application/inkml+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 id="2147483706" r:id="rId2"/>
  </p:sldMasterIdLst>
  <p:notesMasterIdLst>
    <p:notesMasterId r:id="rId50"/>
  </p:notesMasterIdLst>
  <p:sldIdLst>
    <p:sldId id="256" r:id="rId3"/>
    <p:sldId id="294" r:id="rId4"/>
    <p:sldId id="272" r:id="rId5"/>
    <p:sldId id="269" r:id="rId6"/>
    <p:sldId id="341" r:id="rId7"/>
    <p:sldId id="318" r:id="rId8"/>
    <p:sldId id="342" r:id="rId9"/>
    <p:sldId id="319" r:id="rId10"/>
    <p:sldId id="343" r:id="rId11"/>
    <p:sldId id="320" r:id="rId12"/>
    <p:sldId id="321" r:id="rId13"/>
    <p:sldId id="344" r:id="rId14"/>
    <p:sldId id="291" r:id="rId15"/>
    <p:sldId id="257" r:id="rId16"/>
    <p:sldId id="277" r:id="rId17"/>
    <p:sldId id="278" r:id="rId18"/>
    <p:sldId id="260" r:id="rId19"/>
    <p:sldId id="263" r:id="rId20"/>
    <p:sldId id="262" r:id="rId21"/>
    <p:sldId id="259" r:id="rId22"/>
    <p:sldId id="273" r:id="rId23"/>
    <p:sldId id="307" r:id="rId24"/>
    <p:sldId id="295" r:id="rId25"/>
    <p:sldId id="296" r:id="rId26"/>
    <p:sldId id="297" r:id="rId27"/>
    <p:sldId id="275" r:id="rId28"/>
    <p:sldId id="298" r:id="rId29"/>
    <p:sldId id="299" r:id="rId30"/>
    <p:sldId id="261" r:id="rId31"/>
    <p:sldId id="304" r:id="rId32"/>
    <p:sldId id="300" r:id="rId33"/>
    <p:sldId id="301" r:id="rId34"/>
    <p:sldId id="340" r:id="rId35"/>
    <p:sldId id="302" r:id="rId36"/>
    <p:sldId id="303" r:id="rId37"/>
    <p:sldId id="265" r:id="rId38"/>
    <p:sldId id="266" r:id="rId39"/>
    <p:sldId id="274" r:id="rId40"/>
    <p:sldId id="268" r:id="rId41"/>
    <p:sldId id="316" r:id="rId42"/>
    <p:sldId id="317" r:id="rId43"/>
    <p:sldId id="328" r:id="rId44"/>
    <p:sldId id="329" r:id="rId45"/>
    <p:sldId id="330" r:id="rId46"/>
    <p:sldId id="305" r:id="rId47"/>
    <p:sldId id="306" r:id="rId48"/>
    <p:sldId id="25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9" autoAdjust="0"/>
  </p:normalViewPr>
  <p:slideViewPr>
    <p:cSldViewPr snapToGrid="0">
      <p:cViewPr varScale="1">
        <p:scale>
          <a:sx n="52" d="100"/>
          <a:sy n="52" d="100"/>
        </p:scale>
        <p:origin x="1092" y="78"/>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3.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6/2/2021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0" name="Google Shape;250;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9" name="Google Shape;22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21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6" name="Google Shape;216;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44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91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372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544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0" name="Google Shape;300;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394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85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2853495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292482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extLst>
      <p:ext uri="{BB962C8B-B14F-4D97-AF65-F5344CB8AC3E}">
        <p14:creationId xmlns:p14="http://schemas.microsoft.com/office/powerpoint/2010/main" val="426307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0257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1718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271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035229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809861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26497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54751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12517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588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414167970"/>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25.xml"/><Relationship Id="rId6" Type="http://schemas.openxmlformats.org/officeDocument/2006/relationships/customXml" Target="../ink/ink9.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NULL"/><Relationship Id="rId2" Type="http://schemas.openxmlformats.org/officeDocument/2006/relationships/notesSlide" Target="../notesSlides/notesSlide7.xml"/><Relationship Id="rId16" Type="http://schemas.openxmlformats.org/officeDocument/2006/relationships/image" Target="NULL"/><Relationship Id="rId1" Type="http://schemas.openxmlformats.org/officeDocument/2006/relationships/slideLayout" Target="../slideLayouts/slideLayout25.xml"/><Relationship Id="rId6" Type="http://schemas.openxmlformats.org/officeDocument/2006/relationships/image" Target="NULL"/><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6.xm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5.xml"/><Relationship Id="rId6" Type="http://schemas.openxmlformats.org/officeDocument/2006/relationships/customXml" Target="../ink/ink3.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NUL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p:txBody>
          <a:bodyPr/>
          <a:lstStyle/>
          <a:p>
            <a:r>
              <a:rPr lang="en-US" dirty="0"/>
              <a:t>The Pillars of OOP</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a:t>
            </a:r>
            <a:r>
              <a:rPr lang="en-US" sz="2590" dirty="0">
                <a:latin typeface="Courier New" panose="02070309020205020404" pitchFamily="49" charset="0"/>
                <a:cs typeface="Courier New" panose="02070309020205020404" pitchFamily="49" charset="0"/>
              </a:rPr>
              <a:t>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one;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private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double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(12);}</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int</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this</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size;</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marR="0" lvl="0" indent="-342900" algn="l" defTabSz="914400" rtl="0" eaLnBrk="1" fontAlgn="auto" latinLnBrk="0" hangingPunct="1">
              <a:lnSpc>
                <a:spcPct val="90000"/>
              </a:lnSpc>
              <a:spcBef>
                <a:spcPts val="518"/>
              </a:spcBef>
              <a:spcAft>
                <a:spcPts val="0"/>
              </a:spcAft>
              <a:buClr>
                <a:srgbClr val="F36A25"/>
              </a:buClr>
              <a:buSzPts val="2590"/>
              <a:buFont typeface="Arial"/>
              <a:buChar char="•"/>
              <a:tabLst/>
              <a:defRPr/>
            </a:pP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this()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can be used in place of </a:t>
            </a:r>
            <a:r>
              <a:rPr kumimoji="0" lang="en-US" sz="2800" b="0" i="0" u="none" strike="noStrike" kern="0" cap="none" spc="0" normalizeH="0" baseline="0" noProof="0" dirty="0">
                <a:ln>
                  <a:noFill/>
                </a:ln>
                <a:solidFill>
                  <a:srgbClr val="474C55"/>
                </a:solidFill>
                <a:effectLst/>
                <a:uLnTx/>
                <a:uFillTx/>
                <a:latin typeface="Courier New"/>
                <a:ea typeface="Courier New"/>
                <a:cs typeface="Courier New"/>
                <a:sym typeface="Courier New"/>
              </a:rPr>
              <a:t>super- </a:t>
            </a:r>
            <a:r>
              <a:rPr kumimoji="0" lang="en-US" sz="2800" b="0" i="0" u="none" strike="noStrike" kern="0" cap="none" spc="0" normalizeH="0" baseline="0" noProof="0" dirty="0">
                <a:ln>
                  <a:noFill/>
                </a:ln>
                <a:solidFill>
                  <a:srgbClr val="474C55"/>
                </a:solidFill>
                <a:effectLst/>
                <a:uLnTx/>
                <a:uFillTx/>
                <a:latin typeface="Arial"/>
                <a:ea typeface="Courier New"/>
                <a:cs typeface="Courier New"/>
                <a:sym typeface="Courier New"/>
              </a:rPr>
              <a:t>it must be the first instruction of the constructor. </a:t>
            </a:r>
            <a:endParaRPr kumimoji="0" lang="en-US" sz="2590" b="0" i="0" u="none" strike="noStrike" kern="0" cap="none" spc="0" normalizeH="0" baseline="0" noProof="0" dirty="0">
              <a:ln>
                <a:noFill/>
              </a:ln>
              <a:solidFill>
                <a:srgbClr val="474C55"/>
              </a:solidFill>
              <a:effectLst/>
              <a:uLnTx/>
              <a:uFillTx/>
              <a:latin typeface="Arial"/>
              <a:cs typeface="Arial"/>
              <a:sym typeface="Arial"/>
            </a:endParaRPr>
          </a:p>
        </p:txBody>
      </p:sp>
    </p:spTree>
    <p:extLst>
      <p:ext uri="{BB962C8B-B14F-4D97-AF65-F5344CB8AC3E}">
        <p14:creationId xmlns:p14="http://schemas.microsoft.com/office/powerpoint/2010/main" val="272493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Inheritance and parameter matching</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a:t>
            </a: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a:t>
            </a:r>
            <a:endParaRPr dirty="0"/>
          </a:p>
          <a:p>
            <a:pPr marL="342900" lvl="0" indent="-342900" algn="l" rtl="0">
              <a:lnSpc>
                <a:spcPct val="80000"/>
              </a:lnSpc>
              <a:spcBef>
                <a:spcPts val="350"/>
              </a:spcBef>
              <a:spcAft>
                <a:spcPts val="0"/>
              </a:spcAft>
              <a:buSzPts val="1750"/>
              <a:buChar char="•"/>
            </a:pPr>
            <a:r>
              <a:rPr lang="en-US" sz="1750" dirty="0">
                <a:latin typeface="Courier New" panose="02070309020205020404" pitchFamily="49" charset="0"/>
                <a:cs typeface="Courier New" panose="02070309020205020404" pitchFamily="49" charset="0"/>
                <a:sym typeface="Arial"/>
              </a:rPr>
              <a:t>super()</a:t>
            </a:r>
            <a:r>
              <a:rPr lang="en-US" sz="1750" dirty="0">
                <a:latin typeface="Arial"/>
                <a:ea typeface="Arial"/>
                <a:cs typeface="Arial"/>
                <a:sym typeface="Arial"/>
              </a:rPr>
              <a:t>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1693FFE3-2EBC-4975-A4D8-4AD3DA19414E}"/>
              </a:ext>
            </a:extLst>
          </p:cNvPr>
          <p:cNvSpPr/>
          <p:nvPr/>
        </p:nvSpPr>
        <p:spPr>
          <a:xfrm>
            <a:off x="738150" y="4566121"/>
            <a:ext cx="6737070" cy="18651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extends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super</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(name); // calls Animal(String)</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You could also call a constructor in the same class:</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Dog() {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fido</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 gives a default value</a:t>
            </a:r>
            <a:b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b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38150" y="211056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 – Circular References</a:t>
            </a:r>
            <a:endParaRPr dirty="0"/>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6766236" cy="26025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750"/>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Animal(String name)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ea typeface="Courier New"/>
                <a:cs typeface="Courier New"/>
                <a:sym typeface="Courier New"/>
              </a:rPr>
              <a:t>	</a:t>
            </a:r>
            <a:r>
              <a:rPr lang="en-US" sz="1400" b="1" kern="0" dirty="0">
                <a:solidFill>
                  <a:srgbClr val="000000"/>
                </a:solidFill>
                <a:latin typeface="Courier New"/>
                <a:ea typeface="Courier New"/>
                <a:cs typeface="Courier New"/>
                <a:sym typeface="Courier New"/>
              </a:rPr>
              <a:t>this</a:t>
            </a:r>
            <a:r>
              <a:rPr lang="en-US" sz="1400" kern="0" dirty="0">
                <a:solidFill>
                  <a:srgbClr val="000000"/>
                </a:solidFill>
                <a:latin typeface="Courier New"/>
                <a:ea typeface="Courier New"/>
                <a:cs typeface="Courier New"/>
                <a:sym typeface="Courier New"/>
              </a:rPr>
              <a:t>(); // error – circular reference</a:t>
            </a: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noProof="0" dirty="0">
                <a:solidFill>
                  <a:srgbClr val="000000"/>
                </a:solidFill>
                <a:latin typeface="Courier New"/>
                <a:ea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endParaRPr lang="en-US" sz="1400" kern="0" dirty="0">
              <a:solidFill>
                <a:srgbClr val="000000"/>
              </a:solidFill>
              <a:latin typeface="Courier New"/>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mn-ea"/>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 Animal () {</a:t>
            </a: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lang="en-US" sz="1400" b="1" kern="0" dirty="0">
                <a:solidFill>
                  <a:srgbClr val="000000"/>
                </a:solidFill>
                <a:latin typeface="Courier New"/>
                <a:cs typeface="Courier New"/>
                <a:sym typeface="Courier New"/>
              </a:rPr>
              <a:t>this</a:t>
            </a:r>
            <a:r>
              <a:rPr lang="en-US" sz="1400" kern="0" dirty="0">
                <a:solidFill>
                  <a:srgbClr val="000000"/>
                </a:solidFill>
                <a:latin typeface="Courier New"/>
                <a:cs typeface="Courier New"/>
                <a:sym typeface="Courier New"/>
              </a:rPr>
              <a:t>(“default name”); // error – circular reference</a:t>
            </a:r>
            <a:endPar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lang="en-US" sz="1400" kern="0" dirty="0">
                <a:solidFill>
                  <a:srgbClr val="000000"/>
                </a:solidFill>
                <a:latin typeface="Courier New"/>
                <a:cs typeface="Courier New"/>
                <a:sym typeface="Courier New"/>
              </a:rPr>
              <a:t>    </a:t>
            </a:r>
            <a:r>
              <a:rPr kumimoji="0" lang="en-US" sz="1400" b="0" i="0" u="none" strike="noStrike" kern="0" cap="none" spc="0" normalizeH="0" baseline="0" noProof="0" dirty="0">
                <a:ln>
                  <a:noFill/>
                </a:ln>
                <a:solidFill>
                  <a:srgbClr val="000000"/>
                </a:solidFill>
                <a:effectLst/>
                <a:uLnTx/>
                <a:uFillTx/>
                <a:latin typeface="Courier New"/>
                <a:ea typeface="+mn-ea"/>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350"/>
              </a:spcBef>
              <a:spcAft>
                <a:spcPts val="0"/>
              </a:spcAft>
              <a:buClr>
                <a:srgbClr val="000000"/>
              </a:buClr>
              <a:buSzPts val="175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8" name="Google Shape;281;p25">
            <a:extLst>
              <a:ext uri="{FF2B5EF4-FFF2-40B4-BE49-F238E27FC236}">
                <a16:creationId xmlns:a16="http://schemas.microsoft.com/office/drawing/2014/main" id="{8F35B49B-7DA8-45AA-B642-F7C75E3E8E5C}"/>
              </a:ext>
            </a:extLst>
          </p:cNvPr>
          <p:cNvSpPr txBox="1">
            <a:spLocks noGrp="1"/>
          </p:cNvSpPr>
          <p:nvPr>
            <p:ph type="body" idx="1"/>
          </p:nvPr>
        </p:nvSpPr>
        <p:spPr>
          <a:xfrm>
            <a:off x="380010" y="4092584"/>
            <a:ext cx="8383980" cy="243434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dirty="0"/>
              <a:t>The </a:t>
            </a:r>
            <a:r>
              <a:rPr lang="en-US" dirty="0">
                <a:latin typeface="Courier New" panose="02070309020205020404" pitchFamily="49" charset="0"/>
                <a:cs typeface="Courier New" panose="02070309020205020404" pitchFamily="49" charset="0"/>
              </a:rPr>
              <a:t>this</a:t>
            </a:r>
            <a:r>
              <a:rPr lang="en-US" dirty="0"/>
              <a:t> keyword is used to consolidate common functionality across multiple constructors within a class; however, every constructor must eventually call a superclass constructor to chain calls to the object class’ constructor.</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Tree>
    <p:extLst>
      <p:ext uri="{BB962C8B-B14F-4D97-AF65-F5344CB8AC3E}">
        <p14:creationId xmlns:p14="http://schemas.microsoft.com/office/powerpoint/2010/main" val="42683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a:solidFill>
                  <a:srgbClr val="FFFFFF"/>
                </a:solidFill>
                <a:latin typeface="Arial"/>
                <a:ea typeface="Arial"/>
                <a:cs typeface="Arial"/>
                <a:sym typeface="Arial"/>
              </a:rPr>
              <a:t>Class Relationships</a:t>
            </a:r>
            <a:endParaRPr/>
          </a:p>
        </p:txBody>
      </p:sp>
      <p:sp>
        <p:nvSpPr>
          <p:cNvPr id="275" name="Google Shape;275;p24"/>
          <p:cNvSpPr txBox="1">
            <a:spLocks noGrp="1"/>
          </p:cNvSpPr>
          <p:nvPr>
            <p:ph type="body" idx="1"/>
          </p:nvPr>
        </p:nvSpPr>
        <p:spPr>
          <a:xfrm>
            <a:off x="380010" y="1481446"/>
            <a:ext cx="8383980" cy="5052089"/>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latin typeface="Arial"/>
                <a:ea typeface="Arial"/>
                <a:cs typeface="Arial"/>
                <a:sym typeface="Arial"/>
              </a:rPr>
              <a:t>OOP seeks to, whenever possible, eliminate redundant/repetitive code and promote re-use</a:t>
            </a:r>
            <a:endParaRPr dirty="0"/>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To this end, a class can… </a:t>
            </a:r>
            <a:endParaRPr dirty="0"/>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“inherit” states and behaviors from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“Is-A(n)” relationship</a:t>
            </a:r>
            <a:endParaRPr sz="1800" dirty="0">
              <a:solidFill>
                <a:srgbClr val="474C55"/>
              </a:solidFill>
              <a:latin typeface="Arial"/>
              <a:ea typeface="Arial"/>
              <a:cs typeface="Arial"/>
              <a:sym typeface="Arial"/>
            </a:endParaRPr>
          </a:p>
          <a:p>
            <a:pPr marL="743040" lvl="1" indent="-285480" algn="l" rtl="0">
              <a:spcBef>
                <a:spcPts val="480"/>
              </a:spcBef>
              <a:spcAft>
                <a:spcPts val="0"/>
              </a:spcAft>
              <a:buClr>
                <a:srgbClr val="F36A25"/>
              </a:buClr>
              <a:buSzPts val="2400"/>
              <a:buFont typeface="Arial"/>
              <a:buChar char="–"/>
            </a:pPr>
            <a:r>
              <a:rPr lang="en-US" dirty="0">
                <a:solidFill>
                  <a:srgbClr val="474C55"/>
                </a:solidFill>
                <a:latin typeface="Arial"/>
                <a:ea typeface="Arial"/>
                <a:cs typeface="Arial"/>
                <a:sym typeface="Arial"/>
              </a:rPr>
              <a:t>create/contain an instance of another</a:t>
            </a:r>
            <a:endParaRPr sz="2000" dirty="0">
              <a:solidFill>
                <a:srgbClr val="474C55"/>
              </a:solidFill>
              <a:latin typeface="Arial"/>
              <a:ea typeface="Arial"/>
              <a:cs typeface="Arial"/>
              <a:sym typeface="Arial"/>
            </a:endParaRPr>
          </a:p>
          <a:p>
            <a:pPr marL="1143000" lvl="2" indent="-228240" algn="l" rtl="0">
              <a:spcBef>
                <a:spcPts val="400"/>
              </a:spcBef>
              <a:spcAft>
                <a:spcPts val="0"/>
              </a:spcAft>
              <a:buClr>
                <a:srgbClr val="F36A25"/>
              </a:buClr>
              <a:buSzPts val="2000"/>
              <a:buFont typeface="Arial"/>
              <a:buChar char="•"/>
            </a:pPr>
            <a:r>
              <a:rPr lang="en-US" dirty="0">
                <a:solidFill>
                  <a:srgbClr val="474C55"/>
                </a:solidFill>
                <a:latin typeface="Arial"/>
                <a:ea typeface="Arial"/>
                <a:cs typeface="Arial"/>
                <a:sym typeface="Arial"/>
              </a:rPr>
              <a:t>“Has-A(n)” relationship, “Composition”</a:t>
            </a:r>
            <a:endParaRPr sz="1800" dirty="0">
              <a:solidFill>
                <a:srgbClr val="474C55"/>
              </a:solidFill>
              <a:latin typeface="Arial"/>
              <a:ea typeface="Arial"/>
              <a:cs typeface="Arial"/>
              <a:sym typeface="Arial"/>
            </a:endParaRPr>
          </a:p>
          <a:p>
            <a:pPr marL="343080" lvl="0" indent="-342720" algn="l" rtl="0">
              <a:spcBef>
                <a:spcPts val="560"/>
              </a:spcBef>
              <a:spcAft>
                <a:spcPts val="0"/>
              </a:spcAft>
              <a:buClr>
                <a:srgbClr val="F36A25"/>
              </a:buClr>
              <a:buSzPts val="2800"/>
              <a:buFont typeface="Arial"/>
              <a:buChar char="•"/>
            </a:pPr>
            <a:r>
              <a:rPr lang="en-US" dirty="0">
                <a:solidFill>
                  <a:srgbClr val="474C55"/>
                </a:solidFill>
                <a:latin typeface="Arial"/>
                <a:ea typeface="Arial"/>
                <a:cs typeface="Arial"/>
                <a:sym typeface="Arial"/>
              </a:rPr>
              <a:t>Classes inherit, not </a:t>
            </a:r>
            <a:r>
              <a:rPr lang="en-US" dirty="0">
                <a:solidFill>
                  <a:srgbClr val="474C55"/>
                </a:solidFill>
              </a:rPr>
              <a:t>the </a:t>
            </a:r>
            <a:r>
              <a:rPr lang="en-US" dirty="0">
                <a:solidFill>
                  <a:srgbClr val="474C55"/>
                </a:solidFill>
                <a:latin typeface="Arial"/>
                <a:ea typeface="Arial"/>
                <a:cs typeface="Arial"/>
                <a:sym typeface="Arial"/>
              </a:rPr>
              <a:t>objects themselves</a:t>
            </a:r>
            <a:r>
              <a:rPr lang="en-US" dirty="0">
                <a:solidFill>
                  <a:srgbClr val="474C55"/>
                </a:solidFill>
              </a:rPr>
              <a:t>-</a:t>
            </a:r>
            <a:r>
              <a:rPr lang="en-US" dirty="0">
                <a:solidFill>
                  <a:srgbClr val="474C55"/>
                </a:solidFill>
                <a:latin typeface="Arial"/>
                <a:ea typeface="Arial"/>
                <a:cs typeface="Arial"/>
                <a:sym typeface="Arial"/>
              </a:rPr>
              <a:t> </a:t>
            </a:r>
          </a:p>
          <a:p>
            <a:pPr marL="800280" lvl="1" indent="-342720">
              <a:spcBef>
                <a:spcPts val="560"/>
              </a:spcBef>
              <a:buClr>
                <a:srgbClr val="F36A25"/>
              </a:buClr>
              <a:buSzPts val="2800"/>
              <a:buFont typeface="Arial"/>
              <a:buChar char="•"/>
            </a:pPr>
            <a:r>
              <a:rPr lang="en-US" dirty="0">
                <a:solidFill>
                  <a:srgbClr val="474C55"/>
                </a:solidFill>
                <a:latin typeface="Arial"/>
                <a:ea typeface="Arial"/>
                <a:cs typeface="Arial"/>
                <a:sym typeface="Arial"/>
              </a:rPr>
              <a:t>states are inherited, not their specific values.</a:t>
            </a:r>
            <a:endParaRPr dirty="0"/>
          </a:p>
          <a:p>
            <a:pPr marL="342900" lvl="0" indent="-165100" algn="l" rtl="0">
              <a:spcBef>
                <a:spcPts val="560"/>
              </a:spcBef>
              <a:spcAft>
                <a:spcPts val="0"/>
              </a:spcAft>
              <a:buSzPts val="2800"/>
              <a:buNone/>
            </a:pP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Is-A vs Has-A Relationships</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Composition is when a class internally creates an instance of another class. </a:t>
            </a:r>
            <a:endParaRPr dirty="0"/>
          </a:p>
          <a:p>
            <a:pPr marL="742950" lvl="1" indent="-285750" algn="l" rtl="0">
              <a:spcBef>
                <a:spcPts val="480"/>
              </a:spcBef>
              <a:spcAft>
                <a:spcPts val="0"/>
              </a:spcAft>
              <a:buSzPts val="2400"/>
              <a:buChar char="–"/>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MyClass</a:t>
            </a:r>
            <a:r>
              <a:rPr lang="en-US" dirty="0">
                <a:latin typeface="Courier New"/>
                <a:ea typeface="Courier New"/>
                <a:cs typeface="Courier New"/>
                <a:sym typeface="Courier New"/>
              </a:rPr>
              <a:t> {</a:t>
            </a:r>
            <a:br>
              <a:rPr lang="en-US" dirty="0">
                <a:latin typeface="Courier New"/>
                <a:ea typeface="Courier New"/>
                <a:cs typeface="Courier New"/>
                <a:sym typeface="Courier New"/>
              </a:rPr>
            </a:br>
            <a:r>
              <a:rPr lang="en-US" dirty="0">
                <a:latin typeface="Courier New"/>
                <a:ea typeface="Courier New"/>
                <a:cs typeface="Courier New"/>
                <a:sym typeface="Courier New"/>
              </a:rPr>
              <a:t>    Example composition = new Example();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dirty="0"/>
          </a:p>
          <a:p>
            <a:pPr marL="342900" lvl="0" indent="-342900" algn="l" rtl="0">
              <a:spcBef>
                <a:spcPts val="560"/>
              </a:spcBef>
              <a:spcAft>
                <a:spcPts val="0"/>
              </a:spcAft>
              <a:buSzPts val="2800"/>
              <a:buChar char="•"/>
            </a:pPr>
            <a:r>
              <a:rPr lang="en-US" dirty="0"/>
              <a:t>This is a has-a(n) relationship. </a:t>
            </a:r>
            <a:r>
              <a:rPr lang="en-US" dirty="0" err="1"/>
              <a:t>MyClass</a:t>
            </a:r>
            <a:r>
              <a:rPr lang="en-US" dirty="0"/>
              <a:t> is </a:t>
            </a:r>
            <a:r>
              <a:rPr lang="en-US" i="1" dirty="0"/>
              <a:t>composed </a:t>
            </a:r>
            <a:r>
              <a:rPr lang="en-US" dirty="0"/>
              <a:t>of an Example object. </a:t>
            </a:r>
            <a:r>
              <a:rPr lang="en-US" dirty="0" err="1"/>
              <a:t>MyClass</a:t>
            </a:r>
            <a:r>
              <a:rPr lang="en-US" dirty="0"/>
              <a:t> </a:t>
            </a:r>
            <a:r>
              <a:rPr lang="en-US" i="1" dirty="0"/>
              <a:t>has-an </a:t>
            </a:r>
            <a:r>
              <a:rPr lang="en-US" dirty="0"/>
              <a:t>Example object.</a:t>
            </a:r>
            <a:endParaRPr dirty="0"/>
          </a:p>
          <a:p>
            <a:pPr marL="342900" lvl="0" indent="-342900" algn="l" rtl="0">
              <a:spcBef>
                <a:spcPts val="560"/>
              </a:spcBef>
              <a:spcAft>
                <a:spcPts val="0"/>
              </a:spcAft>
              <a:buSzPts val="2800"/>
              <a:buChar char="•"/>
            </a:pPr>
            <a:r>
              <a:rPr lang="en-US" dirty="0"/>
              <a:t>Inheritance (</a:t>
            </a:r>
            <a:r>
              <a:rPr lang="en-US" dirty="0">
                <a:latin typeface="Courier New"/>
                <a:ea typeface="Courier New"/>
                <a:cs typeface="Courier New"/>
                <a:sym typeface="Courier New"/>
              </a:rPr>
              <a:t>extends</a:t>
            </a:r>
            <a:r>
              <a:rPr lang="en-US" dirty="0"/>
              <a:t> or </a:t>
            </a:r>
            <a:r>
              <a:rPr lang="en-US" dirty="0">
                <a:latin typeface="Courier New"/>
                <a:ea typeface="Courier New"/>
                <a:cs typeface="Courier New"/>
                <a:sym typeface="Courier New"/>
              </a:rPr>
              <a:t>implements</a:t>
            </a:r>
            <a:r>
              <a:rPr lang="en-US" dirty="0"/>
              <a:t> keywords) creates an is-a(n) relationship.</a:t>
            </a:r>
            <a:endParaRPr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4336-04E2-4AFC-9897-D83DADB5425C}"/>
              </a:ext>
            </a:extLst>
          </p:cNvPr>
          <p:cNvSpPr>
            <a:spLocks noGrp="1"/>
          </p:cNvSpPr>
          <p:nvPr>
            <p:ph type="title"/>
          </p:nvPr>
        </p:nvSpPr>
        <p:spPr/>
        <p:txBody>
          <a:bodyPr/>
          <a:lstStyle/>
          <a:p>
            <a:r>
              <a:rPr lang="en-US" dirty="0"/>
              <a:t>HAS-A</a:t>
            </a:r>
          </a:p>
        </p:txBody>
      </p:sp>
      <p:sp>
        <p:nvSpPr>
          <p:cNvPr id="4" name="Slide Number Placeholder 3">
            <a:extLst>
              <a:ext uri="{FF2B5EF4-FFF2-40B4-BE49-F238E27FC236}">
                <a16:creationId xmlns:a16="http://schemas.microsoft.com/office/drawing/2014/main" id="{7DC8C110-A0A2-4B3F-BAB0-293E9AFF613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D4E31841-2599-477F-83E9-72F7673005C1}"/>
              </a:ext>
            </a:extLst>
          </p:cNvPr>
          <p:cNvSpPr txBox="1">
            <a:spLocks noGrp="1"/>
          </p:cNvSpPr>
          <p:nvPr>
            <p:ph type="body" idx="1"/>
          </p:nvPr>
        </p:nvSpPr>
        <p:spPr>
          <a:xfrm>
            <a:off x="380010" y="1471901"/>
            <a:ext cx="8385175" cy="4697989"/>
          </a:xfrm>
          <a:prstGeom prst="rect">
            <a:avLst/>
          </a:prstGeom>
          <a:solidFill>
            <a:schemeClr val="tx2"/>
          </a:solidFill>
          <a:ln>
            <a:solidFill>
              <a:schemeClr val="accent3"/>
            </a:solidFill>
          </a:ln>
        </p:spPr>
        <p:txBody>
          <a:bodyPr spcFirstLastPara="1" wrap="square" lIns="91425" tIns="45700" rIns="91425" bIns="45700" numCol="2" anchor="t" anchorCtr="0">
            <a:noAutofit/>
          </a:bodyPr>
          <a:lstStyle/>
          <a:p>
            <a:pPr marL="182880" lvl="1" indent="0" defTabSz="457200">
              <a:lnSpc>
                <a:spcPct val="150000"/>
              </a:lnSpc>
              <a:buNone/>
            </a:pPr>
            <a:r>
              <a:rPr lang="en-US" sz="1600" b="1" dirty="0"/>
              <a:t>public class</a:t>
            </a:r>
            <a:r>
              <a:rPr lang="en-US" sz="1600" dirty="0"/>
              <a:t> Collar {</a:t>
            </a:r>
          </a:p>
          <a:p>
            <a:pPr marL="182880" lvl="1" indent="0" defTabSz="457200">
              <a:lnSpc>
                <a:spcPct val="90000"/>
              </a:lnSpc>
              <a:buNone/>
            </a:pPr>
            <a:r>
              <a:rPr lang="en-US" sz="1600" dirty="0"/>
              <a:t>	String color = “orange”;</a:t>
            </a:r>
          </a:p>
          <a:p>
            <a:pPr marL="182880" lvl="1" indent="0" defTabSz="457200">
              <a:lnSpc>
                <a:spcPct val="150000"/>
              </a:lnSpc>
              <a:buNone/>
            </a:pPr>
            <a:r>
              <a:rPr lang="en-US" sz="1600" dirty="0"/>
              <a:t>}</a:t>
            </a:r>
          </a:p>
          <a:p>
            <a:pPr marL="182880" lvl="1" indent="0" algn="l" defTabSz="457200" rtl="0">
              <a:lnSpc>
                <a:spcPct val="90000"/>
              </a:lnSpc>
              <a:spcBef>
                <a:spcPts val="480"/>
              </a:spcBef>
              <a:spcAft>
                <a:spcPts val="0"/>
              </a:spcAft>
              <a:buSzPts val="2400"/>
              <a:buNone/>
            </a:pPr>
            <a:r>
              <a:rPr lang="en-US" sz="1600" b="1" dirty="0"/>
              <a:t>public class</a:t>
            </a:r>
            <a:r>
              <a:rPr lang="en-US" sz="1600" dirty="0"/>
              <a:t> Dog {</a:t>
            </a:r>
          </a:p>
          <a:p>
            <a:pPr marL="182880" lvl="1" indent="0" algn="l" defTabSz="457200" rtl="0">
              <a:lnSpc>
                <a:spcPct val="90000"/>
              </a:lnSpc>
              <a:spcBef>
                <a:spcPts val="480"/>
              </a:spcBef>
              <a:spcAft>
                <a:spcPts val="0"/>
              </a:spcAft>
              <a:buSzPts val="2400"/>
              <a:buNone/>
            </a:pPr>
            <a:r>
              <a:rPr lang="en-US" sz="1600" dirty="0"/>
              <a:t>	//instance variable- state of a Dog object </a:t>
            </a:r>
          </a:p>
          <a:p>
            <a:pPr marL="182880" lvl="1" indent="0" algn="l" defTabSz="457200" rtl="0">
              <a:lnSpc>
                <a:spcPct val="90000"/>
              </a:lnSpc>
              <a:spcBef>
                <a:spcPts val="480"/>
              </a:spcBef>
              <a:spcAft>
                <a:spcPts val="0"/>
              </a:spcAft>
              <a:buSzPts val="2400"/>
              <a:buNone/>
            </a:pPr>
            <a:r>
              <a:rPr lang="en-US" sz="1600" dirty="0"/>
              <a:t>	</a:t>
            </a:r>
            <a:r>
              <a:rPr lang="en-US" sz="1600" b="1" dirty="0"/>
              <a:t>public double</a:t>
            </a:r>
            <a:r>
              <a:rPr lang="en-US" sz="1600" dirty="0"/>
              <a:t> size = 6.5; </a:t>
            </a:r>
          </a:p>
          <a:p>
            <a:pPr marL="182880" lvl="1" indent="0" algn="l" defTabSz="457200" rtl="0">
              <a:lnSpc>
                <a:spcPct val="90000"/>
              </a:lnSpc>
              <a:spcBef>
                <a:spcPts val="480"/>
              </a:spcBef>
              <a:spcAft>
                <a:spcPts val="0"/>
              </a:spcAft>
              <a:buSzPts val="2400"/>
              <a:buNone/>
            </a:pPr>
            <a:r>
              <a:rPr lang="en-US" sz="1600" dirty="0"/>
              <a:t>	</a:t>
            </a:r>
            <a:r>
              <a:rPr lang="en-US" sz="1600" b="1" dirty="0"/>
              <a:t>public</a:t>
            </a:r>
            <a:r>
              <a:rPr lang="en-US" sz="1600" dirty="0"/>
              <a:t> Collar </a:t>
            </a:r>
            <a:r>
              <a:rPr lang="en-US" sz="1600" dirty="0" err="1"/>
              <a:t>collar</a:t>
            </a:r>
            <a:r>
              <a:rPr lang="en-US" sz="1600" dirty="0"/>
              <a:t> = new Collar();</a:t>
            </a:r>
          </a:p>
          <a:p>
            <a:pPr marL="182880" lvl="1" indent="0" algn="l" defTabSz="457200" rtl="0">
              <a:lnSpc>
                <a:spcPct val="150000"/>
              </a:lnSpc>
              <a:spcBef>
                <a:spcPts val="480"/>
              </a:spcBef>
              <a:spcAft>
                <a:spcPts val="0"/>
              </a:spcAft>
              <a:buSzPts val="2400"/>
              <a:buNone/>
            </a:pPr>
            <a:r>
              <a:rPr lang="en-US" sz="1600" dirty="0"/>
              <a:t>}</a:t>
            </a:r>
          </a:p>
          <a:p>
            <a:pPr marL="182880" lvl="1" indent="0" defTabSz="457200">
              <a:lnSpc>
                <a:spcPct val="150000"/>
              </a:lnSpc>
              <a:buNone/>
            </a:pPr>
            <a:r>
              <a:rPr lang="en-US" sz="1600" b="1" dirty="0"/>
              <a:t>public class</a:t>
            </a:r>
            <a:r>
              <a:rPr lang="en-US" sz="1600" dirty="0"/>
              <a:t> </a:t>
            </a:r>
            <a:r>
              <a:rPr lang="en-US" sz="1600" dirty="0" err="1"/>
              <a:t>ProgramExecution</a:t>
            </a:r>
            <a:r>
              <a:rPr lang="en-US" sz="1600" dirty="0"/>
              <a:t> {</a:t>
            </a:r>
          </a:p>
          <a:p>
            <a:pPr marL="182880" lvl="1" indent="0" defTabSz="457200">
              <a:lnSpc>
                <a:spcPct val="90000"/>
              </a:lnSpc>
              <a:buNone/>
            </a:pPr>
            <a:r>
              <a:rPr lang="en-US" sz="1600" dirty="0"/>
              <a:t>	</a:t>
            </a:r>
            <a:r>
              <a:rPr lang="en-US" sz="1600" b="1" dirty="0"/>
              <a:t>public static void</a:t>
            </a:r>
            <a:r>
              <a:rPr lang="en-US" sz="1600" dirty="0"/>
              <a:t> main(String[] </a:t>
            </a:r>
            <a:r>
              <a:rPr lang="en-US" sz="1600" dirty="0" err="1"/>
              <a:t>args</a:t>
            </a:r>
            <a:r>
              <a:rPr lang="en-US" sz="1600" dirty="0"/>
              <a:t>){</a:t>
            </a:r>
          </a:p>
          <a:p>
            <a:pPr marL="182880" lvl="1" indent="0" defTabSz="457200">
              <a:lnSpc>
                <a:spcPct val="90000"/>
              </a:lnSpc>
              <a:buNone/>
            </a:pPr>
            <a:r>
              <a:rPr lang="en-US" sz="1600" dirty="0"/>
              <a:t>		Dog </a:t>
            </a:r>
            <a:r>
              <a:rPr lang="en-US" sz="1600" dirty="0" err="1"/>
              <a:t>dog</a:t>
            </a:r>
            <a:r>
              <a:rPr lang="en-US" sz="1600" dirty="0"/>
              <a:t> = </a:t>
            </a:r>
            <a:r>
              <a:rPr lang="en-US" sz="1600" b="1" dirty="0"/>
              <a:t>new</a:t>
            </a:r>
            <a:r>
              <a:rPr lang="en-US" sz="1600" dirty="0"/>
              <a:t> Dog();</a:t>
            </a:r>
          </a:p>
          <a:p>
            <a:pPr marL="182880" lvl="1" indent="0" defTabSz="457200">
              <a:lnSpc>
                <a:spcPct val="90000"/>
              </a:lnSpc>
              <a:buNone/>
            </a:pPr>
            <a:r>
              <a:rPr lang="en-US" sz="1600" dirty="0"/>
              <a:t>	}</a:t>
            </a:r>
          </a:p>
          <a:p>
            <a:pPr marL="182880" lvl="1" indent="0" defTabSz="457200">
              <a:lnSpc>
                <a:spcPct val="90000"/>
              </a:lnSpc>
              <a:buNone/>
            </a:pPr>
            <a:r>
              <a:rPr lang="en-US" sz="1600" dirty="0"/>
              <a:t>}</a:t>
            </a:r>
          </a:p>
          <a:p>
            <a:pPr marL="182880" lvl="1" indent="0" algn="l" defTabSz="457200" rtl="0">
              <a:lnSpc>
                <a:spcPct val="90000"/>
              </a:lnSpc>
              <a:spcBef>
                <a:spcPts val="480"/>
              </a:spcBef>
              <a:spcAft>
                <a:spcPts val="0"/>
              </a:spcAft>
              <a:buSzPts val="2400"/>
              <a:buNone/>
            </a:pPr>
            <a:endParaRPr lang="en-US" sz="1600" dirty="0"/>
          </a:p>
        </p:txBody>
      </p:sp>
      <p:grpSp>
        <p:nvGrpSpPr>
          <p:cNvPr id="12" name="Group 11">
            <a:extLst>
              <a:ext uri="{FF2B5EF4-FFF2-40B4-BE49-F238E27FC236}">
                <a16:creationId xmlns:a16="http://schemas.microsoft.com/office/drawing/2014/main" id="{FBF3C109-A128-4C03-90F0-6594C4F4C466}"/>
              </a:ext>
            </a:extLst>
          </p:cNvPr>
          <p:cNvGrpSpPr/>
          <p:nvPr/>
        </p:nvGrpSpPr>
        <p:grpSpPr>
          <a:xfrm>
            <a:off x="3500582" y="3109908"/>
            <a:ext cx="2555782" cy="2113290"/>
            <a:chOff x="3500582" y="3109908"/>
            <a:chExt cx="2555782" cy="2113290"/>
          </a:xfrm>
        </p:grpSpPr>
        <p:sp>
          <p:nvSpPr>
            <p:cNvPr id="10" name="Freeform: Shape 9">
              <a:extLst>
                <a:ext uri="{FF2B5EF4-FFF2-40B4-BE49-F238E27FC236}">
                  <a16:creationId xmlns:a16="http://schemas.microsoft.com/office/drawing/2014/main" id="{9DB9B8BE-3DCA-48C5-9039-513E1669BB2A}"/>
                </a:ext>
              </a:extLst>
            </p:cNvPr>
            <p:cNvSpPr/>
            <p:nvPr/>
          </p:nvSpPr>
          <p:spPr>
            <a:xfrm>
              <a:off x="3500582" y="3109908"/>
              <a:ext cx="2507964" cy="2113290"/>
            </a:xfrm>
            <a:custGeom>
              <a:avLst/>
              <a:gdLst>
                <a:gd name="connsiteX0" fmla="*/ 0 w 2507964"/>
                <a:gd name="connsiteY0" fmla="*/ 2016274 h 2113290"/>
                <a:gd name="connsiteX1" fmla="*/ 1182254 w 2507964"/>
                <a:gd name="connsiteY1" fmla="*/ 1905437 h 2113290"/>
                <a:gd name="connsiteX2" fmla="*/ 1570182 w 2507964"/>
                <a:gd name="connsiteY2" fmla="*/ 169001 h 2113290"/>
                <a:gd name="connsiteX3" fmla="*/ 2419927 w 2507964"/>
                <a:gd name="connsiteY3" fmla="*/ 58165 h 2113290"/>
                <a:gd name="connsiteX4" fmla="*/ 2438400 w 2507964"/>
                <a:gd name="connsiteY4" fmla="*/ 95110 h 2113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964" h="2113290">
                  <a:moveTo>
                    <a:pt x="0" y="2016274"/>
                  </a:moveTo>
                  <a:cubicBezTo>
                    <a:pt x="460278" y="2114795"/>
                    <a:pt x="920557" y="2213316"/>
                    <a:pt x="1182254" y="1905437"/>
                  </a:cubicBezTo>
                  <a:cubicBezTo>
                    <a:pt x="1443951" y="1597558"/>
                    <a:pt x="1363903" y="476880"/>
                    <a:pt x="1570182" y="169001"/>
                  </a:cubicBezTo>
                  <a:cubicBezTo>
                    <a:pt x="1776461" y="-138878"/>
                    <a:pt x="2275224" y="70480"/>
                    <a:pt x="2419927" y="58165"/>
                  </a:cubicBezTo>
                  <a:cubicBezTo>
                    <a:pt x="2564630" y="45850"/>
                    <a:pt x="2501515" y="70480"/>
                    <a:pt x="2438400" y="951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 name="Freeform: Shape 10">
              <a:extLst>
                <a:ext uri="{FF2B5EF4-FFF2-40B4-BE49-F238E27FC236}">
                  <a16:creationId xmlns:a16="http://schemas.microsoft.com/office/drawing/2014/main" id="{970DC4C1-08FB-4D95-8CF2-0BF7945AD470}"/>
                </a:ext>
              </a:extLst>
            </p:cNvPr>
            <p:cNvSpPr/>
            <p:nvPr/>
          </p:nvSpPr>
          <p:spPr>
            <a:xfrm rot="12941897">
              <a:off x="5960727" y="3124752"/>
              <a:ext cx="95637" cy="139002"/>
            </a:xfrm>
            <a:custGeom>
              <a:avLst/>
              <a:gdLst>
                <a:gd name="connsiteX0" fmla="*/ 94376 w 98520"/>
                <a:gd name="connsiteY0" fmla="*/ 2281 h 106111"/>
                <a:gd name="connsiteX1" fmla="*/ 108 w 98520"/>
                <a:gd name="connsiteY1" fmla="*/ 39988 h 106111"/>
                <a:gd name="connsiteX2" fmla="*/ 75522 w 98520"/>
                <a:gd name="connsiteY2" fmla="*/ 105975 h 106111"/>
                <a:gd name="connsiteX3" fmla="*/ 94376 w 98520"/>
                <a:gd name="connsiteY3" fmla="*/ 2281 h 106111"/>
              </a:gdLst>
              <a:ahLst/>
              <a:cxnLst>
                <a:cxn ang="0">
                  <a:pos x="connsiteX0" y="connsiteY0"/>
                </a:cxn>
                <a:cxn ang="0">
                  <a:pos x="connsiteX1" y="connsiteY1"/>
                </a:cxn>
                <a:cxn ang="0">
                  <a:pos x="connsiteX2" y="connsiteY2"/>
                </a:cxn>
                <a:cxn ang="0">
                  <a:pos x="connsiteX3" y="connsiteY3"/>
                </a:cxn>
              </a:cxnLst>
              <a:rect l="l" t="t" r="r" b="b"/>
              <a:pathLst>
                <a:path w="98520" h="106111">
                  <a:moveTo>
                    <a:pt x="94376" y="2281"/>
                  </a:moveTo>
                  <a:cubicBezTo>
                    <a:pt x="81807" y="-8717"/>
                    <a:pt x="3250" y="22706"/>
                    <a:pt x="108" y="39988"/>
                  </a:cubicBezTo>
                  <a:cubicBezTo>
                    <a:pt x="-3034" y="57270"/>
                    <a:pt x="62953" y="109117"/>
                    <a:pt x="75522" y="105975"/>
                  </a:cubicBezTo>
                  <a:cubicBezTo>
                    <a:pt x="88091" y="102833"/>
                    <a:pt x="106945" y="13279"/>
                    <a:pt x="94376" y="228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pic>
        <p:nvPicPr>
          <p:cNvPr id="13" name="Graphic 12" descr="Dog">
            <a:extLst>
              <a:ext uri="{FF2B5EF4-FFF2-40B4-BE49-F238E27FC236}">
                <a16:creationId xmlns:a16="http://schemas.microsoft.com/office/drawing/2014/main" id="{98B53EDA-ACE9-4A8D-AFF3-FCD0BC0052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7934" y="2764632"/>
            <a:ext cx="1898369" cy="1898369"/>
          </a:xfrm>
          <a:prstGeom prst="rect">
            <a:avLst/>
          </a:prstGeom>
        </p:spPr>
      </p:pic>
      <p:sp>
        <p:nvSpPr>
          <p:cNvPr id="15" name="Freeform: Shape 14">
            <a:extLst>
              <a:ext uri="{FF2B5EF4-FFF2-40B4-BE49-F238E27FC236}">
                <a16:creationId xmlns:a16="http://schemas.microsoft.com/office/drawing/2014/main" id="{E306A9FB-FF7A-4E7D-84CE-3D549583119F}"/>
              </a:ext>
            </a:extLst>
          </p:cNvPr>
          <p:cNvSpPr/>
          <p:nvPr/>
        </p:nvSpPr>
        <p:spPr>
          <a:xfrm>
            <a:off x="7303439" y="3359727"/>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17" name="Rectangle: Rounded Corners 16">
            <a:extLst>
              <a:ext uri="{FF2B5EF4-FFF2-40B4-BE49-F238E27FC236}">
                <a16:creationId xmlns:a16="http://schemas.microsoft.com/office/drawing/2014/main" id="{A26C66DC-C5C3-41AE-8945-0B4B304CFADA}"/>
              </a:ext>
            </a:extLst>
          </p:cNvPr>
          <p:cNvSpPr/>
          <p:nvPr/>
        </p:nvSpPr>
        <p:spPr>
          <a:xfrm>
            <a:off x="909336" y="3528291"/>
            <a:ext cx="3214255" cy="277091"/>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254979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A749-6AAD-4AA2-A705-C59E4692335C}"/>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4FBC598-91D3-474B-9E14-950225DC2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8A184B-03CF-4E8C-A33F-EB7CD79E7DC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7" name="Google Shape;219;p16">
            <a:extLst>
              <a:ext uri="{FF2B5EF4-FFF2-40B4-BE49-F238E27FC236}">
                <a16:creationId xmlns:a16="http://schemas.microsoft.com/office/drawing/2014/main" id="{D8C1425F-AC4E-4AE9-BA0B-320DBDEF6B57}"/>
              </a:ext>
            </a:extLst>
          </p:cNvPr>
          <p:cNvSpPr txBox="1">
            <a:spLocks/>
          </p:cNvSpPr>
          <p:nvPr/>
        </p:nvSpPr>
        <p:spPr>
          <a:xfrm>
            <a:off x="380010" y="1481446"/>
            <a:ext cx="8385175" cy="4978078"/>
          </a:xfrm>
          <a:prstGeom prst="rect">
            <a:avLst/>
          </a:prstGeom>
          <a:solidFill>
            <a:schemeClr val="tx2"/>
          </a:solidFill>
          <a:ln>
            <a:solidFill>
              <a:schemeClr val="accent3"/>
            </a:solid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String name = “Spot”;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r>
              <a:rPr kumimoji="0" lang="en-US" sz="1600" b="0" i="0" u="none" strike="noStrike" kern="0" cap="none" spc="0" normalizeH="0" baseline="0" noProof="0" dirty="0">
                <a:ln>
                  <a:noFill/>
                </a:ln>
                <a:solidFill>
                  <a:srgbClr val="F36A25"/>
                </a:solidFill>
                <a:effectLst/>
                <a:uLnTx/>
                <a:uFillTx/>
                <a:latin typeface="Courier New" panose="02070309020205020404" pitchFamily="49" charset="0"/>
                <a:cs typeface="Courier New" panose="02070309020205020404" pitchFamily="49" charset="0"/>
                <a:sym typeface="Arial"/>
              </a:rPr>
              <a:t>extends Animal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/*instance variable-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600" kern="0" dirty="0">
                <a:solidFill>
                  <a:srgbClr val="474C55"/>
                </a:solidFill>
                <a:latin typeface="Courier New" panose="02070309020205020404" pitchFamily="49" charset="0"/>
                <a:cs typeface="Courier New" panose="02070309020205020404" pitchFamily="49" charset="0"/>
              </a:rPr>
              <a:t>	</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state of a Dog object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collar</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Collar();</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150000"/>
              </a:lnSpc>
              <a:spcBef>
                <a:spcPts val="480"/>
              </a:spcBef>
              <a:spcAft>
                <a:spcPts val="0"/>
              </a:spcAft>
              <a:buClr>
                <a:srgbClr val="F36A25"/>
              </a:buClr>
              <a:buSzPts val="2400"/>
              <a:buFont typeface="Arial"/>
              <a:buNone/>
              <a:tabLst/>
              <a:defRPr/>
            </a:pP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ProgramExecution</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static void</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main(String[] </a:t>
            </a:r>
            <a:r>
              <a:rPr kumimoji="0" lang="en-US" sz="16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args</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Animal dog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dog2 = </a:t>
            </a:r>
            <a:r>
              <a:rPr kumimoji="0" lang="en-US" sz="16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new</a:t>
            </a: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6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pic>
        <p:nvPicPr>
          <p:cNvPr id="11" name="Graphic 10" descr="Dog">
            <a:extLst>
              <a:ext uri="{FF2B5EF4-FFF2-40B4-BE49-F238E27FC236}">
                <a16:creationId xmlns:a16="http://schemas.microsoft.com/office/drawing/2014/main" id="{E60A679F-9A2A-4186-85B9-1D6F877AF9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27142" y="1636335"/>
            <a:ext cx="1898369" cy="1898369"/>
          </a:xfrm>
          <a:prstGeom prst="rect">
            <a:avLst/>
          </a:prstGeom>
        </p:spPr>
      </p:pic>
      <p:sp>
        <p:nvSpPr>
          <p:cNvPr id="16" name="Freeform: Shape 15">
            <a:extLst>
              <a:ext uri="{FF2B5EF4-FFF2-40B4-BE49-F238E27FC236}">
                <a16:creationId xmlns:a16="http://schemas.microsoft.com/office/drawing/2014/main" id="{FDFC575C-4F70-4B79-9EBA-1A734F72B1EB}"/>
              </a:ext>
            </a:extLst>
          </p:cNvPr>
          <p:cNvSpPr/>
          <p:nvPr/>
        </p:nvSpPr>
        <p:spPr>
          <a:xfrm>
            <a:off x="7736610" y="2179320"/>
            <a:ext cx="325350" cy="228599"/>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pic>
        <p:nvPicPr>
          <p:cNvPr id="19" name="Graphic 18" descr="Dog">
            <a:extLst>
              <a:ext uri="{FF2B5EF4-FFF2-40B4-BE49-F238E27FC236}">
                <a16:creationId xmlns:a16="http://schemas.microsoft.com/office/drawing/2014/main" id="{55CF0F41-B3FE-4C01-B97D-249AF5BD61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993" y="3960741"/>
            <a:ext cx="1898369" cy="1898369"/>
          </a:xfrm>
          <a:prstGeom prst="rect">
            <a:avLst/>
          </a:prstGeom>
        </p:spPr>
      </p:pic>
      <p:sp>
        <p:nvSpPr>
          <p:cNvPr id="18" name="Cloud 17">
            <a:extLst>
              <a:ext uri="{FF2B5EF4-FFF2-40B4-BE49-F238E27FC236}">
                <a16:creationId xmlns:a16="http://schemas.microsoft.com/office/drawing/2014/main" id="{63230A2C-44CC-4E2B-A411-A57A2FE8184B}"/>
              </a:ext>
            </a:extLst>
          </p:cNvPr>
          <p:cNvSpPr/>
          <p:nvPr/>
        </p:nvSpPr>
        <p:spPr>
          <a:xfrm>
            <a:off x="6250348" y="4075511"/>
            <a:ext cx="2245952" cy="1963557"/>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sp>
        <p:nvSpPr>
          <p:cNvPr id="20" name="Freeform: Shape 19">
            <a:extLst>
              <a:ext uri="{FF2B5EF4-FFF2-40B4-BE49-F238E27FC236}">
                <a16:creationId xmlns:a16="http://schemas.microsoft.com/office/drawing/2014/main" id="{0F59D507-91D5-4805-8A55-498BEE753C34}"/>
              </a:ext>
            </a:extLst>
          </p:cNvPr>
          <p:cNvSpPr/>
          <p:nvPr/>
        </p:nvSpPr>
        <p:spPr>
          <a:xfrm>
            <a:off x="7616878" y="4555836"/>
            <a:ext cx="316561" cy="168564"/>
          </a:xfrm>
          <a:custGeom>
            <a:avLst/>
            <a:gdLst>
              <a:gd name="connsiteX0" fmla="*/ 0 w 277091"/>
              <a:gd name="connsiteY0" fmla="*/ 0 h 138546"/>
              <a:gd name="connsiteX1" fmla="*/ 277091 w 277091"/>
              <a:gd name="connsiteY1" fmla="*/ 138546 h 138546"/>
            </a:gdLst>
            <a:ahLst/>
            <a:cxnLst>
              <a:cxn ang="0">
                <a:pos x="connsiteX0" y="connsiteY0"/>
              </a:cxn>
              <a:cxn ang="0">
                <a:pos x="connsiteX1" y="connsiteY1"/>
              </a:cxn>
            </a:cxnLst>
            <a:rect l="l" t="t" r="r" b="b"/>
            <a:pathLst>
              <a:path w="277091" h="138546">
                <a:moveTo>
                  <a:pt x="0" y="0"/>
                </a:moveTo>
                <a:lnTo>
                  <a:pt x="277091" y="138546"/>
                </a:lnTo>
              </a:path>
            </a:pathLst>
          </a:custGeom>
          <a:ln w="571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cxnSp>
        <p:nvCxnSpPr>
          <p:cNvPr id="21" name="Straight Arrow Connector 20">
            <a:extLst>
              <a:ext uri="{FF2B5EF4-FFF2-40B4-BE49-F238E27FC236}">
                <a16:creationId xmlns:a16="http://schemas.microsoft.com/office/drawing/2014/main" id="{37F67BD0-00A9-44F2-A092-DF4397A721D2}"/>
              </a:ext>
            </a:extLst>
          </p:cNvPr>
          <p:cNvCxnSpPr>
            <a:cxnSpLocks/>
          </p:cNvCxnSpPr>
          <p:nvPr/>
        </p:nvCxnSpPr>
        <p:spPr>
          <a:xfrm flipV="1">
            <a:off x="4060272" y="5525740"/>
            <a:ext cx="2245952" cy="16199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Cloud 24">
            <a:extLst>
              <a:ext uri="{FF2B5EF4-FFF2-40B4-BE49-F238E27FC236}">
                <a16:creationId xmlns:a16="http://schemas.microsoft.com/office/drawing/2014/main" id="{BAB245A7-6C07-4681-95D1-0C3390D8E7F8}"/>
              </a:ext>
            </a:extLst>
          </p:cNvPr>
          <p:cNvSpPr/>
          <p:nvPr/>
        </p:nvSpPr>
        <p:spPr>
          <a:xfrm>
            <a:off x="6220054" y="1455849"/>
            <a:ext cx="2543935" cy="250489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A0A1A0"/>
                </a:solidFill>
                <a:effectLst/>
                <a:uLnTx/>
                <a:uFillTx/>
                <a:latin typeface="Segoe Print" panose="02000600000000000000" pitchFamily="2" charset="0"/>
                <a:ea typeface="+mn-ea"/>
                <a:cs typeface="+mn-cs"/>
                <a:sym typeface="Arial"/>
              </a:rPr>
              <a:t>size =6.5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name =“Spot”</a:t>
            </a:r>
          </a:p>
        </p:txBody>
      </p:sp>
      <p:grpSp>
        <p:nvGrpSpPr>
          <p:cNvPr id="27" name="Group 26">
            <a:extLst>
              <a:ext uri="{FF2B5EF4-FFF2-40B4-BE49-F238E27FC236}">
                <a16:creationId xmlns:a16="http://schemas.microsoft.com/office/drawing/2014/main" id="{DAAA87D6-BE41-4BFA-BE9C-205F91562862}"/>
              </a:ext>
            </a:extLst>
          </p:cNvPr>
          <p:cNvGrpSpPr/>
          <p:nvPr/>
        </p:nvGrpSpPr>
        <p:grpSpPr>
          <a:xfrm>
            <a:off x="3261824" y="1537099"/>
            <a:ext cx="1701727" cy="1097282"/>
            <a:chOff x="3261824" y="1537099"/>
            <a:chExt cx="1701727" cy="1097282"/>
          </a:xfrm>
        </p:grpSpPr>
        <p:sp>
          <p:nvSpPr>
            <p:cNvPr id="17" name="Cloud 16">
              <a:extLst>
                <a:ext uri="{FF2B5EF4-FFF2-40B4-BE49-F238E27FC236}">
                  <a16:creationId xmlns:a16="http://schemas.microsoft.com/office/drawing/2014/main" id="{3239B21C-D3BC-4C08-BA21-0EE8CD4184C3}"/>
                </a:ext>
              </a:extLst>
            </p:cNvPr>
            <p:cNvSpPr/>
            <p:nvPr/>
          </p:nvSpPr>
          <p:spPr>
            <a:xfrm>
              <a:off x="3768280" y="1537099"/>
              <a:ext cx="1195271" cy="1097282"/>
            </a:xfrm>
            <a:prstGeom prst="cloud">
              <a:avLst/>
            </a:prstGeom>
            <a:solidFill>
              <a:schemeClr val="accent1">
                <a:alpha val="5000"/>
              </a:schemeClr>
            </a:solidFill>
            <a:ln w="180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Animal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ea typeface="+mn-ea"/>
                  <a:cs typeface="+mn-cs"/>
                  <a:sym typeface="Arial"/>
                </a:rPr>
                <a:t>objects</a:t>
              </a:r>
            </a:p>
          </p:txBody>
        </p:sp>
        <p:sp>
          <p:nvSpPr>
            <p:cNvPr id="26" name="TextBox 25">
              <a:extLst>
                <a:ext uri="{FF2B5EF4-FFF2-40B4-BE49-F238E27FC236}">
                  <a16:creationId xmlns:a16="http://schemas.microsoft.com/office/drawing/2014/main" id="{876EF019-1232-4F58-9098-262B28FE3A03}"/>
                </a:ext>
              </a:extLst>
            </p:cNvPr>
            <p:cNvSpPr txBox="1"/>
            <p:nvPr/>
          </p:nvSpPr>
          <p:spPr>
            <a:xfrm>
              <a:off x="3261824" y="1597578"/>
              <a:ext cx="64152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Key: </a:t>
              </a:r>
            </a:p>
          </p:txBody>
        </p:sp>
      </p:grpSp>
      <p:cxnSp>
        <p:nvCxnSpPr>
          <p:cNvPr id="22" name="Straight Arrow Connector 21">
            <a:extLst>
              <a:ext uri="{FF2B5EF4-FFF2-40B4-BE49-F238E27FC236}">
                <a16:creationId xmlns:a16="http://schemas.microsoft.com/office/drawing/2014/main" id="{230A16D6-DB12-4AB1-86BB-6B30D57F3528}"/>
              </a:ext>
            </a:extLst>
          </p:cNvPr>
          <p:cNvCxnSpPr>
            <a:cxnSpLocks/>
          </p:cNvCxnSpPr>
          <p:nvPr/>
        </p:nvCxnSpPr>
        <p:spPr>
          <a:xfrm flipV="1">
            <a:off x="4278385" y="3385744"/>
            <a:ext cx="2027839" cy="199081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1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6" grpId="0" animBg="1"/>
      <p:bldP spid="18" grpId="0" animBg="1"/>
      <p:bldP spid="20"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Relationships Define Structure</a:t>
            </a:r>
            <a:endParaRPr/>
          </a:p>
        </p:txBody>
      </p:sp>
      <p:sp>
        <p:nvSpPr>
          <p:cNvPr id="240" name="Google Shape;240;p19"/>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When organizing your code into classes, consider the relationship between the different parts. Those relationships will inform the structure of the classes themselves.</a:t>
            </a:r>
            <a:endParaRPr dirty="0"/>
          </a:p>
          <a:p>
            <a:pPr marL="342900" lvl="0" indent="-342900" algn="l" rtl="0">
              <a:lnSpc>
                <a:spcPct val="90000"/>
              </a:lnSpc>
              <a:spcBef>
                <a:spcPts val="560"/>
              </a:spcBef>
              <a:spcAft>
                <a:spcPts val="0"/>
              </a:spcAft>
              <a:buSzPts val="2800"/>
              <a:buChar char="•"/>
            </a:pPr>
            <a:r>
              <a:rPr lang="en-US" dirty="0"/>
              <a:t>If you’re simulating a car…</a:t>
            </a:r>
            <a:endParaRPr dirty="0"/>
          </a:p>
          <a:p>
            <a:pPr marL="742950" lvl="1" indent="-285750" algn="l" rtl="0">
              <a:lnSpc>
                <a:spcPct val="90000"/>
              </a:lnSpc>
              <a:spcBef>
                <a:spcPts val="480"/>
              </a:spcBef>
              <a:spcAft>
                <a:spcPts val="0"/>
              </a:spcAft>
              <a:buSzPts val="2400"/>
              <a:buChar char="–"/>
            </a:pPr>
            <a:r>
              <a:rPr lang="en-US" dirty="0"/>
              <a:t>Should the engine extend car, or should the car class contain an engine instance?</a:t>
            </a:r>
            <a:endParaRPr dirty="0"/>
          </a:p>
          <a:p>
            <a:pPr marL="742950" lvl="1" indent="-285750" algn="l" rtl="0">
              <a:lnSpc>
                <a:spcPct val="90000"/>
              </a:lnSpc>
              <a:spcBef>
                <a:spcPts val="480"/>
              </a:spcBef>
              <a:spcAft>
                <a:spcPts val="0"/>
              </a:spcAft>
              <a:buSzPts val="2400"/>
              <a:buChar char="–"/>
            </a:pPr>
            <a:r>
              <a:rPr lang="en-US" dirty="0"/>
              <a:t>Do the different car parts have common functions or properties that can be abstracted out? I.e. can those commonalities be moved into an abstract superclass or interface that they each inherit?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EC38-7ACF-42D7-900C-29D3ED36CE6A}"/>
              </a:ext>
            </a:extLst>
          </p:cNvPr>
          <p:cNvSpPr>
            <a:spLocks noGrp="1"/>
          </p:cNvSpPr>
          <p:nvPr>
            <p:ph type="title"/>
          </p:nvPr>
        </p:nvSpPr>
        <p:spPr/>
        <p:txBody>
          <a:bodyPr/>
          <a:lstStyle/>
          <a:p>
            <a:r>
              <a:rPr lang="en-US" dirty="0"/>
              <a:t>Contract</a:t>
            </a:r>
          </a:p>
        </p:txBody>
      </p:sp>
      <p:sp>
        <p:nvSpPr>
          <p:cNvPr id="3" name="Text Placeholder 2">
            <a:extLst>
              <a:ext uri="{FF2B5EF4-FFF2-40B4-BE49-F238E27FC236}">
                <a16:creationId xmlns:a16="http://schemas.microsoft.com/office/drawing/2014/main" id="{8BF6CD03-02F1-42B1-9BF5-8E4B12DF1EEB}"/>
              </a:ext>
            </a:extLst>
          </p:cNvPr>
          <p:cNvSpPr>
            <a:spLocks noGrp="1"/>
          </p:cNvSpPr>
          <p:nvPr>
            <p:ph type="body" idx="1"/>
          </p:nvPr>
        </p:nvSpPr>
        <p:spPr/>
        <p:txBody>
          <a:bodyPr anchor="ctr"/>
          <a:lstStyle/>
          <a:p>
            <a:r>
              <a:rPr lang="en-US" dirty="0"/>
              <a:t>A superclass essentially guarantees that all subclasses will have certain behaviors – those that are defined in the super class</a:t>
            </a:r>
          </a:p>
          <a:p>
            <a:pPr marL="50800" indent="0">
              <a:buNone/>
            </a:pPr>
            <a:endParaRPr lang="en-US" dirty="0"/>
          </a:p>
          <a:p>
            <a:r>
              <a:rPr lang="en-US" dirty="0"/>
              <a:t>Therefore, it defines a contract between extending classes and all other classes. </a:t>
            </a:r>
          </a:p>
          <a:p>
            <a:endParaRPr lang="en-US" dirty="0"/>
          </a:p>
        </p:txBody>
      </p:sp>
      <p:sp>
        <p:nvSpPr>
          <p:cNvPr id="4" name="Slide Number Placeholder 3">
            <a:extLst>
              <a:ext uri="{FF2B5EF4-FFF2-40B4-BE49-F238E27FC236}">
                <a16:creationId xmlns:a16="http://schemas.microsoft.com/office/drawing/2014/main" id="{2AC28ED9-3E51-4BE2-9A88-DC6D395D9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4056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Encapsulation (Review)</a:t>
            </a:r>
            <a:endParaRPr dirty="0"/>
          </a:p>
        </p:txBody>
      </p:sp>
      <p:sp>
        <p:nvSpPr>
          <p:cNvPr id="253" name="Google Shape;253;p21"/>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Encapsulation: an OOP design principle</a:t>
            </a:r>
            <a:endParaRPr dirty="0"/>
          </a:p>
          <a:p>
            <a:pPr marL="742950" lvl="1" indent="-285750" algn="l" rtl="0">
              <a:spcBef>
                <a:spcPts val="480"/>
              </a:spcBef>
              <a:spcAft>
                <a:spcPts val="0"/>
              </a:spcAft>
              <a:buSzPts val="2400"/>
              <a:buChar char="–"/>
            </a:pPr>
            <a:r>
              <a:rPr lang="en-US" dirty="0"/>
              <a:t>Classes should allow minimum necessary access to their members.</a:t>
            </a:r>
            <a:endParaRPr dirty="0"/>
          </a:p>
          <a:p>
            <a:pPr marL="742950" lvl="1" indent="-285750" algn="l" rtl="0">
              <a:spcBef>
                <a:spcPts val="480"/>
              </a:spcBef>
              <a:spcAft>
                <a:spcPts val="0"/>
              </a:spcAft>
              <a:buSzPts val="2400"/>
              <a:buChar char="–"/>
            </a:pPr>
            <a:r>
              <a:rPr lang="en-US" dirty="0"/>
              <a:t>Access to class variables should be done through methods that can perform validation</a:t>
            </a:r>
            <a:endParaRPr dirty="0"/>
          </a:p>
          <a:p>
            <a:pPr marL="1143000" lvl="2" indent="-228600" algn="l" rtl="0">
              <a:spcBef>
                <a:spcPts val="400"/>
              </a:spcBef>
              <a:spcAft>
                <a:spcPts val="0"/>
              </a:spcAft>
              <a:buSzPts val="2000"/>
              <a:buChar char="•"/>
            </a:pPr>
            <a:r>
              <a:rPr lang="en-US" dirty="0"/>
              <a:t>Getters and Setters / Accessors and Mutators</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private 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int </a:t>
            </a:r>
            <a:r>
              <a:rPr lang="en-US" sz="1800" dirty="0" err="1">
                <a:latin typeface="Courier New"/>
                <a:ea typeface="Courier New"/>
                <a:cs typeface="Courier New"/>
                <a:sym typeface="Courier New"/>
              </a:rPr>
              <a:t>getSomeVar</a:t>
            </a:r>
            <a:r>
              <a:rPr lang="en-US" sz="1800" dirty="0">
                <a:latin typeface="Courier New"/>
                <a:ea typeface="Courier New"/>
                <a:cs typeface="Courier New"/>
                <a:sym typeface="Courier New"/>
              </a:rPr>
              <a:t>() { return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914400" lvl="2" indent="0" algn="l" rtl="0">
              <a:spcBef>
                <a:spcPts val="360"/>
              </a:spcBef>
              <a:spcAft>
                <a:spcPts val="0"/>
              </a:spcAft>
              <a:buSzPts val="1800"/>
              <a:buNone/>
            </a:pPr>
            <a:r>
              <a:rPr lang="en-US" sz="1800" dirty="0">
                <a:latin typeface="Courier New"/>
                <a:ea typeface="Courier New"/>
                <a:cs typeface="Courier New"/>
                <a:sym typeface="Courier New"/>
              </a:rPr>
              <a:t>public void </a:t>
            </a:r>
            <a:r>
              <a:rPr lang="en-US" sz="1800" dirty="0" err="1">
                <a:latin typeface="Courier New"/>
                <a:ea typeface="Courier New"/>
                <a:cs typeface="Courier New"/>
                <a:sym typeface="Courier New"/>
              </a:rPr>
              <a:t>setSomeVar</a:t>
            </a:r>
            <a:r>
              <a:rPr lang="en-US" sz="1800" dirty="0">
                <a:latin typeface="Courier New"/>
                <a:ea typeface="Courier New"/>
                <a:cs typeface="Courier New"/>
                <a:sym typeface="Courier New"/>
              </a:rPr>
              <a:t>(int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this.someVar</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someVar</a:t>
            </a:r>
            <a:r>
              <a:rPr lang="en-US" sz="1800" dirty="0">
                <a:latin typeface="Courier New"/>
                <a:ea typeface="Courier New"/>
                <a:cs typeface="Courier New"/>
                <a:sym typeface="Courier New"/>
              </a:rPr>
              <a:t>; }</a:t>
            </a:r>
            <a:endParaRPr dirty="0"/>
          </a:p>
          <a:p>
            <a:pPr marL="1143000" lvl="2" indent="-228600" algn="l" rtl="0">
              <a:spcBef>
                <a:spcPts val="400"/>
              </a:spcBef>
              <a:spcAft>
                <a:spcPts val="0"/>
              </a:spcAft>
              <a:buSzPts val="2000"/>
              <a:buChar char="•"/>
            </a:pPr>
            <a:r>
              <a:rPr lang="en-US" dirty="0">
                <a:latin typeface="Arial"/>
                <a:ea typeface="Arial"/>
                <a:cs typeface="Arial"/>
                <a:sym typeface="Arial"/>
              </a:rPr>
              <a:t>Capitalization and naming of getters/setters is important.</a:t>
            </a:r>
            <a:endParaRPr dirty="0"/>
          </a:p>
          <a:p>
            <a:pPr marL="1143000" lvl="2" indent="-228600" algn="l" rtl="0">
              <a:spcBef>
                <a:spcPts val="400"/>
              </a:spcBef>
              <a:spcAft>
                <a:spcPts val="0"/>
              </a:spcAft>
              <a:buSzPts val="2000"/>
              <a:buChar char="•"/>
            </a:pPr>
            <a:r>
              <a:rPr lang="en-US" dirty="0" err="1">
                <a:latin typeface="Arial"/>
                <a:ea typeface="Arial"/>
                <a:cs typeface="Arial"/>
                <a:sym typeface="Arial"/>
              </a:rPr>
              <a:t>getVariableName</a:t>
            </a:r>
            <a:r>
              <a:rPr lang="en-US" dirty="0">
                <a:latin typeface="Arial"/>
                <a:ea typeface="Arial"/>
                <a:cs typeface="Arial"/>
                <a:sym typeface="Arial"/>
              </a:rPr>
              <a:t>() and </a:t>
            </a:r>
            <a:r>
              <a:rPr lang="en-US" dirty="0" err="1">
                <a:latin typeface="Arial"/>
                <a:ea typeface="Arial"/>
                <a:cs typeface="Arial"/>
                <a:sym typeface="Arial"/>
              </a:rPr>
              <a:t>setVariableName</a:t>
            </a:r>
            <a:r>
              <a:rPr lang="en-US" dirty="0">
                <a:latin typeface="Arial"/>
                <a:ea typeface="Arial"/>
                <a:cs typeface="Arial"/>
                <a:sym typeface="Arial"/>
              </a:rPr>
              <a:t>(). Some libraries expect this pattern to be followed.</a:t>
            </a:r>
            <a:endParaRPr dirty="0"/>
          </a:p>
        </p:txBody>
      </p:sp>
      <p:sp>
        <p:nvSpPr>
          <p:cNvPr id="254" name="Google Shape;254;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4 Pillars of Object-Oriented Programming</a:t>
            </a:r>
            <a:endParaRPr dirty="0"/>
          </a:p>
        </p:txBody>
      </p:sp>
      <p:sp>
        <p:nvSpPr>
          <p:cNvPr id="226" name="Google Shape;226;p17"/>
          <p:cNvSpPr txBox="1">
            <a:spLocks noGrp="1"/>
          </p:cNvSpPr>
          <p:nvPr>
            <p:ph type="body" idx="1"/>
          </p:nvPr>
        </p:nvSpPr>
        <p:spPr>
          <a:xfrm>
            <a:off x="380010" y="1313003"/>
            <a:ext cx="8383980" cy="5335447"/>
          </a:xfrm>
          <a:prstGeom prst="rect">
            <a:avLst/>
          </a:prstGeom>
          <a:noFill/>
          <a:ln>
            <a:noFill/>
          </a:ln>
        </p:spPr>
        <p:txBody>
          <a:bodyPr spcFirstLastPara="1" wrap="square" lIns="91425" tIns="45700" rIns="91425" bIns="45700" anchor="t" anchorCtr="0">
            <a:normAutofit/>
          </a:bodyPr>
          <a:lstStyle/>
          <a:p>
            <a:pPr marL="342900" indent="-342900">
              <a:spcBef>
                <a:spcPts val="0"/>
              </a:spcBef>
            </a:pPr>
            <a:r>
              <a:rPr lang="en-US" b="1" i="1" u="sng" dirty="0"/>
              <a:t>A</a:t>
            </a:r>
            <a:r>
              <a:rPr lang="en-US" b="1" i="1" dirty="0"/>
              <a:t>bstraction</a:t>
            </a:r>
            <a:r>
              <a:rPr lang="en-US" dirty="0"/>
              <a:t>: </a:t>
            </a:r>
            <a:r>
              <a:rPr lang="en-US" sz="2400" dirty="0"/>
              <a:t>The process of hiding implementation and processes of an entity to reduce complexity or increase understanding of a system’s properties.</a:t>
            </a:r>
          </a:p>
          <a:p>
            <a:pPr marL="342900" indent="-342900">
              <a:spcBef>
                <a:spcPts val="0"/>
              </a:spcBef>
            </a:pPr>
            <a:r>
              <a:rPr lang="en-US" b="1" i="1" u="sng" dirty="0"/>
              <a:t>P</a:t>
            </a:r>
            <a:r>
              <a:rPr lang="en-US" b="1" i="1" dirty="0"/>
              <a:t>olymorphism</a:t>
            </a:r>
            <a:r>
              <a:rPr lang="en-US" sz="2400" dirty="0"/>
              <a:t>: The ability for objects, classes, variables and/or methods to alter functionality while maintaining structure.</a:t>
            </a:r>
            <a:endParaRPr lang="en-US" sz="2400" b="1" i="1" u="sng" dirty="0"/>
          </a:p>
          <a:p>
            <a:pPr marL="342900" lvl="0" indent="-342900" algn="l" rtl="0">
              <a:spcBef>
                <a:spcPts val="0"/>
              </a:spcBef>
              <a:spcAft>
                <a:spcPts val="0"/>
              </a:spcAft>
              <a:buSzPts val="2800"/>
              <a:buChar char="•"/>
            </a:pPr>
            <a:r>
              <a:rPr lang="en-US" b="1" i="1" u="sng" dirty="0"/>
              <a:t>I</a:t>
            </a:r>
            <a:r>
              <a:rPr lang="en-US" b="1" i="1" dirty="0"/>
              <a:t>nheritance</a:t>
            </a:r>
            <a:r>
              <a:rPr lang="en-US" dirty="0"/>
              <a:t>: </a:t>
            </a:r>
            <a:r>
              <a:rPr lang="en-US" sz="2400" dirty="0"/>
              <a:t>The ability for entities to adopt variables (fields) and/or methods (behavior) from a parent (super) class, allowing for instantiation of child objects from said parent class.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r>
              <a:rPr lang="en-US" b="1" i="1" u="sng" dirty="0"/>
              <a:t>E</a:t>
            </a:r>
            <a:r>
              <a:rPr lang="en-US" b="1" i="1" dirty="0"/>
              <a:t>ncapsulation</a:t>
            </a:r>
            <a:r>
              <a:rPr lang="en-US" dirty="0"/>
              <a:t>: </a:t>
            </a:r>
            <a:r>
              <a:rPr lang="en-US" sz="2400" dirty="0"/>
              <a:t>The act of wrapping code into a single unit and then selectively exposing and restricting access to that code based on functionality or use within classes.</a:t>
            </a:r>
          </a:p>
          <a:p>
            <a:pPr marL="342900" lvl="0" indent="-342900" algn="l" rtl="0">
              <a:spcBef>
                <a:spcPts val="0"/>
              </a:spcBef>
              <a:spcAft>
                <a:spcPts val="0"/>
              </a:spcAft>
              <a:buSzPts val="2800"/>
              <a:buChar char="•"/>
            </a:pPr>
            <a:endParaRPr lang="en-US" sz="800" dirty="0"/>
          </a:p>
          <a:p>
            <a:pPr marL="342900" lvl="0" indent="-342900" algn="l" rtl="0">
              <a:spcBef>
                <a:spcPts val="0"/>
              </a:spcBef>
              <a:spcAft>
                <a:spcPts val="0"/>
              </a:spcAft>
              <a:buSzPts val="2800"/>
              <a:buChar char="•"/>
            </a:pPr>
            <a:endParaRPr lang="en-US" sz="80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Access Modifiers</a:t>
            </a:r>
            <a:endParaRPr/>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b="1" dirty="0"/>
              <a:t>Public:</a:t>
            </a:r>
            <a:r>
              <a:rPr lang="en-US" dirty="0"/>
              <a:t> visible to all classes, everywhere</a:t>
            </a:r>
            <a:endParaRPr dirty="0"/>
          </a:p>
          <a:p>
            <a:pPr marL="342900" lvl="0" indent="-342900" algn="l" rtl="0">
              <a:spcBef>
                <a:spcPts val="560"/>
              </a:spcBef>
              <a:spcAft>
                <a:spcPts val="0"/>
              </a:spcAft>
              <a:buSzPts val="2800"/>
              <a:buChar char="•"/>
            </a:pPr>
            <a:r>
              <a:rPr lang="en-US" b="1" u="sng" dirty="0"/>
              <a:t>Protected*</a:t>
            </a:r>
            <a:r>
              <a:rPr lang="en-US" b="1" dirty="0"/>
              <a:t>:</a:t>
            </a:r>
            <a:r>
              <a:rPr lang="en-US" dirty="0"/>
              <a:t> visible to all classes in the same package, and within subclasses</a:t>
            </a:r>
            <a:endParaRPr dirty="0"/>
          </a:p>
          <a:p>
            <a:pPr marL="342900" lvl="0" indent="-342900" algn="l" rtl="0">
              <a:spcBef>
                <a:spcPts val="560"/>
              </a:spcBef>
              <a:spcAft>
                <a:spcPts val="0"/>
              </a:spcAft>
              <a:buSzPts val="2800"/>
              <a:buChar char="•"/>
            </a:pPr>
            <a:r>
              <a:rPr lang="en-US" b="1" dirty="0"/>
              <a:t>Default (Package-Private):</a:t>
            </a:r>
            <a:r>
              <a:rPr lang="en-US" dirty="0"/>
              <a:t> visible to all classes in the same package</a:t>
            </a:r>
            <a:endParaRPr dirty="0"/>
          </a:p>
          <a:p>
            <a:pPr marL="342900" lvl="0" indent="-342900" algn="l" rtl="0">
              <a:spcBef>
                <a:spcPts val="560"/>
              </a:spcBef>
              <a:spcAft>
                <a:spcPts val="0"/>
              </a:spcAft>
              <a:buSzPts val="2800"/>
              <a:buChar char="•"/>
            </a:pPr>
            <a:r>
              <a:rPr lang="en-US" b="1" dirty="0"/>
              <a:t>Private:</a:t>
            </a:r>
            <a:r>
              <a:rPr lang="en-US" dirty="0"/>
              <a:t> visible only within the current class</a:t>
            </a:r>
            <a:endParaRPr dirty="0"/>
          </a:p>
          <a:p>
            <a:pPr marL="342900" lvl="0" indent="-342900" algn="l" rtl="0">
              <a:spcBef>
                <a:spcPts val="560"/>
              </a:spcBef>
              <a:spcAft>
                <a:spcPts val="0"/>
              </a:spcAft>
              <a:buSzPts val="2800"/>
              <a:buChar char="•"/>
            </a:pPr>
            <a:r>
              <a:rPr lang="en-US" dirty="0"/>
              <a:t>Access modifiers on variables can be bypassed by more-visible methods that return or set their values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EEA8-D2E3-4126-941D-A48EE43A1AF6}"/>
              </a:ext>
            </a:extLst>
          </p:cNvPr>
          <p:cNvSpPr>
            <a:spLocks noGrp="1"/>
          </p:cNvSpPr>
          <p:nvPr>
            <p:ph type="title"/>
          </p:nvPr>
        </p:nvSpPr>
        <p:spPr/>
        <p:txBody>
          <a:bodyPr/>
          <a:lstStyle/>
          <a:p>
            <a:r>
              <a:rPr lang="en-US" dirty="0"/>
              <a:t>Accessing Class Members </a:t>
            </a:r>
          </a:p>
        </p:txBody>
      </p:sp>
      <p:sp>
        <p:nvSpPr>
          <p:cNvPr id="4" name="Slide Number Placeholder 3">
            <a:extLst>
              <a:ext uri="{FF2B5EF4-FFF2-40B4-BE49-F238E27FC236}">
                <a16:creationId xmlns:a16="http://schemas.microsoft.com/office/drawing/2014/main" id="{D993653F-C61C-4729-9354-7B3E3E3F833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Google Shape;219;p16">
            <a:extLst>
              <a:ext uri="{FF2B5EF4-FFF2-40B4-BE49-F238E27FC236}">
                <a16:creationId xmlns:a16="http://schemas.microsoft.com/office/drawing/2014/main" id="{E829E9BF-9413-42A0-8C47-015914656C03}"/>
              </a:ext>
            </a:extLst>
          </p:cNvPr>
          <p:cNvSpPr txBox="1">
            <a:spLocks/>
          </p:cNvSpPr>
          <p:nvPr/>
        </p:nvSpPr>
        <p:spPr>
          <a:xfrm>
            <a:off x="177554" y="1481447"/>
            <a:ext cx="3590405" cy="16716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protected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int</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data;</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
        <p:nvSpPr>
          <p:cNvPr id="6" name="TextBox 5">
            <a:extLst>
              <a:ext uri="{FF2B5EF4-FFF2-40B4-BE49-F238E27FC236}">
                <a16:creationId xmlns:a16="http://schemas.microsoft.com/office/drawing/2014/main" id="{7A312C36-F4D7-411E-A75D-DD61557F8CC4}"/>
              </a:ext>
            </a:extLst>
          </p:cNvPr>
          <p:cNvSpPr txBox="1"/>
          <p:nvPr/>
        </p:nvSpPr>
        <p:spPr>
          <a:xfrm>
            <a:off x="4099034" y="1498235"/>
            <a:ext cx="4867412" cy="223061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Simulator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Parent p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Parent();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p.data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lang="en-US" sz="1400" kern="0" dirty="0">
              <a:solidFill>
                <a:srgbClr val="000000"/>
              </a:solidFill>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Child c = </a:t>
            </a:r>
            <a:r>
              <a:rPr lang="en-US" sz="1400" b="1" kern="0" dirty="0">
                <a:solidFill>
                  <a:srgbClr val="000000"/>
                </a:solidFill>
                <a:latin typeface="Courier New" panose="02070309020205020404" pitchFamily="49" charset="0"/>
                <a:cs typeface="Courier New" panose="02070309020205020404" pitchFamily="49" charset="0"/>
                <a:sym typeface="Arial"/>
              </a:rPr>
              <a:t>new</a:t>
            </a:r>
            <a:r>
              <a:rPr lang="en-US" sz="1400" kern="0" dirty="0">
                <a:solidFill>
                  <a:srgbClr val="000000"/>
                </a:solidFill>
                <a:latin typeface="Courier New" panose="02070309020205020404" pitchFamily="49" charset="0"/>
                <a:cs typeface="Courier New" panose="02070309020205020404" pitchFamily="49" charset="0"/>
                <a:sym typeface="Arial"/>
              </a:rPr>
              <a:t> Child();</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lang="en-US" sz="1400" kern="0" dirty="0">
                <a:solidFill>
                  <a:srgbClr val="000000"/>
                </a:solidFill>
                <a:latin typeface="Courier New" panose="02070309020205020404" pitchFamily="49" charset="0"/>
                <a:cs typeface="Courier New" panose="02070309020205020404" pitchFamily="49" charset="0"/>
                <a:sym typeface="Arial"/>
              </a:rPr>
              <a:t>		</a:t>
            </a:r>
            <a:r>
              <a:rPr lang="en-US" sz="1400" strike="sngStrike" kern="0" dirty="0" err="1">
                <a:solidFill>
                  <a:srgbClr val="000000"/>
                </a:solidFill>
                <a:latin typeface="Courier New" panose="02070309020205020404" pitchFamily="49" charset="0"/>
                <a:cs typeface="Courier New" panose="02070309020205020404" pitchFamily="49" charset="0"/>
                <a:sym typeface="Arial"/>
              </a:rPr>
              <a:t>c.data</a:t>
            </a:r>
            <a:r>
              <a:rPr lang="en-US" sz="1400" strike="sngStrike" kern="0" dirty="0">
                <a:solidFill>
                  <a:srgbClr val="000000"/>
                </a:solidFill>
                <a:latin typeface="Courier New" panose="02070309020205020404" pitchFamily="49" charset="0"/>
                <a:cs typeface="Courier New" panose="02070309020205020404" pitchFamily="49" charset="0"/>
                <a:sym typeface="Arial"/>
              </a:rPr>
              <a:t> = 10</a:t>
            </a:r>
            <a:r>
              <a:rPr lang="en-US" sz="1400" kern="0" dirty="0">
                <a:solidFill>
                  <a:srgbClr val="000000"/>
                </a:solidFill>
                <a:latin typeface="Courier New" panose="02070309020205020404" pitchFamily="49" charset="0"/>
                <a:cs typeface="Courier New" panose="02070309020205020404" pitchFamily="49" charset="0"/>
                <a:sym typeface="Arial"/>
              </a:rPr>
              <a:t>; // error</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p:txBody>
      </p:sp>
      <p:sp>
        <p:nvSpPr>
          <p:cNvPr id="9" name="Google Shape;219;p16">
            <a:extLst>
              <a:ext uri="{FF2B5EF4-FFF2-40B4-BE49-F238E27FC236}">
                <a16:creationId xmlns:a16="http://schemas.microsoft.com/office/drawing/2014/main" id="{E0A260E1-4EBC-4CFD-8904-318C62207F22}"/>
              </a:ext>
            </a:extLst>
          </p:cNvPr>
          <p:cNvSpPr txBox="1">
            <a:spLocks/>
          </p:cNvSpPr>
          <p:nvPr/>
        </p:nvSpPr>
        <p:spPr>
          <a:xfrm>
            <a:off x="220718" y="3911899"/>
            <a:ext cx="4209392" cy="2634375"/>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two;</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Child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extends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Parent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Child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err="1">
                <a:solidFill>
                  <a:srgbClr val="474C55"/>
                </a:solidFill>
                <a:latin typeface="Courier New" panose="02070309020205020404" pitchFamily="49" charset="0"/>
                <a:cs typeface="Courier New" panose="02070309020205020404" pitchFamily="49" charset="0"/>
              </a:rPr>
              <a:t>this</a:t>
            </a:r>
            <a:r>
              <a:rPr lang="en-US" sz="1400" kern="0" dirty="0" err="1">
                <a:solidFill>
                  <a:srgbClr val="474C55"/>
                </a:solidFill>
                <a:latin typeface="Courier New" panose="02070309020205020404" pitchFamily="49" charset="0"/>
                <a:cs typeface="Courier New" panose="02070309020205020404" pitchFamily="49" charset="0"/>
              </a:rPr>
              <a:t>.data</a:t>
            </a:r>
            <a:r>
              <a:rPr lang="en-US" sz="1400" kern="0" dirty="0">
                <a:solidFill>
                  <a:srgbClr val="474C55"/>
                </a:solidFill>
                <a:latin typeface="Courier New" panose="02070309020205020404" pitchFamily="49" charset="0"/>
                <a:cs typeface="Courier New" panose="02070309020205020404" pitchFamily="49" charset="0"/>
              </a:rPr>
              <a:t> = 10;</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public</a:t>
            </a:r>
            <a:r>
              <a:rPr lang="en-US" sz="1400" kern="0" dirty="0">
                <a:solidFill>
                  <a:srgbClr val="474C55"/>
                </a:solidFill>
                <a:latin typeface="Courier New" panose="02070309020205020404" pitchFamily="49" charset="0"/>
                <a:cs typeface="Courier New" panose="02070309020205020404" pitchFamily="49" charset="0"/>
              </a:rPr>
              <a:t> </a:t>
            </a:r>
            <a:r>
              <a:rPr lang="en-US" sz="1400" b="1" kern="0" dirty="0">
                <a:solidFill>
                  <a:srgbClr val="474C55"/>
                </a:solidFill>
                <a:latin typeface="Courier New" panose="02070309020205020404" pitchFamily="49" charset="0"/>
                <a:cs typeface="Courier New" panose="02070309020205020404" pitchFamily="49" charset="0"/>
              </a:rPr>
              <a:t>void</a:t>
            </a:r>
            <a:r>
              <a:rPr lang="en-US" sz="1400" kern="0" dirty="0">
                <a:solidFill>
                  <a:srgbClr val="474C55"/>
                </a:solidFill>
                <a:latin typeface="Courier New" panose="02070309020205020404" pitchFamily="49" charset="0"/>
                <a:cs typeface="Courier New" panose="02070309020205020404" pitchFamily="49" charset="0"/>
              </a:rPr>
              <a:t> method()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Parent p = </a:t>
            </a:r>
            <a:r>
              <a:rPr lang="en-US" sz="1400" b="1" kern="0" dirty="0">
                <a:solidFill>
                  <a:srgbClr val="474C55"/>
                </a:solidFill>
                <a:latin typeface="Courier New" panose="02070309020205020404" pitchFamily="49" charset="0"/>
                <a:cs typeface="Courier New" panose="02070309020205020404" pitchFamily="49" charset="0"/>
              </a:rPr>
              <a:t>new</a:t>
            </a:r>
            <a:r>
              <a:rPr lang="en-US" sz="1400" kern="0" dirty="0">
                <a:solidFill>
                  <a:srgbClr val="474C55"/>
                </a:solidFill>
                <a:latin typeface="Courier New" panose="02070309020205020404" pitchFamily="49" charset="0"/>
                <a:cs typeface="Courier New" panose="02070309020205020404" pitchFamily="49" charset="0"/>
              </a:rPr>
              <a:t> Parent();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r>
              <a:rPr lang="en-US" sz="1400" strike="sngStrike" kern="0" dirty="0" err="1">
                <a:solidFill>
                  <a:srgbClr val="474C55"/>
                </a:solidFill>
                <a:latin typeface="Courier New" panose="02070309020205020404" pitchFamily="49" charset="0"/>
                <a:cs typeface="Courier New" panose="02070309020205020404" pitchFamily="49" charset="0"/>
              </a:rPr>
              <a:t>p.data</a:t>
            </a:r>
            <a:r>
              <a:rPr lang="en-US" sz="1400" strike="sngStrike" kern="0" dirty="0">
                <a:solidFill>
                  <a:srgbClr val="474C55"/>
                </a:solidFill>
                <a:latin typeface="Courier New" panose="02070309020205020404" pitchFamily="49" charset="0"/>
                <a:cs typeface="Courier New" panose="02070309020205020404" pitchFamily="49" charset="0"/>
              </a:rPr>
              <a:t> = 10</a:t>
            </a:r>
            <a:r>
              <a:rPr lang="en-US" sz="1400" kern="0" dirty="0">
                <a:solidFill>
                  <a:srgbClr val="474C55"/>
                </a:solidFill>
                <a:latin typeface="Courier New" panose="02070309020205020404" pitchFamily="49" charset="0"/>
                <a:cs typeface="Courier New" panose="02070309020205020404" pitchFamily="49" charset="0"/>
              </a:rPr>
              <a:t>; // error</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	}</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p:txBody>
      </p:sp>
    </p:spTree>
    <p:extLst>
      <p:ext uri="{BB962C8B-B14F-4D97-AF65-F5344CB8AC3E}">
        <p14:creationId xmlns:p14="http://schemas.microsoft.com/office/powerpoint/2010/main" val="220286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nodeType="clickEffect">
                                  <p:stCondLst>
                                    <p:cond delay="0"/>
                                  </p:stCondLst>
                                  <p:iterate type="lt">
                                    <p:tmAbs val="25"/>
                                  </p:iterate>
                                  <p:childTnLst>
                                    <p:set>
                                      <p:cBhvr override="childStyle">
                                        <p:cTn id="20" dur="indefinite"/>
                                        <p:tgtEl>
                                          <p:spTgt spid="5">
                                            <p:txEl>
                                              <p:pRg st="2" end="2"/>
                                            </p:txEl>
                                          </p:spTgt>
                                        </p:tgtEl>
                                        <p:attrNameLst>
                                          <p:attrName>style.fontWeight</p:attrName>
                                        </p:attrNameLst>
                                      </p:cBhvr>
                                      <p:to>
                                        <p:strVal val="bold"/>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Access Modifier - Protected</a:t>
            </a:r>
            <a:endParaRPr dirty="0"/>
          </a:p>
        </p:txBody>
      </p:sp>
      <p:sp>
        <p:nvSpPr>
          <p:cNvPr id="232" name="Google Shape;232;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The </a:t>
            </a:r>
            <a:r>
              <a:rPr lang="en-US" dirty="0">
                <a:latin typeface="Courier New" panose="02070309020205020404" pitchFamily="49" charset="0"/>
                <a:cs typeface="Courier New" panose="02070309020205020404" pitchFamily="49" charset="0"/>
              </a:rPr>
              <a:t>Protected</a:t>
            </a:r>
            <a:r>
              <a:rPr lang="en-US" dirty="0"/>
              <a:t> access modifier allows data to be accessed within a child class even if it resides in a separate package.</a:t>
            </a:r>
          </a:p>
          <a:p>
            <a:pPr lvl="1" indent="-342900">
              <a:spcBef>
                <a:spcPts val="0"/>
              </a:spcBef>
              <a:buSzPts val="2800"/>
              <a:buChar char="•"/>
            </a:pPr>
            <a:r>
              <a:rPr lang="en-US" dirty="0"/>
              <a:t>The protected fields are NOT accessible directly from the child class within an external class (it is only visible  within the child class)</a:t>
            </a:r>
          </a:p>
          <a:p>
            <a:pPr lvl="1" indent="-342900">
              <a:spcBef>
                <a:spcPts val="0"/>
              </a:spcBef>
              <a:buSzPts val="2800"/>
              <a:buChar char="•"/>
            </a:pPr>
            <a:r>
              <a:rPr lang="en-US" dirty="0"/>
              <a:t>The protected fields are NOT accessible directly from the parent class, even from within the child class.</a:t>
            </a:r>
            <a:endParaRPr dirty="0"/>
          </a:p>
        </p:txBody>
      </p:sp>
      <p:sp>
        <p:nvSpPr>
          <p:cNvPr id="233" name="Google Shape;233;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37157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a:t>
            </a:r>
            <a:endParaRPr/>
          </a:p>
        </p:txBody>
      </p:sp>
      <p:sp>
        <p:nvSpPr>
          <p:cNvPr id="219" name="Google Shape;219;p16"/>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i="1" dirty="0"/>
              <a:t>Poly</a:t>
            </a:r>
            <a:r>
              <a:rPr lang="en-US" dirty="0"/>
              <a:t>: many, </a:t>
            </a:r>
            <a:r>
              <a:rPr lang="en-US" i="1" dirty="0"/>
              <a:t>morph</a:t>
            </a:r>
            <a:r>
              <a:rPr lang="en-US" dirty="0"/>
              <a:t>: form</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The ability for Java to take advantage of the difference between a </a:t>
            </a:r>
            <a:r>
              <a:rPr lang="en-US" i="1" dirty="0"/>
              <a:t>reference variable</a:t>
            </a:r>
            <a:r>
              <a:rPr lang="en-US" dirty="0"/>
              <a:t> and an </a:t>
            </a:r>
            <a:r>
              <a:rPr lang="en-US" i="1" dirty="0"/>
              <a:t>object in memory</a:t>
            </a:r>
            <a:r>
              <a:rPr lang="en-US" dirty="0"/>
              <a:t>, when the two are related by inheritance.</a:t>
            </a:r>
            <a:endParaRPr dirty="0"/>
          </a:p>
          <a:p>
            <a:pPr marL="342900" lvl="0" indent="-165100" algn="l" rtl="0">
              <a:lnSpc>
                <a:spcPct val="90000"/>
              </a:lnSpc>
              <a:spcBef>
                <a:spcPts val="560"/>
              </a:spcBef>
              <a:spcAft>
                <a:spcPts val="0"/>
              </a:spcAft>
              <a:buSzPts val="2800"/>
              <a:buNone/>
            </a:pPr>
            <a:endParaRPr dirty="0"/>
          </a:p>
          <a:p>
            <a:pPr marL="342900" lvl="0" indent="-342900" algn="l" rtl="0">
              <a:lnSpc>
                <a:spcPct val="90000"/>
              </a:lnSpc>
              <a:spcBef>
                <a:spcPts val="560"/>
              </a:spcBef>
              <a:spcAft>
                <a:spcPts val="0"/>
              </a:spcAft>
              <a:buSzPts val="2800"/>
              <a:buChar char="•"/>
            </a:pPr>
            <a:r>
              <a:rPr lang="en-US" dirty="0"/>
              <a:t>An object’s type determines the behaviors it has, the reference variable type determines which behaviors can be accessed</a:t>
            </a:r>
          </a:p>
          <a:p>
            <a:pPr marL="342900" lvl="0" indent="-342900" algn="l" rtl="0">
              <a:lnSpc>
                <a:spcPct val="90000"/>
              </a:lnSpc>
              <a:spcBef>
                <a:spcPts val="560"/>
              </a:spcBef>
              <a:spcAft>
                <a:spcPts val="0"/>
              </a:spcAft>
              <a:buSzPts val="2800"/>
              <a:buChar char="•"/>
            </a:pPr>
            <a:endParaRPr lang="en-US" dirty="0"/>
          </a:p>
        </p:txBody>
      </p:sp>
      <p:sp>
        <p:nvSpPr>
          <p:cNvPr id="220" name="Google Shape;220;p1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7"/>
          <p:cNvSpPr txBox="1">
            <a:spLocks noGrp="1"/>
          </p:cNvSpPr>
          <p:nvPr>
            <p:ph type="body" idx="1"/>
          </p:nvPr>
        </p:nvSpPr>
        <p:spPr>
          <a:xfrm>
            <a:off x="827774" y="1626669"/>
            <a:ext cx="7584706" cy="433168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80000"/>
              </a:lnSpc>
              <a:spcBef>
                <a:spcPts val="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Dog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a:t>
            </a: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void</a:t>
            </a:r>
            <a:r>
              <a:rPr lang="en-US" sz="1750" dirty="0">
                <a:latin typeface="Courier New"/>
                <a:ea typeface="Courier New"/>
                <a:cs typeface="Courier New"/>
                <a:sym typeface="Courier New"/>
              </a:rPr>
              <a:t> bark()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Dalmatian </a:t>
            </a:r>
            <a:r>
              <a:rPr lang="en-US" sz="1750" b="1" dirty="0">
                <a:latin typeface="Courier New"/>
                <a:ea typeface="Courier New"/>
                <a:cs typeface="Courier New"/>
                <a:sym typeface="Courier New"/>
              </a:rPr>
              <a:t>extends</a:t>
            </a:r>
            <a:r>
              <a:rPr lang="en-US" sz="1750" dirty="0">
                <a:latin typeface="Courier New"/>
                <a:ea typeface="Courier New"/>
                <a:cs typeface="Courier New"/>
                <a:sym typeface="Courier New"/>
              </a:rPr>
              <a:t> Dog {</a:t>
            </a:r>
          </a:p>
          <a:p>
            <a:pPr marL="0" indent="0">
              <a:lnSpc>
                <a:spcPct val="80000"/>
              </a:lnSpc>
              <a:spcBef>
                <a:spcPts val="350"/>
              </a:spcBef>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void</a:t>
            </a:r>
            <a:r>
              <a:rPr lang="en-US" sz="1750" dirty="0">
                <a:latin typeface="Courier New"/>
                <a:ea typeface="Courier New"/>
                <a:cs typeface="Courier New"/>
                <a:sym typeface="Courier New"/>
              </a:rPr>
              <a:t> play() {}</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b="1" dirty="0">
                <a:latin typeface="Courier New"/>
                <a:ea typeface="Courier New"/>
                <a:cs typeface="Courier New"/>
                <a:sym typeface="Courier New"/>
              </a:rPr>
              <a:t>public class</a:t>
            </a:r>
            <a:r>
              <a:rPr lang="en-US" sz="1750" dirty="0">
                <a:latin typeface="Courier New"/>
                <a:ea typeface="Courier New"/>
                <a:cs typeface="Courier New"/>
                <a:sym typeface="Courier New"/>
              </a:rPr>
              <a:t> Simulator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b="1" dirty="0">
                <a:latin typeface="Courier New"/>
                <a:ea typeface="Courier New"/>
                <a:cs typeface="Courier New"/>
                <a:sym typeface="Courier New"/>
              </a:rPr>
              <a:t>public static void</a:t>
            </a:r>
            <a:r>
              <a:rPr lang="en-US" sz="1750" dirty="0">
                <a:latin typeface="Courier New"/>
                <a:ea typeface="Courier New"/>
                <a:cs typeface="Courier New"/>
                <a:sym typeface="Courier New"/>
              </a:rPr>
              <a:t> main(String[] </a:t>
            </a:r>
            <a:r>
              <a:rPr lang="en-US" sz="1750" dirty="0" err="1">
                <a:latin typeface="Courier New"/>
                <a:ea typeface="Courier New"/>
                <a:cs typeface="Courier New"/>
                <a:sym typeface="Courier New"/>
              </a:rPr>
              <a:t>args</a:t>
            </a: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Dog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 = </a:t>
            </a:r>
            <a:r>
              <a:rPr lang="en-US" sz="1750" b="1" dirty="0">
                <a:latin typeface="Courier New"/>
                <a:ea typeface="Courier New"/>
                <a:cs typeface="Courier New"/>
                <a:sym typeface="Courier New"/>
              </a:rPr>
              <a:t>new</a:t>
            </a:r>
            <a:r>
              <a:rPr lang="en-US" sz="1750" dirty="0">
                <a:latin typeface="Courier New"/>
                <a:ea typeface="Courier New"/>
                <a:cs typeface="Courier New"/>
                <a:sym typeface="Courier New"/>
              </a:rPr>
              <a:t> Dalmatian();</a:t>
            </a:r>
            <a:endParaRPr dirty="0"/>
          </a:p>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r>
              <a:rPr lang="en-US" sz="1750" dirty="0" err="1">
                <a:latin typeface="Courier New"/>
                <a:ea typeface="Courier New"/>
                <a:cs typeface="Courier New"/>
                <a:sym typeface="Courier New"/>
              </a:rPr>
              <a:t>myDog.bark</a:t>
            </a:r>
            <a:r>
              <a:rPr lang="en-US" sz="1750" dirty="0">
                <a:latin typeface="Courier New"/>
                <a:ea typeface="Courier New"/>
                <a:cs typeface="Courier New"/>
                <a:sym typeface="Courier New"/>
              </a:rPr>
              <a:t>();</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((Dalmatian) </a:t>
            </a:r>
            <a:r>
              <a:rPr lang="en-US" sz="1750" dirty="0" err="1">
                <a:latin typeface="Courier New"/>
                <a:ea typeface="Courier New"/>
                <a:cs typeface="Courier New"/>
                <a:sym typeface="Courier New"/>
              </a:rPr>
              <a:t>myDog</a:t>
            </a:r>
            <a:r>
              <a:rPr lang="en-US" sz="1750" dirty="0">
                <a:latin typeface="Courier New"/>
                <a:ea typeface="Courier New"/>
                <a:cs typeface="Courier New"/>
                <a:sym typeface="Courier New"/>
              </a:rPr>
              <a:t>).play();</a:t>
            </a:r>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	}</a:t>
            </a:r>
            <a:endParaRPr dirty="0"/>
          </a:p>
          <a:p>
            <a:pPr marL="0" lvl="0" indent="0" algn="l" rtl="0">
              <a:lnSpc>
                <a:spcPct val="80000"/>
              </a:lnSpc>
              <a:spcBef>
                <a:spcPts val="350"/>
              </a:spcBef>
              <a:spcAft>
                <a:spcPts val="0"/>
              </a:spcAft>
              <a:buSzPts val="1750"/>
              <a:buNone/>
            </a:pPr>
            <a:r>
              <a:rPr lang="en-US" sz="1750" dirty="0">
                <a:latin typeface="Courier New"/>
                <a:ea typeface="Courier New"/>
                <a:cs typeface="Courier New"/>
                <a:sym typeface="Courier New"/>
              </a:rPr>
              <a:t>}</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What is Polymorphism Used For?</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similar behaviors between two types of objects are properly abstracted into super classes/interfaces, polymorphism can be used to invoke shared behaviors across multiple types of objects at the same time.</a:t>
            </a:r>
          </a:p>
          <a:p>
            <a:pPr marL="342900" lvl="0" indent="-342900" algn="l" rtl="0">
              <a:spcBef>
                <a:spcPts val="0"/>
              </a:spcBef>
              <a:spcAft>
                <a:spcPts val="0"/>
              </a:spcAft>
              <a:buSzPts val="2800"/>
              <a:buChar char="•"/>
            </a:pPr>
            <a:endParaRPr lang="en-US" sz="2400" dirty="0"/>
          </a:p>
          <a:p>
            <a:pPr marL="342900" lvl="0" indent="-342900" algn="l" rtl="0">
              <a:spcBef>
                <a:spcPts val="0"/>
              </a:spcBef>
              <a:spcAft>
                <a:spcPts val="0"/>
              </a:spcAft>
              <a:buSzPts val="2800"/>
              <a:buChar char="•"/>
            </a:pPr>
            <a:r>
              <a:rPr lang="en-US" sz="2400" b="1" dirty="0"/>
              <a:t>Method Overriding </a:t>
            </a:r>
            <a:r>
              <a:rPr lang="en-US" sz="2400" dirty="0"/>
              <a:t>– Changing the implementation of an inherited behavior</a:t>
            </a:r>
          </a:p>
          <a:p>
            <a:pPr marL="342900" lvl="0" indent="-342900" algn="l" rtl="0">
              <a:spcBef>
                <a:spcPts val="0"/>
              </a:spcBef>
              <a:spcAft>
                <a:spcPts val="0"/>
              </a:spcAft>
              <a:buSzPts val="2800"/>
              <a:buChar char="•"/>
            </a:pPr>
            <a:r>
              <a:rPr lang="en-US" sz="2400" b="1" dirty="0"/>
              <a:t>Method Overloading </a:t>
            </a:r>
            <a:r>
              <a:rPr lang="en-US" sz="2400" dirty="0"/>
              <a:t>– Multiple implementations of a behavior, number or type of parameters</a:t>
            </a:r>
          </a:p>
          <a:p>
            <a:pPr marL="342900" lvl="0" indent="-342900" algn="l" rtl="0">
              <a:spcBef>
                <a:spcPts val="0"/>
              </a:spcBef>
              <a:spcAft>
                <a:spcPts val="0"/>
              </a:spcAft>
              <a:buSzPts val="2800"/>
              <a:buChar char="•"/>
            </a:pPr>
            <a:r>
              <a:rPr lang="en-US" sz="2400" b="1" dirty="0"/>
              <a:t>Covariance (Covariant Typing) </a:t>
            </a:r>
            <a:r>
              <a:rPr lang="en-US" sz="2400" dirty="0"/>
              <a:t>– Referencing an instance of a superclass using its subclass, or vice versa.</a:t>
            </a:r>
            <a:endParaRPr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Overriding:</a:t>
            </a:r>
          </a:p>
          <a:p>
            <a:pPr marL="342900" lvl="0" indent="-342900" algn="l" rtl="0">
              <a:spcBef>
                <a:spcPts val="0"/>
              </a:spcBef>
              <a:spcAft>
                <a:spcPts val="0"/>
              </a:spcAft>
              <a:buSzPts val="2800"/>
              <a:buChar char="•"/>
            </a:pPr>
            <a:endParaRPr lang="en-US" sz="24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6" name="Google Shape;226;p17">
            <a:extLst>
              <a:ext uri="{FF2B5EF4-FFF2-40B4-BE49-F238E27FC236}">
                <a16:creationId xmlns:a16="http://schemas.microsoft.com/office/drawing/2014/main" id="{62D1C364-7881-4DB4-960C-91A7A7EB1DF6}"/>
              </a:ext>
            </a:extLst>
          </p:cNvPr>
          <p:cNvSpPr txBox="1">
            <a:spLocks/>
          </p:cNvSpPr>
          <p:nvPr/>
        </p:nvSpPr>
        <p:spPr>
          <a:xfrm>
            <a:off x="239086" y="2134620"/>
            <a:ext cx="8665827"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fontScale="92500"/>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	public 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BlueHeeler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am eating fast!”);}</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class</a:t>
            </a:r>
            <a:r>
              <a:rPr lang="en-US" sz="1800" dirty="0">
                <a:latin typeface="Courier New" panose="02070309020205020404" pitchFamily="49" charset="0"/>
                <a:cs typeface="Courier New" panose="02070309020205020404" pitchFamily="49" charset="0"/>
              </a:rPr>
              <a:t> Chihuahua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void</a:t>
            </a:r>
            <a:r>
              <a:rPr lang="en-US" sz="1800" dirty="0">
                <a:latin typeface="Courier New" panose="02070309020205020404" pitchFamily="49" charset="0"/>
                <a:cs typeface="Courier New" panose="02070309020205020404" pitchFamily="49" charset="0"/>
              </a:rPr>
              <a:t> eat()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(“I don’t eat much!”)}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GoldRetriever</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extends</a:t>
            </a:r>
            <a:r>
              <a:rPr lang="en-US" sz="1800" dirty="0">
                <a:latin typeface="Courier New" panose="02070309020205020404" pitchFamily="49" charset="0"/>
                <a:cs typeface="Courier New" panose="02070309020205020404" pitchFamily="49" charset="0"/>
              </a:rPr>
              <a:t> Dog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 this class uses the same implementation as the Dog class</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270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Examples</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Method Overloading:</a:t>
            </a:r>
          </a:p>
          <a:p>
            <a:pPr marL="342900" lvl="0" indent="-342900" algn="l" rtl="0">
              <a:spcBef>
                <a:spcPts val="0"/>
              </a:spcBef>
              <a:spcAft>
                <a:spcPts val="0"/>
              </a:spcAft>
              <a:buSzPts val="2800"/>
              <a:buChar char="•"/>
            </a:pPr>
            <a:endParaRPr lang="en-US" sz="2400" dirty="0"/>
          </a:p>
          <a:p>
            <a:pPr marL="0" lvl="0" indent="0" algn="l" rtl="0">
              <a:spcBef>
                <a:spcPts val="0"/>
              </a:spcBef>
              <a:spcAft>
                <a:spcPts val="0"/>
              </a:spcAft>
              <a:buSzPts val="2800"/>
              <a:buNone/>
            </a:pPr>
            <a:endParaRPr lang="en-US" sz="1600" dirty="0"/>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7" name="Google Shape;226;p17">
            <a:extLst>
              <a:ext uri="{FF2B5EF4-FFF2-40B4-BE49-F238E27FC236}">
                <a16:creationId xmlns:a16="http://schemas.microsoft.com/office/drawing/2014/main" id="{A1C37EF7-5FE2-4D44-AD59-D5E2CDB966EC}"/>
              </a:ext>
            </a:extLst>
          </p:cNvPr>
          <p:cNvSpPr txBox="1">
            <a:spLocks/>
          </p:cNvSpPr>
          <p:nvPr/>
        </p:nvSpPr>
        <p:spPr>
          <a:xfrm>
            <a:off x="380010" y="2134620"/>
            <a:ext cx="8383980" cy="4135035"/>
          </a:xfrm>
          <a:prstGeom prst="rect">
            <a:avLst/>
          </a:prstGeom>
        </p:spPr>
        <p:style>
          <a:lnRef idx="1">
            <a:schemeClr val="accent2"/>
          </a:lnRef>
          <a:fillRef idx="2">
            <a:schemeClr val="accent2"/>
          </a:fillRef>
          <a:effectRef idx="1">
            <a:schemeClr val="accent2"/>
          </a:effectRef>
          <a:fontRef idx="minor">
            <a:schemeClr val="dk1"/>
          </a:fontRef>
        </p:style>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Clr>
                <a:schemeClr val="accent1"/>
              </a:buClr>
              <a:buFont typeface="Arial" panose="020B0604020202020204" pitchFamily="34" charset="0"/>
              <a:buChar char="•"/>
              <a:defRPr sz="2800" kern="1200" baseline="0">
                <a:solidFill>
                  <a:schemeClr val="dk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baseline="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baseline="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baseline="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lvl="0" indent="0" algn="l" rtl="0">
              <a:spcBef>
                <a:spcPts val="0"/>
              </a:spcBef>
              <a:spcAft>
                <a:spcPts val="0"/>
              </a:spcAft>
              <a:buSzPts val="2800"/>
              <a:buNone/>
            </a:pPr>
            <a:r>
              <a:rPr lang="en-US" sz="1800" b="1" dirty="0">
                <a:latin typeface="Courier New" panose="02070309020205020404" pitchFamily="49" charset="0"/>
                <a:cs typeface="Courier New" panose="02070309020205020404" pitchFamily="49" charset="0"/>
              </a:rPr>
              <a:t>public class</a:t>
            </a:r>
            <a:r>
              <a:rPr lang="en-US" sz="1800" dirty="0">
                <a:latin typeface="Courier New" panose="02070309020205020404" pitchFamily="49" charset="0"/>
                <a:cs typeface="Courier New" panose="02070309020205020404" pitchFamily="49" charset="0"/>
              </a:rPr>
              <a:t> Creature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String name;</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 {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endParaRPr lang="en-US" sz="1800" dirty="0">
              <a:latin typeface="Courier New" panose="02070309020205020404" pitchFamily="49" charset="0"/>
              <a:cs typeface="Courier New" panose="02070309020205020404" pitchFamily="49" charset="0"/>
            </a:endParaRP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public</a:t>
            </a:r>
            <a:r>
              <a:rPr lang="en-US" sz="1800" dirty="0">
                <a:latin typeface="Courier New" panose="02070309020205020404" pitchFamily="49" charset="0"/>
                <a:cs typeface="Courier New" panose="02070309020205020404" pitchFamily="49" charset="0"/>
              </a:rPr>
              <a:t> Creature (String name, </a:t>
            </a:r>
            <a:r>
              <a:rPr lang="en-US" sz="1800" b="1" dirty="0">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health) {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this</a:t>
            </a:r>
            <a:r>
              <a:rPr lang="en-US" sz="1800" dirty="0">
                <a:latin typeface="Courier New" panose="02070309020205020404" pitchFamily="49" charset="0"/>
                <a:cs typeface="Courier New" panose="02070309020205020404" pitchFamily="49" charset="0"/>
              </a:rPr>
              <a:t>.name = name, </a:t>
            </a:r>
            <a:r>
              <a:rPr lang="en-US" sz="1800" b="1" dirty="0" err="1">
                <a:latin typeface="Courier New" panose="02070309020205020404" pitchFamily="49" charset="0"/>
                <a:cs typeface="Courier New" panose="02070309020205020404" pitchFamily="49" charset="0"/>
              </a:rPr>
              <a:t>this</a:t>
            </a:r>
            <a:r>
              <a:rPr lang="en-US" sz="1800" dirty="0" err="1">
                <a:latin typeface="Courier New" panose="02070309020205020404" pitchFamily="49" charset="0"/>
                <a:cs typeface="Courier New" panose="02070309020205020404" pitchFamily="49" charset="0"/>
              </a:rPr>
              <a:t>.health</a:t>
            </a:r>
            <a:r>
              <a:rPr lang="en-US" sz="1800" dirty="0">
                <a:latin typeface="Courier New" panose="02070309020205020404" pitchFamily="49" charset="0"/>
                <a:cs typeface="Courier New" panose="02070309020205020404" pitchFamily="49" charset="0"/>
              </a:rPr>
              <a:t> = health }</a:t>
            </a:r>
          </a:p>
          <a:p>
            <a:pPr marL="0" lvl="0" indent="0" algn="l" rtl="0">
              <a:spcBef>
                <a:spcPts val="0"/>
              </a:spcBef>
              <a:spcAft>
                <a:spcPts val="0"/>
              </a:spcAft>
              <a:buSzPts val="280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14177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Example</a:t>
            </a:r>
            <a:endParaRPr dirty="0"/>
          </a:p>
        </p:txBody>
      </p:sp>
      <p:sp>
        <p:nvSpPr>
          <p:cNvPr id="240" name="Google Shape;240;p19"/>
          <p:cNvSpPr txBox="1">
            <a:spLocks noGrp="1"/>
          </p:cNvSpPr>
          <p:nvPr>
            <p:ph type="body" idx="1"/>
          </p:nvPr>
        </p:nvSpPr>
        <p:spPr>
          <a:xfrm>
            <a:off x="462013" y="1549667"/>
            <a:ext cx="8200723" cy="2703287"/>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170"/>
              <a:buChar char="•"/>
            </a:pPr>
            <a:r>
              <a:rPr lang="en-US" sz="2170" dirty="0"/>
              <a:t>Consider a video game…</a:t>
            </a:r>
            <a:endParaRPr dirty="0"/>
          </a:p>
          <a:p>
            <a:pPr marL="742950" lvl="1" indent="-285750" algn="l" rtl="0">
              <a:lnSpc>
                <a:spcPct val="80000"/>
              </a:lnSpc>
              <a:spcBef>
                <a:spcPts val="372"/>
              </a:spcBef>
              <a:spcAft>
                <a:spcPts val="0"/>
              </a:spcAft>
              <a:buSzPts val="1860"/>
              <a:buChar char="–"/>
            </a:pPr>
            <a:r>
              <a:rPr lang="en-US" sz="1860" dirty="0"/>
              <a:t>Non-Player Character object, Monster object, Player object</a:t>
            </a:r>
            <a:endParaRPr dirty="0"/>
          </a:p>
          <a:p>
            <a:pPr marL="742950" lvl="1" indent="-285750" algn="l" rtl="0">
              <a:lnSpc>
                <a:spcPct val="80000"/>
              </a:lnSpc>
              <a:spcBef>
                <a:spcPts val="372"/>
              </a:spcBef>
              <a:spcAft>
                <a:spcPts val="0"/>
              </a:spcAft>
              <a:buSzPts val="1860"/>
              <a:buChar char="–"/>
            </a:pPr>
            <a:r>
              <a:rPr lang="en-US" sz="1860" dirty="0"/>
              <a:t>All of these extend the abstract “Creature” class</a:t>
            </a:r>
            <a:endParaRPr dirty="0"/>
          </a:p>
          <a:p>
            <a:pPr marL="342900" lvl="0" indent="-342900" algn="l" rtl="0">
              <a:lnSpc>
                <a:spcPct val="80000"/>
              </a:lnSpc>
              <a:spcBef>
                <a:spcPts val="434"/>
              </a:spcBef>
              <a:spcAft>
                <a:spcPts val="0"/>
              </a:spcAft>
              <a:buSzPts val="2170"/>
              <a:buChar char="•"/>
            </a:pPr>
            <a:r>
              <a:rPr lang="en-US" sz="2170" dirty="0"/>
              <a:t>All of these objects might have a different behavior upon dying, but they all have a die() behavior. Shared behaviors go in the Creature class, which is inherited (and overridden) in the subclasses</a:t>
            </a:r>
            <a:endParaRPr dirty="0"/>
          </a:p>
          <a:p>
            <a:pPr marL="342900" lvl="0" indent="-342900" algn="l" rtl="0">
              <a:lnSpc>
                <a:spcPct val="80000"/>
              </a:lnSpc>
              <a:spcBef>
                <a:spcPts val="434"/>
              </a:spcBef>
              <a:spcAft>
                <a:spcPts val="0"/>
              </a:spcAft>
              <a:buSzPts val="2170"/>
              <a:buChar char="•"/>
            </a:pPr>
            <a:r>
              <a:rPr lang="en-US" sz="2170" dirty="0"/>
              <a:t>A </a:t>
            </a:r>
            <a:r>
              <a:rPr lang="en-US" sz="2170" dirty="0" err="1"/>
              <a:t>dealDamage</a:t>
            </a:r>
            <a:r>
              <a:rPr lang="en-US" sz="2170" dirty="0"/>
              <a:t>() method can now be written like this:</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2" name="Rectangle 1">
            <a:extLst>
              <a:ext uri="{FF2B5EF4-FFF2-40B4-BE49-F238E27FC236}">
                <a16:creationId xmlns:a16="http://schemas.microsoft.com/office/drawing/2014/main" id="{0C7E6BA3-20D5-44E9-B3B6-BC41C3943F33}"/>
              </a:ext>
            </a:extLst>
          </p:cNvPr>
          <p:cNvSpPr/>
          <p:nvPr/>
        </p:nvSpPr>
        <p:spPr>
          <a:xfrm>
            <a:off x="643961" y="4321176"/>
            <a:ext cx="7836826" cy="1974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02"/>
              </a:spcBef>
              <a:buSzPts val="1511"/>
            </a:pPr>
            <a:r>
              <a:rPr lang="en-US" b="1" dirty="0">
                <a:latin typeface="Courier New"/>
                <a:ea typeface="Courier New"/>
                <a:cs typeface="Courier New"/>
                <a:sym typeface="Courier New"/>
              </a:rPr>
              <a:t>public void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dealDamage</a:t>
            </a:r>
            <a:r>
              <a:rPr lang="en-US" dirty="0">
                <a:latin typeface="Courier New"/>
                <a:ea typeface="Courier New"/>
                <a:cs typeface="Courier New"/>
                <a:sym typeface="Courier New"/>
              </a:rPr>
              <a:t>(Creature target, </a:t>
            </a:r>
            <a:r>
              <a:rPr lang="en-US" b="1" dirty="0">
                <a:latin typeface="Courier New"/>
                <a:ea typeface="Courier New"/>
                <a:cs typeface="Courier New"/>
                <a:sym typeface="Courier New"/>
              </a:rPr>
              <a:t>int</a:t>
            </a:r>
            <a:r>
              <a:rPr lang="en-US" dirty="0">
                <a:latin typeface="Courier New"/>
                <a:ea typeface="Courier New"/>
                <a:cs typeface="Courier New"/>
                <a:sym typeface="Courier New"/>
              </a:rPr>
              <a:t> damage) {</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target.setHealth</a:t>
            </a:r>
            <a:r>
              <a:rPr lang="en-US" dirty="0">
                <a:latin typeface="Courier New"/>
                <a:ea typeface="Courier New"/>
                <a:cs typeface="Courier New"/>
                <a:sym typeface="Courier New"/>
              </a:rPr>
              <a:t>(</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 damage);</a:t>
            </a:r>
            <a:endParaRPr lang="en-US" dirty="0"/>
          </a:p>
          <a:p>
            <a:pPr lvl="0">
              <a:lnSpc>
                <a:spcPct val="80000"/>
              </a:lnSpc>
              <a:spcBef>
                <a:spcPts val="302"/>
              </a:spcBef>
              <a:buSzPts val="1511"/>
            </a:pPr>
            <a:endParaRPr lang="en-US" dirty="0">
              <a:latin typeface="Courier New"/>
              <a:ea typeface="Courier New"/>
              <a:cs typeface="Courier New"/>
              <a:sym typeface="Courier New"/>
            </a:endParaRPr>
          </a:p>
          <a:p>
            <a:pPr lvl="0">
              <a:lnSpc>
                <a:spcPct val="80000"/>
              </a:lnSpc>
              <a:spcBef>
                <a:spcPts val="302"/>
              </a:spcBef>
              <a:buSzPts val="1511"/>
            </a:pPr>
            <a:r>
              <a:rPr lang="en-US" dirty="0">
                <a:latin typeface="Courier New"/>
                <a:ea typeface="Courier New"/>
                <a:cs typeface="Courier New"/>
                <a:sym typeface="Courier New"/>
              </a:rPr>
              <a:t>	</a:t>
            </a:r>
            <a:r>
              <a:rPr lang="en-US" b="1" dirty="0">
                <a:latin typeface="Courier New"/>
                <a:ea typeface="Courier New"/>
                <a:cs typeface="Courier New"/>
                <a:sym typeface="Courier New"/>
              </a:rPr>
              <a:t>if</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target.getHealth</a:t>
            </a:r>
            <a:r>
              <a:rPr lang="en-US" dirty="0">
                <a:latin typeface="Courier New"/>
                <a:ea typeface="Courier New"/>
                <a:cs typeface="Courier New"/>
                <a:sym typeface="Courier New"/>
              </a:rPr>
              <a:t>() &lt;= 0)</a:t>
            </a:r>
            <a:endParaRPr lang="en-US" dirty="0"/>
          </a:p>
          <a:p>
            <a:pPr lvl="0">
              <a:lnSpc>
                <a:spcPct val="80000"/>
              </a:lnSpc>
              <a:spcBef>
                <a:spcPts val="302"/>
              </a:spcBef>
              <a:buSzPts val="1511"/>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target.die</a:t>
            </a:r>
            <a:r>
              <a:rPr lang="en-US" dirty="0">
                <a:latin typeface="Courier New"/>
                <a:ea typeface="Courier New"/>
                <a:cs typeface="Courier New"/>
                <a:sym typeface="Courier New"/>
              </a:rPr>
              <a:t>();</a:t>
            </a:r>
            <a:endParaRPr lang="en-US" dirty="0"/>
          </a:p>
          <a:p>
            <a:pPr lvl="0">
              <a:lnSpc>
                <a:spcPct val="80000"/>
              </a:lnSpc>
              <a:spcBef>
                <a:spcPts val="302"/>
              </a:spcBef>
              <a:buSzPts val="1511"/>
            </a:pPr>
            <a:r>
              <a:rPr lang="en-US" dirty="0">
                <a:latin typeface="Courier New"/>
                <a:ea typeface="Courier New"/>
                <a:cs typeface="Courier New"/>
                <a:sym typeface="Courier New"/>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Without Polymorphism…</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You would need to duplicate code for every possible case.</a:t>
            </a:r>
            <a:endParaRPr dirty="0"/>
          </a:p>
          <a:p>
            <a:pPr marL="342900" lvl="0" indent="-165100" algn="l" rtl="0">
              <a:spcBef>
                <a:spcPts val="560"/>
              </a:spcBef>
              <a:spcAft>
                <a:spcPts val="0"/>
              </a:spcAft>
              <a:buSzPts val="2800"/>
              <a:buNone/>
            </a:pPr>
            <a:endParaRPr dirty="0"/>
          </a:p>
          <a:p>
            <a:pPr marL="342900" lvl="0" indent="-342900" algn="l" rtl="0">
              <a:spcBef>
                <a:spcPts val="560"/>
              </a:spcBef>
              <a:spcAft>
                <a:spcPts val="0"/>
              </a:spcAft>
              <a:buSzPts val="2800"/>
              <a:buChar char="•"/>
            </a:pPr>
            <a:r>
              <a:rPr lang="en-US" dirty="0"/>
              <a:t>Can’t have a broad </a:t>
            </a:r>
            <a:r>
              <a:rPr lang="en-US" dirty="0" err="1"/>
              <a:t>dealDamage</a:t>
            </a:r>
            <a:r>
              <a:rPr lang="en-US" dirty="0"/>
              <a:t>() method, you need…</a:t>
            </a:r>
            <a:endParaRPr dirty="0"/>
          </a:p>
          <a:p>
            <a:pPr marL="742950" lvl="1" indent="-285750" algn="l" rtl="0">
              <a:spcBef>
                <a:spcPts val="480"/>
              </a:spcBef>
              <a:spcAft>
                <a:spcPts val="0"/>
              </a:spcAft>
              <a:buSzPts val="2400"/>
              <a:buChar char="–"/>
            </a:pPr>
            <a:r>
              <a:rPr lang="en-US" dirty="0" err="1"/>
              <a:t>dealDamageToPlayer</a:t>
            </a:r>
            <a:r>
              <a:rPr lang="en-US" dirty="0"/>
              <a:t>(Player target, int damage)</a:t>
            </a:r>
            <a:endParaRPr dirty="0"/>
          </a:p>
          <a:p>
            <a:pPr marL="742950" lvl="1" indent="-285750" algn="l" rtl="0">
              <a:spcBef>
                <a:spcPts val="480"/>
              </a:spcBef>
              <a:spcAft>
                <a:spcPts val="0"/>
              </a:spcAft>
              <a:buSzPts val="2400"/>
              <a:buChar char="–"/>
            </a:pPr>
            <a:r>
              <a:rPr lang="en-US" dirty="0" err="1"/>
              <a:t>dealDamageToNPC</a:t>
            </a:r>
            <a:r>
              <a:rPr lang="en-US" dirty="0"/>
              <a:t>(NPC target , int damage)</a:t>
            </a:r>
            <a:endParaRPr dirty="0"/>
          </a:p>
          <a:p>
            <a:pPr marL="742950" lvl="1" indent="-285750" algn="l" rtl="0">
              <a:spcBef>
                <a:spcPts val="480"/>
              </a:spcBef>
              <a:spcAft>
                <a:spcPts val="0"/>
              </a:spcAft>
              <a:buSzPts val="2400"/>
              <a:buChar char="–"/>
            </a:pPr>
            <a:r>
              <a:rPr lang="en-US" dirty="0" err="1"/>
              <a:t>dealDamageToMonster</a:t>
            </a:r>
            <a:r>
              <a:rPr lang="en-US" dirty="0"/>
              <a:t>(Monster target , int damage)</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Inheritance and its Uses</a:t>
            </a:r>
            <a:endParaRPr/>
          </a:p>
        </p:txBody>
      </p:sp>
      <p:sp>
        <p:nvSpPr>
          <p:cNvPr id="226" name="Google Shape;226;p17"/>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Inheritance essentially copies </a:t>
            </a:r>
            <a:r>
              <a:rPr lang="en-US" i="1" dirty="0"/>
              <a:t>visible</a:t>
            </a:r>
            <a:r>
              <a:rPr lang="en-US" dirty="0"/>
              <a:t> variables and methods from a parent class into a child class</a:t>
            </a:r>
            <a:endParaRPr dirty="0"/>
          </a:p>
          <a:p>
            <a:pPr marL="342900" lvl="0" indent="-342900" algn="l" rtl="0">
              <a:spcBef>
                <a:spcPts val="560"/>
              </a:spcBef>
              <a:spcAft>
                <a:spcPts val="0"/>
              </a:spcAft>
              <a:buSzPts val="2800"/>
              <a:buChar char="•"/>
            </a:pPr>
            <a:r>
              <a:rPr lang="en-US" dirty="0"/>
              <a:t>Promotes code reuse, reduces duplication and redundancy.</a:t>
            </a:r>
            <a:endParaRPr dirty="0"/>
          </a:p>
          <a:p>
            <a:pPr marL="342900" lvl="0" indent="-342900" algn="l" rtl="0">
              <a:spcBef>
                <a:spcPts val="560"/>
              </a:spcBef>
              <a:spcAft>
                <a:spcPts val="0"/>
              </a:spcAft>
              <a:buSzPts val="2800"/>
              <a:buChar char="•"/>
            </a:pPr>
            <a:r>
              <a:rPr lang="en-US" dirty="0"/>
              <a:t>Enables polymorphism and code flexibility (more on this later)</a:t>
            </a:r>
            <a:endParaRPr dirty="0"/>
          </a:p>
          <a:p>
            <a:pPr marL="342900" lvl="0" indent="-342900" algn="l" rtl="0">
              <a:spcBef>
                <a:spcPts val="560"/>
              </a:spcBef>
              <a:spcAft>
                <a:spcPts val="0"/>
              </a:spcAft>
              <a:buSzPts val="2800"/>
              <a:buChar char="•"/>
            </a:pPr>
            <a:r>
              <a:rPr lang="en-US" dirty="0"/>
              <a:t>Structures classes into an understandable hierarchy.</a:t>
            </a:r>
            <a:endParaRPr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50192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Method Overloading Preference</a:t>
            </a:r>
            <a:endParaRPr dirty="0"/>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sz="2400" dirty="0"/>
              <a:t>When overloading a method, there is a certain order of precedence for which method version is invoked:</a:t>
            </a:r>
          </a:p>
          <a:p>
            <a:pPr marL="0" lvl="0" indent="0" algn="l" rtl="0">
              <a:spcBef>
                <a:spcPts val="0"/>
              </a:spcBef>
              <a:spcAft>
                <a:spcPts val="0"/>
              </a:spcAft>
              <a:buSzPts val="2800"/>
              <a:buNone/>
            </a:pPr>
            <a:endParaRPr lang="en-US" sz="2400" dirty="0"/>
          </a:p>
          <a:p>
            <a:pPr lvl="0" indent="-457200" algn="l" rtl="0">
              <a:spcBef>
                <a:spcPts val="0"/>
              </a:spcBef>
              <a:spcAft>
                <a:spcPts val="0"/>
              </a:spcAft>
              <a:buSzPts val="2800"/>
              <a:buFont typeface="+mj-lt"/>
              <a:buAutoNum type="arabicPeriod"/>
            </a:pPr>
            <a:r>
              <a:rPr lang="en-US" sz="2400" dirty="0"/>
              <a:t>Exact datatype match</a:t>
            </a:r>
          </a:p>
          <a:p>
            <a:pPr lvl="0" indent="-457200" algn="l" rtl="0">
              <a:spcBef>
                <a:spcPts val="0"/>
              </a:spcBef>
              <a:spcAft>
                <a:spcPts val="0"/>
              </a:spcAft>
              <a:buSzPts val="2800"/>
              <a:buFont typeface="+mj-lt"/>
              <a:buAutoNum type="arabicPeriod"/>
            </a:pPr>
            <a:r>
              <a:rPr lang="en-US" sz="2400" dirty="0"/>
              <a:t>Implicit Casting (type conversion)</a:t>
            </a:r>
          </a:p>
          <a:p>
            <a:pPr lvl="0" indent="-457200" algn="l" rtl="0">
              <a:spcBef>
                <a:spcPts val="0"/>
              </a:spcBef>
              <a:spcAft>
                <a:spcPts val="0"/>
              </a:spcAft>
              <a:buSzPts val="2800"/>
              <a:buFont typeface="+mj-lt"/>
              <a:buAutoNum type="arabicPeriod"/>
            </a:pPr>
            <a:r>
              <a:rPr lang="en-US" sz="2400" dirty="0"/>
              <a:t>Boxing (auto-boxing or unboxing)</a:t>
            </a:r>
          </a:p>
          <a:p>
            <a:pPr lvl="0" indent="-457200" algn="l" rtl="0">
              <a:spcBef>
                <a:spcPts val="0"/>
              </a:spcBef>
              <a:spcAft>
                <a:spcPts val="0"/>
              </a:spcAft>
              <a:buSzPts val="2800"/>
              <a:buFont typeface="+mj-lt"/>
              <a:buAutoNum type="arabicPeriod"/>
            </a:pPr>
            <a:r>
              <a:rPr lang="en-US" sz="2400" dirty="0"/>
              <a:t>varargs…</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131134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Abstract Classes and Methods</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buSzPts val="2590"/>
            </a:pPr>
            <a:r>
              <a:rPr lang="en-US" sz="2400" b="1" u="sng" dirty="0"/>
              <a:t>Abstract</a:t>
            </a:r>
            <a:r>
              <a:rPr lang="en-US" sz="2400" dirty="0"/>
              <a:t> </a:t>
            </a:r>
            <a:r>
              <a:rPr lang="en-US" sz="2400" i="1" dirty="0"/>
              <a:t>adjective</a:t>
            </a:r>
            <a:r>
              <a:rPr lang="en-US" sz="2400" dirty="0"/>
              <a:t> /</a:t>
            </a:r>
            <a:r>
              <a:rPr lang="en-US" sz="2400" dirty="0" err="1"/>
              <a:t>abˈstrakt</a:t>
            </a:r>
            <a:r>
              <a:rPr lang="en-US" sz="2400" dirty="0"/>
              <a:t>,ˈ</a:t>
            </a:r>
            <a:r>
              <a:rPr lang="en-US" sz="2400" dirty="0" err="1"/>
              <a:t>abˌstrakt</a:t>
            </a:r>
            <a:r>
              <a:rPr lang="en-US" sz="2400" dirty="0"/>
              <a:t>/: existing in thought or as an idea but not having a physical or concrete existence.</a:t>
            </a:r>
          </a:p>
          <a:p>
            <a:pPr marL="342900" indent="-342900">
              <a:lnSpc>
                <a:spcPct val="90000"/>
              </a:lnSpc>
              <a:spcBef>
                <a:spcPts val="0"/>
              </a:spcBef>
              <a:buSzPts val="2590"/>
            </a:pPr>
            <a:endParaRPr lang="en-US" sz="2400" dirty="0"/>
          </a:p>
          <a:p>
            <a:pPr marL="0" indent="0">
              <a:lnSpc>
                <a:spcPct val="90000"/>
              </a:lnSpc>
              <a:spcBef>
                <a:spcPts val="0"/>
              </a:spcBef>
              <a:buSzPts val="2590"/>
              <a:buNone/>
            </a:pPr>
            <a:r>
              <a:rPr lang="en-US" sz="2400" dirty="0"/>
              <a:t>To recap:</a:t>
            </a:r>
          </a:p>
          <a:p>
            <a:pPr marL="342900" indent="-342900">
              <a:lnSpc>
                <a:spcPct val="90000"/>
              </a:lnSpc>
              <a:spcBef>
                <a:spcPts val="0"/>
              </a:spcBef>
              <a:buSzPts val="2590"/>
            </a:pPr>
            <a:r>
              <a:rPr lang="en-US" sz="2400" dirty="0"/>
              <a:t>Abstract methods have a </a:t>
            </a:r>
            <a:r>
              <a:rPr lang="en-US" sz="2400" i="1" dirty="0"/>
              <a:t>declaration</a:t>
            </a:r>
            <a:r>
              <a:rPr lang="en-US" sz="2400" dirty="0"/>
              <a:t>, but no </a:t>
            </a:r>
            <a:r>
              <a:rPr lang="en-US" sz="2400" i="1" dirty="0"/>
              <a:t>definition</a:t>
            </a:r>
            <a:r>
              <a:rPr lang="en-US" sz="2400" dirty="0"/>
              <a:t>. They are not </a:t>
            </a:r>
            <a:r>
              <a:rPr lang="en-US" sz="2400" i="1" dirty="0"/>
              <a:t>concrete</a:t>
            </a:r>
            <a:r>
              <a:rPr lang="en-US" sz="2400" dirty="0"/>
              <a:t> methods which have both.</a:t>
            </a:r>
          </a:p>
          <a:p>
            <a:pPr marL="342900" indent="-342900">
              <a:lnSpc>
                <a:spcPct val="90000"/>
              </a:lnSpc>
              <a:spcBef>
                <a:spcPts val="518"/>
              </a:spcBef>
              <a:buSzPts val="2590"/>
            </a:pPr>
            <a:r>
              <a:rPr lang="en-US" sz="2400" dirty="0"/>
              <a:t>A class that contains an abstract method (directly or through inheritance) </a:t>
            </a:r>
            <a:r>
              <a:rPr lang="en-US" sz="2400" i="1" dirty="0"/>
              <a:t>must be</a:t>
            </a:r>
            <a:r>
              <a:rPr lang="en-US" sz="2400" dirty="0"/>
              <a:t> an abstract class.</a:t>
            </a:r>
          </a:p>
          <a:p>
            <a:pPr marL="342900" indent="-342900">
              <a:lnSpc>
                <a:spcPct val="90000"/>
              </a:lnSpc>
              <a:spcBef>
                <a:spcPts val="518"/>
              </a:spcBef>
              <a:buSzPts val="2590"/>
            </a:pPr>
            <a:r>
              <a:rPr lang="en-US" sz="2400" dirty="0"/>
              <a:t>An abstract class does not need to contain any abstract methods.</a:t>
            </a:r>
          </a:p>
          <a:p>
            <a:pPr marL="342900" indent="-342900">
              <a:lnSpc>
                <a:spcPct val="90000"/>
              </a:lnSpc>
              <a:spcBef>
                <a:spcPts val="518"/>
              </a:spcBef>
              <a:buSzPts val="2590"/>
            </a:pPr>
            <a:r>
              <a:rPr lang="en-US" sz="2400" dirty="0"/>
              <a:t>Abstract classes cannot be instantiated. </a:t>
            </a:r>
          </a:p>
          <a:p>
            <a:pPr marL="342900" indent="-342900">
              <a:lnSpc>
                <a:spcPct val="90000"/>
              </a:lnSpc>
              <a:spcBef>
                <a:spcPts val="518"/>
              </a:spcBef>
              <a:buSzPts val="2590"/>
            </a:pPr>
            <a:r>
              <a:rPr lang="en-US" sz="2400" dirty="0"/>
              <a:t>Abstract classes store properties and behaviors that describe a type of thing but should not be instantiated.</a:t>
            </a: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Interfaces vs Abstract Classes	</a:t>
            </a:r>
            <a:endParaRPr dirty="0"/>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0"/>
              </a:spcBef>
              <a:spcAft>
                <a:spcPts val="0"/>
              </a:spcAft>
              <a:buSzPts val="2800"/>
              <a:buChar char="•"/>
            </a:pPr>
            <a:r>
              <a:rPr lang="en-US" dirty="0"/>
              <a:t>All methods of an interface are implicitly public and abstract</a:t>
            </a:r>
          </a:p>
          <a:p>
            <a:pPr marL="800100" lvl="1" indent="-342900">
              <a:lnSpc>
                <a:spcPct val="90000"/>
              </a:lnSpc>
              <a:spcBef>
                <a:spcPts val="0"/>
              </a:spcBef>
              <a:buSzPts val="2800"/>
              <a:buChar char="•"/>
            </a:pPr>
            <a:r>
              <a:rPr lang="en-US" dirty="0"/>
              <a:t>You can define them as </a:t>
            </a:r>
            <a:r>
              <a:rPr lang="en-US" dirty="0">
                <a:latin typeface="Courier New"/>
                <a:ea typeface="Courier New"/>
                <a:cs typeface="Courier New"/>
                <a:sym typeface="Courier New"/>
              </a:rPr>
              <a:t>static</a:t>
            </a:r>
            <a:r>
              <a:rPr lang="en-US" dirty="0"/>
              <a:t>, or </a:t>
            </a:r>
            <a:r>
              <a:rPr lang="en-US" dirty="0">
                <a:latin typeface="Courier New"/>
                <a:ea typeface="Courier New"/>
                <a:cs typeface="Courier New"/>
                <a:sym typeface="Courier New"/>
              </a:rPr>
              <a:t>default</a:t>
            </a:r>
            <a:r>
              <a:rPr lang="en-US" dirty="0"/>
              <a:t> as of Java 8.</a:t>
            </a:r>
            <a:endParaRPr dirty="0"/>
          </a:p>
          <a:p>
            <a:pPr marL="342900" lvl="0" indent="-342900" algn="l" rtl="0">
              <a:lnSpc>
                <a:spcPct val="90000"/>
              </a:lnSpc>
              <a:spcBef>
                <a:spcPts val="560"/>
              </a:spcBef>
              <a:spcAft>
                <a:spcPts val="0"/>
              </a:spcAft>
              <a:buSzPts val="2800"/>
              <a:buChar char="•"/>
            </a:pPr>
            <a:r>
              <a:rPr lang="en-US" dirty="0">
                <a:latin typeface="Arial"/>
                <a:ea typeface="Arial"/>
                <a:cs typeface="Arial"/>
                <a:sym typeface="Arial"/>
              </a:rPr>
              <a:t>Interface variables are implicitly </a:t>
            </a:r>
            <a:r>
              <a:rPr lang="en-US" dirty="0">
                <a:latin typeface="Courier New"/>
                <a:ea typeface="Courier New"/>
                <a:cs typeface="Courier New"/>
                <a:sym typeface="Courier New"/>
              </a:rPr>
              <a:t>public static final</a:t>
            </a:r>
            <a:endParaRPr lang="en-US" dirty="0"/>
          </a:p>
          <a:p>
            <a:pPr marL="342900" indent="-342900">
              <a:lnSpc>
                <a:spcPct val="90000"/>
              </a:lnSpc>
            </a:pPr>
            <a:r>
              <a:rPr lang="en-US" dirty="0"/>
              <a:t>Neither abstract classes or interfaces can be instantiated directly (you must create objects from derived classes)</a:t>
            </a:r>
          </a:p>
          <a:p>
            <a:pPr marL="342900" indent="-342900">
              <a:lnSpc>
                <a:spcPct val="90000"/>
              </a:lnSpc>
            </a:pPr>
            <a:r>
              <a:rPr lang="en-US" dirty="0"/>
              <a:t>Child classes the implement interfaces or abstract classes must provide a definition for abstract any methods.</a:t>
            </a:r>
          </a:p>
          <a:p>
            <a:pPr marL="342900" indent="-342900">
              <a:lnSpc>
                <a:spcPct val="90000"/>
              </a:lnSpc>
            </a:pPr>
            <a:r>
              <a:rPr lang="en-US" dirty="0"/>
              <a:t>A class can only extend one class; however, it can implement many interfaces.</a:t>
            </a:r>
          </a:p>
          <a:p>
            <a:pPr marL="342900" indent="-342900">
              <a:lnSpc>
                <a:spcPct val="90000"/>
              </a:lnSpc>
            </a:pPr>
            <a:endParaRPr lang="en-US" dirty="0"/>
          </a:p>
          <a:p>
            <a:pPr marL="342900" indent="-342900">
              <a:lnSpc>
                <a:spcPct val="90000"/>
              </a:lnSpc>
            </a:pPr>
            <a:endParaRPr lang="en-US"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The </a:t>
            </a:r>
            <a:r>
              <a:rPr lang="en-US">
                <a:latin typeface="Courier New"/>
                <a:ea typeface="Courier New"/>
                <a:cs typeface="Courier New"/>
                <a:sym typeface="Courier New"/>
              </a:rPr>
              <a:t>final</a:t>
            </a:r>
            <a:r>
              <a:rPr lang="en-US"/>
              <a:t> Keyword</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The </a:t>
            </a:r>
            <a:r>
              <a:rPr lang="en-US" dirty="0">
                <a:latin typeface="Courier New"/>
                <a:ea typeface="Courier New"/>
                <a:cs typeface="Courier New"/>
                <a:sym typeface="Courier New"/>
              </a:rPr>
              <a:t>final</a:t>
            </a:r>
            <a:r>
              <a:rPr lang="en-US" dirty="0"/>
              <a:t> keyword has three uses:</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variable cannot be changed once assigned a value. It is the </a:t>
            </a:r>
            <a:r>
              <a:rPr lang="en-US" i="1" dirty="0"/>
              <a:t>final </a:t>
            </a:r>
            <a:r>
              <a:rPr lang="en-US" dirty="0"/>
              <a:t>state of the object.</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method cannot be overridden. It is the </a:t>
            </a:r>
            <a:r>
              <a:rPr lang="en-US" i="1" dirty="0"/>
              <a:t>final</a:t>
            </a:r>
            <a:r>
              <a:rPr lang="en-US" dirty="0"/>
              <a:t> implementation of that behavior.</a:t>
            </a:r>
            <a:endParaRPr dirty="0"/>
          </a:p>
          <a:p>
            <a:pPr marL="742950" lvl="1" indent="-285750" algn="l" rtl="0">
              <a:lnSpc>
                <a:spcPct val="90000"/>
              </a:lnSpc>
              <a:spcBef>
                <a:spcPts val="480"/>
              </a:spcBef>
              <a:spcAft>
                <a:spcPts val="0"/>
              </a:spcAft>
              <a:buSzPts val="2400"/>
              <a:buChar char="–"/>
            </a:pPr>
            <a:r>
              <a:rPr lang="en-US" dirty="0"/>
              <a:t>A </a:t>
            </a:r>
            <a:r>
              <a:rPr lang="en-US" dirty="0">
                <a:latin typeface="Courier New"/>
                <a:ea typeface="Courier New"/>
                <a:cs typeface="Courier New"/>
                <a:sym typeface="Courier New"/>
              </a:rPr>
              <a:t>final</a:t>
            </a:r>
            <a:r>
              <a:rPr lang="en-US" dirty="0"/>
              <a:t> class cannot be extended. It is the </a:t>
            </a:r>
            <a:r>
              <a:rPr lang="en-US" i="1" dirty="0"/>
              <a:t>final</a:t>
            </a:r>
            <a:r>
              <a:rPr lang="en-US" dirty="0"/>
              <a:t> definition of that class.</a:t>
            </a:r>
            <a:endParaRPr dirty="0"/>
          </a:p>
          <a:p>
            <a:pPr marL="342900" lvl="0" indent="-342900" algn="l" rtl="0">
              <a:lnSpc>
                <a:spcPct val="90000"/>
              </a:lnSpc>
              <a:spcBef>
                <a:spcPts val="560"/>
              </a:spcBef>
              <a:spcAft>
                <a:spcPts val="0"/>
              </a:spcAft>
              <a:buSzPts val="2800"/>
              <a:buChar char="•"/>
            </a:pPr>
            <a:r>
              <a:rPr lang="en-US" dirty="0"/>
              <a:t>final and static are two different things. Do not confuse them.</a:t>
            </a:r>
            <a:endParaRPr dirty="0"/>
          </a:p>
          <a:p>
            <a:pPr marL="342900" lvl="0" indent="-342900" algn="l" rtl="0">
              <a:lnSpc>
                <a:spcPct val="90000"/>
              </a:lnSpc>
              <a:spcBef>
                <a:spcPts val="560"/>
              </a:spcBef>
              <a:spcAft>
                <a:spcPts val="0"/>
              </a:spcAft>
              <a:buSzPts val="2800"/>
              <a:buChar char="•"/>
            </a:pPr>
            <a:r>
              <a:rPr lang="en-US" dirty="0"/>
              <a:t>A </a:t>
            </a:r>
            <a:r>
              <a:rPr lang="en-US" dirty="0">
                <a:latin typeface="Courier New"/>
                <a:ea typeface="Courier New"/>
                <a:cs typeface="Courier New"/>
                <a:sym typeface="Courier New"/>
              </a:rPr>
              <a:t>static final </a:t>
            </a:r>
            <a:r>
              <a:rPr lang="en-US" dirty="0"/>
              <a:t>variable is one that has a universal value </a:t>
            </a:r>
            <a:r>
              <a:rPr lang="en-US" i="1" dirty="0"/>
              <a:t>and</a:t>
            </a:r>
            <a:r>
              <a:rPr lang="en-US" dirty="0"/>
              <a:t> cannot be changed. Think pi.</a:t>
            </a:r>
            <a:endParaRPr dirty="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Why Use Either?</a:t>
            </a:r>
            <a:endParaRPr/>
          </a:p>
        </p:txBody>
      </p:sp>
      <p:sp>
        <p:nvSpPr>
          <p:cNvPr id="261" name="Google Shape;261;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90"/>
              <a:buChar char="•"/>
            </a:pPr>
            <a:r>
              <a:rPr lang="en-US" sz="2590" dirty="0"/>
              <a:t>Abstract classes are structures that contain state and behaviors. Interfaces better define behaviors only.</a:t>
            </a:r>
            <a:endParaRPr dirty="0"/>
          </a:p>
          <a:p>
            <a:pPr marL="342900" lvl="0" indent="-342900" algn="l" rtl="0">
              <a:spcBef>
                <a:spcPts val="518"/>
              </a:spcBef>
              <a:spcAft>
                <a:spcPts val="0"/>
              </a:spcAft>
              <a:buSzPts val="2590"/>
              <a:buChar char="•"/>
            </a:pPr>
            <a:r>
              <a:rPr lang="en-US" sz="2590" dirty="0"/>
              <a:t>If a behavior is reliant on what something </a:t>
            </a:r>
            <a:r>
              <a:rPr lang="en-US" sz="2590" i="1" dirty="0"/>
              <a:t>is</a:t>
            </a:r>
            <a:r>
              <a:rPr lang="en-US" sz="2590" dirty="0"/>
              <a:t>, it should go in an abstract class. If it can be described separately from the state, it should go in an interface.</a:t>
            </a:r>
            <a:endParaRPr dirty="0"/>
          </a:p>
          <a:p>
            <a:pPr marL="342900" lvl="0" indent="-342900" algn="l" rtl="0">
              <a:spcBef>
                <a:spcPts val="518"/>
              </a:spcBef>
              <a:spcAft>
                <a:spcPts val="0"/>
              </a:spcAft>
              <a:buSzPts val="2590"/>
              <a:buChar char="•"/>
            </a:pPr>
            <a:r>
              <a:rPr lang="en-US" sz="2590" dirty="0"/>
              <a:t>Use an abstract class when you want to have a common “root” class, but you don’t want it instantiated.</a:t>
            </a:r>
            <a:endParaRPr dirty="0"/>
          </a:p>
          <a:p>
            <a:pPr marL="342900" lvl="0" indent="-342900" algn="l" rtl="0">
              <a:spcBef>
                <a:spcPts val="518"/>
              </a:spcBef>
              <a:spcAft>
                <a:spcPts val="0"/>
              </a:spcAft>
              <a:buSzPts val="2590"/>
              <a:buChar char="•"/>
            </a:pPr>
            <a:r>
              <a:rPr lang="en-US" sz="2590" dirty="0"/>
              <a:t>Use interfaces when you just want to define behavior.</a:t>
            </a:r>
            <a:endParaRPr dirty="0"/>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 Metaphor…	</a:t>
            </a:r>
            <a:endParaRPr/>
          </a:p>
        </p:txBody>
      </p:sp>
      <p:sp>
        <p:nvSpPr>
          <p:cNvPr id="268" name="Google Shape;268;p23"/>
          <p:cNvSpPr txBox="1">
            <a:spLocks noGrp="1"/>
          </p:cNvSpPr>
          <p:nvPr>
            <p:ph type="body" idx="1"/>
          </p:nvPr>
        </p:nvSpPr>
        <p:spPr>
          <a:xfrm>
            <a:off x="380010" y="1530417"/>
            <a:ext cx="8176849" cy="454312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dirty="0"/>
              <a:t>All USAF pilots go through training on skills that are shared across all models of plane. A USAF pilot is a stateful object – each has a name, rank, etc.</a:t>
            </a:r>
            <a:endParaRPr dirty="0"/>
          </a:p>
          <a:p>
            <a:pPr marL="742950" lvl="1" indent="-285750" algn="l" rtl="0">
              <a:lnSpc>
                <a:spcPct val="80000"/>
              </a:lnSpc>
              <a:spcBef>
                <a:spcPts val="444"/>
              </a:spcBef>
              <a:spcAft>
                <a:spcPts val="0"/>
              </a:spcAft>
              <a:buSzPts val="2220"/>
              <a:buChar char="–"/>
            </a:pPr>
            <a:r>
              <a:rPr lang="en-US" sz="2220" dirty="0"/>
              <a:t>An abstract class.</a:t>
            </a:r>
            <a:endParaRPr dirty="0"/>
          </a:p>
          <a:p>
            <a:pPr marL="342900" lvl="0" indent="-342900" algn="l" rtl="0">
              <a:lnSpc>
                <a:spcPct val="80000"/>
              </a:lnSpc>
              <a:spcBef>
                <a:spcPts val="518"/>
              </a:spcBef>
              <a:spcAft>
                <a:spcPts val="0"/>
              </a:spcAft>
              <a:buSzPts val="2590"/>
              <a:buChar char="•"/>
            </a:pPr>
            <a:r>
              <a:rPr lang="en-US" sz="2590" dirty="0"/>
              <a:t>A USAF pilot is also assigned to a specific model of plane, for which they receive additional training. A C-17 Pilot is an example.</a:t>
            </a:r>
            <a:endParaRPr dirty="0"/>
          </a:p>
          <a:p>
            <a:pPr marL="742950" lvl="1" indent="-285750" algn="l" rtl="0">
              <a:lnSpc>
                <a:spcPct val="80000"/>
              </a:lnSpc>
              <a:spcBef>
                <a:spcPts val="444"/>
              </a:spcBef>
              <a:spcAft>
                <a:spcPts val="0"/>
              </a:spcAft>
              <a:buSzPts val="2220"/>
              <a:buChar char="–"/>
            </a:pPr>
            <a:r>
              <a:rPr lang="en-US" sz="2220" dirty="0"/>
              <a:t>A concrete class that extends USAF Pilot</a:t>
            </a:r>
            <a:endParaRPr dirty="0"/>
          </a:p>
          <a:p>
            <a:pPr marL="342900" lvl="0" indent="-342900" algn="l" rtl="0">
              <a:lnSpc>
                <a:spcPct val="80000"/>
              </a:lnSpc>
              <a:spcBef>
                <a:spcPts val="518"/>
              </a:spcBef>
              <a:spcAft>
                <a:spcPts val="0"/>
              </a:spcAft>
              <a:buSzPts val="2590"/>
              <a:buChar char="•"/>
            </a:pPr>
            <a:r>
              <a:rPr lang="en-US" sz="2590" dirty="0"/>
              <a:t>Any pilot may be designated as a “safety officer” for a flight, which confers a set of operations and checks they must complete. These checks are universal.</a:t>
            </a:r>
            <a:endParaRPr dirty="0"/>
          </a:p>
          <a:p>
            <a:pPr marL="742950" lvl="1" indent="-285750" algn="l" rtl="0">
              <a:lnSpc>
                <a:spcPct val="80000"/>
              </a:lnSpc>
              <a:spcBef>
                <a:spcPts val="444"/>
              </a:spcBef>
              <a:spcAft>
                <a:spcPts val="0"/>
              </a:spcAft>
              <a:buSzPts val="2220"/>
              <a:buChar char="–"/>
            </a:pPr>
            <a:r>
              <a:rPr lang="en-US" sz="2220" dirty="0"/>
              <a:t>An interface that can be implemented by a USAF pilot</a:t>
            </a:r>
            <a:endParaRPr dirty="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Advanced Usage</a:t>
            </a:r>
            <a:endParaRPr/>
          </a:p>
        </p:txBody>
      </p:sp>
      <p:sp>
        <p:nvSpPr>
          <p:cNvPr id="275" name="Google Shape;275;p24"/>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dirty="0"/>
              <a:t>Abstract classes and Interfaces are often used in Libraries and Frameworks to give you access to their code (the states and behaviors defined in the library) for extension.</a:t>
            </a:r>
            <a:endParaRPr dirty="0"/>
          </a:p>
          <a:p>
            <a:pPr marL="342900" lvl="0" indent="-342900" algn="l" rtl="0">
              <a:lnSpc>
                <a:spcPct val="90000"/>
              </a:lnSpc>
              <a:spcBef>
                <a:spcPts val="560"/>
              </a:spcBef>
              <a:spcAft>
                <a:spcPts val="0"/>
              </a:spcAft>
              <a:buSzPts val="2800"/>
              <a:buChar char="•"/>
            </a:pPr>
            <a:r>
              <a:rPr lang="en-US" dirty="0"/>
              <a:t>Example: The Java Servlets API defines how web applications handle and interpret HTTP requests to run code. </a:t>
            </a:r>
            <a:endParaRPr dirty="0"/>
          </a:p>
          <a:p>
            <a:pPr marL="742950" lvl="1" indent="-285750" algn="l" rtl="0">
              <a:lnSpc>
                <a:spcPct val="90000"/>
              </a:lnSpc>
              <a:spcBef>
                <a:spcPts val="480"/>
              </a:spcBef>
              <a:spcAft>
                <a:spcPts val="0"/>
              </a:spcAft>
              <a:buSzPts val="2400"/>
              <a:buChar char="–"/>
            </a:pPr>
            <a:r>
              <a:rPr lang="en-US" dirty="0"/>
              <a:t>The library is designed to work polymorphically with subclasses of library-defined abstract classes.</a:t>
            </a:r>
            <a:endParaRPr dirty="0"/>
          </a:p>
          <a:p>
            <a:pPr marL="742950" lvl="1" indent="-285750" algn="l" rtl="0">
              <a:lnSpc>
                <a:spcPct val="90000"/>
              </a:lnSpc>
              <a:spcBef>
                <a:spcPts val="480"/>
              </a:spcBef>
              <a:spcAft>
                <a:spcPts val="0"/>
              </a:spcAft>
              <a:buSzPts val="2400"/>
              <a:buChar char="–"/>
            </a:pPr>
            <a:r>
              <a:rPr lang="en-US" dirty="0"/>
              <a:t>You </a:t>
            </a:r>
            <a:r>
              <a:rPr lang="en-US" i="1" dirty="0"/>
              <a:t>extend</a:t>
            </a:r>
            <a:r>
              <a:rPr lang="en-US" dirty="0"/>
              <a:t> the library’s abstract classes to create custom functionality, and register them with the library</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82" name="Google Shape;282;p25"/>
          <p:cNvSpPr txBox="1">
            <a:spLocks noGrp="1"/>
          </p:cNvSpPr>
          <p:nvPr>
            <p:ph type="body" idx="1"/>
          </p:nvPr>
        </p:nvSpPr>
        <p:spPr>
          <a:xfrm>
            <a:off x="380010" y="1540041"/>
            <a:ext cx="8176849" cy="442762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00"/>
              <a:buChar char="•"/>
            </a:pPr>
            <a:r>
              <a:rPr lang="en-US" sz="1400" dirty="0"/>
              <a:t>Wherever possible, code should be “loosely coupled”</a:t>
            </a:r>
            <a:endParaRPr dirty="0"/>
          </a:p>
          <a:p>
            <a:pPr marL="342900" lvl="0" indent="-342900" algn="l" rtl="0">
              <a:spcBef>
                <a:spcPts val="280"/>
              </a:spcBef>
              <a:spcAft>
                <a:spcPts val="0"/>
              </a:spcAft>
              <a:buSzPts val="1400"/>
              <a:buChar char="•"/>
            </a:pPr>
            <a:r>
              <a:rPr lang="en-US" sz="1400" dirty="0"/>
              <a:t>“Tightly coupled” code is highly dependent on a specific implementation (concrete class).</a:t>
            </a:r>
            <a:endParaRPr dirty="0"/>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lang="en-US" sz="1400" dirty="0">
              <a:latin typeface="Courier New"/>
              <a:ea typeface="Courier New"/>
              <a:cs typeface="Courier New"/>
              <a:sym typeface="Courier New"/>
            </a:endParaRPr>
          </a:p>
          <a:p>
            <a:pPr marL="0" lvl="0" indent="0" algn="l" rtl="0">
              <a:spcBef>
                <a:spcPts val="280"/>
              </a:spcBef>
              <a:spcAft>
                <a:spcPts val="0"/>
              </a:spcAft>
              <a:buSzPts val="1400"/>
              <a:buNone/>
            </a:pPr>
            <a:endParaRPr sz="1400" dirty="0">
              <a:latin typeface="Courier New"/>
              <a:ea typeface="Courier New"/>
              <a:cs typeface="Courier New"/>
              <a:sym typeface="Courier New"/>
            </a:endParaRPr>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endParaRPr lang="en-US" sz="1400" dirty="0"/>
          </a:p>
          <a:p>
            <a:pPr marL="342900" lvl="0" indent="-342900" algn="l" rtl="0">
              <a:spcBef>
                <a:spcPts val="280"/>
              </a:spcBef>
              <a:spcAft>
                <a:spcPts val="0"/>
              </a:spcAft>
              <a:buSzPts val="1400"/>
              <a:buChar char="•"/>
            </a:pPr>
            <a:endParaRPr lang="en-US" sz="1400" dirty="0">
              <a:latin typeface="Arial"/>
              <a:ea typeface="Arial"/>
              <a:cs typeface="Arial"/>
              <a:sym typeface="Arial"/>
            </a:endParaRPr>
          </a:p>
          <a:p>
            <a:pPr marL="342900" lvl="0" indent="-342900" algn="l" rtl="0">
              <a:spcBef>
                <a:spcPts val="280"/>
              </a:spcBef>
              <a:spcAft>
                <a:spcPts val="0"/>
              </a:spcAft>
              <a:buSzPts val="1400"/>
              <a:buChar char="•"/>
            </a:pPr>
            <a:r>
              <a:rPr lang="en-US" sz="1400" dirty="0">
                <a:latin typeface="Arial"/>
                <a:ea typeface="Arial"/>
                <a:cs typeface="Arial"/>
                <a:sym typeface="Arial"/>
              </a:rPr>
              <a:t>What if the product later changes to require PostgreSQL database instead?</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203E40BE-C560-48EF-B6FB-E0CE295B8DF8}"/>
              </a:ext>
            </a:extLst>
          </p:cNvPr>
          <p:cNvSpPr/>
          <p:nvPr/>
        </p:nvSpPr>
        <p:spPr>
          <a:xfrm>
            <a:off x="754144" y="2203348"/>
            <a:ext cx="7013544" cy="9992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3" name="Rectangle 2">
            <a:extLst>
              <a:ext uri="{FF2B5EF4-FFF2-40B4-BE49-F238E27FC236}">
                <a16:creationId xmlns:a16="http://schemas.microsoft.com/office/drawing/2014/main" id="{B191859A-9A4C-4DDF-89BD-47134E6C4842}"/>
              </a:ext>
            </a:extLst>
          </p:cNvPr>
          <p:cNvSpPr/>
          <p:nvPr/>
        </p:nvSpPr>
        <p:spPr>
          <a:xfrm>
            <a:off x="754144" y="3449959"/>
            <a:ext cx="7013544" cy="25177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a:t>
            </a:r>
            <a:r>
              <a:rPr lang="en-US" sz="1400" kern="0" dirty="0">
                <a:solidFill>
                  <a:srgbClr val="000000"/>
                </a:solidFill>
                <a:latin typeface="Courier New"/>
                <a:ea typeface="Courier New"/>
                <a:cs typeface="Courier New"/>
                <a:sym typeface="Courier New"/>
              </a:rPr>
              <a:t>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tring</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DB6F-3DEE-4841-A9EC-E2E8A9E817DC}"/>
              </a:ext>
            </a:extLst>
          </p:cNvPr>
          <p:cNvSpPr>
            <a:spLocks noGrp="1"/>
          </p:cNvSpPr>
          <p:nvPr>
            <p:ph type="title"/>
          </p:nvPr>
        </p:nvSpPr>
        <p:spPr/>
        <p:txBody>
          <a:bodyPr/>
          <a:lstStyle/>
          <a:p>
            <a:r>
              <a:rPr lang="en-US" dirty="0"/>
              <a:t>Loosely Coupled Example…</a:t>
            </a:r>
          </a:p>
        </p:txBody>
      </p:sp>
      <p:sp>
        <p:nvSpPr>
          <p:cNvPr id="4" name="Slide Number Placeholder 3">
            <a:extLst>
              <a:ext uri="{FF2B5EF4-FFF2-40B4-BE49-F238E27FC236}">
                <a16:creationId xmlns:a16="http://schemas.microsoft.com/office/drawing/2014/main" id="{3F24A170-99F9-4CE8-BEB3-8D9DC9809A9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5" name="Rectangle 4">
            <a:extLst>
              <a:ext uri="{FF2B5EF4-FFF2-40B4-BE49-F238E27FC236}">
                <a16:creationId xmlns:a16="http://schemas.microsoft.com/office/drawing/2014/main" id="{4BCC62A6-F1A0-4218-8CF5-814B6F6C224B}"/>
              </a:ext>
            </a:extLst>
          </p:cNvPr>
          <p:cNvSpPr/>
          <p:nvPr/>
        </p:nvSpPr>
        <p:spPr>
          <a:xfrm>
            <a:off x="380007" y="1328233"/>
            <a:ext cx="7868444" cy="716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interface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6" name="Rectangle 5">
            <a:extLst>
              <a:ext uri="{FF2B5EF4-FFF2-40B4-BE49-F238E27FC236}">
                <a16:creationId xmlns:a16="http://schemas.microsoft.com/office/drawing/2014/main" id="{1A28F6FC-93EC-4C55-856B-39752E8384EE}"/>
              </a:ext>
            </a:extLst>
          </p:cNvPr>
          <p:cNvSpPr/>
          <p:nvPr/>
        </p:nvSpPr>
        <p:spPr>
          <a:xfrm>
            <a:off x="380008" y="2228171"/>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MySQLDatabase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whatever*/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8" name="Rectangle 7">
            <a:extLst>
              <a:ext uri="{FF2B5EF4-FFF2-40B4-BE49-F238E27FC236}">
                <a16:creationId xmlns:a16="http://schemas.microsoft.com/office/drawing/2014/main" id="{03EE8E1C-A145-43A5-8404-CFEC446D5A9E}"/>
              </a:ext>
            </a:extLst>
          </p:cNvPr>
          <p:cNvSpPr/>
          <p:nvPr/>
        </p:nvSpPr>
        <p:spPr>
          <a:xfrm>
            <a:off x="380008" y="3100314"/>
            <a:ext cx="7868443" cy="6419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PostgreSQLDatabase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implements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 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(String Table, String Value) { /*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postgre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code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9" name="Rectangle 8">
            <a:extLst>
              <a:ext uri="{FF2B5EF4-FFF2-40B4-BE49-F238E27FC236}">
                <a16:creationId xmlns:a16="http://schemas.microsoft.com/office/drawing/2014/main" id="{8DCC4198-E08D-4604-B165-0E6553F9902B}"/>
              </a:ext>
            </a:extLst>
          </p:cNvPr>
          <p:cNvSpPr/>
          <p:nvPr/>
        </p:nvSpPr>
        <p:spPr>
          <a:xfrm>
            <a:off x="380009" y="3925784"/>
            <a:ext cx="7868443" cy="26352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lang="en-US" sz="1400" b="1" kern="0" dirty="0">
                <a:solidFill>
                  <a:srgbClr val="000000"/>
                </a:solidFill>
                <a:latin typeface="Courier New"/>
                <a:ea typeface="Courier New"/>
                <a:cs typeface="Courier New"/>
                <a:sym typeface="Courier New"/>
              </a:rPr>
              <a:t>p</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ublic</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 class</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private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CustomerRepository</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IDatabase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database)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err="1">
                <a:ln>
                  <a:noFill/>
                </a:ln>
                <a:solidFill>
                  <a:srgbClr val="000000"/>
                </a:solidFill>
                <a:effectLst/>
                <a:uLnTx/>
                <a:uFillTx/>
                <a:latin typeface="Courier New"/>
                <a:ea typeface="Courier New"/>
                <a:cs typeface="Courier New"/>
                <a:sym typeface="Courier New"/>
              </a:rPr>
              <a:t>this</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 database;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public</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1" i="0" u="none" strike="noStrike" kern="0" cap="none" spc="0" normalizeH="0" baseline="0" noProof="0" dirty="0">
                <a:ln>
                  <a:noFill/>
                </a:ln>
                <a:solidFill>
                  <a:srgbClr val="000000"/>
                </a:solidFill>
                <a:effectLst/>
                <a:uLnTx/>
                <a:uFillTx/>
                <a:latin typeface="Courier New"/>
                <a:ea typeface="Courier New"/>
                <a:cs typeface="Courier New"/>
                <a:sym typeface="Courier New"/>
              </a:rPr>
              <a:t>void</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add(string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database.addRow</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("Customer", </a:t>
            </a:r>
            <a:r>
              <a:rPr kumimoji="0" lang="en-US" sz="14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CustomerName</a:t>
            </a: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    }</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a:p>
            <a:pPr marL="0" marR="0" lvl="0" indent="0" algn="l" defTabSz="914400" rtl="0" eaLnBrk="1" fontAlgn="auto" latinLnBrk="0" hangingPunct="1">
              <a:lnSpc>
                <a:spcPct val="80000"/>
              </a:lnSpc>
              <a:spcBef>
                <a:spcPts val="280"/>
              </a:spcBef>
              <a:spcAft>
                <a:spcPts val="0"/>
              </a:spcAft>
              <a:buClr>
                <a:srgbClr val="000000"/>
              </a:buClr>
              <a:buSzPts val="1400"/>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Tree>
    <p:extLst>
      <p:ext uri="{BB962C8B-B14F-4D97-AF65-F5344CB8AC3E}">
        <p14:creationId xmlns:p14="http://schemas.microsoft.com/office/powerpoint/2010/main" val="2546056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“Coding to the Interface”</a:t>
            </a:r>
            <a:endParaRPr/>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Use interfaces to track common behavior</a:t>
            </a:r>
          </a:p>
          <a:p>
            <a:pPr marL="342900" lvl="0" indent="-342900" algn="l" rtl="0">
              <a:spcBef>
                <a:spcPts val="0"/>
              </a:spcBef>
              <a:spcAft>
                <a:spcPts val="0"/>
              </a:spcAft>
              <a:buSzPts val="2800"/>
              <a:buChar char="•"/>
            </a:pPr>
            <a:endParaRPr dirty="0"/>
          </a:p>
          <a:p>
            <a:pPr marL="342900" lvl="0" indent="-342900" algn="l" rtl="0">
              <a:spcBef>
                <a:spcPts val="560"/>
              </a:spcBef>
              <a:spcAft>
                <a:spcPts val="0"/>
              </a:spcAft>
              <a:buSzPts val="2800"/>
              <a:buChar char="•"/>
            </a:pPr>
            <a:r>
              <a:rPr lang="en-US" dirty="0"/>
              <a:t>Use interface reference variables to polymorphically control concrete classes.</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This way, the exact implementation doesn’t matter.</a:t>
            </a:r>
          </a:p>
          <a:p>
            <a:pPr marL="342900" lvl="0" indent="-342900" algn="l" rtl="0">
              <a:spcBef>
                <a:spcPts val="560"/>
              </a:spcBef>
              <a:spcAft>
                <a:spcPts val="0"/>
              </a:spcAft>
              <a:buSzPts val="2800"/>
              <a:buChar char="•"/>
            </a:pPr>
            <a:endParaRPr dirty="0"/>
          </a:p>
          <a:p>
            <a:pPr marL="342900" lvl="0" indent="-342900" algn="l" rtl="0">
              <a:spcBef>
                <a:spcPts val="560"/>
              </a:spcBef>
              <a:spcAft>
                <a:spcPts val="0"/>
              </a:spcAft>
              <a:buSzPts val="2800"/>
              <a:buChar char="•"/>
            </a:pPr>
            <a:r>
              <a:rPr lang="en-US" dirty="0"/>
              <a:t>“Coding to the Interface” results in code that is easier to test, easier to fix, and easier to extend</a:t>
            </a:r>
            <a:endParaRPr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The Object Class (recap)</a:t>
            </a:r>
            <a:endParaRPr dirty="0"/>
          </a:p>
        </p:txBody>
      </p:sp>
      <p:sp>
        <p:nvSpPr>
          <p:cNvPr id="303" name="Google Shape;303;p2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dirty="0"/>
              <a:t>All classes in Java implicitly inherit from the Object class. I.e., if a class does not explicitly extend another, then it implicitly extends the Object class</a:t>
            </a:r>
          </a:p>
          <a:p>
            <a:pPr marL="342900" lvl="0" indent="-342900" algn="l" rtl="0">
              <a:spcBef>
                <a:spcPts val="560"/>
              </a:spcBef>
              <a:spcAft>
                <a:spcPts val="0"/>
              </a:spcAft>
              <a:buSzPts val="2800"/>
              <a:buChar char="•"/>
            </a:pPr>
            <a:r>
              <a:rPr lang="en-US" dirty="0"/>
              <a:t>Every class can override these methods to provide a unique implementation</a:t>
            </a:r>
            <a:endParaRPr dirty="0"/>
          </a:p>
        </p:txBody>
      </p:sp>
      <p:sp>
        <p:nvSpPr>
          <p:cNvPr id="304" name="Google Shape;304;p2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Functional Interfaces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fontScale="92500" lnSpcReduction="10000"/>
          </a:bodyPr>
          <a:lstStyle/>
          <a:p>
            <a:r>
              <a:rPr lang="en-US" dirty="0"/>
              <a:t>Functional interfaces are interfaces that only have one abstract method.</a:t>
            </a:r>
          </a:p>
          <a:p>
            <a:r>
              <a:rPr lang="en-US" dirty="0"/>
              <a:t>The purpose of functional interfaces is to provide a specific function that can be applied easily to any class.</a:t>
            </a:r>
          </a:p>
          <a:p>
            <a:r>
              <a:rPr lang="en-US" dirty="0"/>
              <a:t>Examples:</a:t>
            </a:r>
          </a:p>
          <a:p>
            <a:pPr lvl="1"/>
            <a:r>
              <a:rPr lang="en-US" dirty="0"/>
              <a:t>Runnable (used to create threads)</a:t>
            </a:r>
          </a:p>
          <a:p>
            <a:pPr lvl="1"/>
            <a:r>
              <a:rPr lang="en-US" dirty="0"/>
              <a:t>Comparable</a:t>
            </a:r>
          </a:p>
          <a:p>
            <a:pPr lvl="1"/>
            <a:r>
              <a:rPr lang="en-US" dirty="0"/>
              <a:t>Comparator</a:t>
            </a:r>
          </a:p>
          <a:p>
            <a:pPr marL="50800" indent="0">
              <a:buNone/>
            </a:pPr>
            <a:r>
              <a:rPr lang="en-US" dirty="0"/>
              <a:t>More examples: https://docs.oracle.com/javase/8/docs/api/java/util/function/package-summary.html</a:t>
            </a:r>
          </a:p>
          <a:p>
            <a:pPr lvl="1"/>
            <a:endParaRPr lang="en-US" dirty="0"/>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extLst>
      <p:ext uri="{BB962C8B-B14F-4D97-AF65-F5344CB8AC3E}">
        <p14:creationId xmlns:p14="http://schemas.microsoft.com/office/powerpoint/2010/main" val="4181207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5"/>
            <a:ext cx="8383980" cy="5247391"/>
          </a:xfrm>
        </p:spPr>
        <p:txBody>
          <a:bodyPr>
            <a:normAutofit fontScale="92500" lnSpcReduction="10000"/>
          </a:bodyPr>
          <a:lstStyle/>
          <a:p>
            <a:r>
              <a:rPr lang="en-US" dirty="0"/>
              <a:t>The Lambda expression is one of the biggest new features of Java 8 and introduces aspects important to the use of functional programming in java.</a:t>
            </a:r>
          </a:p>
          <a:p>
            <a:pPr lvl="1"/>
            <a:r>
              <a:rPr lang="en-US" b="1" dirty="0"/>
              <a:t>Functional Programming</a:t>
            </a:r>
            <a:r>
              <a:rPr lang="en-US" dirty="0"/>
              <a:t> – A programming paradigm in which programs are constructed by applying and composing functionality.</a:t>
            </a:r>
          </a:p>
          <a:p>
            <a:r>
              <a:rPr lang="en-US" dirty="0"/>
              <a:t>Lambdas allow for the creation and execution of a function or method without needing to create a dedicated space in memory. </a:t>
            </a:r>
          </a:p>
          <a:p>
            <a:pPr lvl="1"/>
            <a:r>
              <a:rPr lang="en-US" dirty="0"/>
              <a:t>i.e. you can create a temporary method, use it, and be done with it.</a:t>
            </a:r>
          </a:p>
          <a:p>
            <a:pPr lvl="1"/>
            <a:r>
              <a:rPr lang="en-US" b="1" u="sng" dirty="0"/>
              <a:t>Note</a:t>
            </a:r>
            <a:r>
              <a:rPr lang="en-US" dirty="0"/>
              <a:t>: In java lambdas still create objects in memory, but they do not require dedicated class definitions, and are instead created during runtime.</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extLst>
      <p:ext uri="{BB962C8B-B14F-4D97-AF65-F5344CB8AC3E}">
        <p14:creationId xmlns:p14="http://schemas.microsoft.com/office/powerpoint/2010/main" val="897917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1175120"/>
          </a:xfrm>
        </p:spPr>
        <p:txBody>
          <a:bodyPr>
            <a:normAutofit fontScale="77500" lnSpcReduction="20000"/>
          </a:bodyPr>
          <a:lstStyle/>
          <a:p>
            <a:r>
              <a:rPr lang="en-US" dirty="0" err="1"/>
              <a:t>Lambas</a:t>
            </a:r>
            <a:r>
              <a:rPr lang="en-US" dirty="0"/>
              <a:t> utilize ‘arrow notation’, to specify an input and output for the lambda function.</a:t>
            </a:r>
          </a:p>
          <a:p>
            <a:r>
              <a:rPr lang="en-US" dirty="0"/>
              <a:t>The most basic syntax for a lambda expression is as follows: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Rectangle 4">
            <a:extLst>
              <a:ext uri="{FF2B5EF4-FFF2-40B4-BE49-F238E27FC236}">
                <a16:creationId xmlns:a16="http://schemas.microsoft.com/office/drawing/2014/main" id="{1A0132C5-8724-4468-A029-556CC9F0C5AB}"/>
              </a:ext>
            </a:extLst>
          </p:cNvPr>
          <p:cNvSpPr/>
          <p:nvPr/>
        </p:nvSpPr>
        <p:spPr>
          <a:xfrm>
            <a:off x="2582022" y="2656566"/>
            <a:ext cx="3979955" cy="6225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92500"/>
          </a:bodyPr>
          <a:lstStyle/>
          <a:p>
            <a:pPr algn="ctr" defTabSz="228600"/>
            <a:r>
              <a:rPr lang="en-US" sz="2000" dirty="0">
                <a:latin typeface="Courier New" panose="02070309020205020404" pitchFamily="49" charset="0"/>
                <a:cs typeface="Courier New" panose="02070309020205020404" pitchFamily="49" charset="0"/>
              </a:rPr>
              <a:t>parameter(s) -&gt; expression</a:t>
            </a:r>
          </a:p>
        </p:txBody>
      </p:sp>
      <p:sp>
        <p:nvSpPr>
          <p:cNvPr id="6" name="Text Placeholder 2">
            <a:extLst>
              <a:ext uri="{FF2B5EF4-FFF2-40B4-BE49-F238E27FC236}">
                <a16:creationId xmlns:a16="http://schemas.microsoft.com/office/drawing/2014/main" id="{CEB67A7C-4AAA-4AC8-8FD0-B50571E7E640}"/>
              </a:ext>
            </a:extLst>
          </p:cNvPr>
          <p:cNvSpPr txBox="1">
            <a:spLocks/>
          </p:cNvSpPr>
          <p:nvPr/>
        </p:nvSpPr>
        <p:spPr>
          <a:xfrm>
            <a:off x="380009" y="3549777"/>
            <a:ext cx="8383980" cy="90446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r>
              <a:rPr lang="en-US" sz="2000" dirty="0"/>
              <a:t>We can apply lambda functions to certain methods in Java, such as the </a:t>
            </a:r>
            <a:r>
              <a:rPr lang="en-US" sz="2000" dirty="0" err="1"/>
              <a:t>forEach</a:t>
            </a:r>
            <a:r>
              <a:rPr lang="en-US" sz="2000" dirty="0"/>
              <a:t> method of the </a:t>
            </a:r>
            <a:r>
              <a:rPr lang="en-US" sz="2000" dirty="0" err="1"/>
              <a:t>Iterable</a:t>
            </a:r>
            <a:r>
              <a:rPr lang="en-US" sz="2000" dirty="0"/>
              <a:t> interface:</a:t>
            </a:r>
          </a:p>
        </p:txBody>
      </p:sp>
      <p:sp>
        <p:nvSpPr>
          <p:cNvPr id="9" name="Rectangle 8">
            <a:extLst>
              <a:ext uri="{FF2B5EF4-FFF2-40B4-BE49-F238E27FC236}">
                <a16:creationId xmlns:a16="http://schemas.microsoft.com/office/drawing/2014/main" id="{F25416D5-D31C-4014-A3CA-AC641B805EE3}"/>
              </a:ext>
            </a:extLst>
          </p:cNvPr>
          <p:cNvSpPr/>
          <p:nvPr/>
        </p:nvSpPr>
        <p:spPr>
          <a:xfrm>
            <a:off x="1292087" y="4483343"/>
            <a:ext cx="6559826" cy="16097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fontScale="85000" lnSpcReduction="10000"/>
          </a:bodyPr>
          <a:lstStyle/>
          <a:p>
            <a:pPr defTabSz="228600"/>
            <a:r>
              <a:rPr lang="en-US" sz="2000" dirty="0">
                <a:latin typeface="Courier New" panose="02070309020205020404" pitchFamily="49" charset="0"/>
                <a:cs typeface="Courier New" panose="02070309020205020404" pitchFamily="49" charset="0"/>
              </a:rPr>
              <a:t>List&lt;String&gt; names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&lt;String&gt;();</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(“Alice”);</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(“Bob”);</a:t>
            </a:r>
          </a:p>
          <a:p>
            <a:pPr defTabSz="228600"/>
            <a:r>
              <a:rPr lang="en-US" sz="2000" dirty="0" err="1">
                <a:latin typeface="Courier New" panose="02070309020205020404" pitchFamily="49" charset="0"/>
                <a:cs typeface="Courier New" panose="02070309020205020404" pitchFamily="49" charset="0"/>
              </a:rPr>
              <a:t>names.add</a:t>
            </a:r>
            <a:r>
              <a:rPr lang="en-US" sz="2000" dirty="0">
                <a:latin typeface="Courier New" panose="02070309020205020404" pitchFamily="49" charset="0"/>
                <a:cs typeface="Courier New" panose="02070309020205020404" pitchFamily="49" charset="0"/>
              </a:rPr>
              <a:t>(“Charlies”);</a:t>
            </a:r>
          </a:p>
          <a:p>
            <a:pPr defTabSz="228600"/>
            <a:r>
              <a:rPr lang="en-US" sz="2000" dirty="0" err="1">
                <a:latin typeface="Courier New" panose="02070309020205020404" pitchFamily="49" charset="0"/>
                <a:cs typeface="Courier New" panose="02070309020205020404" pitchFamily="49" charset="0"/>
              </a:rPr>
              <a:t>names.forEach</a:t>
            </a:r>
            <a:r>
              <a:rPr lang="en-US" sz="2000" dirty="0">
                <a:latin typeface="Courier New" panose="02070309020205020404" pitchFamily="49" charset="0"/>
                <a:cs typeface="Courier New" panose="02070309020205020404" pitchFamily="49" charset="0"/>
              </a:rPr>
              <a:t>(str -&gt;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(str));</a:t>
            </a:r>
          </a:p>
        </p:txBody>
      </p:sp>
    </p:spTree>
    <p:extLst>
      <p:ext uri="{BB962C8B-B14F-4D97-AF65-F5344CB8AC3E}">
        <p14:creationId xmlns:p14="http://schemas.microsoft.com/office/powerpoint/2010/main" val="3028313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3" name="Text Placeholder 2">
            <a:extLst>
              <a:ext uri="{FF2B5EF4-FFF2-40B4-BE49-F238E27FC236}">
                <a16:creationId xmlns:a16="http://schemas.microsoft.com/office/drawing/2014/main" id="{0C6BA468-B2FB-4410-8CC4-82872A4103B6}"/>
              </a:ext>
            </a:extLst>
          </p:cNvPr>
          <p:cNvSpPr>
            <a:spLocks noGrp="1"/>
          </p:cNvSpPr>
          <p:nvPr>
            <p:ph type="body" idx="1"/>
          </p:nvPr>
        </p:nvSpPr>
        <p:spPr>
          <a:xfrm>
            <a:off x="380010" y="1481446"/>
            <a:ext cx="8383980" cy="4882266"/>
          </a:xfrm>
        </p:spPr>
        <p:txBody>
          <a:bodyPr>
            <a:normAutofit/>
          </a:bodyPr>
          <a:lstStyle/>
          <a:p>
            <a:r>
              <a:rPr lang="en-US" dirty="0"/>
              <a:t>Lambda expressions in Java </a:t>
            </a:r>
            <a:r>
              <a:rPr lang="en-US"/>
              <a:t>are only* </a:t>
            </a:r>
            <a:r>
              <a:rPr lang="en-US" dirty="0"/>
              <a:t>usable with functional interfaces.</a:t>
            </a:r>
          </a:p>
          <a:p>
            <a:r>
              <a:rPr lang="en-US" dirty="0"/>
              <a:t>Lambda expressions allow you to instantiate interface objects by providing an implementation for a functional interface during object creation.</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101070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30B4-E996-4435-B9F1-D407853E2C03}"/>
              </a:ext>
            </a:extLst>
          </p:cNvPr>
          <p:cNvSpPr>
            <a:spLocks noGrp="1"/>
          </p:cNvSpPr>
          <p:nvPr>
            <p:ph type="title"/>
          </p:nvPr>
        </p:nvSpPr>
        <p:spPr/>
        <p:txBody>
          <a:bodyPr/>
          <a:lstStyle/>
          <a:p>
            <a:r>
              <a:rPr lang="en-US" dirty="0"/>
              <a:t>Lambdas</a:t>
            </a:r>
          </a:p>
        </p:txBody>
      </p:sp>
      <p:sp>
        <p:nvSpPr>
          <p:cNvPr id="4" name="Slide Number Placeholder 3">
            <a:extLst>
              <a:ext uri="{FF2B5EF4-FFF2-40B4-BE49-F238E27FC236}">
                <a16:creationId xmlns:a16="http://schemas.microsoft.com/office/drawing/2014/main" id="{483A7CCD-D4F0-4527-9651-963B23894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8" name="Rectangle 7">
            <a:extLst>
              <a:ext uri="{FF2B5EF4-FFF2-40B4-BE49-F238E27FC236}">
                <a16:creationId xmlns:a16="http://schemas.microsoft.com/office/drawing/2014/main" id="{F32F7B15-2A1D-41A7-8198-DDBC068EFF0B}"/>
              </a:ext>
            </a:extLst>
          </p:cNvPr>
          <p:cNvSpPr/>
          <p:nvPr/>
        </p:nvSpPr>
        <p:spPr>
          <a:xfrm>
            <a:off x="1543878" y="1628520"/>
            <a:ext cx="6056244" cy="12241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HelloWorldInterface</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defTabSz="228600"/>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 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printHelloWorld</a:t>
            </a:r>
            <a:r>
              <a:rPr lang="en-US" sz="2000"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a:t>
            </a:r>
          </a:p>
        </p:txBody>
      </p:sp>
      <p:sp>
        <p:nvSpPr>
          <p:cNvPr id="10" name="Rectangle 9">
            <a:extLst>
              <a:ext uri="{FF2B5EF4-FFF2-40B4-BE49-F238E27FC236}">
                <a16:creationId xmlns:a16="http://schemas.microsoft.com/office/drawing/2014/main" id="{26C09EFC-A750-4E28-8E3A-5778FDBD56DD}"/>
              </a:ext>
            </a:extLst>
          </p:cNvPr>
          <p:cNvSpPr/>
          <p:nvPr/>
        </p:nvSpPr>
        <p:spPr>
          <a:xfrm>
            <a:off x="380010" y="3140765"/>
            <a:ext cx="8604418" cy="3222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normAutofit/>
          </a:bodyPr>
          <a:lstStyle/>
          <a:p>
            <a:pPr defTabSz="228600"/>
            <a:r>
              <a:rPr lang="en-US" sz="2000" b="1" dirty="0">
                <a:latin typeface="Courier New" panose="02070309020205020404" pitchFamily="49" charset="0"/>
                <a:cs typeface="Courier New" panose="02070309020205020404" pitchFamily="49" charset="0"/>
              </a:rPr>
              <a:t>public class </a:t>
            </a:r>
            <a:r>
              <a:rPr lang="en-US" sz="2000" dirty="0">
                <a:latin typeface="Courier New" panose="02070309020205020404" pitchFamily="49" charset="0"/>
                <a:cs typeface="Courier New" panose="02070309020205020404" pitchFamily="49" charset="0"/>
              </a:rPr>
              <a:t>Simulator</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public static void </a:t>
            </a:r>
            <a:r>
              <a:rPr lang="en-US" sz="2000" dirty="0">
                <a:latin typeface="Courier New" panose="02070309020205020404" pitchFamily="49" charset="0"/>
                <a:cs typeface="Courier New" panose="02070309020205020404" pitchFamily="49" charset="0"/>
              </a:rPr>
              <a:t>main</a:t>
            </a:r>
            <a:r>
              <a:rPr lang="en-US" sz="2000" b="1"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args</a:t>
            </a:r>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HelloWorldInterface</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hello</a:t>
            </a:r>
            <a:r>
              <a:rPr lang="en-US" sz="2000" b="1" dirty="0">
                <a:latin typeface="Courier New" panose="02070309020205020404" pitchFamily="49" charset="0"/>
                <a:cs typeface="Courier New" panose="02070309020205020404" pitchFamily="49" charset="0"/>
              </a:rPr>
              <a:t> = () -&gt; { </a:t>
            </a:r>
          </a:p>
          <a:p>
            <a:pPr defTabSz="228600"/>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System.out.println</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Hello World</a:t>
            </a:r>
            <a:r>
              <a:rPr lang="en-US" sz="2000" b="1" dirty="0">
                <a:latin typeface="Courier New" panose="02070309020205020404" pitchFamily="49" charset="0"/>
                <a:cs typeface="Courier New" panose="02070309020205020404" pitchFamily="49" charset="0"/>
              </a:rPr>
              <a:t>”); };</a:t>
            </a:r>
          </a:p>
          <a:p>
            <a:pPr defTabSz="228600"/>
            <a:endParaRPr lang="en-US" sz="2000" b="1" dirty="0">
              <a:latin typeface="Courier New" panose="02070309020205020404" pitchFamily="49" charset="0"/>
              <a:cs typeface="Courier New" panose="02070309020205020404" pitchFamily="49" charset="0"/>
            </a:endParaRPr>
          </a:p>
          <a:p>
            <a:pPr defTabSz="228600"/>
            <a:r>
              <a:rPr lang="en-US" sz="2000" b="1"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hello</a:t>
            </a:r>
            <a:r>
              <a:rPr lang="en-US" sz="2000" b="1" dirty="0" err="1">
                <a:latin typeface="Courier New" panose="02070309020205020404" pitchFamily="49" charset="0"/>
                <a:cs typeface="Courier New" panose="02070309020205020404" pitchFamily="49" charset="0"/>
              </a:rPr>
              <a:t>.printHelloWorld</a:t>
            </a:r>
            <a:r>
              <a:rPr lang="en-US" sz="2000" b="1" dirty="0">
                <a:latin typeface="Courier New" panose="02070309020205020404" pitchFamily="49" charset="0"/>
                <a:cs typeface="Courier New" panose="02070309020205020404" pitchFamily="49" charset="0"/>
              </a:rPr>
              <a:t>();</a:t>
            </a:r>
          </a:p>
          <a:p>
            <a:pPr defTabSz="228600"/>
            <a:r>
              <a:rPr lang="en-US" sz="2000" b="1" dirty="0">
                <a:latin typeface="Courier New" panose="02070309020205020404" pitchFamily="49" charset="0"/>
                <a:cs typeface="Courier New" panose="02070309020205020404" pitchFamily="49" charset="0"/>
              </a:rPr>
              <a:t>	}</a:t>
            </a:r>
          </a:p>
          <a:p>
            <a:pPr defTabSz="228600"/>
            <a:r>
              <a:rPr lang="en-US" sz="2000" b="1"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1607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POJO</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POJO stands for ‘Plain Old Java Object’. </a:t>
            </a:r>
          </a:p>
          <a:p>
            <a:pPr marL="342900" lvl="0" indent="-342900" algn="l" rtl="0">
              <a:spcBef>
                <a:spcPts val="0"/>
              </a:spcBef>
              <a:spcAft>
                <a:spcPts val="0"/>
              </a:spcAft>
              <a:buSzPts val="2800"/>
              <a:buChar char="•"/>
            </a:pPr>
            <a:r>
              <a:rPr lang="en-US" dirty="0"/>
              <a:t>POJOs are an incredibly simply, and otherwise ordinary java object. </a:t>
            </a:r>
          </a:p>
          <a:p>
            <a:pPr marL="342900" lvl="0" indent="-342900" algn="l" rtl="0">
              <a:spcBef>
                <a:spcPts val="0"/>
              </a:spcBef>
              <a:spcAft>
                <a:spcPts val="0"/>
              </a:spcAft>
              <a:buSzPts val="2800"/>
              <a:buChar char="•"/>
            </a:pPr>
            <a:r>
              <a:rPr lang="en-US" dirty="0"/>
              <a:t>They are not bound by any special restrictions other than those enforced naturally by the java language.</a:t>
            </a:r>
          </a:p>
          <a:p>
            <a:pPr marL="342900" lvl="0" indent="-342900" algn="l" rtl="0">
              <a:spcBef>
                <a:spcPts val="0"/>
              </a:spcBef>
              <a:spcAft>
                <a:spcPts val="0"/>
              </a:spcAft>
              <a:buSzPts val="2800"/>
              <a:buChar char="•"/>
            </a:pPr>
            <a:r>
              <a:rPr lang="en-US" dirty="0"/>
              <a:t>POJOs are used due to readability and re-usability of a program.</a:t>
            </a:r>
          </a:p>
          <a:p>
            <a:pPr marL="342900" lvl="0" indent="-342900" algn="l" rtl="0">
              <a:spcBef>
                <a:spcPts val="0"/>
              </a:spcBef>
              <a:spcAft>
                <a:spcPts val="0"/>
              </a:spcAft>
              <a:buSzPts val="2800"/>
              <a:buChar char="•"/>
            </a:pPr>
            <a:r>
              <a:rPr lang="en-US" dirty="0"/>
              <a:t>POJOs are simply a way to retain state.</a:t>
            </a:r>
          </a:p>
          <a:p>
            <a:pPr marL="342900" indent="-342900">
              <a:spcBef>
                <a:spcPts val="0"/>
              </a:spcBef>
            </a:pPr>
            <a:r>
              <a:rPr lang="en-US" dirty="0"/>
              <a:t>A POJO should NOT:</a:t>
            </a:r>
          </a:p>
          <a:p>
            <a:pPr marL="1257300" lvl="2" indent="-342900">
              <a:spcBef>
                <a:spcPts val="0"/>
              </a:spcBef>
              <a:buSzPts val="2800"/>
            </a:pPr>
            <a:r>
              <a:rPr lang="en-US" dirty="0"/>
              <a:t>Extends pre-defined classes</a:t>
            </a:r>
          </a:p>
          <a:p>
            <a:pPr marL="1257300" lvl="2" indent="-342900">
              <a:spcBef>
                <a:spcPts val="0"/>
              </a:spcBef>
              <a:buSzPts val="2800"/>
            </a:pPr>
            <a:r>
              <a:rPr lang="en-US" dirty="0"/>
              <a:t>Implement pre-defined interfaces</a:t>
            </a:r>
          </a:p>
          <a:p>
            <a:pPr marL="1257300" lvl="2" indent="-342900">
              <a:spcBef>
                <a:spcPts val="0"/>
              </a:spcBef>
              <a:buSzPts val="2800"/>
            </a:pPr>
            <a:r>
              <a:rPr lang="en-US" dirty="0"/>
              <a:t>Contain pre-defined annotations</a:t>
            </a:r>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5847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6">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Design Patterns - Bean</a:t>
            </a:r>
            <a:endParaRPr dirty="0"/>
          </a:p>
        </p:txBody>
      </p:sp>
      <p:sp>
        <p:nvSpPr>
          <p:cNvPr id="296" name="Google Shape;296;p27"/>
          <p:cNvSpPr txBox="1">
            <a:spLocks noGrp="1"/>
          </p:cNvSpPr>
          <p:nvPr>
            <p:ph type="body" idx="1"/>
          </p:nvPr>
        </p:nvSpPr>
        <p:spPr>
          <a:xfrm>
            <a:off x="380010" y="1377751"/>
            <a:ext cx="8383980" cy="498596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ts val="2800"/>
              <a:buChar char="•"/>
            </a:pPr>
            <a:r>
              <a:rPr lang="en-US" dirty="0"/>
              <a:t>Beans are special types of POJOs that apply certain restrictions to their creation.</a:t>
            </a:r>
          </a:p>
          <a:p>
            <a:pPr marL="342900" lvl="0" indent="-342900" algn="l" rtl="0">
              <a:spcBef>
                <a:spcPts val="0"/>
              </a:spcBef>
              <a:spcAft>
                <a:spcPts val="0"/>
              </a:spcAft>
              <a:buSzPts val="2800"/>
              <a:buChar char="•"/>
            </a:pPr>
            <a:r>
              <a:rPr lang="en-US" dirty="0"/>
              <a:t>They are used to represent data and state:</a:t>
            </a:r>
          </a:p>
          <a:p>
            <a:pPr marL="800100" lvl="1" indent="-342900">
              <a:spcBef>
                <a:spcPts val="0"/>
              </a:spcBef>
              <a:buSzPts val="2800"/>
              <a:buChar char="•"/>
            </a:pPr>
            <a:r>
              <a:rPr lang="en-US" dirty="0"/>
              <a:t>All JavaBeans are POJOs, but not all POJOs are JavaBeans</a:t>
            </a:r>
          </a:p>
          <a:p>
            <a:pPr marL="800100" lvl="1" indent="-342900">
              <a:spcBef>
                <a:spcPts val="0"/>
              </a:spcBef>
              <a:buSzPts val="2800"/>
              <a:buChar char="•"/>
            </a:pPr>
            <a:r>
              <a:rPr lang="en-US" dirty="0"/>
              <a:t>All JavaBeans should implement the Serializable Interface (though some beans may not)</a:t>
            </a:r>
          </a:p>
          <a:p>
            <a:pPr marL="800100" lvl="1" indent="-342900">
              <a:spcBef>
                <a:spcPts val="0"/>
              </a:spcBef>
              <a:buSzPts val="2800"/>
              <a:buChar char="•"/>
            </a:pPr>
            <a:r>
              <a:rPr lang="en-US" dirty="0"/>
              <a:t>All Fields should be private</a:t>
            </a:r>
          </a:p>
          <a:p>
            <a:pPr marL="800100" lvl="1" indent="-342900">
              <a:spcBef>
                <a:spcPts val="0"/>
              </a:spcBef>
              <a:buSzPts val="2800"/>
              <a:buChar char="•"/>
            </a:pPr>
            <a:r>
              <a:rPr lang="en-US" dirty="0"/>
              <a:t>All accessor and mutator (getters and setters) methods must be named get&lt;</a:t>
            </a:r>
            <a:r>
              <a:rPr lang="en-US" dirty="0" err="1"/>
              <a:t>VarName</a:t>
            </a:r>
            <a:r>
              <a:rPr lang="en-US" dirty="0"/>
              <a:t>&gt;/set&lt;</a:t>
            </a:r>
            <a:r>
              <a:rPr lang="en-US" dirty="0" err="1"/>
              <a:t>VarName</a:t>
            </a:r>
            <a:r>
              <a:rPr lang="en-US" dirty="0"/>
              <a:t>&gt;, where &lt;</a:t>
            </a:r>
            <a:r>
              <a:rPr lang="en-US" dirty="0" err="1"/>
              <a:t>VarName</a:t>
            </a:r>
            <a:r>
              <a:rPr lang="en-US" dirty="0"/>
              <a:t>&gt; matches the name of the corresponding field</a:t>
            </a:r>
          </a:p>
          <a:p>
            <a:pPr marL="800100" lvl="1" indent="-342900">
              <a:spcBef>
                <a:spcPts val="0"/>
              </a:spcBef>
              <a:buSzPts val="2800"/>
              <a:buChar char="•"/>
            </a:pPr>
            <a:r>
              <a:rPr lang="en-US" dirty="0"/>
              <a:t>All fields are only accessed using the accessor method</a:t>
            </a:r>
          </a:p>
          <a:p>
            <a:pPr marL="800100" lvl="1" indent="-342900">
              <a:spcBef>
                <a:spcPts val="0"/>
              </a:spcBef>
              <a:buSzPts val="2800"/>
              <a:buChar char="•"/>
            </a:pPr>
            <a:r>
              <a:rPr lang="en-US" dirty="0"/>
              <a:t>Must have a no-</a:t>
            </a:r>
            <a:r>
              <a:rPr lang="en-US" dirty="0" err="1"/>
              <a:t>args</a:t>
            </a:r>
            <a:r>
              <a:rPr lang="en-US" dirty="0"/>
              <a:t> constructor</a:t>
            </a:r>
          </a:p>
          <a:p>
            <a:pPr marL="800100" lvl="1" indent="-342900">
              <a:spcBef>
                <a:spcPts val="0"/>
              </a:spcBef>
              <a:buSzPts val="2800"/>
              <a:buChar char="•"/>
            </a:pPr>
            <a:r>
              <a:rPr lang="en-US" dirty="0"/>
              <a:t>Provide an </a:t>
            </a:r>
            <a:r>
              <a:rPr lang="en-US" dirty="0" err="1"/>
              <a:t>overriden</a:t>
            </a:r>
            <a:r>
              <a:rPr lang="en-US" dirty="0"/>
              <a:t> version of the equals(), </a:t>
            </a:r>
            <a:r>
              <a:rPr lang="en-US" dirty="0" err="1"/>
              <a:t>hashCode</a:t>
            </a:r>
            <a:r>
              <a:rPr lang="en-US" dirty="0"/>
              <a:t>() and </a:t>
            </a:r>
            <a:r>
              <a:rPr lang="en-US" dirty="0" err="1"/>
              <a:t>toString</a:t>
            </a:r>
            <a:r>
              <a:rPr lang="en-US" dirty="0"/>
              <a:t>() methods</a:t>
            </a:r>
          </a:p>
          <a:p>
            <a:pPr marL="800100" lvl="1" indent="-342900">
              <a:spcBef>
                <a:spcPts val="0"/>
              </a:spcBef>
              <a:buSzPts val="2800"/>
              <a:buChar char="•"/>
            </a:pPr>
            <a:endParaRPr lang="en-US" dirty="0"/>
          </a:p>
        </p:txBody>
      </p:sp>
      <p:sp>
        <p:nvSpPr>
          <p:cNvPr id="297" name="Google Shape;297;p2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4558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46</a:t>
            </a:fld>
            <a:endParaRPr lang="en-US" dirty="0"/>
          </a:p>
        </p:txBody>
      </p:sp>
    </p:spTree>
    <p:extLst>
      <p:ext uri="{BB962C8B-B14F-4D97-AF65-F5344CB8AC3E}">
        <p14:creationId xmlns:p14="http://schemas.microsoft.com/office/powerpoint/2010/main" val="42417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package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two;</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endParaRP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class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TestDog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public static void</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main(String[]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args</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 </a:t>
            </a:r>
            <a:r>
              <a:rPr kumimoji="0" lang="en-US" sz="1400" b="1"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new</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Dog();</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dog.setSize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(9.0);</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System.out.println</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r>
              <a:rPr kumimoji="0" lang="en-US" sz="1400" b="0" i="0" u="none" strike="noStrike" kern="0" cap="none" spc="0" normalizeH="0" baseline="0" noProof="0" dirty="0" err="1">
                <a:ln>
                  <a:noFill/>
                </a:ln>
                <a:solidFill>
                  <a:srgbClr val="000000"/>
                </a:solidFill>
                <a:effectLst/>
                <a:uLnTx/>
                <a:uFillTx/>
                <a:latin typeface="Courier New" panose="02070309020205020404" pitchFamily="49" charset="0"/>
                <a:ea typeface="+mn-ea"/>
                <a:cs typeface="Courier New" panose="02070309020205020404" pitchFamily="49" charset="0"/>
                <a:sym typeface="Arial"/>
              </a:rPr>
              <a:t>dog.getSize</a:t>
            </a: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	}</a:t>
            </a:r>
          </a:p>
          <a:p>
            <a:pPr marL="182880" marR="0" lvl="1" indent="0" algn="l" defTabSz="4572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a:t>
            </a:r>
            <a:r>
              <a:rPr lang="en-US" sz="2220" dirty="0">
                <a:latin typeface="Courier New" panose="02070309020205020404" pitchFamily="49" charset="0"/>
                <a:ea typeface="Courier New"/>
                <a:cs typeface="Courier New" panose="02070309020205020404" pitchFamily="49" charset="0"/>
                <a:sym typeface="Courier New"/>
              </a:rPr>
              <a:t>()</a:t>
            </a:r>
            <a:r>
              <a:rPr lang="en-US" sz="2220" dirty="0">
                <a:latin typeface="Courier New"/>
                <a:ea typeface="Courier New"/>
                <a:cs typeface="Courier New"/>
                <a:sym typeface="Courier New"/>
              </a:rPr>
              <a:t>.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package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one;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class</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private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 = 6.5;</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Dog(){</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super</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getSize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return</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public void</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setSize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a:t>
            </a:r>
            <a:r>
              <a:rPr kumimoji="0" lang="en-US" sz="1400" b="1"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double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r>
              <a:rPr kumimoji="0" lang="en-US" sz="1400" b="1"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this</a:t>
            </a:r>
            <a:r>
              <a:rPr kumimoji="0" lang="en-US" sz="1400" b="0" i="0" u="none" strike="noStrike" kern="0" cap="none" spc="0" normalizeH="0" baseline="0" noProof="0" dirty="0" err="1">
                <a:ln>
                  <a:noFill/>
                </a:ln>
                <a:solidFill>
                  <a:srgbClr val="474C55"/>
                </a:solidFill>
                <a:effectLst/>
                <a:uLnTx/>
                <a:uFillTx/>
                <a:latin typeface="Courier New" panose="02070309020205020404" pitchFamily="49" charset="0"/>
                <a:cs typeface="Courier New" panose="02070309020205020404" pitchFamily="49" charset="0"/>
                <a:sym typeface="Arial"/>
              </a:rPr>
              <a:t>.size</a:t>
            </a: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 size;</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rPr>
              <a:t>		}</a:t>
            </a:r>
          </a:p>
          <a:p>
            <a:pPr marL="182880" marR="0" lvl="1" indent="0" algn="l" defTabSz="457200" rtl="0" eaLnBrk="1" fontAlgn="auto" latinLnBrk="0" hangingPunct="1">
              <a:lnSpc>
                <a:spcPct val="90000"/>
              </a:lnSpc>
              <a:spcBef>
                <a:spcPts val="480"/>
              </a:spcBef>
              <a:spcAft>
                <a:spcPts val="0"/>
              </a:spcAft>
              <a:buClr>
                <a:srgbClr val="F36A25"/>
              </a:buClr>
              <a:buSzPts val="2400"/>
              <a:buFont typeface="Arial"/>
              <a:buNone/>
              <a:tabLst/>
              <a:defRPr/>
            </a:pPr>
            <a:r>
              <a:rPr lang="en-US" sz="1400" kern="0" dirty="0">
                <a:solidFill>
                  <a:srgbClr val="474C55"/>
                </a:solidFill>
                <a:latin typeface="Courier New" panose="02070309020205020404" pitchFamily="49" charset="0"/>
                <a:cs typeface="Courier New" panose="02070309020205020404" pitchFamily="49" charset="0"/>
              </a:rPr>
              <a:t>}</a:t>
            </a:r>
            <a:endParaRPr kumimoji="0" lang="en-US" sz="1400" b="0" i="0" u="none" strike="noStrike" kern="0" cap="none" spc="0" normalizeH="0" baseline="0" noProof="0" dirty="0">
              <a:ln>
                <a:noFill/>
              </a:ln>
              <a:solidFill>
                <a:srgbClr val="474C55"/>
              </a:solidFill>
              <a:effectLst/>
              <a:uLnTx/>
              <a:uFillTx/>
              <a:latin typeface="Courier New" panose="02070309020205020404" pitchFamily="49" charset="0"/>
              <a:cs typeface="Courier New" panose="02070309020205020404" pitchFamily="49" charset="0"/>
              <a:sym typeface="Arial"/>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A25"/>
                </a:solidFill>
                <a:effectLst/>
                <a:uLnTx/>
                <a:uFillTx/>
                <a:latin typeface="Segoe Print" panose="02000600000000000000" pitchFamily="2" charset="0"/>
                <a:cs typeface="Arial"/>
                <a:sym typeface="Arial"/>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501D9C5E363B4FBB5A0628368947A5" ma:contentTypeVersion="8" ma:contentTypeDescription="Create a new document." ma:contentTypeScope="" ma:versionID="7e8de2e7111f7577b61836a013e460c6">
  <xsd:schema xmlns:xsd="http://www.w3.org/2001/XMLSchema" xmlns:xs="http://www.w3.org/2001/XMLSchema" xmlns:p="http://schemas.microsoft.com/office/2006/metadata/properties" xmlns:ns2="7773fb9e-23cf-4f32-baba-844873fe0831" xmlns:ns3="90b70799-090d-4e7b-99b1-71c8f2bf884e" targetNamespace="http://schemas.microsoft.com/office/2006/metadata/properties" ma:root="true" ma:fieldsID="08e3f6f5fdbc45c43147bcfbacfec29f" ns2:_="" ns3:_="">
    <xsd:import namespace="7773fb9e-23cf-4f32-baba-844873fe0831"/>
    <xsd:import namespace="90b70799-090d-4e7b-99b1-71c8f2bf884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3fb9e-23cf-4f32-baba-844873fe0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70799-090d-4e7b-99b1-71c8f2bf884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F02DA2-8F08-4C50-B1D5-EC890DF37457}"/>
</file>

<file path=customXml/itemProps2.xml><?xml version="1.0" encoding="utf-8"?>
<ds:datastoreItem xmlns:ds="http://schemas.openxmlformats.org/officeDocument/2006/customXml" ds:itemID="{889DAF8A-837E-49B2-AB93-1843F24C0008}"/>
</file>

<file path=customXml/itemProps3.xml><?xml version="1.0" encoding="utf-8"?>
<ds:datastoreItem xmlns:ds="http://schemas.openxmlformats.org/officeDocument/2006/customXml" ds:itemID="{38E7CAE7-2BF3-4885-8266-ADA9E7FA6BDA}"/>
</file>

<file path=docProps/app.xml><?xml version="1.0" encoding="utf-8"?>
<Properties xmlns="http://schemas.openxmlformats.org/officeDocument/2006/extended-properties" xmlns:vt="http://schemas.openxmlformats.org/officeDocument/2006/docPropsVTypes">
  <Template>Revature</Template>
  <TotalTime>3077</TotalTime>
  <Words>3963</Words>
  <Application>Microsoft Office PowerPoint</Application>
  <PresentationFormat>On-screen Show (4:3)</PresentationFormat>
  <Paragraphs>536</Paragraphs>
  <Slides>47</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47</vt:i4>
      </vt:variant>
    </vt:vector>
  </HeadingPairs>
  <TitlesOfParts>
    <vt:vector size="53" baseType="lpstr">
      <vt:lpstr>Arial</vt:lpstr>
      <vt:lpstr>Calibri</vt:lpstr>
      <vt:lpstr>Courier New</vt:lpstr>
      <vt:lpstr>Segoe Print</vt:lpstr>
      <vt:lpstr>Revature</vt:lpstr>
      <vt:lpstr>2_Custom Design</vt:lpstr>
      <vt:lpstr>The Pillars of OOP</vt:lpstr>
      <vt:lpstr>4 Pillars of Object-Oriented Programming</vt:lpstr>
      <vt:lpstr>Inheritance and its Uses</vt:lpstr>
      <vt:lpstr>The Object Class (recap)</vt:lpstr>
      <vt:lpstr>Constructors </vt:lpstr>
      <vt:lpstr>Default Constructor</vt:lpstr>
      <vt:lpstr>Constructors</vt:lpstr>
      <vt:lpstr>More Implicit Behavior </vt:lpstr>
      <vt:lpstr>Constructor Overloading</vt:lpstr>
      <vt:lpstr>this()… </vt:lpstr>
      <vt:lpstr>Pitfalls of Constructors – Inheritance and parameter matching</vt:lpstr>
      <vt:lpstr>Pitfalls of Constructors – Circular References</vt:lpstr>
      <vt:lpstr>Class Relationships</vt:lpstr>
      <vt:lpstr>Is-A vs Has-A Relationships</vt:lpstr>
      <vt:lpstr>HAS-A</vt:lpstr>
      <vt:lpstr>IS-A</vt:lpstr>
      <vt:lpstr>Relationships Define Structure</vt:lpstr>
      <vt:lpstr>Contract</vt:lpstr>
      <vt:lpstr>Encapsulation (Review)</vt:lpstr>
      <vt:lpstr>Access Modifiers</vt:lpstr>
      <vt:lpstr>Accessing Class Members </vt:lpstr>
      <vt:lpstr>Access Modifier - Protected</vt:lpstr>
      <vt:lpstr>What is Polymorphism?</vt:lpstr>
      <vt:lpstr>PowerPoint Presentation</vt:lpstr>
      <vt:lpstr>What is Polymorphism Used For?</vt:lpstr>
      <vt:lpstr>Examples</vt:lpstr>
      <vt:lpstr>Examples</vt:lpstr>
      <vt:lpstr>Example</vt:lpstr>
      <vt:lpstr>Without Polymorphism…</vt:lpstr>
      <vt:lpstr>Method Overloading Preference</vt:lpstr>
      <vt:lpstr>Abstract Classes and Methods</vt:lpstr>
      <vt:lpstr>Interfaces vs Abstract Classes </vt:lpstr>
      <vt:lpstr>The final Keyword</vt:lpstr>
      <vt:lpstr>Why Use Either?</vt:lpstr>
      <vt:lpstr>A Metaphor… </vt:lpstr>
      <vt:lpstr>Advanced Usage</vt:lpstr>
      <vt:lpstr>“Coding to the Interface”</vt:lpstr>
      <vt:lpstr>Loosely Coupled Example…</vt:lpstr>
      <vt:lpstr>“Coding to the Interface”</vt:lpstr>
      <vt:lpstr>Functional Interfaces</vt:lpstr>
      <vt:lpstr>Lambdas</vt:lpstr>
      <vt:lpstr>Lambdas</vt:lpstr>
      <vt:lpstr>Lambdas</vt:lpstr>
      <vt:lpstr>Lambdas</vt:lpstr>
      <vt:lpstr>Design Patterns - POJO</vt:lpstr>
      <vt:lpstr>Design Patterns - Bean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53</cp:revision>
  <dcterms:created xsi:type="dcterms:W3CDTF">2021-05-10T12:23:39Z</dcterms:created>
  <dcterms:modified xsi:type="dcterms:W3CDTF">2021-06-02T16:04:56Z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0x010100DB501D9C5E363B4FBB5A0628368947A5</vt:lpwstr>
  </property>
</Properties>
</file>