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25"/>
  </p:notesMasterIdLst>
  <p:sldIdLst>
    <p:sldId id="256" r:id="rId3"/>
    <p:sldId id="290" r:id="rId4"/>
    <p:sldId id="295" r:id="rId5"/>
    <p:sldId id="291" r:id="rId6"/>
    <p:sldId id="292" r:id="rId7"/>
    <p:sldId id="296" r:id="rId8"/>
    <p:sldId id="267" r:id="rId9"/>
    <p:sldId id="268" r:id="rId10"/>
    <p:sldId id="269" r:id="rId11"/>
    <p:sldId id="293" r:id="rId12"/>
    <p:sldId id="271" r:id="rId13"/>
    <p:sldId id="273" r:id="rId14"/>
    <p:sldId id="274" r:id="rId15"/>
    <p:sldId id="276" r:id="rId16"/>
    <p:sldId id="275" r:id="rId17"/>
    <p:sldId id="257" r:id="rId18"/>
    <p:sldId id="277" r:id="rId19"/>
    <p:sldId id="297" r:id="rId20"/>
    <p:sldId id="280" r:id="rId21"/>
    <p:sldId id="281" r:id="rId22"/>
    <p:sldId id="282" r:id="rId23"/>
    <p:sldId id="258"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139" autoAdjust="0"/>
  </p:normalViewPr>
  <p:slideViewPr>
    <p:cSldViewPr snapToGrid="0">
      <p:cViewPr varScale="1">
        <p:scale>
          <a:sx n="72" d="100"/>
          <a:sy n="72" d="100"/>
        </p:scale>
        <p:origin x="1224"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5/26/2021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709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7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1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41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4207647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89162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208496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7689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51390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3327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0597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029118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899563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916102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499955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8898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407037781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8/docs/api/java/util/Collection.html"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Exceptions, Errors and Data Structures</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Array Based Structures </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p:txBody>
          <a:bodyPr/>
          <a:lstStyle/>
          <a:p>
            <a:r>
              <a:rPr lang="en-US" dirty="0"/>
              <a:t>We are familiar with arrays- array-based structures simply use an array in the background. </a:t>
            </a:r>
          </a:p>
          <a:p>
            <a:r>
              <a:rPr lang="en-US" dirty="0"/>
              <a:t>Saving data in particular positions that each have corresponding indices. Then we can modify how these values are accessed if we wrap the array in another class. </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35" name="Group 34">
            <a:extLst>
              <a:ext uri="{FF2B5EF4-FFF2-40B4-BE49-F238E27FC236}">
                <a16:creationId xmlns:a16="http://schemas.microsoft.com/office/drawing/2014/main" id="{2545D96B-3721-4D7A-B26E-EAB20DFA8857}"/>
              </a:ext>
            </a:extLst>
          </p:cNvPr>
          <p:cNvGrpSpPr/>
          <p:nvPr/>
        </p:nvGrpSpPr>
        <p:grpSpPr>
          <a:xfrm>
            <a:off x="1542860" y="4775226"/>
            <a:ext cx="2924710" cy="603315"/>
            <a:chOff x="5398423" y="3518185"/>
            <a:chExt cx="2924710" cy="603315"/>
          </a:xfrm>
        </p:grpSpPr>
        <p:grpSp>
          <p:nvGrpSpPr>
            <p:cNvPr id="22" name="Group 21">
              <a:extLst>
                <a:ext uri="{FF2B5EF4-FFF2-40B4-BE49-F238E27FC236}">
                  <a16:creationId xmlns:a16="http://schemas.microsoft.com/office/drawing/2014/main" id="{AB66BDA1-1C23-40A6-B159-76B210D8D373}"/>
                </a:ext>
              </a:extLst>
            </p:cNvPr>
            <p:cNvGrpSpPr/>
            <p:nvPr/>
          </p:nvGrpSpPr>
          <p:grpSpPr>
            <a:xfrm>
              <a:off x="5486400" y="3518185"/>
              <a:ext cx="2771476" cy="603315"/>
              <a:chOff x="5486400" y="3518185"/>
              <a:chExt cx="2771476" cy="603315"/>
            </a:xfrm>
          </p:grpSpPr>
          <p:sp>
            <p:nvSpPr>
              <p:cNvPr id="5" name="Rectangle 4">
                <a:extLst>
                  <a:ext uri="{FF2B5EF4-FFF2-40B4-BE49-F238E27FC236}">
                    <a16:creationId xmlns:a16="http://schemas.microsoft.com/office/drawing/2014/main" id="{1666B1E7-BF38-4BF5-AFC3-374545859774}"/>
                  </a:ext>
                </a:extLst>
              </p:cNvPr>
              <p:cNvSpPr/>
              <p:nvPr/>
            </p:nvSpPr>
            <p:spPr>
              <a:xfrm>
                <a:off x="5486400" y="3518185"/>
                <a:ext cx="2771476" cy="584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0000"/>
                  </a:solidFill>
                  <a:effectLst/>
                  <a:uLnTx/>
                  <a:uFillTx/>
                  <a:latin typeface="Segoe Print" panose="02000600000000000000" pitchFamily="2" charset="0"/>
                  <a:ea typeface="+mn-ea"/>
                  <a:cs typeface="+mn-cs"/>
                  <a:sym typeface="Arial"/>
                </a:endParaRPr>
              </a:p>
            </p:txBody>
          </p:sp>
          <p:cxnSp>
            <p:nvCxnSpPr>
              <p:cNvPr id="7" name="Straight Connector 6">
                <a:extLst>
                  <a:ext uri="{FF2B5EF4-FFF2-40B4-BE49-F238E27FC236}">
                    <a16:creationId xmlns:a16="http://schemas.microsoft.com/office/drawing/2014/main" id="{52E86B8A-D857-4934-87F3-AEB9404EDEF2}"/>
                  </a:ext>
                </a:extLst>
              </p:cNvPr>
              <p:cNvCxnSpPr/>
              <p:nvPr/>
            </p:nvCxnSpPr>
            <p:spPr>
              <a:xfrm>
                <a:off x="5938887" y="3518185"/>
                <a:ext cx="0" cy="60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B34235-51D2-4659-BBFC-FA69BF8E1791}"/>
                  </a:ext>
                </a:extLst>
              </p:cNvPr>
              <p:cNvCxnSpPr>
                <a:cxnSpLocks/>
              </p:cNvCxnSpPr>
              <p:nvPr/>
            </p:nvCxnSpPr>
            <p:spPr>
              <a:xfrm>
                <a:off x="6391373"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CF3587-0852-4D68-9504-62EA2AC3878A}"/>
                  </a:ext>
                </a:extLst>
              </p:cNvPr>
              <p:cNvCxnSpPr>
                <a:cxnSpLocks/>
                <a:stCxn id="5" idx="0"/>
                <a:endCxn id="5" idx="2"/>
              </p:cNvCxnSpPr>
              <p:nvPr/>
            </p:nvCxnSpPr>
            <p:spPr>
              <a:xfrm>
                <a:off x="6872138"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A912C9-83C8-4DBA-BC57-DC4060A302DC}"/>
                  </a:ext>
                </a:extLst>
              </p:cNvPr>
              <p:cNvCxnSpPr>
                <a:cxnSpLocks/>
              </p:cNvCxnSpPr>
              <p:nvPr/>
            </p:nvCxnSpPr>
            <p:spPr>
              <a:xfrm>
                <a:off x="73151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41096D-73CD-4F24-9286-D6F6AABE2D90}"/>
                  </a:ext>
                </a:extLst>
              </p:cNvPr>
              <p:cNvCxnSpPr>
                <a:cxnSpLocks/>
              </p:cNvCxnSpPr>
              <p:nvPr/>
            </p:nvCxnSpPr>
            <p:spPr>
              <a:xfrm>
                <a:off x="77756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05783F0-E102-477D-9A80-43F1AAF6C067}"/>
                </a:ext>
              </a:extLst>
            </p:cNvPr>
            <p:cNvSpPr txBox="1"/>
            <p:nvPr/>
          </p:nvSpPr>
          <p:spPr>
            <a:xfrm>
              <a:off x="5398423" y="363446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0</a:t>
              </a:r>
            </a:p>
          </p:txBody>
        </p:sp>
        <p:sp>
          <p:nvSpPr>
            <p:cNvPr id="29" name="TextBox 28">
              <a:extLst>
                <a:ext uri="{FF2B5EF4-FFF2-40B4-BE49-F238E27FC236}">
                  <a16:creationId xmlns:a16="http://schemas.microsoft.com/office/drawing/2014/main" id="{BD8C3C64-225F-4F9F-8F85-3267409F8CC7}"/>
                </a:ext>
              </a:extLst>
            </p:cNvPr>
            <p:cNvSpPr txBox="1"/>
            <p:nvPr/>
          </p:nvSpPr>
          <p:spPr>
            <a:xfrm>
              <a:off x="5867155" y="3634467"/>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1</a:t>
              </a:r>
            </a:p>
          </p:txBody>
        </p:sp>
        <p:sp>
          <p:nvSpPr>
            <p:cNvPr id="30" name="TextBox 29">
              <a:extLst>
                <a:ext uri="{FF2B5EF4-FFF2-40B4-BE49-F238E27FC236}">
                  <a16:creationId xmlns:a16="http://schemas.microsoft.com/office/drawing/2014/main" id="{16CCC318-F07B-46AF-8E5D-FEEA6A6EA3AE}"/>
                </a:ext>
              </a:extLst>
            </p:cNvPr>
            <p:cNvSpPr txBox="1"/>
            <p:nvPr/>
          </p:nvSpPr>
          <p:spPr>
            <a:xfrm>
              <a:off x="6351479"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2</a:t>
              </a:r>
            </a:p>
          </p:txBody>
        </p:sp>
        <p:sp>
          <p:nvSpPr>
            <p:cNvPr id="31" name="TextBox 30">
              <a:extLst>
                <a:ext uri="{FF2B5EF4-FFF2-40B4-BE49-F238E27FC236}">
                  <a16:creationId xmlns:a16="http://schemas.microsoft.com/office/drawing/2014/main" id="{64BC3E7A-C89B-46F1-BBB6-853E07377EA0}"/>
                </a:ext>
              </a:extLst>
            </p:cNvPr>
            <p:cNvSpPr txBox="1"/>
            <p:nvPr/>
          </p:nvSpPr>
          <p:spPr>
            <a:xfrm>
              <a:off x="6803964"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3</a:t>
              </a:r>
            </a:p>
          </p:txBody>
        </p:sp>
        <p:sp>
          <p:nvSpPr>
            <p:cNvPr id="32" name="TextBox 31">
              <a:extLst>
                <a:ext uri="{FF2B5EF4-FFF2-40B4-BE49-F238E27FC236}">
                  <a16:creationId xmlns:a16="http://schemas.microsoft.com/office/drawing/2014/main" id="{8B6FB36B-64ED-4058-8A36-0001C6DF4B3E}"/>
                </a:ext>
              </a:extLst>
            </p:cNvPr>
            <p:cNvSpPr txBox="1"/>
            <p:nvPr/>
          </p:nvSpPr>
          <p:spPr>
            <a:xfrm>
              <a:off x="7240688" y="362317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4</a:t>
              </a:r>
            </a:p>
          </p:txBody>
        </p:sp>
        <p:sp>
          <p:nvSpPr>
            <p:cNvPr id="33" name="TextBox 32">
              <a:extLst>
                <a:ext uri="{FF2B5EF4-FFF2-40B4-BE49-F238E27FC236}">
                  <a16:creationId xmlns:a16="http://schemas.microsoft.com/office/drawing/2014/main" id="{0B26479F-0AA9-4235-910C-3A9AF8BA7B1E}"/>
                </a:ext>
              </a:extLst>
            </p:cNvPr>
            <p:cNvSpPr txBox="1"/>
            <p:nvPr/>
          </p:nvSpPr>
          <p:spPr>
            <a:xfrm>
              <a:off x="7716877" y="3627601"/>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5</a:t>
              </a:r>
            </a:p>
          </p:txBody>
        </p:sp>
      </p:grpSp>
    </p:spTree>
    <p:extLst>
      <p:ext uri="{BB962C8B-B14F-4D97-AF65-F5344CB8AC3E}">
        <p14:creationId xmlns:p14="http://schemas.microsoft.com/office/powerpoint/2010/main" val="3078128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Node Based Structures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p:txBody>
          <a:bodyPr/>
          <a:lstStyle/>
          <a:p>
            <a:r>
              <a:rPr lang="en-US" dirty="0"/>
              <a:t>Stores information in Nodes which may have one or more references to other Nodes. </a:t>
            </a:r>
          </a:p>
          <a:p>
            <a:r>
              <a:rPr lang="en-US" dirty="0"/>
              <a:t>Remember that any non primitive variable holds a reference, so if you have a variable </a:t>
            </a:r>
            <a:r>
              <a:rPr lang="en-US" i="1" dirty="0"/>
              <a:t>Node next; </a:t>
            </a:r>
          </a:p>
          <a:p>
            <a:r>
              <a:rPr lang="en-US" i="1" dirty="0"/>
              <a:t>next</a:t>
            </a:r>
            <a:r>
              <a:rPr lang="en-US" dirty="0"/>
              <a:t> really holds a reference to a Node object in memory.</a:t>
            </a:r>
          </a:p>
          <a:p>
            <a:r>
              <a:rPr lang="en-US" dirty="0"/>
              <a:t>Ex:</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6" name="Group 5">
            <a:extLst>
              <a:ext uri="{FF2B5EF4-FFF2-40B4-BE49-F238E27FC236}">
                <a16:creationId xmlns:a16="http://schemas.microsoft.com/office/drawing/2014/main" id="{1650D33A-602F-4050-AEFC-67583E29010E}"/>
              </a:ext>
            </a:extLst>
          </p:cNvPr>
          <p:cNvGrpSpPr/>
          <p:nvPr/>
        </p:nvGrpSpPr>
        <p:grpSpPr>
          <a:xfrm>
            <a:off x="2074997" y="4446770"/>
            <a:ext cx="3860983" cy="1204103"/>
            <a:chOff x="1114877" y="3085840"/>
            <a:chExt cx="7345228" cy="2290714"/>
          </a:xfrm>
        </p:grpSpPr>
        <p:sp>
          <p:nvSpPr>
            <p:cNvPr id="5" name="Oval 4">
              <a:extLst>
                <a:ext uri="{FF2B5EF4-FFF2-40B4-BE49-F238E27FC236}">
                  <a16:creationId xmlns:a16="http://schemas.microsoft.com/office/drawing/2014/main" id="{C8368897-0FB8-4699-8F48-2EF801927FB0}"/>
                </a:ext>
              </a:extLst>
            </p:cNvPr>
            <p:cNvSpPr/>
            <p:nvPr/>
          </p:nvSpPr>
          <p:spPr>
            <a:xfrm>
              <a:off x="1114877"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7" name="Straight Arrow Connector 6">
              <a:extLst>
                <a:ext uri="{FF2B5EF4-FFF2-40B4-BE49-F238E27FC236}">
                  <a16:creationId xmlns:a16="http://schemas.microsoft.com/office/drawing/2014/main" id="{E535276D-7617-4B42-91C4-8D58E3D76C9F}"/>
                </a:ext>
              </a:extLst>
            </p:cNvPr>
            <p:cNvCxnSpPr>
              <a:cxnSpLocks/>
              <a:stCxn id="5" idx="6"/>
            </p:cNvCxnSpPr>
            <p:nvPr/>
          </p:nvCxnSpPr>
          <p:spPr>
            <a:xfrm>
              <a:off x="3433870" y="4231197"/>
              <a:ext cx="181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5B56CC8-A22F-4C63-90CE-6723389B4C47}"/>
                </a:ext>
              </a:extLst>
            </p:cNvPr>
            <p:cNvSpPr/>
            <p:nvPr/>
          </p:nvSpPr>
          <p:spPr>
            <a:xfrm>
              <a:off x="5231876"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10" name="Connector: Elbow 9">
              <a:extLst>
                <a:ext uri="{FF2B5EF4-FFF2-40B4-BE49-F238E27FC236}">
                  <a16:creationId xmlns:a16="http://schemas.microsoft.com/office/drawing/2014/main" id="{004EB50C-DCAA-4FBF-9A2C-442D98048CFC}"/>
                </a:ext>
              </a:extLst>
            </p:cNvPr>
            <p:cNvCxnSpPr>
              <a:cxnSpLocks/>
              <a:stCxn id="8" idx="6"/>
            </p:cNvCxnSpPr>
            <p:nvPr/>
          </p:nvCxnSpPr>
          <p:spPr>
            <a:xfrm>
              <a:off x="7550869" y="4231197"/>
              <a:ext cx="678731" cy="103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2E42AD-4003-4682-B449-C1CF4AA59517}"/>
                </a:ext>
              </a:extLst>
            </p:cNvPr>
            <p:cNvCxnSpPr>
              <a:cxnSpLocks/>
            </p:cNvCxnSpPr>
            <p:nvPr/>
          </p:nvCxnSpPr>
          <p:spPr>
            <a:xfrm>
              <a:off x="7984503" y="5269584"/>
              <a:ext cx="475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725F4E-6D45-4795-9A1A-D141D187D2C6}"/>
                </a:ext>
              </a:extLst>
            </p:cNvPr>
            <p:cNvCxnSpPr>
              <a:cxnSpLocks/>
            </p:cNvCxnSpPr>
            <p:nvPr/>
          </p:nvCxnSpPr>
          <p:spPr>
            <a:xfrm>
              <a:off x="8039100" y="5312428"/>
              <a:ext cx="392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0EAA58-A9F7-443A-9D1C-22D486865332}"/>
                </a:ext>
              </a:extLst>
            </p:cNvPr>
            <p:cNvCxnSpPr>
              <a:cxnSpLocks/>
            </p:cNvCxnSpPr>
            <p:nvPr/>
          </p:nvCxnSpPr>
          <p:spPr>
            <a:xfrm>
              <a:off x="8079105" y="5357214"/>
              <a:ext cx="3219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63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F2B7-D78B-488A-B495-63125F404A55}"/>
              </a:ext>
            </a:extLst>
          </p:cNvPr>
          <p:cNvSpPr>
            <a:spLocks noGrp="1"/>
          </p:cNvSpPr>
          <p:nvPr>
            <p:ph type="title"/>
          </p:nvPr>
        </p:nvSpPr>
        <p:spPr/>
        <p:txBody>
          <a:bodyPr/>
          <a:lstStyle/>
          <a:p>
            <a:r>
              <a:rPr lang="en-US" dirty="0"/>
              <a:t>Simple Node Class</a:t>
            </a:r>
          </a:p>
        </p:txBody>
      </p:sp>
      <p:sp>
        <p:nvSpPr>
          <p:cNvPr id="4" name="Slide Number Placeholder 3">
            <a:extLst>
              <a:ext uri="{FF2B5EF4-FFF2-40B4-BE49-F238E27FC236}">
                <a16:creationId xmlns:a16="http://schemas.microsoft.com/office/drawing/2014/main" id="{D8DB577B-7691-49FC-8FF4-0FA9426B406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2CD97E26-7E85-4341-B293-10B95FA529E9}"/>
              </a:ext>
            </a:extLst>
          </p:cNvPr>
          <p:cNvSpPr/>
          <p:nvPr/>
        </p:nvSpPr>
        <p:spPr>
          <a:xfrm>
            <a:off x="380010" y="1611983"/>
            <a:ext cx="5106390" cy="45248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data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Reference to next node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next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null</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Constructors</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Node(Integer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setData(Integer data)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next)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@Override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String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toString</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data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Text Placeholder 2">
            <a:extLst>
              <a:ext uri="{FF2B5EF4-FFF2-40B4-BE49-F238E27FC236}">
                <a16:creationId xmlns:a16="http://schemas.microsoft.com/office/drawing/2014/main" id="{57DF4F50-33EC-4442-A668-55B6BD834B60}"/>
              </a:ext>
            </a:extLst>
          </p:cNvPr>
          <p:cNvSpPr>
            <a:spLocks noGrp="1"/>
          </p:cNvSpPr>
          <p:nvPr>
            <p:ph type="body" idx="1"/>
          </p:nvPr>
        </p:nvSpPr>
        <p:spPr>
          <a:xfrm>
            <a:off x="5571240" y="1481446"/>
            <a:ext cx="3192749" cy="4525963"/>
          </a:xfrm>
        </p:spPr>
        <p:txBody>
          <a:bodyPr/>
          <a:lstStyle/>
          <a:p>
            <a:r>
              <a:rPr lang="en-US" dirty="0"/>
              <a:t>We could structure this Node differently if we wanted to support a different data structure. </a:t>
            </a:r>
          </a:p>
        </p:txBody>
      </p:sp>
    </p:spTree>
    <p:extLst>
      <p:ext uri="{BB962C8B-B14F-4D97-AF65-F5344CB8AC3E}">
        <p14:creationId xmlns:p14="http://schemas.microsoft.com/office/powerpoint/2010/main" val="60093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F8D6-76C9-4A33-8D1C-4C39752E88B3}"/>
              </a:ext>
            </a:extLst>
          </p:cNvPr>
          <p:cNvSpPr>
            <a:spLocks noGrp="1"/>
          </p:cNvSpPr>
          <p:nvPr>
            <p:ph type="title"/>
          </p:nvPr>
        </p:nvSpPr>
        <p:spPr/>
        <p:txBody>
          <a:bodyPr/>
          <a:lstStyle/>
          <a:p>
            <a:r>
              <a:rPr lang="en-US" dirty="0"/>
              <a:t>Stack </a:t>
            </a:r>
          </a:p>
        </p:txBody>
      </p:sp>
      <p:sp>
        <p:nvSpPr>
          <p:cNvPr id="5" name="Text Placeholder 4">
            <a:extLst>
              <a:ext uri="{FF2B5EF4-FFF2-40B4-BE49-F238E27FC236}">
                <a16:creationId xmlns:a16="http://schemas.microsoft.com/office/drawing/2014/main" id="{D0D63597-357F-4D0E-A09A-EF422B122511}"/>
              </a:ext>
            </a:extLst>
          </p:cNvPr>
          <p:cNvSpPr>
            <a:spLocks noGrp="1"/>
          </p:cNvSpPr>
          <p:nvPr>
            <p:ph type="body" idx="1"/>
          </p:nvPr>
        </p:nvSpPr>
        <p:spPr>
          <a:xfrm>
            <a:off x="4572000" y="1633020"/>
            <a:ext cx="4412428" cy="4716622"/>
          </a:xfrm>
        </p:spPr>
        <p:style>
          <a:lnRef idx="1">
            <a:schemeClr val="accent2"/>
          </a:lnRef>
          <a:fillRef idx="2">
            <a:schemeClr val="accent2"/>
          </a:fillRef>
          <a:effectRef idx="1">
            <a:schemeClr val="accent2"/>
          </a:effectRef>
          <a:fontRef idx="minor">
            <a:schemeClr val="dk1"/>
          </a:fontRef>
        </p:style>
        <p:txBody>
          <a:bodyPr/>
          <a:lstStyle/>
          <a:p>
            <a:pPr marL="0" indent="0" defTabSz="228600">
              <a:spcBef>
                <a:spcPts val="0"/>
              </a:spcBef>
              <a:buNone/>
            </a:pPr>
            <a:r>
              <a:rPr lang="en-US" sz="1100" b="1"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ArrayStack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stack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[5];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0;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b="1" dirty="0">
                <a:latin typeface="Courier New" panose="02070309020205020404" pitchFamily="49" charset="0"/>
                <a:cs typeface="Courier New" panose="02070309020205020404" pitchFamily="49" charset="0"/>
              </a:rPr>
              <a:t>	public void </a:t>
            </a:r>
            <a:r>
              <a:rPr lang="en-US" sz="1100" dirty="0">
                <a:latin typeface="Courier New" panose="02070309020205020404" pitchFamily="49" charset="0"/>
                <a:cs typeface="Courier New" panose="02070309020205020404" pitchFamily="49" charset="0"/>
              </a:rPr>
              <a:t>push(</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element)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&gt;= </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*2];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for</a:t>
            </a:r>
            <a:r>
              <a:rPr lang="en-US" sz="1100" dirty="0">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j = 0; j&lt;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j++</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[j] = </a:t>
            </a:r>
            <a:r>
              <a:rPr lang="en-US" sz="1100" b="1" dirty="0">
                <a:latin typeface="Courier New" panose="02070309020205020404" pitchFamily="49" charset="0"/>
                <a:cs typeface="Courier New" panose="02070309020205020404" pitchFamily="49" charset="0"/>
              </a:rPr>
              <a:t>stack</a:t>
            </a:r>
            <a:r>
              <a:rPr lang="en-US" sz="1100" dirty="0">
                <a:latin typeface="Courier New" panose="02070309020205020404" pitchFamily="49" charset="0"/>
                <a:cs typeface="Courier New" panose="02070309020205020404" pitchFamily="49" charset="0"/>
              </a:rPr>
              <a:t>[j];</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 =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element;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Integer pop()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&gt; 0)</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else</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null;</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peek()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stack[lastElementIndex-1];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495871F-E054-4B65-A4E2-BC4780E34B2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1"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1" i="0" u="none" strike="noStrike" kern="0" cap="none" spc="0" normalizeH="0" baseline="0" noProof="0">
              <a:ln>
                <a:noFill/>
              </a:ln>
              <a:solidFill>
                <a:srgbClr val="A0A1A0"/>
              </a:solidFill>
              <a:effectLst/>
              <a:uLnTx/>
              <a:uFillTx/>
              <a:latin typeface="Arial"/>
              <a:cs typeface="Arial"/>
              <a:sym typeface="Arial"/>
            </a:endParaRPr>
          </a:p>
        </p:txBody>
      </p:sp>
      <p:sp>
        <p:nvSpPr>
          <p:cNvPr id="6" name="Text Placeholder 5">
            <a:extLst>
              <a:ext uri="{FF2B5EF4-FFF2-40B4-BE49-F238E27FC236}">
                <a16:creationId xmlns:a16="http://schemas.microsoft.com/office/drawing/2014/main" id="{72C87E29-33CF-4D38-A874-906BF9E470BF}"/>
              </a:ext>
            </a:extLst>
          </p:cNvPr>
          <p:cNvSpPr>
            <a:spLocks noGrp="1"/>
          </p:cNvSpPr>
          <p:nvPr>
            <p:ph type="body" idx="2"/>
          </p:nvPr>
        </p:nvSpPr>
        <p:spPr>
          <a:xfrm>
            <a:off x="159572" y="2232660"/>
            <a:ext cx="4009110" cy="4131052"/>
          </a:xfrm>
        </p:spPr>
        <p:style>
          <a:lnRef idx="1">
            <a:schemeClr val="accent2"/>
          </a:lnRef>
          <a:fillRef idx="2">
            <a:schemeClr val="accent2"/>
          </a:fillRef>
          <a:effectRef idx="1">
            <a:schemeClr val="accent2"/>
          </a:effectRef>
          <a:fontRef idx="minor">
            <a:schemeClr val="dk1"/>
          </a:fontRef>
        </p:style>
        <p:txBody>
          <a:bodyPr/>
          <a:lstStyle/>
          <a:p>
            <a:pPr marL="0" lvl="0" indent="0" defTabSz="228600">
              <a:spcBef>
                <a:spcPts val="0"/>
              </a:spcBef>
              <a:buClr>
                <a:srgbClr val="F36A25"/>
              </a:buClr>
              <a:buNone/>
            </a:pPr>
            <a:r>
              <a:rPr lang="en-US" sz="1100" b="1" dirty="0">
                <a:solidFill>
                  <a:srgbClr val="474C55"/>
                </a:solidFill>
                <a:latin typeface="Courier New" panose="02070309020205020404" pitchFamily="49" charset="0"/>
                <a:cs typeface="Courier New" panose="02070309020205020404" pitchFamily="49" charset="0"/>
              </a:rPr>
              <a:t>public class </a:t>
            </a:r>
            <a:r>
              <a:rPr lang="en-US" sz="1100" dirty="0">
                <a:solidFill>
                  <a:srgbClr val="474C55"/>
                </a:solidFill>
                <a:latin typeface="Courier New" panose="02070309020205020404" pitchFamily="49" charset="0"/>
                <a:cs typeface="Courier New" panose="02070309020205020404" pitchFamily="49" charset="0"/>
              </a:rPr>
              <a:t>Stack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a:t>
            </a:r>
            <a:r>
              <a:rPr lang="en-US" sz="1100" b="1" dirty="0">
                <a:solidFill>
                  <a:srgbClr val="474C55"/>
                </a:solidFill>
                <a:latin typeface="Courier New" panose="02070309020205020404" pitchFamily="49" charset="0"/>
                <a:cs typeface="Courier New" panose="02070309020205020404" pitchFamily="49" charset="0"/>
              </a:rPr>
              <a:t>int</a:t>
            </a:r>
            <a:r>
              <a:rPr lang="en-US" sz="1100" dirty="0">
                <a:solidFill>
                  <a:srgbClr val="474C55"/>
                </a:solidFill>
                <a:latin typeface="Courier New" panose="02070309020205020404" pitchFamily="49" charset="0"/>
                <a:cs typeface="Courier New" panose="02070309020205020404" pitchFamily="49" charset="0"/>
              </a:rPr>
              <a:t> element)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node</a:t>
            </a:r>
            <a:r>
              <a:rPr lang="en-US" sz="1100" dirty="0">
                <a:solidFill>
                  <a:srgbClr val="474C55"/>
                </a:solidFill>
                <a:latin typeface="Courier New" panose="02070309020205020404" pitchFamily="49" charset="0"/>
                <a:cs typeface="Courier New" panose="02070309020205020404" pitchFamily="49" charset="0"/>
              </a:rPr>
              <a:t> = </a:t>
            </a:r>
            <a:r>
              <a:rPr lang="en-US" sz="1100" b="1" dirty="0">
                <a:solidFill>
                  <a:srgbClr val="474C55"/>
                </a:solidFill>
                <a:latin typeface="Courier New" panose="02070309020205020404" pitchFamily="49" charset="0"/>
                <a:cs typeface="Courier New" panose="02070309020205020404" pitchFamily="49" charset="0"/>
              </a:rPr>
              <a:t>new</a:t>
            </a:r>
            <a:r>
              <a:rPr lang="en-US" sz="1100" dirty="0">
                <a:solidFill>
                  <a:srgbClr val="474C55"/>
                </a:solidFill>
                <a:latin typeface="Courier New" panose="02070309020205020404" pitchFamily="49" charset="0"/>
                <a:cs typeface="Courier New" panose="02070309020205020404" pitchFamily="49" charset="0"/>
              </a:rPr>
              <a:t> Node(element);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push(node);</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push(Node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node.setNext</a:t>
            </a:r>
            <a:r>
              <a:rPr lang="en-US" sz="1100" dirty="0">
                <a:solidFill>
                  <a:srgbClr val="474C55"/>
                </a:solidFill>
                <a:latin typeface="Courier New" panose="02070309020205020404" pitchFamily="49" charset="0"/>
                <a:cs typeface="Courier New" panose="02070309020205020404" pitchFamily="49" charset="0"/>
              </a:rPr>
              <a:t>(top);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 =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a:t>
            </a:r>
            <a:r>
              <a:rPr lang="en-US" sz="1100" dirty="0" err="1">
                <a:solidFill>
                  <a:srgbClr val="474C55"/>
                </a:solidFill>
                <a:latin typeface="Courier New" panose="02070309020205020404" pitchFamily="49" charset="0"/>
                <a:cs typeface="Courier New" panose="02070309020205020404" pitchFamily="49" charset="0"/>
              </a:rPr>
              <a:t>top.getNext</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poppedNode.setNext</a:t>
            </a:r>
            <a:r>
              <a:rPr lang="en-US" sz="1100" dirty="0">
                <a:solidFill>
                  <a:srgbClr val="474C55"/>
                </a:solidFill>
                <a:latin typeface="Courier New" panose="02070309020205020404" pitchFamily="49" charset="0"/>
                <a:cs typeface="Courier New" panose="02070309020205020404" pitchFamily="49" charset="0"/>
              </a:rPr>
              <a:t>(null);</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peek()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 Placeholder 2">
            <a:extLst>
              <a:ext uri="{FF2B5EF4-FFF2-40B4-BE49-F238E27FC236}">
                <a16:creationId xmlns:a16="http://schemas.microsoft.com/office/drawing/2014/main" id="{D094B042-7A63-4056-A018-B064F354D081}"/>
              </a:ext>
            </a:extLst>
          </p:cNvPr>
          <p:cNvSpPr txBox="1">
            <a:spLocks/>
          </p:cNvSpPr>
          <p:nvPr/>
        </p:nvSpPr>
        <p:spPr>
          <a:xfrm>
            <a:off x="380010" y="1303133"/>
            <a:ext cx="4009110" cy="65977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457200" marR="0" lvl="0" indent="-406400" algn="l" defTabSz="914400" rtl="0" eaLnBrk="1" fontAlgn="auto" latinLnBrk="0" hangingPunct="1">
              <a:lnSpc>
                <a:spcPct val="100000"/>
              </a:lnSpc>
              <a:spcBef>
                <a:spcPts val="560"/>
              </a:spcBef>
              <a:spcAft>
                <a:spcPts val="0"/>
              </a:spcAft>
              <a:buClr>
                <a:srgbClr val="F36A25"/>
              </a:buClr>
              <a:buSzPts val="2800"/>
              <a:buFont typeface="Arial"/>
              <a:buChar char="•"/>
              <a:tabLst/>
              <a:defRPr/>
            </a:pPr>
            <a:r>
              <a:rPr kumimoji="0" lang="en-US" sz="1400" b="0" i="0" u="none" strike="noStrike" kern="0" cap="none" spc="0" normalizeH="0" baseline="0" noProof="0" dirty="0">
                <a:ln>
                  <a:noFill/>
                </a:ln>
                <a:solidFill>
                  <a:srgbClr val="474C55"/>
                </a:solidFill>
                <a:effectLst/>
                <a:uLnTx/>
                <a:uFillTx/>
                <a:latin typeface="Arial"/>
                <a:cs typeface="Arial"/>
                <a:sym typeface="Arial"/>
              </a:rPr>
              <a:t>Many data structures can be supported differently with either nodes or arrays behind the scenes – for example: </a:t>
            </a:r>
          </a:p>
        </p:txBody>
      </p:sp>
    </p:spTree>
    <p:extLst>
      <p:ext uri="{BB962C8B-B14F-4D97-AF65-F5344CB8AC3E}">
        <p14:creationId xmlns:p14="http://schemas.microsoft.com/office/powerpoint/2010/main" val="221725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Collection Interface</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Collection interface defines a set of behaviors common to all collections in Java</a:t>
            </a:r>
            <a:endParaRPr dirty="0"/>
          </a:p>
          <a:p>
            <a:pPr marL="742950" lvl="1" indent="-285750" algn="l" rtl="0">
              <a:spcBef>
                <a:spcPts val="480"/>
              </a:spcBef>
              <a:spcAft>
                <a:spcPts val="0"/>
              </a:spcAft>
              <a:buSzPts val="2400"/>
              <a:buChar char="–"/>
            </a:pPr>
            <a:r>
              <a:rPr lang="en-US" dirty="0"/>
              <a:t>Except Maps…</a:t>
            </a:r>
            <a:endParaRPr dirty="0"/>
          </a:p>
          <a:p>
            <a:pPr marL="742950" lvl="1" indent="-133350" algn="l" rtl="0">
              <a:spcBef>
                <a:spcPts val="480"/>
              </a:spcBef>
              <a:spcAft>
                <a:spcPts val="0"/>
              </a:spcAft>
              <a:buSzPts val="24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https://docs.oracle.com/javase/8/docs/api/java/util/Collection.html</a:t>
            </a:r>
            <a:endParaRPr sz="2000"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Collection-interface-collections can are generally different types of Lists, Sets, and Queues</a:t>
            </a:r>
            <a:endParaRPr dirty="0"/>
          </a:p>
          <a:p>
            <a:pPr marL="742950" lvl="1" indent="-285750" algn="l" rtl="0">
              <a:spcBef>
                <a:spcPts val="480"/>
              </a:spcBef>
              <a:spcAft>
                <a:spcPts val="0"/>
              </a:spcAft>
              <a:buSzPts val="2400"/>
              <a:buChar char="–"/>
            </a:pPr>
            <a:r>
              <a:rPr lang="en-US" dirty="0"/>
              <a:t>List, Set, and Queue are their own interfaces as well</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Lists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a:t>
            </a:r>
            <a:r>
              <a:rPr lang="en-US" b="1" dirty="0" err="1"/>
              <a:t>ArrayList</a:t>
            </a:r>
            <a:endParaRPr lang="en-US" b="1" dirty="0"/>
          </a:p>
          <a:p>
            <a:pPr marL="800100" lvl="1" indent="-342900">
              <a:lnSpc>
                <a:spcPct val="90000"/>
              </a:lnSpc>
              <a:spcBef>
                <a:spcPts val="0"/>
              </a:spcBef>
              <a:buSzPts val="2590"/>
            </a:pPr>
            <a:r>
              <a:rPr lang="en-US" sz="2000" dirty="0"/>
              <a:t>Implementation of List interface that uses a dynamic array to store elements.</a:t>
            </a:r>
          </a:p>
          <a:p>
            <a:pPr marL="800100" lvl="1" indent="-342900">
              <a:lnSpc>
                <a:spcPct val="90000"/>
              </a:lnSpc>
              <a:spcBef>
                <a:spcPts val="0"/>
              </a:spcBef>
              <a:buSzPts val="2590"/>
            </a:pPr>
            <a:r>
              <a:rPr lang="en-US" sz="2000" dirty="0"/>
              <a:t>Not synchronized.</a:t>
            </a:r>
          </a:p>
          <a:p>
            <a:pPr marL="342900" lvl="0" indent="-342900" algn="l" rtl="0">
              <a:lnSpc>
                <a:spcPct val="90000"/>
              </a:lnSpc>
              <a:spcBef>
                <a:spcPts val="0"/>
              </a:spcBef>
              <a:spcAft>
                <a:spcPts val="0"/>
              </a:spcAft>
              <a:buSzPts val="2590"/>
              <a:buChar char="•"/>
            </a:pPr>
            <a:r>
              <a:rPr lang="en-US" b="1" dirty="0"/>
              <a:t>Vector</a:t>
            </a:r>
          </a:p>
          <a:p>
            <a:pPr marL="800100" lvl="1" indent="-342900">
              <a:lnSpc>
                <a:spcPct val="90000"/>
              </a:lnSpc>
              <a:spcBef>
                <a:spcPts val="0"/>
              </a:spcBef>
              <a:buSzPts val="2590"/>
            </a:pPr>
            <a:r>
              <a:rPr lang="en-US" sz="2000" dirty="0"/>
              <a:t>Similar to </a:t>
            </a:r>
            <a:r>
              <a:rPr lang="en-US" sz="2000" dirty="0" err="1"/>
              <a:t>ArrayList</a:t>
            </a:r>
            <a:r>
              <a:rPr lang="en-US" sz="2000" dirty="0"/>
              <a:t>; however, it is synchronized.</a:t>
            </a:r>
          </a:p>
          <a:p>
            <a:pPr marL="342900" lvl="0" indent="-342900" algn="l" rtl="0">
              <a:lnSpc>
                <a:spcPct val="90000"/>
              </a:lnSpc>
              <a:spcBef>
                <a:spcPts val="0"/>
              </a:spcBef>
              <a:spcAft>
                <a:spcPts val="0"/>
              </a:spcAft>
              <a:buSzPts val="2590"/>
              <a:buChar char="•"/>
            </a:pPr>
            <a:r>
              <a:rPr lang="en-US" b="1" dirty="0"/>
              <a:t>*Stack</a:t>
            </a:r>
          </a:p>
          <a:p>
            <a:pPr marL="800100" lvl="1" indent="-342900">
              <a:lnSpc>
                <a:spcPct val="90000"/>
              </a:lnSpc>
              <a:spcBef>
                <a:spcPts val="0"/>
              </a:spcBef>
              <a:buSzPts val="2590"/>
            </a:pPr>
            <a:r>
              <a:rPr lang="en-US" sz="2000" dirty="0"/>
              <a:t>Implementation of a Vector that processes data in a last-in, first-out order, like a stack of dinner plates.</a:t>
            </a:r>
          </a:p>
          <a:p>
            <a:pPr marL="342900" indent="-342900">
              <a:lnSpc>
                <a:spcPct val="90000"/>
              </a:lnSpc>
              <a:spcBef>
                <a:spcPts val="0"/>
              </a:spcBef>
              <a:buSzPts val="2590"/>
            </a:pPr>
            <a:r>
              <a:rPr lang="en-US" b="1" dirty="0"/>
              <a:t>*LinkedList</a:t>
            </a:r>
          </a:p>
          <a:p>
            <a:pPr marL="800100" lvl="1" indent="-342900">
              <a:lnSpc>
                <a:spcPct val="90000"/>
              </a:lnSpc>
              <a:spcBef>
                <a:spcPts val="0"/>
              </a:spcBef>
              <a:buSzPts val="2590"/>
            </a:pPr>
            <a:r>
              <a:rPr lang="en-US" sz="2000" dirty="0"/>
              <a:t>Implementation of the List interface that uses a doubly linked list to store the elements.</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Lists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list,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endParaRPr sz="24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25959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rgbClr val="FFFFFF"/>
                </a:solidFill>
                <a:effectLst/>
                <a:uLnTx/>
                <a:uFillTx/>
                <a:latin typeface="Arial"/>
                <a:ea typeface="+mn-ea"/>
                <a:cs typeface="+mn-cs"/>
                <a:sym typeface="Arial"/>
              </a:rPr>
              <a:t>RuntimeException</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4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Sets</a:t>
            </a:r>
            <a:endParaRPr dirty="0"/>
          </a:p>
        </p:txBody>
      </p:sp>
      <p:sp>
        <p:nvSpPr>
          <p:cNvPr id="226" name="Google Shape;226;p17"/>
          <p:cNvSpPr txBox="1">
            <a:spLocks noGrp="1"/>
          </p:cNvSpPr>
          <p:nvPr>
            <p:ph type="body" idx="1"/>
          </p:nvPr>
        </p:nvSpPr>
        <p:spPr>
          <a:xfrm>
            <a:off x="380010" y="1481446"/>
            <a:ext cx="8383980" cy="5317697"/>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2590"/>
              <a:buChar char="•"/>
            </a:pPr>
            <a:r>
              <a:rPr lang="en-US" b="1" dirty="0"/>
              <a:t>*HashSet</a:t>
            </a:r>
          </a:p>
          <a:p>
            <a:pPr marL="800100" lvl="1" indent="-342900">
              <a:lnSpc>
                <a:spcPct val="90000"/>
              </a:lnSpc>
              <a:spcBef>
                <a:spcPts val="0"/>
              </a:spcBef>
              <a:buSzPts val="2590"/>
            </a:pPr>
            <a:r>
              <a:rPr lang="en-US" sz="2000" dirty="0"/>
              <a:t>Algorithmically* hashes** data to store information. Uses a </a:t>
            </a:r>
            <a:r>
              <a:rPr lang="en-US" sz="2000" dirty="0" err="1"/>
              <a:t>HashTable</a:t>
            </a:r>
            <a:r>
              <a:rPr lang="en-US" sz="2000" dirty="0"/>
              <a:t> as it’s underlying data storage</a:t>
            </a:r>
          </a:p>
          <a:p>
            <a:pPr marL="342900" lvl="0" indent="-342900" algn="l" rtl="0">
              <a:lnSpc>
                <a:spcPct val="90000"/>
              </a:lnSpc>
              <a:spcBef>
                <a:spcPts val="0"/>
              </a:spcBef>
              <a:spcAft>
                <a:spcPts val="0"/>
              </a:spcAft>
              <a:buSzPts val="2590"/>
              <a:buChar char="•"/>
            </a:pPr>
            <a:r>
              <a:rPr lang="en-US" b="1" dirty="0" err="1"/>
              <a:t>LinkedHashSet</a:t>
            </a:r>
            <a:endParaRPr lang="en-US" b="1" dirty="0"/>
          </a:p>
          <a:p>
            <a:pPr marL="800100" lvl="1" indent="-342900">
              <a:lnSpc>
                <a:spcPct val="90000"/>
              </a:lnSpc>
              <a:spcBef>
                <a:spcPts val="0"/>
              </a:spcBef>
              <a:buSzPts val="2590"/>
            </a:pPr>
            <a:r>
              <a:rPr lang="en-US" sz="2000" dirty="0"/>
              <a:t>Similar to HashSet, however is stores data using a </a:t>
            </a:r>
            <a:r>
              <a:rPr lang="en-US" sz="2000" dirty="0" err="1"/>
              <a:t>HashTable</a:t>
            </a:r>
            <a:r>
              <a:rPr lang="en-US" sz="2000" dirty="0"/>
              <a:t> and a doubly linked list to maintain insertion order of elements.</a:t>
            </a:r>
          </a:p>
          <a:p>
            <a:pPr marL="342900" indent="-342900">
              <a:lnSpc>
                <a:spcPct val="90000"/>
              </a:lnSpc>
              <a:spcBef>
                <a:spcPts val="0"/>
              </a:spcBef>
              <a:buSzPts val="2590"/>
            </a:pPr>
            <a:r>
              <a:rPr lang="en-US" b="1" dirty="0" err="1"/>
              <a:t>SortedSet</a:t>
            </a:r>
            <a:endParaRPr lang="en-US" b="1" dirty="0"/>
          </a:p>
          <a:p>
            <a:pPr marL="800100" lvl="1" indent="-342900">
              <a:lnSpc>
                <a:spcPct val="90000"/>
              </a:lnSpc>
              <a:spcBef>
                <a:spcPts val="0"/>
              </a:spcBef>
              <a:buSzPts val="2590"/>
            </a:pPr>
            <a:r>
              <a:rPr lang="en-US" sz="2000" dirty="0"/>
              <a:t>Stores elements and sorts them based on natural ordering or the implementation of the Comparable interface of the elements in the collection.</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Sets also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set,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p>
          <a:p>
            <a:pPr marL="800100" lvl="1" indent="-342900">
              <a:lnSpc>
                <a:spcPct val="90000"/>
              </a:lnSpc>
              <a:spcBef>
                <a:spcPts val="0"/>
              </a:spcBef>
              <a:buSzPts val="2590"/>
            </a:pPr>
            <a:endParaRPr lang="en-US" sz="2190" dirty="0"/>
          </a:p>
          <a:p>
            <a:pPr marL="342900" indent="-342900">
              <a:lnSpc>
                <a:spcPct val="90000"/>
              </a:lnSpc>
              <a:spcBef>
                <a:spcPts val="0"/>
              </a:spcBef>
              <a:buSzPts val="2590"/>
            </a:pPr>
            <a:r>
              <a:rPr lang="en-US" sz="2190" dirty="0"/>
              <a:t>*An algorithm is simply a fancy way of saying “A step-by-step approach to solve a problem”.</a:t>
            </a:r>
          </a:p>
          <a:p>
            <a:pPr marL="342900" indent="-342900">
              <a:lnSpc>
                <a:spcPct val="90000"/>
              </a:lnSpc>
              <a:spcBef>
                <a:spcPts val="0"/>
              </a:spcBef>
              <a:buSzPts val="2590"/>
            </a:pPr>
            <a:r>
              <a:rPr lang="en-US" sz="2190" dirty="0"/>
              <a:t>**Hashing is the process of converting any information into numerical representation.</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535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Queue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Dequeue</a:t>
            </a:r>
          </a:p>
          <a:p>
            <a:pPr marL="800100" lvl="1" indent="-342900">
              <a:lnSpc>
                <a:spcPct val="90000"/>
              </a:lnSpc>
              <a:spcBef>
                <a:spcPts val="0"/>
              </a:spcBef>
              <a:buSzPts val="2590"/>
            </a:pPr>
            <a:r>
              <a:rPr lang="en-US" sz="2000" dirty="0"/>
              <a:t>A collection where both the “front” and “back” support insertion and removal. Allowing it to be used as a list and stack simultaneously.</a:t>
            </a:r>
          </a:p>
          <a:p>
            <a:pPr marL="342900" lvl="0" indent="-342900" algn="l" rtl="0">
              <a:lnSpc>
                <a:spcPct val="90000"/>
              </a:lnSpc>
              <a:spcBef>
                <a:spcPts val="0"/>
              </a:spcBef>
              <a:spcAft>
                <a:spcPts val="0"/>
              </a:spcAft>
              <a:buSzPts val="2590"/>
              <a:buChar char="•"/>
            </a:pPr>
            <a:r>
              <a:rPr lang="en-US" b="1" dirty="0"/>
              <a:t>Priority Queue</a:t>
            </a:r>
          </a:p>
          <a:p>
            <a:pPr marL="800100" lvl="1" indent="-342900">
              <a:lnSpc>
                <a:spcPct val="90000"/>
              </a:lnSpc>
              <a:spcBef>
                <a:spcPts val="0"/>
              </a:spcBef>
              <a:buSzPts val="2590"/>
            </a:pPr>
            <a:r>
              <a:rPr lang="en-US" sz="2000" dirty="0"/>
              <a:t>A collection that removes elements based on sorted priority that is based on natural ordering or the implementation of the Comparator interface for the elements in the collection.</a:t>
            </a:r>
          </a:p>
          <a:p>
            <a:pPr marL="800100" lvl="1" indent="-342900">
              <a:lnSpc>
                <a:spcPct val="90000"/>
              </a:lnSpc>
              <a:spcBef>
                <a:spcPts val="0"/>
              </a:spcBef>
              <a:buSzPts val="2590"/>
            </a:pPr>
            <a:endParaRPr lang="en-US" sz="2000" dirty="0"/>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Queues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queue, and can use the </a:t>
            </a:r>
            <a:r>
              <a:rPr lang="en-US" sz="2400" dirty="0">
                <a:latin typeface="Courier New" panose="02070309020205020404" pitchFamily="49" charset="0"/>
                <a:cs typeface="Courier New" panose="02070309020205020404" pitchFamily="49" charset="0"/>
              </a:rPr>
              <a:t>poll() </a:t>
            </a:r>
            <a:r>
              <a:rPr lang="en-US" sz="2400" dirty="0"/>
              <a:t>method to retrieve the top element of the queue and remove it</a:t>
            </a:r>
            <a:endParaRPr lang="en-US" sz="2000" dirty="0"/>
          </a:p>
          <a:p>
            <a:pPr marL="342900" indent="-342900">
              <a:lnSpc>
                <a:spcPct val="90000"/>
              </a:lnSpc>
              <a:spcBef>
                <a:spcPts val="0"/>
              </a:spcBef>
              <a:buSzPts val="2590"/>
            </a:pPr>
            <a:endParaRPr lang="en-US" sz="2400" b="1" dirty="0"/>
          </a:p>
          <a:p>
            <a:pPr marL="342900" lvl="0" indent="-342900" algn="l" rtl="0">
              <a:lnSpc>
                <a:spcPct val="90000"/>
              </a:lnSpc>
              <a:spcBef>
                <a:spcPts val="0"/>
              </a:spcBef>
              <a:spcAft>
                <a:spcPts val="0"/>
              </a:spcAft>
              <a:buSzPts val="2590"/>
              <a:buChar char="•"/>
            </a:pP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867356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21</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Checked vs Unchecked Exceptions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590"/>
              <a:buChar char="•"/>
            </a:pPr>
            <a:r>
              <a:rPr lang="en-US" sz="2590" b="1" dirty="0"/>
              <a:t>Checked</a:t>
            </a:r>
            <a:r>
              <a:rPr lang="en-US" sz="2590" dirty="0"/>
              <a:t> exceptions are those which are caught by your compiler, or at compile time.</a:t>
            </a:r>
          </a:p>
          <a:p>
            <a:pPr marL="342900" lvl="0" indent="-342900" algn="l" rtl="0">
              <a:spcBef>
                <a:spcPts val="0"/>
              </a:spcBef>
              <a:spcAft>
                <a:spcPts val="0"/>
              </a:spcAft>
              <a:buSzPts val="2590"/>
              <a:buChar char="•"/>
            </a:pPr>
            <a:r>
              <a:rPr lang="en-US" sz="2590" dirty="0"/>
              <a:t>If some code with a method throws a checked exception, the method must either handle the exception, or must request that the exception is handled later.</a:t>
            </a:r>
          </a:p>
          <a:p>
            <a:pPr marL="342900" lvl="0" indent="-342900" algn="l" rtl="0">
              <a:spcBef>
                <a:spcPts val="0"/>
              </a:spcBef>
              <a:spcAft>
                <a:spcPts val="0"/>
              </a:spcAft>
              <a:buSzPts val="2590"/>
              <a:buChar char="•"/>
            </a:pPr>
            <a:endParaRPr lang="en-US" sz="2590" dirty="0"/>
          </a:p>
          <a:p>
            <a:pPr marL="342900" lvl="0" indent="-342900" algn="l" rtl="0">
              <a:spcBef>
                <a:spcPts val="0"/>
              </a:spcBef>
              <a:spcAft>
                <a:spcPts val="0"/>
              </a:spcAft>
              <a:buSzPts val="2590"/>
              <a:buChar char="•"/>
            </a:pPr>
            <a:r>
              <a:rPr lang="en-US" sz="2590" b="1" dirty="0"/>
              <a:t>Unchecked </a:t>
            </a:r>
            <a:r>
              <a:rPr lang="en-US" sz="2590" dirty="0"/>
              <a:t>exceptions are exceptions that are not checked at compile time. Technically, you do not have to handle them…but you still should!</a:t>
            </a:r>
          </a:p>
          <a:p>
            <a:pPr marL="342900" lvl="0" indent="-342900" algn="l" rtl="0">
              <a:spcBef>
                <a:spcPts val="0"/>
              </a:spcBef>
              <a:spcAft>
                <a:spcPts val="0"/>
              </a:spcAft>
              <a:buSzPts val="2590"/>
              <a:buChar char="•"/>
            </a:pPr>
            <a:r>
              <a:rPr lang="en-US" sz="2590" dirty="0"/>
              <a:t>Runtime exceptions are unchecked exceptions (because the code was able to compile and run).</a:t>
            </a: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369083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 (Revisit)</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1481446"/>
            <a:ext cx="8344540" cy="4525963"/>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private</a:t>
            </a:r>
            <a:r>
              <a:rPr lang="en-US" sz="2000" dirty="0"/>
              <a:t> </a:t>
            </a:r>
            <a:r>
              <a:rPr lang="en-US" sz="2000" dirty="0">
                <a:highlight>
                  <a:srgbClr val="00FF00"/>
                </a:highlight>
              </a:rPr>
              <a:t>static</a:t>
            </a:r>
            <a:r>
              <a:rPr lang="en-US" sz="2000" dirty="0"/>
              <a:t> </a:t>
            </a:r>
            <a:r>
              <a:rPr lang="en-US" sz="2000" dirty="0">
                <a:highlight>
                  <a:srgbClr val="FF00FF"/>
                </a:highlight>
              </a:rPr>
              <a:t>int</a:t>
            </a:r>
            <a:r>
              <a:rPr lang="en-US" sz="2000" dirty="0"/>
              <a:t> </a:t>
            </a:r>
            <a:r>
              <a:rPr lang="en-US" sz="2000" dirty="0">
                <a:highlight>
                  <a:srgbClr val="00FFFF"/>
                </a:highlight>
              </a:rPr>
              <a:t>sumOddNumbers</a:t>
            </a:r>
            <a:r>
              <a:rPr lang="en-US" sz="2000" dirty="0"/>
              <a:t> (</a:t>
            </a:r>
            <a:r>
              <a:rPr lang="en-US" sz="2000" dirty="0">
                <a:highlight>
                  <a:srgbClr val="C0C0C0"/>
                </a:highlight>
              </a:rPr>
              <a:t>int num1</a:t>
            </a:r>
            <a:r>
              <a:rPr lang="en-US" sz="2000" dirty="0"/>
              <a:t>, </a:t>
            </a:r>
            <a:r>
              <a:rPr lang="en-US" sz="2000" dirty="0">
                <a:highlight>
                  <a:srgbClr val="C0C0C0"/>
                </a:highlight>
              </a:rPr>
              <a:t>int num2</a:t>
            </a:r>
            <a:r>
              <a:rPr lang="en-US" sz="2000" dirty="0"/>
              <a:t>) </a:t>
            </a:r>
          </a:p>
          <a:p>
            <a:pPr marL="457200" lvl="1" indent="0">
              <a:lnSpc>
                <a:spcPct val="90000"/>
              </a:lnSpc>
              <a:buNone/>
            </a:pPr>
            <a:r>
              <a:rPr lang="en-US" sz="2000" dirty="0">
                <a:solidFill>
                  <a:srgbClr val="FF0000"/>
                </a:solidFill>
              </a:rPr>
              <a:t>	throws EvenNumberException</a:t>
            </a:r>
            <a:r>
              <a:rPr lang="en-US" sz="2000" dirty="0"/>
              <a:t> {</a:t>
            </a:r>
          </a:p>
          <a:p>
            <a:pPr marL="457200" lvl="1" indent="0">
              <a:lnSpc>
                <a:spcPct val="90000"/>
              </a:lnSpc>
              <a:buNone/>
            </a:pPr>
            <a:r>
              <a:rPr lang="en-US" sz="2000" i="1" dirty="0"/>
              <a:t>	if (num1 % 2 == 0 || num2 % 2 == 0) {</a:t>
            </a:r>
          </a:p>
          <a:p>
            <a:pPr marL="457200" lvl="1" indent="0">
              <a:lnSpc>
                <a:spcPct val="90000"/>
              </a:lnSpc>
              <a:buNone/>
            </a:pPr>
            <a:r>
              <a:rPr lang="en-US" sz="2000" i="1" dirty="0"/>
              <a:t>		throw new EvenNumberException(“Input was Even!”);</a:t>
            </a:r>
          </a:p>
          <a:p>
            <a:pPr marL="457200" lvl="1" indent="0">
              <a:lnSpc>
                <a:spcPct val="90000"/>
              </a:lnSpc>
              <a:buNone/>
            </a:pPr>
            <a:r>
              <a:rPr lang="en-US" sz="2000" i="1"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10493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Creating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2CBE63C9-E14A-4D87-95FA-15FB135F6FA8}"/>
              </a:ext>
            </a:extLst>
          </p:cNvPr>
          <p:cNvSpPr/>
          <p:nvPr/>
        </p:nvSpPr>
        <p:spPr>
          <a:xfrm>
            <a:off x="1371600" y="374442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extends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EvenNumberException(String 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super</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Google Shape;289;p26">
            <a:extLst>
              <a:ext uri="{FF2B5EF4-FFF2-40B4-BE49-F238E27FC236}">
                <a16:creationId xmlns:a16="http://schemas.microsoft.com/office/drawing/2014/main" id="{86C86923-55C9-449C-B31B-0365EE323A76}"/>
              </a:ext>
            </a:extLst>
          </p:cNvPr>
          <p:cNvSpPr txBox="1">
            <a:spLocks noGrp="1"/>
          </p:cNvSpPr>
          <p:nvPr>
            <p:ph type="body" idx="1"/>
          </p:nvPr>
        </p:nvSpPr>
        <p:spPr>
          <a:xfrm>
            <a:off x="380010" y="1481447"/>
            <a:ext cx="8383980" cy="215937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90"/>
              <a:buChar char="•"/>
            </a:pPr>
            <a:r>
              <a:rPr lang="en-US" sz="2590" dirty="0"/>
              <a:t>Custom Exception can be created by extending the Exception Class, or the Throwable Class.</a:t>
            </a:r>
          </a:p>
          <a:p>
            <a:pPr marL="342900" lvl="0" indent="-342900" algn="l" rtl="0">
              <a:spcBef>
                <a:spcPts val="0"/>
              </a:spcBef>
              <a:spcAft>
                <a:spcPts val="0"/>
              </a:spcAft>
              <a:buSzPts val="2590"/>
              <a:buChar char="•"/>
            </a:pPr>
            <a:r>
              <a:rPr lang="en-US" sz="2590" dirty="0"/>
              <a:t>Typically, this is done by extending the Exception class to provide more structure to the newly created exception.</a:t>
            </a:r>
          </a:p>
        </p:txBody>
      </p:sp>
    </p:spTree>
    <p:extLst>
      <p:ext uri="{BB962C8B-B14F-4D97-AF65-F5344CB8AC3E}">
        <p14:creationId xmlns:p14="http://schemas.microsoft.com/office/powerpoint/2010/main" val="9585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Using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C3F26C82-7755-4AFC-B86D-E5AA449D2D61}"/>
              </a:ext>
            </a:extLst>
          </p:cNvPr>
          <p:cNvSpPr/>
          <p:nvPr/>
        </p:nvSpPr>
        <p:spPr>
          <a:xfrm>
            <a:off x="159914" y="1921080"/>
            <a:ext cx="8824172" cy="4088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DoStuff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try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sumOddNumbers(1,2);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(Exception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finally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Finally blocks will ALWAYS run}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int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sumOddNumbers(</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num2)</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(num1 % 2 == 0 || num2 % 2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 new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EvenNumberException(“Input is even”);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 num2;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Tree>
    <p:extLst>
      <p:ext uri="{BB962C8B-B14F-4D97-AF65-F5344CB8AC3E}">
        <p14:creationId xmlns:p14="http://schemas.microsoft.com/office/powerpoint/2010/main" val="373716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When a Java application throws an exception, it generates a “</a:t>
            </a:r>
            <a:r>
              <a:rPr lang="en-US" sz="2590" dirty="0" err="1"/>
              <a:t>stacktrace</a:t>
            </a:r>
            <a:r>
              <a:rPr lang="en-US" sz="2590" dirty="0"/>
              <a:t>”</a:t>
            </a:r>
            <a:endParaRPr dirty="0"/>
          </a:p>
          <a:p>
            <a:pPr marL="742950" lvl="1" indent="-285750" algn="l" rtl="0">
              <a:spcBef>
                <a:spcPts val="444"/>
              </a:spcBef>
              <a:spcAft>
                <a:spcPts val="0"/>
              </a:spcAft>
              <a:buSzPts val="2220"/>
              <a:buChar char="–"/>
            </a:pPr>
            <a:r>
              <a:rPr lang="en-US" sz="2220" dirty="0"/>
              <a:t>A report that </a:t>
            </a:r>
            <a:r>
              <a:rPr lang="en-US" sz="2220" i="1" dirty="0"/>
              <a:t>traces</a:t>
            </a:r>
            <a:r>
              <a:rPr lang="en-US" sz="2220" dirty="0"/>
              <a:t> the method calls that generated the exception back through the application </a:t>
            </a:r>
            <a:r>
              <a:rPr lang="en-US" sz="2220" i="1" dirty="0"/>
              <a:t>stack</a:t>
            </a:r>
            <a:r>
              <a:rPr lang="en-US" sz="2220" dirty="0"/>
              <a:t>.</a:t>
            </a:r>
            <a:endParaRPr dirty="0"/>
          </a:p>
          <a:p>
            <a:pPr marL="342900" lvl="0" indent="-342900" algn="l" rtl="0">
              <a:spcBef>
                <a:spcPts val="518"/>
              </a:spcBef>
              <a:spcAft>
                <a:spcPts val="0"/>
              </a:spcAft>
              <a:buSzPts val="2590"/>
              <a:buChar char="•"/>
            </a:pPr>
            <a:r>
              <a:rPr lang="en-US" sz="2590" dirty="0"/>
              <a:t>When an application runs, its instructions are stacked on top of each other, and resolved top-to-bottom. </a:t>
            </a:r>
            <a:endParaRPr dirty="0"/>
          </a:p>
          <a:p>
            <a:pPr marL="342900" lvl="0" indent="-342900" algn="l" rtl="0">
              <a:spcBef>
                <a:spcPts val="518"/>
              </a:spcBef>
              <a:spcAft>
                <a:spcPts val="0"/>
              </a:spcAft>
              <a:buSzPts val="2590"/>
              <a:buChar char="•"/>
            </a:pPr>
            <a:r>
              <a:rPr lang="en-US" sz="2590" dirty="0"/>
              <a:t>When the application calls a function, that function is placed “on top of the stack”. The function must be resolved before execution can continue.</a:t>
            </a:r>
            <a:endParaRPr dirty="0"/>
          </a:p>
          <a:p>
            <a:pPr marL="342900" lvl="0" indent="-342900" algn="l" rtl="0">
              <a:spcBef>
                <a:spcPts val="518"/>
              </a:spcBef>
              <a:spcAft>
                <a:spcPts val="0"/>
              </a:spcAft>
              <a:buSzPts val="2590"/>
              <a:buChar char="•"/>
            </a:pPr>
            <a:r>
              <a:rPr lang="en-US" sz="2590" dirty="0"/>
              <a:t>Functions can call other functions, etc.</a:t>
            </a: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dirty="0">
                <a:latin typeface="Courier New"/>
                <a:ea typeface="Courier New"/>
                <a:cs typeface="Courier New"/>
                <a:sym typeface="Courier New"/>
              </a:rPr>
              <a:t>public class </a:t>
            </a:r>
            <a:r>
              <a:rPr lang="en-US" sz="1600" dirty="0">
                <a:latin typeface="Courier New"/>
                <a:ea typeface="Courier New"/>
                <a:cs typeface="Courier New"/>
                <a:sym typeface="Courier New"/>
              </a:rPr>
              <a:t>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division(</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Exception in thread "main"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java.lang.ArithmeticException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by zero</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samples.Test.division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(Test.java:11)</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samples.Test.mathInvoker</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(Test.java:8)</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samples.Test.main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(Test.java:5)</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r>
              <a:rPr lang="en-US" dirty="0"/>
              <a:t> to Debug Code</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8" ma:contentTypeDescription="Create a new document." ma:contentTypeScope="" ma:versionID="7e8de2e7111f7577b61836a013e460c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08e3f6f5fdbc45c43147bcfbacfec29f"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BA6DA0-6202-4B3E-B066-4EA221571F8F}"/>
</file>

<file path=customXml/itemProps2.xml><?xml version="1.0" encoding="utf-8"?>
<ds:datastoreItem xmlns:ds="http://schemas.openxmlformats.org/officeDocument/2006/customXml" ds:itemID="{334EBC03-E25E-4973-A187-A3D70D8B836E}"/>
</file>

<file path=customXml/itemProps3.xml><?xml version="1.0" encoding="utf-8"?>
<ds:datastoreItem xmlns:ds="http://schemas.openxmlformats.org/officeDocument/2006/customXml" ds:itemID="{388D7187-5D48-4A8B-9449-88779F052355}"/>
</file>

<file path=docProps/app.xml><?xml version="1.0" encoding="utf-8"?>
<Properties xmlns="http://schemas.openxmlformats.org/officeDocument/2006/extended-properties" xmlns:vt="http://schemas.openxmlformats.org/officeDocument/2006/docPropsVTypes">
  <Template>Revature</Template>
  <TotalTime>358</TotalTime>
  <Words>1997</Words>
  <Application>Microsoft Office PowerPoint</Application>
  <PresentationFormat>On-screen Show (4:3)</PresentationFormat>
  <Paragraphs>266</Paragraphs>
  <Slides>22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Courier New</vt:lpstr>
      <vt:lpstr>Segoe Print</vt:lpstr>
      <vt:lpstr>Revature</vt:lpstr>
      <vt:lpstr>2_Custom Design</vt:lpstr>
      <vt:lpstr>Exceptions, Errors and Data Structures</vt:lpstr>
      <vt:lpstr>Exceptions</vt:lpstr>
      <vt:lpstr>Checked vs Unchecked Exceptions</vt:lpstr>
      <vt:lpstr>Anatomy of a Method – Java (Revisit)</vt:lpstr>
      <vt:lpstr>Example – Creating Custom Exceptions</vt:lpstr>
      <vt:lpstr>Example – Using Custom Exceptions</vt:lpstr>
      <vt:lpstr>Reading Stacktraces</vt:lpstr>
      <vt:lpstr>Stacktraces Cont.</vt:lpstr>
      <vt:lpstr>Reading Stacktraces to Debug Code</vt:lpstr>
      <vt:lpstr>Stacktrace Considerations</vt:lpstr>
      <vt:lpstr>Using Stacktraces to Find Help</vt:lpstr>
      <vt:lpstr>Array Based Structures </vt:lpstr>
      <vt:lpstr>Node Based Structures</vt:lpstr>
      <vt:lpstr>Simple Node Class</vt:lpstr>
      <vt:lpstr>Stack </vt:lpstr>
      <vt:lpstr>The Collection Interface</vt:lpstr>
      <vt:lpstr>Collection Hierarchy</vt:lpstr>
      <vt:lpstr>Collection Interface</vt:lpstr>
      <vt:lpstr>Lists</vt:lpstr>
      <vt:lpstr>Sets</vt:lpstr>
      <vt:lpstr>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39</cp:revision>
  <dcterms:created xsi:type="dcterms:W3CDTF">2021-05-10T12:23:39Z</dcterms:created>
  <dcterms:modified xsi:type="dcterms:W3CDTF">2021-05-26T18:41:32Z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