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s/slide18.xml" ContentType="application/vnd.openxmlformats-officedocument.presentationml.slide+xml"/>
  <Override PartName="/ppt/slides/slide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22.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21"/>
  </p:notesMasterIdLst>
  <p:sldIdLst>
    <p:sldId id="256" r:id="rId3"/>
    <p:sldId id="277" r:id="rId4"/>
    <p:sldId id="290" r:id="rId5"/>
    <p:sldId id="289" r:id="rId6"/>
    <p:sldId id="259" r:id="rId7"/>
    <p:sldId id="279" r:id="rId8"/>
    <p:sldId id="260" r:id="rId9"/>
    <p:sldId id="263" r:id="rId10"/>
    <p:sldId id="264" r:id="rId11"/>
    <p:sldId id="265" r:id="rId12"/>
    <p:sldId id="266" r:id="rId13"/>
    <p:sldId id="261" r:id="rId14"/>
    <p:sldId id="284" r:id="rId15"/>
    <p:sldId id="286" r:id="rId16"/>
    <p:sldId id="262" r:id="rId17"/>
    <p:sldId id="278" r:id="rId18"/>
    <p:sldId id="283" r:id="rId19"/>
    <p:sldId id="258"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5139" autoAdjust="0"/>
  </p:normalViewPr>
  <p:slideViewPr>
    <p:cSldViewPr snapToGrid="0">
      <p:cViewPr varScale="1">
        <p:scale>
          <a:sx n="114" d="100"/>
          <a:sy n="114" d="100"/>
        </p:scale>
        <p:origin x="1386"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5/16/2021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088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130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28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5151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789326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29760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578446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43807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7348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46370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40484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491793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740669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2944547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07011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18038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2752030489"/>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Maps, Iterators and Comparisons</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Example</a:t>
            </a:r>
            <a:endParaRPr/>
          </a:p>
        </p:txBody>
      </p:sp>
      <p:sp>
        <p:nvSpPr>
          <p:cNvPr id="275" name="Google Shape;275;p24"/>
          <p:cNvSpPr txBox="1">
            <a:spLocks noGrp="1"/>
          </p:cNvSpPr>
          <p:nvPr>
            <p:ph type="body" idx="1"/>
          </p:nvPr>
        </p:nvSpPr>
        <p:spPr>
          <a:xfrm>
            <a:off x="380010" y="1610987"/>
            <a:ext cx="8383980" cy="41497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b="1" dirty="0">
                <a:latin typeface="Courier New"/>
                <a:ea typeface="Courier New"/>
                <a:cs typeface="Courier New"/>
                <a:sym typeface="Courier New"/>
              </a:rPr>
              <a:t>public class </a:t>
            </a:r>
            <a:r>
              <a:rPr lang="en-US" sz="2000" dirty="0">
                <a:latin typeface="Courier New"/>
                <a:ea typeface="Courier New"/>
                <a:cs typeface="Courier New"/>
                <a:sym typeface="Courier New"/>
              </a:rPr>
              <a:t>Student </a:t>
            </a:r>
            <a:r>
              <a:rPr lang="en-US" sz="2000" b="1" dirty="0">
                <a:latin typeface="Courier New"/>
                <a:ea typeface="Courier New"/>
                <a:cs typeface="Courier New"/>
                <a:sym typeface="Courier New"/>
              </a:rPr>
              <a:t>implements</a:t>
            </a:r>
            <a:r>
              <a:rPr lang="en-US" sz="2000" dirty="0">
                <a:latin typeface="Courier New"/>
                <a:ea typeface="Courier New"/>
                <a:cs typeface="Courier New"/>
                <a:sym typeface="Courier New"/>
              </a:rPr>
              <a:t> Comparable&lt;Student&gt;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int</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fist;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last;</a:t>
            </a:r>
            <a:endParaRPr dirty="0"/>
          </a:p>
          <a:p>
            <a:pPr marL="0" lvl="0" indent="0" algn="l" rtl="0">
              <a:spcBef>
                <a:spcPts val="400"/>
              </a:spcBef>
              <a:spcAft>
                <a:spcPts val="0"/>
              </a:spcAft>
              <a:buSzPts val="2000"/>
              <a:buNone/>
            </a:pPr>
            <a:endParaRPr sz="2000" dirty="0">
              <a:latin typeface="Courier New"/>
              <a:ea typeface="Courier New"/>
              <a:cs typeface="Courier New"/>
              <a:sym typeface="Courier New"/>
            </a:endParaRPr>
          </a:p>
          <a:p>
            <a:pPr marL="0" lvl="0" indent="0" algn="l" rtl="0">
              <a:spcBef>
                <a:spcPts val="400"/>
              </a:spcBef>
              <a:spcAft>
                <a:spcPts val="0"/>
              </a:spcAft>
              <a:buSzPts val="2000"/>
              <a:buNone/>
            </a:pPr>
            <a:r>
              <a:rPr lang="en-US" sz="2000" dirty="0">
                <a:latin typeface="Courier New"/>
                <a:ea typeface="Courier New"/>
                <a:cs typeface="Courier New"/>
                <a:sym typeface="Courier New"/>
              </a:rPr>
              <a:t>    // The natural ordering of students is by</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 Student ID.</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public</a:t>
            </a: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int</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compareTo</a:t>
            </a:r>
            <a:r>
              <a:rPr lang="en-US" sz="2000" dirty="0">
                <a:latin typeface="Courier New"/>
                <a:ea typeface="Courier New"/>
                <a:cs typeface="Courier New"/>
                <a:sym typeface="Courier New"/>
              </a:rPr>
              <a:t>(Student other)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return</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this.studentID</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other.studentID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Comparator Example</a:t>
            </a:r>
            <a:endParaRPr/>
          </a:p>
        </p:txBody>
      </p:sp>
      <p:sp>
        <p:nvSpPr>
          <p:cNvPr id="282" name="Google Shape;282;p25"/>
          <p:cNvSpPr txBox="1">
            <a:spLocks noGrp="1"/>
          </p:cNvSpPr>
          <p:nvPr>
            <p:ph type="body" idx="1"/>
          </p:nvPr>
        </p:nvSpPr>
        <p:spPr>
          <a:xfrm>
            <a:off x="273330" y="1539240"/>
            <a:ext cx="8383980" cy="50070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endParaRPr lang="en-US" sz="1800" dirty="0">
              <a:latin typeface="Courier New"/>
              <a:ea typeface="Courier New"/>
              <a:cs typeface="Courier New"/>
              <a:sym typeface="Courier New"/>
            </a:endParaRPr>
          </a:p>
          <a:p>
            <a:pPr marL="0" lvl="0" indent="0" algn="l" rtl="0">
              <a:lnSpc>
                <a:spcPct val="90000"/>
              </a:lnSpc>
              <a:spcBef>
                <a:spcPts val="0"/>
              </a:spcBef>
              <a:spcAft>
                <a:spcPts val="0"/>
              </a:spcAft>
              <a:buSzPts val="1800"/>
              <a:buNone/>
            </a:pPr>
            <a:r>
              <a:rPr lang="en-US" sz="1800" b="1" dirty="0">
                <a:latin typeface="Courier New"/>
                <a:ea typeface="Courier New"/>
                <a:cs typeface="Courier New"/>
                <a:sym typeface="Courier New"/>
              </a:rPr>
              <a:t>public class </a:t>
            </a:r>
            <a:r>
              <a:rPr lang="en-US" sz="1800" dirty="0">
                <a:latin typeface="Courier New"/>
                <a:ea typeface="Courier New"/>
                <a:cs typeface="Courier New"/>
                <a:sym typeface="Courier New"/>
              </a:rPr>
              <a:t>Student implements Comparable&lt;Student&gt;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int</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studentID</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first;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last;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sz="1800" dirty="0">
              <a:latin typeface="Courier New"/>
              <a:ea typeface="Courier New"/>
              <a:cs typeface="Courier New"/>
              <a:sym typeface="Courier New"/>
            </a:endParaRPr>
          </a:p>
          <a:p>
            <a:pPr marL="0" lvl="0" indent="0" algn="l" rtl="0">
              <a:lnSpc>
                <a:spcPct val="90000"/>
              </a:lnSpc>
              <a:spcBef>
                <a:spcPts val="360"/>
              </a:spcBef>
              <a:spcAft>
                <a:spcPts val="0"/>
              </a:spcAft>
              <a:buSzPts val="1800"/>
              <a:buNone/>
            </a:pPr>
            <a:r>
              <a:rPr lang="en-US" sz="1800" b="1" dirty="0">
                <a:latin typeface="Courier New"/>
                <a:ea typeface="Courier New"/>
                <a:cs typeface="Courier New"/>
                <a:sym typeface="Courier New"/>
              </a:rPr>
              <a:t>public class </a:t>
            </a:r>
            <a:r>
              <a:rPr lang="en-US" sz="1800" dirty="0" err="1">
                <a:latin typeface="Courier New"/>
                <a:ea typeface="Courier New"/>
                <a:cs typeface="Courier New"/>
                <a:sym typeface="Courier New"/>
              </a:rPr>
              <a:t>NameComparator</a:t>
            </a: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implements</a:t>
            </a:r>
            <a:r>
              <a:rPr lang="en-US" sz="1800" dirty="0">
                <a:latin typeface="Courier New"/>
                <a:ea typeface="Courier New"/>
                <a:cs typeface="Courier New"/>
                <a:sym typeface="Courier New"/>
              </a:rPr>
              <a:t> Comparator&lt;Student&gt;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Comparing students by their name involves sorting by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last name, then first name. This is equivalent to</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reversing the full names and sorting alphabetically.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public int </a:t>
            </a:r>
            <a:r>
              <a:rPr lang="en-US" sz="1800" dirty="0">
                <a:latin typeface="Courier New"/>
                <a:ea typeface="Courier New"/>
                <a:cs typeface="Courier New"/>
                <a:sym typeface="Courier New"/>
              </a:rPr>
              <a:t>compare(Student </a:t>
            </a:r>
            <a:r>
              <a:rPr lang="en-US" sz="1800" dirty="0" err="1">
                <a:latin typeface="Courier New"/>
                <a:ea typeface="Courier New"/>
                <a:cs typeface="Courier New"/>
                <a:sym typeface="Courier New"/>
              </a:rPr>
              <a:t>stud_A</a:t>
            </a:r>
            <a:r>
              <a:rPr lang="en-US" sz="1800" dirty="0">
                <a:latin typeface="Courier New"/>
                <a:ea typeface="Courier New"/>
                <a:cs typeface="Courier New"/>
                <a:sym typeface="Courier New"/>
              </a:rPr>
              <a:t>, Student </a:t>
            </a:r>
            <a:r>
              <a:rPr lang="en-US" sz="1800" dirty="0" err="1">
                <a:latin typeface="Courier New"/>
                <a:ea typeface="Courier New"/>
                <a:cs typeface="Courier New"/>
                <a:sym typeface="Courier New"/>
              </a:rPr>
              <a:t>stud_B</a:t>
            </a: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fullA</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stud_A.last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stud_A.first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stud_B.last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stud_B.first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return</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fullA.compareTo</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Collection vs Collections</a:t>
            </a:r>
            <a:endParaRPr/>
          </a:p>
        </p:txBody>
      </p:sp>
      <p:sp>
        <p:nvSpPr>
          <p:cNvPr id="247" name="Google Shape;247;p20"/>
          <p:cNvSpPr txBox="1">
            <a:spLocks noGrp="1"/>
          </p:cNvSpPr>
          <p:nvPr>
            <p:ph type="body" idx="1"/>
          </p:nvPr>
        </p:nvSpPr>
        <p:spPr>
          <a:xfrm>
            <a:off x="380010" y="1481446"/>
            <a:ext cx="8383980" cy="468122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dirty="0"/>
              <a:t>Collection is an interface that declares mandatory behavior for collections</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a:t>
            </a:r>
            <a:r>
              <a:rPr lang="en-US" b="1" i="1" u="sng" dirty="0"/>
              <a:t>s</a:t>
            </a:r>
            <a:r>
              <a:rPr lang="en-US" dirty="0"/>
              <a:t> is a utility class filled with static methods that can be run with Collection subclasses.</a:t>
            </a:r>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r>
              <a:rPr lang="en-US" sz="2000" dirty="0"/>
              <a:t>Be sure to review the documentation for more detailed information on any of the methods within the Collections class.</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Some of these static methods </a:t>
            </a:r>
            <a:r>
              <a:rPr lang="en-US" dirty="0" err="1"/>
              <a:t>inlcude</a:t>
            </a:r>
            <a:r>
              <a:rPr lang="en-US" dirty="0"/>
              <a:t>:</a:t>
            </a:r>
          </a:p>
          <a:p>
            <a:pPr marL="342900" lvl="0" indent="-342900" algn="l" rtl="0">
              <a:spcBef>
                <a:spcPts val="0"/>
              </a:spcBef>
              <a:spcAft>
                <a:spcPts val="0"/>
              </a:spcAft>
              <a:buSzPts val="2800"/>
              <a:buChar char="•"/>
            </a:pPr>
            <a:r>
              <a:rPr lang="en-US" dirty="0">
                <a:latin typeface="Courier New" panose="02070309020205020404" pitchFamily="49" charset="0"/>
                <a:cs typeface="Courier New" panose="02070309020205020404" pitchFamily="49" charset="0"/>
              </a:rPr>
              <a:t>reverse()</a:t>
            </a:r>
          </a:p>
          <a:p>
            <a:pPr marL="800100" lvl="1" indent="-342900">
              <a:spcBef>
                <a:spcPts val="0"/>
              </a:spcBef>
              <a:buSzPts val="2800"/>
              <a:buChar char="•"/>
            </a:pPr>
            <a:r>
              <a:rPr lang="en-US" dirty="0"/>
              <a:t>A method that takes a list and reverses the order of elements in that specified list.</a:t>
            </a:r>
          </a:p>
          <a:p>
            <a:pPr marL="342900" indent="-342900">
              <a:spcBef>
                <a:spcPts val="0"/>
              </a:spcBef>
            </a:pPr>
            <a:r>
              <a:rPr lang="en-US" dirty="0">
                <a:latin typeface="Courier New" panose="02070309020205020404" pitchFamily="49" charset="0"/>
                <a:cs typeface="Courier New" panose="02070309020205020404" pitchFamily="49" charset="0"/>
              </a:rPr>
              <a:t>shuffle()</a:t>
            </a:r>
          </a:p>
          <a:p>
            <a:pPr marL="800100" lvl="1" indent="-342900">
              <a:spcBef>
                <a:spcPts val="0"/>
              </a:spcBef>
            </a:pPr>
            <a:r>
              <a:rPr lang="en-US" dirty="0"/>
              <a:t>A method that randomly places elements within a list.</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 list (byte, char, double, float, int, long, short or object) and potentially a comparator, placing the elements in specified order according to natural ordering (if no comparator is given and a natural ordering exists in the </a:t>
            </a:r>
            <a:r>
              <a:rPr lang="en-US" dirty="0" err="1"/>
              <a:t>jvm</a:t>
            </a:r>
            <a:r>
              <a:rPr lang="en-US" dirty="0"/>
              <a:t>) or the order specified by the comparator. </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06552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Arrays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SzPts val="2800"/>
              <a:buChar char="•"/>
            </a:pPr>
            <a:r>
              <a:rPr lang="en-US" dirty="0"/>
              <a:t>Arrays is a utility class that can be used on array objects, such as sorting, index, </a:t>
            </a:r>
            <a:r>
              <a:rPr lang="en-US" dirty="0" err="1"/>
              <a:t>etc</a:t>
            </a:r>
            <a:r>
              <a:rPr lang="en-US" dirty="0"/>
              <a:t>…</a:t>
            </a:r>
          </a:p>
          <a:p>
            <a:pPr marL="342900" lvl="0" indent="-342900" algn="l" rtl="0">
              <a:spcBef>
                <a:spcPts val="0"/>
              </a:spcBef>
              <a:spcAft>
                <a:spcPts val="0"/>
              </a:spcAft>
              <a:buSzPts val="2800"/>
              <a:buChar char="•"/>
            </a:pPr>
            <a:r>
              <a:rPr lang="en-US" dirty="0"/>
              <a:t>Some of these static methods include:</a:t>
            </a:r>
          </a:p>
          <a:p>
            <a:pPr marL="342900" lvl="0" indent="-342900" algn="l" rtl="0">
              <a:spcBef>
                <a:spcPts val="0"/>
              </a:spcBef>
              <a:spcAft>
                <a:spcPts val="0"/>
              </a:spcAft>
              <a:buSzPts val="2800"/>
              <a:buChar char="•"/>
            </a:pP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p>
          <a:p>
            <a:pPr marL="800100" lvl="1" indent="-342900">
              <a:spcBef>
                <a:spcPts val="0"/>
              </a:spcBef>
              <a:buSzPts val="2800"/>
              <a:buChar char="•"/>
            </a:pPr>
            <a:r>
              <a:rPr lang="en-US" dirty="0"/>
              <a:t>An overloaded </a:t>
            </a:r>
            <a:r>
              <a:rPr lang="en-US" dirty="0" err="1"/>
              <a:t>toString</a:t>
            </a:r>
            <a:r>
              <a:rPr lang="en-US" dirty="0"/>
              <a:t> methods which takes a </a:t>
            </a:r>
            <a:r>
              <a:rPr lang="en-US" dirty="0" err="1"/>
              <a:t>boolean</a:t>
            </a:r>
            <a:r>
              <a:rPr lang="en-US" dirty="0"/>
              <a:t>, byte, char, double, float, int, long, short or object array, and prints a string representation of the contents within the array.</a:t>
            </a:r>
          </a:p>
          <a:p>
            <a:pPr marL="342900" indent="-342900">
              <a:spcBef>
                <a:spcPts val="0"/>
              </a:spcBef>
            </a:pPr>
            <a:r>
              <a:rPr lang="en-US" dirty="0" err="1">
                <a:latin typeface="Courier New" panose="02070309020205020404" pitchFamily="49" charset="0"/>
                <a:cs typeface="Courier New" panose="02070309020205020404" pitchFamily="49" charset="0"/>
              </a:rPr>
              <a:t>binarySearch</a:t>
            </a:r>
            <a:r>
              <a:rPr lang="en-US" dirty="0">
                <a:latin typeface="Courier New" panose="02070309020205020404" pitchFamily="49" charset="0"/>
                <a:cs typeface="Courier New" panose="02070309020205020404" pitchFamily="49" charset="0"/>
              </a:rPr>
              <a:t>()</a:t>
            </a:r>
          </a:p>
          <a:p>
            <a:pPr marL="800100" lvl="1" indent="-342900">
              <a:spcBef>
                <a:spcPts val="0"/>
              </a:spcBef>
            </a:pPr>
            <a:r>
              <a:rPr lang="en-US" dirty="0"/>
              <a:t>An overloaded method that takes two parameters an array (byte, char, double, float, int, long, short or object) and a value with a matching datatype. It then performs a binary search on the given array for the given value. </a:t>
            </a:r>
          </a:p>
          <a:p>
            <a:pPr marL="800100" lvl="1" indent="-342900">
              <a:spcBef>
                <a:spcPts val="0"/>
              </a:spcBef>
            </a:pPr>
            <a:r>
              <a:rPr lang="en-US" dirty="0"/>
              <a:t>This method assumes that the array provided is sorted.</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an array (byte, char, double, float, int, long, short or object) and sorts the values in ascending numerical order. When given an Object array, the ordering of the objects can only be performed if the object implements the comparable interface and provides an implementation for the </a:t>
            </a:r>
            <a:r>
              <a:rPr lang="en-US" dirty="0" err="1"/>
              <a:t>compareTo</a:t>
            </a:r>
            <a:r>
              <a:rPr lang="en-US" dirty="0"/>
              <a:t> method</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19048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Java Maps</a:t>
            </a:r>
            <a:endParaRPr/>
          </a:p>
        </p:txBody>
      </p:sp>
      <p:sp>
        <p:nvSpPr>
          <p:cNvPr id="254" name="Google Shape;254;p21"/>
          <p:cNvSpPr txBox="1">
            <a:spLocks noGrp="1"/>
          </p:cNvSpPr>
          <p:nvPr>
            <p:ph type="body" idx="1"/>
          </p:nvPr>
        </p:nvSpPr>
        <p:spPr>
          <a:xfrm>
            <a:off x="380010" y="1481446"/>
            <a:ext cx="8383980" cy="524739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Maps in Java do not implement the Collection interface or the </a:t>
            </a:r>
            <a:r>
              <a:rPr lang="en-US" dirty="0" err="1"/>
              <a:t>Iterable</a:t>
            </a:r>
            <a:r>
              <a:rPr lang="en-US" dirty="0"/>
              <a:t> interface</a:t>
            </a:r>
          </a:p>
          <a:p>
            <a:pPr marL="800100" lvl="1" indent="-342900">
              <a:spcBef>
                <a:spcPts val="0"/>
              </a:spcBef>
              <a:buSzPts val="2800"/>
              <a:buChar char="•"/>
            </a:pPr>
            <a:r>
              <a:rPr lang="en-US" dirty="0"/>
              <a:t>Map&lt;String, Integer&gt; </a:t>
            </a:r>
            <a:r>
              <a:rPr lang="en-US" dirty="0" err="1"/>
              <a:t>mp</a:t>
            </a:r>
            <a:r>
              <a:rPr lang="en-US" dirty="0"/>
              <a:t> = new </a:t>
            </a:r>
            <a:r>
              <a:rPr lang="en-US" dirty="0" err="1"/>
              <a:t>Hashmap</a:t>
            </a:r>
            <a:r>
              <a:rPr lang="en-US" dirty="0"/>
              <a:t>&lt;&gt; ();</a:t>
            </a:r>
          </a:p>
          <a:p>
            <a:pPr marL="342900" lvl="0" indent="-342900" algn="l" rtl="0">
              <a:spcBef>
                <a:spcPts val="0"/>
              </a:spcBef>
              <a:spcAft>
                <a:spcPts val="0"/>
              </a:spcAft>
              <a:buSzPts val="2800"/>
              <a:buChar char="•"/>
            </a:pPr>
            <a:r>
              <a:rPr lang="en-US" dirty="0"/>
              <a:t>You can insert new </a:t>
            </a:r>
            <a:r>
              <a:rPr lang="en-US" dirty="0" err="1"/>
              <a:t>key:value</a:t>
            </a:r>
            <a:r>
              <a:rPr lang="en-US" dirty="0"/>
              <a:t> pairs using the put() method.</a:t>
            </a:r>
          </a:p>
          <a:p>
            <a:pPr marL="800100" lvl="1" indent="-342900">
              <a:spcBef>
                <a:spcPts val="0"/>
              </a:spcBef>
              <a:buSzPts val="2800"/>
              <a:buChar char="•"/>
            </a:pPr>
            <a:r>
              <a:rPr lang="en-US" dirty="0" err="1"/>
              <a:t>mp.put</a:t>
            </a:r>
            <a:r>
              <a:rPr lang="en-US" dirty="0"/>
              <a:t>(“a”,1)</a:t>
            </a:r>
          </a:p>
          <a:p>
            <a:pPr marL="342900" lvl="0" indent="-342900" algn="l" rtl="0">
              <a:spcBef>
                <a:spcPts val="560"/>
              </a:spcBef>
              <a:spcAft>
                <a:spcPts val="0"/>
              </a:spcAft>
              <a:buSzPts val="2800"/>
              <a:buChar char="•"/>
            </a:pPr>
            <a:r>
              <a:rPr lang="en-US" dirty="0"/>
              <a:t>However, the </a:t>
            </a:r>
            <a:r>
              <a:rPr lang="en-US" dirty="0" err="1"/>
              <a:t>keySet</a:t>
            </a:r>
            <a:r>
              <a:rPr lang="en-US" dirty="0"/>
              <a:t>() and values() methods both return </a:t>
            </a:r>
            <a:r>
              <a:rPr lang="en-US" dirty="0" err="1"/>
              <a:t>Iterable</a:t>
            </a:r>
            <a:r>
              <a:rPr lang="en-US" dirty="0"/>
              <a:t> collections of all the keys and values in the Map, respectively.</a:t>
            </a:r>
            <a:endParaRPr dirty="0"/>
          </a:p>
          <a:p>
            <a:pPr marL="342900" lvl="0" indent="-342900" algn="l" rtl="0">
              <a:spcBef>
                <a:spcPts val="560"/>
              </a:spcBef>
              <a:spcAft>
                <a:spcPts val="0"/>
              </a:spcAft>
              <a:buSzPts val="2800"/>
              <a:buChar char="•"/>
            </a:pPr>
            <a:r>
              <a:rPr lang="en-US" dirty="0"/>
              <a:t>You can iterate over a keyset to facilitate iterating through a map intuitively.</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FFAD-81E5-4CCB-8DA6-194F0C482FAF}"/>
              </a:ext>
            </a:extLst>
          </p:cNvPr>
          <p:cNvSpPr>
            <a:spLocks noGrp="1"/>
          </p:cNvSpPr>
          <p:nvPr>
            <p:ph type="title"/>
          </p:nvPr>
        </p:nvSpPr>
        <p:spPr/>
        <p:txBody>
          <a:bodyPr/>
          <a:lstStyle/>
          <a:p>
            <a:r>
              <a:rPr lang="en-US" dirty="0"/>
              <a:t>Map</a:t>
            </a:r>
          </a:p>
        </p:txBody>
      </p:sp>
      <p:sp>
        <p:nvSpPr>
          <p:cNvPr id="4" name="Slide Number Placeholder 3">
            <a:extLst>
              <a:ext uri="{FF2B5EF4-FFF2-40B4-BE49-F238E27FC236}">
                <a16:creationId xmlns:a16="http://schemas.microsoft.com/office/drawing/2014/main" id="{5B6217FB-90E9-4DF1-BCA3-AD192DAF5E0E}"/>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E8E14685-F17B-4C74-B8DF-52F73AF796FF}"/>
              </a:ext>
            </a:extLst>
          </p:cNvPr>
          <p:cNvPicPr>
            <a:picLocks noChangeAspect="1"/>
          </p:cNvPicPr>
          <p:nvPr/>
        </p:nvPicPr>
        <p:blipFill>
          <a:blip r:embed="rId2"/>
          <a:stretch>
            <a:fillRect/>
          </a:stretch>
        </p:blipFill>
        <p:spPr>
          <a:xfrm>
            <a:off x="71670" y="3030847"/>
            <a:ext cx="9000659" cy="2583077"/>
          </a:xfrm>
          <a:prstGeom prst="rect">
            <a:avLst/>
          </a:prstGeom>
        </p:spPr>
      </p:pic>
      <p:pic>
        <p:nvPicPr>
          <p:cNvPr id="7" name="Picture 6">
            <a:extLst>
              <a:ext uri="{FF2B5EF4-FFF2-40B4-BE49-F238E27FC236}">
                <a16:creationId xmlns:a16="http://schemas.microsoft.com/office/drawing/2014/main" id="{6CE58A2E-ADD3-4BED-84A2-33F79D1C80F6}"/>
              </a:ext>
            </a:extLst>
          </p:cNvPr>
          <p:cNvPicPr>
            <a:picLocks noChangeAspect="1"/>
          </p:cNvPicPr>
          <p:nvPr/>
        </p:nvPicPr>
        <p:blipFill>
          <a:blip r:embed="rId3"/>
          <a:stretch>
            <a:fillRect/>
          </a:stretch>
        </p:blipFill>
        <p:spPr>
          <a:xfrm>
            <a:off x="1314394" y="1530612"/>
            <a:ext cx="1287892" cy="1188823"/>
          </a:xfrm>
          <a:prstGeom prst="rect">
            <a:avLst/>
          </a:prstGeom>
        </p:spPr>
      </p:pic>
    </p:spTree>
    <p:extLst>
      <p:ext uri="{BB962C8B-B14F-4D97-AF65-F5344CB8AC3E}">
        <p14:creationId xmlns:p14="http://schemas.microsoft.com/office/powerpoint/2010/main" val="828568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Maps</a:t>
            </a:r>
            <a:endParaRPr dirty="0"/>
          </a:p>
        </p:txBody>
      </p:sp>
      <p:sp>
        <p:nvSpPr>
          <p:cNvPr id="254" name="Google Shape;254;p21"/>
          <p:cNvSpPr txBox="1">
            <a:spLocks noGrp="1"/>
          </p:cNvSpPr>
          <p:nvPr>
            <p:ph type="body" idx="1"/>
          </p:nvPr>
        </p:nvSpPr>
        <p:spPr>
          <a:xfrm>
            <a:off x="380010" y="1481447"/>
            <a:ext cx="8383980" cy="48822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HashMap</a:t>
            </a:r>
          </a:p>
          <a:p>
            <a:pPr marL="800100" lvl="1" indent="-342900">
              <a:spcBef>
                <a:spcPts val="0"/>
              </a:spcBef>
              <a:buSzPts val="2800"/>
            </a:pPr>
            <a:r>
              <a:rPr lang="en-US" dirty="0"/>
              <a:t>A collection that stores algorithmically data in Key-Value pairs, in which the value is linked to a key, and the key is then hashed and used as the index of the value.</a:t>
            </a:r>
          </a:p>
          <a:p>
            <a:pPr marL="342900" lvl="0" indent="-342900" algn="l" rtl="0">
              <a:spcBef>
                <a:spcPts val="0"/>
              </a:spcBef>
              <a:spcAft>
                <a:spcPts val="0"/>
              </a:spcAft>
              <a:buSzPts val="2800"/>
              <a:buChar char="•"/>
            </a:pPr>
            <a:r>
              <a:rPr lang="en-US" dirty="0" err="1"/>
              <a:t>HashTable</a:t>
            </a:r>
            <a:endParaRPr lang="en-US" dirty="0"/>
          </a:p>
          <a:p>
            <a:pPr marL="800100" lvl="1" indent="-342900">
              <a:spcBef>
                <a:spcPts val="0"/>
              </a:spcBef>
              <a:buSzPts val="2800"/>
            </a:pPr>
            <a:r>
              <a:rPr lang="en-US" dirty="0"/>
              <a:t>Similar to a HashMap, however, a </a:t>
            </a:r>
            <a:r>
              <a:rPr lang="en-US" dirty="0" err="1"/>
              <a:t>HashTable</a:t>
            </a:r>
            <a:r>
              <a:rPr lang="en-US" dirty="0"/>
              <a:t> is synchronized (thread safe).</a:t>
            </a:r>
          </a:p>
          <a:p>
            <a:pPr marL="342900" lvl="0" indent="-342900" algn="l" rtl="0">
              <a:spcBef>
                <a:spcPts val="0"/>
              </a:spcBef>
              <a:spcAft>
                <a:spcPts val="0"/>
              </a:spcAft>
              <a:buSzPts val="2800"/>
              <a:buChar char="•"/>
            </a:pPr>
            <a:r>
              <a:rPr lang="en-US" dirty="0" err="1"/>
              <a:t>SortedMap</a:t>
            </a:r>
            <a:endParaRPr lang="en-US" dirty="0"/>
          </a:p>
          <a:p>
            <a:pPr marL="800100" lvl="1" indent="-342900">
              <a:spcBef>
                <a:spcPts val="0"/>
              </a:spcBef>
              <a:buSzPts val="2800"/>
            </a:pPr>
            <a:r>
              <a:rPr lang="en-US" dirty="0"/>
              <a:t>A collection that stores data in Key-Value pairs and holds the keys in sorted order based on natural ordering or </a:t>
            </a:r>
            <a:r>
              <a:rPr lang="en-US" sz="2400" dirty="0"/>
              <a:t>based on the implementation of the Comparator interface for the elements in the collection</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412035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17</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 (recap)</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 (recap)</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FD3A-2FFC-4E8D-95F1-9C41F9AA8D40}"/>
              </a:ext>
            </a:extLst>
          </p:cNvPr>
          <p:cNvSpPr>
            <a:spLocks noGrp="1"/>
          </p:cNvSpPr>
          <p:nvPr>
            <p:ph type="title"/>
          </p:nvPr>
        </p:nvSpPr>
        <p:spPr/>
        <p:txBody>
          <a:bodyPr/>
          <a:lstStyle/>
          <a:p>
            <a:r>
              <a:rPr lang="en-US" dirty="0"/>
              <a:t>Generics</a:t>
            </a:r>
          </a:p>
        </p:txBody>
      </p:sp>
      <p:sp>
        <p:nvSpPr>
          <p:cNvPr id="3" name="Text Placeholder 2">
            <a:extLst>
              <a:ext uri="{FF2B5EF4-FFF2-40B4-BE49-F238E27FC236}">
                <a16:creationId xmlns:a16="http://schemas.microsoft.com/office/drawing/2014/main" id="{7B9E0700-E6D9-42C0-9F52-0CAC9EB4B9AB}"/>
              </a:ext>
            </a:extLst>
          </p:cNvPr>
          <p:cNvSpPr>
            <a:spLocks noGrp="1"/>
          </p:cNvSpPr>
          <p:nvPr>
            <p:ph type="body" idx="1"/>
          </p:nvPr>
        </p:nvSpPr>
        <p:spPr>
          <a:xfrm>
            <a:off x="380010" y="1481446"/>
            <a:ext cx="8383980" cy="4945987"/>
          </a:xfrm>
        </p:spPr>
        <p:txBody>
          <a:bodyPr>
            <a:normAutofit fontScale="92500" lnSpcReduction="20000"/>
          </a:bodyPr>
          <a:lstStyle/>
          <a:p>
            <a:r>
              <a:rPr lang="en-US" dirty="0"/>
              <a:t>All Java Collections use “Generics”: </a:t>
            </a:r>
            <a:r>
              <a:rPr lang="en-US" dirty="0">
                <a:latin typeface="Courier New" panose="02070309020205020404" pitchFamily="49" charset="0"/>
                <a:cs typeface="Courier New" panose="02070309020205020404" pitchFamily="49" charset="0"/>
              </a:rPr>
              <a:t>&lt;Type&gt;</a:t>
            </a:r>
          </a:p>
          <a:p>
            <a:r>
              <a:rPr lang="en-US" dirty="0"/>
              <a:t>Generics act as a specifier (and limiter) for a type of data to be used within a class or interface.</a:t>
            </a:r>
          </a:p>
          <a:p>
            <a:r>
              <a:rPr lang="en-US" dirty="0"/>
              <a:t>Generics can be used when writing classes, interfaces and methods*.</a:t>
            </a:r>
          </a:p>
          <a:p>
            <a:pPr lvl="1"/>
            <a:r>
              <a:rPr lang="en-US" dirty="0"/>
              <a:t>*To use generics in a method, the containing class or interface must use generics</a:t>
            </a:r>
          </a:p>
          <a:p>
            <a:r>
              <a:rPr lang="en-US" dirty="0"/>
              <a:t>Generic types must be an object, primitives are not allowed. ‘Generic primitives’ are achieved using wrapper classes.</a:t>
            </a:r>
          </a:p>
          <a:p>
            <a:r>
              <a:rPr lang="en-US" dirty="0"/>
              <a:t>Generics are a way of saying, “</a:t>
            </a:r>
            <a:r>
              <a:rPr lang="en-US" i="1" dirty="0"/>
              <a:t>I don’t know what type this will be right now, but when this class is instantiated into an object, a type will be provided</a:t>
            </a:r>
            <a:r>
              <a:rPr lang="en-US" dirty="0"/>
              <a:t>”</a:t>
            </a:r>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 </a:t>
            </a:r>
            <a:r>
              <a:rPr lang="en-US" sz="1800" dirty="0" err="1">
                <a:latin typeface="Courier New" panose="02070309020205020404" pitchFamily="49" charset="0"/>
                <a:cs typeface="Courier New" panose="02070309020205020404" pitchFamily="49" charset="0"/>
              </a:rPr>
              <a:t>strList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p>
        </p:txBody>
      </p:sp>
      <p:sp>
        <p:nvSpPr>
          <p:cNvPr id="4" name="Slide Number Placeholder 3">
            <a:extLst>
              <a:ext uri="{FF2B5EF4-FFF2-40B4-BE49-F238E27FC236}">
                <a16:creationId xmlns:a16="http://schemas.microsoft.com/office/drawing/2014/main" id="{642A279A-A0B5-4F67-94F3-EEC304C4311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67897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Iterable</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The </a:t>
            </a:r>
            <a:r>
              <a:rPr lang="en-US" sz="2590" dirty="0" err="1"/>
              <a:t>Iterable</a:t>
            </a:r>
            <a:r>
              <a:rPr lang="en-US" sz="2590" dirty="0"/>
              <a:t> interface specifies the behavior for </a:t>
            </a:r>
            <a:r>
              <a:rPr lang="en-US" sz="2590" i="1" dirty="0"/>
              <a:t>being able to return an Iterator</a:t>
            </a:r>
            <a:r>
              <a:rPr lang="en-US" sz="2590" dirty="0"/>
              <a: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classes must define the .iterator() method that returns an Iterator type object.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a:t>
            </a:r>
            <a:r>
              <a:rPr lang="en-US" sz="2590" dirty="0" err="1"/>
              <a:t>Iterable</a:t>
            </a:r>
            <a:r>
              <a:rPr lang="en-US" sz="2590" dirty="0"/>
              <a:t> is mandatory for using an “enhanced for” loop</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The Collection interface extends the </a:t>
            </a:r>
            <a:r>
              <a:rPr lang="en-US" sz="2590" dirty="0" err="1"/>
              <a:t>Iterable</a:t>
            </a:r>
            <a:r>
              <a:rPr lang="en-US" sz="2590" dirty="0"/>
              <a:t> interface. All Java collections are </a:t>
            </a:r>
            <a:r>
              <a:rPr lang="en-US" sz="2590" dirty="0" err="1"/>
              <a:t>iterable</a:t>
            </a:r>
            <a:r>
              <a:rPr lang="en-US" sz="2590" dirty="0"/>
              <a:t>/have iterators</a:t>
            </a:r>
            <a:endParaRPr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Iterators</a:t>
            </a:r>
            <a:endParaRPr/>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How do you traverse (retrieve each element in) a collection?</a:t>
            </a:r>
            <a:endParaRPr dirty="0"/>
          </a:p>
          <a:p>
            <a:pPr marL="742950" lvl="1" indent="-285750" algn="l" rtl="0">
              <a:lnSpc>
                <a:spcPct val="90000"/>
              </a:lnSpc>
              <a:spcBef>
                <a:spcPts val="444"/>
              </a:spcBef>
              <a:spcAft>
                <a:spcPts val="0"/>
              </a:spcAft>
              <a:buSzPts val="2220"/>
              <a:buChar char="–"/>
            </a:pPr>
            <a:r>
              <a:rPr lang="en-US" sz="2220" dirty="0"/>
              <a:t>Lists: you can use the size() element to get the total number of elements, and get(int index) from 0 … size()</a:t>
            </a:r>
            <a:endParaRPr dirty="0"/>
          </a:p>
          <a:p>
            <a:pPr marL="742950" lvl="1" indent="-285750" algn="l" rtl="0">
              <a:lnSpc>
                <a:spcPct val="90000"/>
              </a:lnSpc>
              <a:spcBef>
                <a:spcPts val="444"/>
              </a:spcBef>
              <a:spcAft>
                <a:spcPts val="0"/>
              </a:spcAft>
              <a:buSzPts val="2220"/>
              <a:buChar char="–"/>
            </a:pPr>
            <a:r>
              <a:rPr lang="en-US" sz="2220" dirty="0"/>
              <a:t>Sets and Queues don’t use an index though…</a:t>
            </a:r>
            <a:endParaRPr dirty="0"/>
          </a:p>
          <a:p>
            <a:pPr marL="342900" lvl="0" indent="-342900" algn="l" rtl="0">
              <a:lnSpc>
                <a:spcPct val="90000"/>
              </a:lnSpc>
              <a:spcBef>
                <a:spcPts val="518"/>
              </a:spcBef>
              <a:spcAft>
                <a:spcPts val="0"/>
              </a:spcAft>
              <a:buSzPts val="2590"/>
              <a:buChar char="•"/>
            </a:pPr>
            <a:r>
              <a:rPr lang="en-US" sz="2590" dirty="0"/>
              <a:t>An Iterator is an interface that specifies the behavior of blindly moving through each element in a collection</a:t>
            </a:r>
            <a:endParaRPr dirty="0"/>
          </a:p>
          <a:p>
            <a:pPr marL="342900" lvl="0" indent="-342900" algn="l" rtl="0">
              <a:lnSpc>
                <a:spcPct val="90000"/>
              </a:lnSpc>
              <a:spcBef>
                <a:spcPts val="518"/>
              </a:spcBef>
              <a:spcAft>
                <a:spcPts val="0"/>
              </a:spcAft>
              <a:buSzPts val="2590"/>
              <a:buChar char="•"/>
            </a:pPr>
            <a:r>
              <a:rPr lang="en-US" sz="2590" dirty="0"/>
              <a:t>Calling the iterator() method of a Collection returns an Iterator object capable of unidirectional “blind” navigation</a:t>
            </a:r>
            <a:endParaRPr dirty="0"/>
          </a:p>
          <a:p>
            <a:pPr marL="742950" lvl="1" indent="-285750" algn="l" rtl="0">
              <a:lnSpc>
                <a:spcPct val="90000"/>
              </a:lnSpc>
              <a:spcBef>
                <a:spcPts val="444"/>
              </a:spcBef>
              <a:spcAft>
                <a:spcPts val="0"/>
              </a:spcAft>
              <a:buSzPts val="2220"/>
              <a:buChar char="–"/>
            </a:pPr>
            <a:r>
              <a:rPr lang="en-US" sz="2220" dirty="0"/>
              <a:t>Unidirectional: Can only move to the “next” element</a:t>
            </a:r>
            <a:endParaRPr dirty="0"/>
          </a:p>
          <a:p>
            <a:pPr marL="742950" lvl="1" indent="-285750" algn="l" rtl="0">
              <a:lnSpc>
                <a:spcPct val="90000"/>
              </a:lnSpc>
              <a:spcBef>
                <a:spcPts val="444"/>
              </a:spcBef>
              <a:spcAft>
                <a:spcPts val="0"/>
              </a:spcAft>
              <a:buSzPts val="2220"/>
              <a:buChar char="–"/>
            </a:pPr>
            <a:r>
              <a:rPr lang="en-US" sz="2220" dirty="0"/>
              <a:t>Blind: no sorting is guaranteed, no telling what the “next” element is going to be</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401307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Iterator/Enhanced For Loop Example</a:t>
            </a:r>
            <a:endParaRPr/>
          </a:p>
        </p:txBody>
      </p:sp>
      <p:sp>
        <p:nvSpPr>
          <p:cNvPr id="240" name="Google Shape;240;p19"/>
          <p:cNvSpPr txBox="1">
            <a:spLocks noGrp="1"/>
          </p:cNvSpPr>
          <p:nvPr>
            <p:ph type="body" idx="1"/>
          </p:nvPr>
        </p:nvSpPr>
        <p:spPr>
          <a:xfrm>
            <a:off x="380010" y="1481446"/>
            <a:ext cx="8383980"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b="1" dirty="0">
                <a:latin typeface="Courier New" panose="02070309020205020404" pitchFamily="49" charset="0"/>
                <a:ea typeface="Courier New"/>
                <a:cs typeface="Courier New" panose="02070309020205020404" pitchFamily="49" charset="0"/>
                <a:sym typeface="Courier New"/>
              </a:rPr>
              <a:t>public void </a:t>
            </a:r>
            <a:r>
              <a:rPr lang="en-US" sz="2000" dirty="0">
                <a:latin typeface="Courier New" panose="02070309020205020404" pitchFamily="49" charset="0"/>
                <a:ea typeface="Courier New"/>
                <a:cs typeface="Courier New" panose="02070309020205020404" pitchFamily="49" charset="0"/>
                <a:sym typeface="Courier New"/>
              </a:rPr>
              <a:t>iterate(HashSet </a:t>
            </a:r>
            <a:r>
              <a:rPr lang="en-US" sz="2000" dirty="0" err="1">
                <a:latin typeface="Courier New" panose="02070309020205020404" pitchFamily="49" charset="0"/>
                <a:ea typeface="Courier New"/>
                <a:cs typeface="Courier New" panose="02070309020205020404" pitchFamily="49" charset="0"/>
                <a:sym typeface="Courier New"/>
              </a:rPr>
              <a:t>someSet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Iterator </a:t>
            </a:r>
            <a:r>
              <a:rPr lang="en-US" sz="2000" dirty="0" err="1">
                <a:latin typeface="Courier New" panose="02070309020205020404" pitchFamily="49" charset="0"/>
                <a:ea typeface="Courier New"/>
                <a:cs typeface="Courier New" panose="02070309020205020404" pitchFamily="49" charset="0"/>
                <a:sym typeface="Courier New"/>
              </a:rPr>
              <a:t>iter</a:t>
            </a:r>
            <a:r>
              <a:rPr lang="en-US" sz="2000" dirty="0">
                <a:latin typeface="Courier New" panose="02070309020205020404" pitchFamily="49" charset="0"/>
                <a:ea typeface="Courier New"/>
                <a:cs typeface="Courier New" panose="02070309020205020404" pitchFamily="49" charset="0"/>
                <a:sym typeface="Courier New"/>
              </a:rPr>
              <a:t> = </a:t>
            </a:r>
            <a:r>
              <a:rPr lang="en-US" sz="2000" dirty="0" err="1">
                <a:latin typeface="Courier New" panose="02070309020205020404" pitchFamily="49" charset="0"/>
                <a:ea typeface="Courier New"/>
                <a:cs typeface="Courier New" panose="02070309020205020404" pitchFamily="49" charset="0"/>
                <a:sym typeface="Courier New"/>
              </a:rPr>
              <a:t>someSet.iterator</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b="1" dirty="0">
                <a:latin typeface="Courier New" panose="02070309020205020404" pitchFamily="49" charset="0"/>
                <a:ea typeface="Courier New"/>
                <a:cs typeface="Courier New" panose="02070309020205020404" pitchFamily="49" charset="0"/>
                <a:sym typeface="Courier New"/>
              </a:rPr>
              <a:t>while</a:t>
            </a: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iter.hasNext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a:t>
            </a:r>
            <a:r>
              <a:rPr lang="en-US" sz="2000" dirty="0" err="1">
                <a:latin typeface="Courier New" panose="02070309020205020404" pitchFamily="49" charset="0"/>
                <a:ea typeface="Courier New"/>
                <a:cs typeface="Courier New" panose="02070309020205020404" pitchFamily="49" charset="0"/>
                <a:sym typeface="Courier New"/>
              </a:rPr>
              <a:t>iter.next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endParaRPr sz="2000"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400"/>
              </a:spcBef>
              <a:spcAft>
                <a:spcPts val="0"/>
              </a:spcAft>
              <a:buSzPts val="2000"/>
              <a:buNone/>
            </a:pPr>
            <a:r>
              <a:rPr lang="en-US" sz="2000" b="1" dirty="0">
                <a:latin typeface="Courier New" panose="02070309020205020404" pitchFamily="49" charset="0"/>
                <a:ea typeface="Courier New"/>
                <a:cs typeface="Courier New" panose="02070309020205020404" pitchFamily="49" charset="0"/>
                <a:sym typeface="Courier New"/>
              </a:rPr>
              <a:t>public</a:t>
            </a:r>
            <a:r>
              <a:rPr lang="en-US" sz="2000" dirty="0">
                <a:latin typeface="Courier New" panose="02070309020205020404" pitchFamily="49" charset="0"/>
                <a:ea typeface="Courier New"/>
                <a:cs typeface="Courier New" panose="02070309020205020404" pitchFamily="49" charset="0"/>
                <a:sym typeface="Courier New"/>
              </a:rPr>
              <a:t> </a:t>
            </a:r>
            <a:r>
              <a:rPr lang="en-US" sz="2000" b="1" dirty="0">
                <a:latin typeface="Courier New" panose="02070309020205020404" pitchFamily="49" charset="0"/>
                <a:ea typeface="Courier New"/>
                <a:cs typeface="Courier New" panose="02070309020205020404" pitchFamily="49" charset="0"/>
                <a:sym typeface="Courier New"/>
              </a:rPr>
              <a:t>void</a:t>
            </a: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enhancedFor</a:t>
            </a:r>
            <a:r>
              <a:rPr lang="en-US" sz="2000" dirty="0">
                <a:latin typeface="Courier New" panose="02070309020205020404" pitchFamily="49" charset="0"/>
                <a:ea typeface="Courier New"/>
                <a:cs typeface="Courier New" panose="02070309020205020404" pitchFamily="49" charset="0"/>
                <a:sym typeface="Courier New"/>
              </a:rPr>
              <a:t>(HashSet&lt;String&gt;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b="1" dirty="0">
                <a:latin typeface="Courier New" panose="02070309020205020404" pitchFamily="49" charset="0"/>
                <a:ea typeface="Courier New"/>
                <a:cs typeface="Courier New" panose="02070309020205020404" pitchFamily="49" charset="0"/>
                <a:sym typeface="Courier New"/>
              </a:rPr>
              <a:t>for</a:t>
            </a:r>
            <a:r>
              <a:rPr lang="en-US" sz="2000" dirty="0">
                <a:latin typeface="Courier New" panose="02070309020205020404" pitchFamily="49" charset="0"/>
                <a:ea typeface="Courier New"/>
                <a:cs typeface="Courier New" panose="02070309020205020404" pitchFamily="49" charset="0"/>
                <a:sym typeface="Courier New"/>
              </a:rPr>
              <a:t>(String s :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(s);</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Comparing Collection Elements</a:t>
            </a:r>
            <a:endParaRPr/>
          </a:p>
        </p:txBody>
      </p:sp>
      <p:sp>
        <p:nvSpPr>
          <p:cNvPr id="261" name="Google Shape;261;p22"/>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you need to sort a collection, you need to compare two elements at a time to evaluate which comes before or after the other.</a:t>
            </a:r>
            <a:endParaRPr dirty="0"/>
          </a:p>
          <a:p>
            <a:pPr marL="342900" lvl="0" indent="-342900" algn="l" rtl="0">
              <a:lnSpc>
                <a:spcPct val="90000"/>
              </a:lnSpc>
              <a:spcBef>
                <a:spcPts val="560"/>
              </a:spcBef>
              <a:spcAft>
                <a:spcPts val="0"/>
              </a:spcAft>
              <a:buSzPts val="2800"/>
              <a:buChar char="•"/>
            </a:pPr>
            <a:r>
              <a:rPr lang="en-US" dirty="0"/>
              <a:t>Java has two interfaces for this: Comparable, and Comparator</a:t>
            </a:r>
            <a:endParaRPr dirty="0"/>
          </a:p>
          <a:p>
            <a:pPr marL="342900" lvl="0" indent="-342900" algn="l" rtl="0">
              <a:lnSpc>
                <a:spcPct val="90000"/>
              </a:lnSpc>
              <a:spcBef>
                <a:spcPts val="560"/>
              </a:spcBef>
              <a:spcAft>
                <a:spcPts val="0"/>
              </a:spcAft>
              <a:buSzPts val="2800"/>
              <a:buChar char="•"/>
            </a:pPr>
            <a:r>
              <a:rPr lang="en-US" dirty="0"/>
              <a:t>Comparing two objects, A and B produces an int…</a:t>
            </a:r>
            <a:endParaRPr dirty="0"/>
          </a:p>
          <a:p>
            <a:pPr marL="742950" lvl="1" indent="-285750" algn="l" rtl="0">
              <a:lnSpc>
                <a:spcPct val="90000"/>
              </a:lnSpc>
              <a:spcBef>
                <a:spcPts val="480"/>
              </a:spcBef>
              <a:spcAft>
                <a:spcPts val="0"/>
              </a:spcAft>
              <a:buSzPts val="2400"/>
              <a:buChar char="–"/>
            </a:pPr>
            <a:r>
              <a:rPr lang="en-US" dirty="0"/>
              <a:t>If A comes before B, the result should be </a:t>
            </a:r>
            <a:r>
              <a:rPr lang="en-US" i="1" dirty="0"/>
              <a:t>less than 0</a:t>
            </a:r>
            <a:endParaRPr dirty="0"/>
          </a:p>
          <a:p>
            <a:pPr marL="742950" lvl="1" indent="-285750" algn="l" rtl="0">
              <a:lnSpc>
                <a:spcPct val="90000"/>
              </a:lnSpc>
              <a:spcBef>
                <a:spcPts val="480"/>
              </a:spcBef>
              <a:spcAft>
                <a:spcPts val="0"/>
              </a:spcAft>
              <a:buSzPts val="2400"/>
              <a:buChar char="–"/>
            </a:pPr>
            <a:r>
              <a:rPr lang="en-US" dirty="0"/>
              <a:t>If A has the same place as B, the result should be 0</a:t>
            </a:r>
            <a:endParaRPr dirty="0"/>
          </a:p>
          <a:p>
            <a:pPr marL="742950" lvl="1" indent="-285750" algn="l" rtl="0">
              <a:lnSpc>
                <a:spcPct val="90000"/>
              </a:lnSpc>
              <a:spcBef>
                <a:spcPts val="480"/>
              </a:spcBef>
              <a:spcAft>
                <a:spcPts val="0"/>
              </a:spcAft>
              <a:buSzPts val="2400"/>
              <a:buChar char="–"/>
            </a:pPr>
            <a:r>
              <a:rPr lang="en-US" dirty="0"/>
              <a:t>If A comes after B, the result should be </a:t>
            </a:r>
            <a:r>
              <a:rPr lang="en-US" i="1" dirty="0"/>
              <a:t>greater than 0.</a:t>
            </a:r>
            <a:endParaRPr dirty="0"/>
          </a:p>
          <a:p>
            <a:pPr marL="742950" lvl="1" indent="-285750" algn="l" rtl="0">
              <a:lnSpc>
                <a:spcPct val="90000"/>
              </a:lnSpc>
              <a:spcBef>
                <a:spcPts val="480"/>
              </a:spcBef>
              <a:spcAft>
                <a:spcPts val="0"/>
              </a:spcAft>
              <a:buSzPts val="2400"/>
              <a:buChar char="–"/>
            </a:pPr>
            <a:r>
              <a:rPr lang="en-US" dirty="0"/>
              <a:t>The specific output value is never guaranteed!</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vs Comparator</a:t>
            </a:r>
            <a:endParaRPr/>
          </a:p>
        </p:txBody>
      </p:sp>
      <p:sp>
        <p:nvSpPr>
          <p:cNvPr id="268" name="Google Shape;268;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Comparable is implemented by the </a:t>
            </a:r>
            <a:r>
              <a:rPr lang="en-US" sz="2590" i="1" dirty="0"/>
              <a:t>object itself</a:t>
            </a:r>
            <a:r>
              <a:rPr lang="en-US" sz="2590" dirty="0"/>
              <a:t>. It defines a single method for comparing an object against another</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Comparable&lt;T&gt;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a:t>
            </a:r>
            <a:r>
              <a:rPr lang="en-US" sz="1850" dirty="0" err="1">
                <a:latin typeface="Courier New"/>
                <a:ea typeface="Courier New"/>
                <a:cs typeface="Courier New"/>
                <a:sym typeface="Courier New"/>
              </a:rPr>
              <a:t>compareTo</a:t>
            </a:r>
            <a:r>
              <a:rPr lang="en-US" sz="1850" dirty="0">
                <a:latin typeface="Courier New"/>
                <a:ea typeface="Courier New"/>
                <a:cs typeface="Courier New"/>
                <a:sym typeface="Courier New"/>
              </a:rPr>
              <a:t>(T other);</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Comparator is implemented by a 3</a:t>
            </a:r>
            <a:r>
              <a:rPr lang="en-US" sz="2590" baseline="30000" dirty="0"/>
              <a:t>rd </a:t>
            </a:r>
            <a:r>
              <a:rPr lang="en-US" sz="2590" dirty="0"/>
              <a:t>party class, and can define a single method for comparing two objects.</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Comparator&lt;T&gt;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compare(T </a:t>
            </a:r>
            <a:r>
              <a:rPr lang="en-US" sz="1850" dirty="0" err="1">
                <a:latin typeface="Courier New"/>
                <a:ea typeface="Courier New"/>
                <a:cs typeface="Courier New"/>
                <a:sym typeface="Courier New"/>
              </a:rPr>
              <a:t>objectA</a:t>
            </a:r>
            <a:r>
              <a:rPr lang="en-US" sz="1850" dirty="0">
                <a:latin typeface="Courier New"/>
                <a:ea typeface="Courier New"/>
                <a:cs typeface="Courier New"/>
                <a:sym typeface="Courier New"/>
              </a:rPr>
              <a:t>, T </a:t>
            </a:r>
            <a:r>
              <a:rPr lang="en-US" sz="1850" dirty="0" err="1">
                <a:latin typeface="Courier New"/>
                <a:ea typeface="Courier New"/>
                <a:cs typeface="Courier New"/>
                <a:sym typeface="Courier New"/>
              </a:rPr>
              <a:t>objectB</a:t>
            </a:r>
            <a:r>
              <a:rPr lang="en-US" sz="1850" dirty="0">
                <a:latin typeface="Courier New"/>
                <a:ea typeface="Courier New"/>
                <a:cs typeface="Courier New"/>
                <a:sym typeface="Courier New"/>
              </a:rPr>
              <a:t>);</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Comparable defines a </a:t>
            </a:r>
            <a:r>
              <a:rPr lang="en-US" sz="2590" i="1" dirty="0"/>
              <a:t>default</a:t>
            </a:r>
            <a:r>
              <a:rPr lang="en-US" sz="2590" dirty="0"/>
              <a:t> comparison behavior for an object. Comparator defines </a:t>
            </a:r>
            <a:r>
              <a:rPr lang="en-US" sz="2590" i="1" dirty="0"/>
              <a:t>custom</a:t>
            </a:r>
            <a:r>
              <a:rPr lang="en-US" sz="2590" dirty="0"/>
              <a:t> behavior.</a:t>
            </a:r>
            <a:endParaRPr dirty="0"/>
          </a:p>
          <a:p>
            <a:pPr marL="342900" lvl="0" indent="-178435" algn="l" rtl="0">
              <a:lnSpc>
                <a:spcPct val="90000"/>
              </a:lnSpc>
              <a:spcBef>
                <a:spcPts val="518"/>
              </a:spcBef>
              <a:spcAft>
                <a:spcPts val="0"/>
              </a:spcAft>
              <a:buSzPts val="2590"/>
              <a:buNone/>
            </a:pPr>
            <a:endParaRPr sz="2590"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4" ma:contentTypeDescription="Create a new document." ma:contentTypeScope="" ma:versionID="193cf7770eb6b6396d0490777255168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26caf9c6201346b0fe555994801b3f16"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BB61B9-C304-4E30-9F03-802D7A4C5F1E}"/>
</file>

<file path=customXml/itemProps2.xml><?xml version="1.0" encoding="utf-8"?>
<ds:datastoreItem xmlns:ds="http://schemas.openxmlformats.org/officeDocument/2006/customXml" ds:itemID="{C79A5AFC-112D-47EE-A7B8-D7DBACEEC598}"/>
</file>

<file path=customXml/itemProps3.xml><?xml version="1.0" encoding="utf-8"?>
<ds:datastoreItem xmlns:ds="http://schemas.openxmlformats.org/officeDocument/2006/customXml" ds:itemID="{FCC28580-1018-4B4B-80C1-0466166A34BF}"/>
</file>

<file path=docProps/app.xml><?xml version="1.0" encoding="utf-8"?>
<Properties xmlns="http://schemas.openxmlformats.org/officeDocument/2006/extended-properties" xmlns:vt="http://schemas.openxmlformats.org/officeDocument/2006/docPropsVTypes">
  <Template>Revature</Template>
  <TotalTime>183</TotalTime>
  <Words>1413</Words>
  <Application>Microsoft Office PowerPoint</Application>
  <PresentationFormat>On-screen Show (4:3)</PresentationFormat>
  <Paragraphs>147</Paragraphs>
  <Slides>18</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Courier New</vt:lpstr>
      <vt:lpstr>Revature</vt:lpstr>
      <vt:lpstr>2_Custom Design</vt:lpstr>
      <vt:lpstr>Maps, Iterators and Comparisons</vt:lpstr>
      <vt:lpstr>Collection Hierarchy (recap)</vt:lpstr>
      <vt:lpstr>Collection Interface (recap)</vt:lpstr>
      <vt:lpstr>Generics</vt:lpstr>
      <vt:lpstr>Iterable</vt:lpstr>
      <vt:lpstr>Iterators</vt:lpstr>
      <vt:lpstr>Iterator/Enhanced For Loop Example</vt:lpstr>
      <vt:lpstr>Comparing Collection Elements</vt:lpstr>
      <vt:lpstr>Comparable vs Comparator</vt:lpstr>
      <vt:lpstr>Comparable Example</vt:lpstr>
      <vt:lpstr>Comparator Example</vt:lpstr>
      <vt:lpstr>Collection vs Collections</vt:lpstr>
      <vt:lpstr>Collections</vt:lpstr>
      <vt:lpstr>Arrays</vt:lpstr>
      <vt:lpstr>Java Maps</vt:lpstr>
      <vt:lpstr>Map</vt:lpstr>
      <vt:lpstr>Maps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41</cp:revision>
  <dcterms:created xsi:type="dcterms:W3CDTF">2021-05-10T12:23:39Z</dcterms:created>
  <dcterms:modified xsi:type="dcterms:W3CDTF">2021-05-16T18:39:32Z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