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74" r:id="rId3"/>
    <p:sldId id="269" r:id="rId4"/>
    <p:sldId id="284" r:id="rId5"/>
    <p:sldId id="275" r:id="rId6"/>
    <p:sldId id="277" r:id="rId7"/>
    <p:sldId id="267" r:id="rId8"/>
    <p:sldId id="27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D"/>
    <a:srgbClr val="00BED2"/>
    <a:srgbClr val="FF4F4F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0833" autoAdjust="0"/>
  </p:normalViewPr>
  <p:slideViewPr>
    <p:cSldViewPr snapToGrid="0">
      <p:cViewPr varScale="1">
        <p:scale>
          <a:sx n="97" d="100"/>
          <a:sy n="97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9535" y="2448230"/>
            <a:ext cx="2005781" cy="8259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1844" y="2448230"/>
            <a:ext cx="2005781" cy="8259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VSCode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4153" y="2448230"/>
            <a:ext cx="2005781" cy="8259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Chrome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Angular CLI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505958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The Angular CLI makes it </a:t>
            </a:r>
            <a:r>
              <a:rPr lang="en-US" sz="2000">
                <a:solidFill>
                  <a:schemeClr val="accent2"/>
                </a:solidFill>
                <a:latin typeface="+mj-lt"/>
              </a:rPr>
              <a:t>easy to create an application </a:t>
            </a:r>
            <a:r>
              <a:rPr lang="en-US" sz="2000">
                <a:latin typeface="+mj-lt"/>
              </a:rPr>
              <a:t>that already works, right out of the box. It already follows our </a:t>
            </a:r>
            <a:r>
              <a:rPr lang="en-US" sz="2000">
                <a:solidFill>
                  <a:schemeClr val="accent2"/>
                </a:solidFill>
                <a:latin typeface="+mj-lt"/>
              </a:rPr>
              <a:t>best practices</a:t>
            </a:r>
            <a:r>
              <a:rPr lang="en-US" sz="2000">
                <a:latin typeface="+mj-lt"/>
              </a:rPr>
              <a:t>!</a:t>
            </a:r>
          </a:p>
          <a:p>
            <a:r>
              <a:rPr lang="en-US" sz="2000">
                <a:latin typeface="+mj-lt"/>
              </a:rPr>
              <a:t>- </a:t>
            </a:r>
            <a:r>
              <a:rPr lang="en-US" sz="2000" smtClean="0">
                <a:latin typeface="+mj-lt"/>
              </a:rPr>
              <a:t>cli.angular.io</a:t>
            </a:r>
            <a:endParaRPr lang="en-US" sz="200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51412" y="2996378"/>
            <a:ext cx="1681316" cy="40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Bundler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0870" y="2996379"/>
            <a:ext cx="1681316" cy="40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Dev Server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54" y="2996379"/>
            <a:ext cx="1681316" cy="40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Boilerplate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1954" y="3874260"/>
            <a:ext cx="1681316" cy="40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Commands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51412" y="3874258"/>
            <a:ext cx="1681316" cy="40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2837" y="3874257"/>
            <a:ext cx="1681316" cy="40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Standards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Angular App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720033"/>
            <a:ext cx="24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2">
                    <a:lumMod val="50000"/>
                  </a:schemeClr>
                </a:solidFill>
              </a:rPr>
              <a:t>npm install –g @angular/cli</a:t>
            </a:r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2538444"/>
            <a:ext cx="174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</a:rPr>
              <a:t>ng new </a:t>
            </a:r>
            <a:r>
              <a:rPr lang="en-US" sz="1600" smtClean="0"/>
              <a:t>my-project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10777" y="3356855"/>
            <a:ext cx="885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</a:rPr>
              <a:t>ng </a:t>
            </a:r>
            <a:r>
              <a:rPr lang="en-US" sz="1600" smtClean="0"/>
              <a:t>serve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172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Folder Structure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61" y="1343361"/>
            <a:ext cx="2246800" cy="3377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2300" y="1587420"/>
            <a:ext cx="1317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to End testing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2762866" y="1725919"/>
            <a:ext cx="959434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9561" y="1848741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App Dependenies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42584" y="2002918"/>
            <a:ext cx="476977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9561" y="2154860"/>
            <a:ext cx="1209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App Source </a:t>
            </a:r>
            <a:r>
              <a:rPr lang="en-US">
                <a:solidFill>
                  <a:srgbClr val="FF0000"/>
                </a:solidFill>
              </a:rPr>
              <a:t>Files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458065" y="2287317"/>
            <a:ext cx="1261496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9561" y="3002813"/>
            <a:ext cx="1770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Angular CLI</a:t>
            </a:r>
            <a:r>
              <a:rPr lang="en-US" smtClean="0"/>
              <a:t> </a:t>
            </a:r>
            <a:r>
              <a:rPr lang="en-US"/>
              <a:t>Configuration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88813" y="3137946"/>
            <a:ext cx="630748" cy="205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2877" y="3580574"/>
            <a:ext cx="1317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App Configuration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2583" y="3719074"/>
            <a:ext cx="476978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19561" y="4411099"/>
            <a:ext cx="144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TSLint</a:t>
            </a:r>
            <a:r>
              <a:rPr lang="en-US" smtClean="0"/>
              <a:t> </a:t>
            </a:r>
            <a:r>
              <a:rPr lang="en-US"/>
              <a:t>Configuration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918460" y="4541521"/>
            <a:ext cx="801101" cy="761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19560" y="4126254"/>
            <a:ext cx="171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r>
              <a:rPr lang="en-US" smtClean="0"/>
              <a:t> </a:t>
            </a:r>
            <a:r>
              <a:rPr lang="en-US"/>
              <a:t>Configuration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3122170" y="4256444"/>
            <a:ext cx="597391" cy="854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19560" y="2709006"/>
            <a:ext cx="1687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Git Ignore</a:t>
            </a:r>
            <a:r>
              <a:rPr lang="en-US" smtClean="0"/>
              <a:t> </a:t>
            </a:r>
            <a:r>
              <a:rPr lang="en-US"/>
              <a:t>Configuration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2994660" y="2847506"/>
            <a:ext cx="724902" cy="23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1" grpId="0"/>
      <p:bldP spid="23" grpId="0"/>
      <p:bldP spid="54" grpId="0"/>
      <p:bldP spid="59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Source Folder Structure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35" y="2148690"/>
            <a:ext cx="2095246" cy="14136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61281" y="2342523"/>
            <a:ext cx="1699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Component’s </a:t>
            </a:r>
            <a:r>
              <a:rPr lang="en-US"/>
              <a:t>Stylesheet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61281" y="2581535"/>
            <a:ext cx="19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Component’s </a:t>
            </a:r>
            <a:r>
              <a:rPr lang="en-US"/>
              <a:t>View Template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307929" y="2480776"/>
            <a:ext cx="353352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13631" y="2720035"/>
            <a:ext cx="247650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517479" y="2960299"/>
            <a:ext cx="143802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2533" y="2825842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Component’s Unit Test Case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61281" y="3041056"/>
            <a:ext cx="1347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Component’s class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65067" y="3179309"/>
            <a:ext cx="396214" cy="204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017417" y="3414713"/>
            <a:ext cx="643864" cy="385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8193" y="3285363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Module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44" grpId="0"/>
      <p:bldP spid="45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Workflow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96025" y="1821179"/>
            <a:ext cx="1485900" cy="8996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Browser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495426" y="1813558"/>
            <a:ext cx="1366838" cy="825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*.*.ts</a:t>
            </a:r>
            <a:endParaRPr lang="en-US" sz="1200"/>
          </a:p>
        </p:txBody>
      </p:sp>
      <p:sp>
        <p:nvSpPr>
          <p:cNvPr id="74" name="Rectangle 73"/>
          <p:cNvSpPr/>
          <p:nvPr/>
        </p:nvSpPr>
        <p:spPr>
          <a:xfrm>
            <a:off x="3974306" y="3264688"/>
            <a:ext cx="1366838" cy="8586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main.bundle.js</a:t>
            </a:r>
            <a:endParaRPr lang="en-US" sz="1200"/>
          </a:p>
        </p:txBody>
      </p:sp>
      <p:sp>
        <p:nvSpPr>
          <p:cNvPr id="75" name="Right Arrow 74"/>
          <p:cNvSpPr/>
          <p:nvPr/>
        </p:nvSpPr>
        <p:spPr>
          <a:xfrm>
            <a:off x="3171824" y="2031442"/>
            <a:ext cx="2905125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(NOT Supported)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Bent-Up Arrow 75"/>
          <p:cNvSpPr/>
          <p:nvPr/>
        </p:nvSpPr>
        <p:spPr>
          <a:xfrm rot="5400000">
            <a:off x="2486025" y="2609851"/>
            <a:ext cx="895350" cy="1714500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Bent-Up Arrow 76"/>
          <p:cNvSpPr/>
          <p:nvPr/>
        </p:nvSpPr>
        <p:spPr>
          <a:xfrm>
            <a:off x="5524500" y="2914651"/>
            <a:ext cx="1714500" cy="895351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505537" y="3540138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Compiles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53587" y="354332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Run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95426" y="2819400"/>
            <a:ext cx="3924300" cy="14382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smtClean="0"/>
              <a:t>Build Phase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982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Artifacts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64775" y="2319798"/>
            <a:ext cx="909977" cy="10398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/>
              <a:t>index.html</a:t>
            </a:r>
            <a:endParaRPr lang="en-US" sz="1200"/>
          </a:p>
        </p:txBody>
      </p:sp>
      <p:sp>
        <p:nvSpPr>
          <p:cNvPr id="45" name="Rectangle 44"/>
          <p:cNvSpPr/>
          <p:nvPr/>
        </p:nvSpPr>
        <p:spPr>
          <a:xfrm>
            <a:off x="5307325" y="4047317"/>
            <a:ext cx="1287533" cy="3176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inline.bundle.js</a:t>
            </a:r>
            <a:endParaRPr lang="en-US" sz="1200"/>
          </a:p>
        </p:txBody>
      </p:sp>
      <p:sp>
        <p:nvSpPr>
          <p:cNvPr id="46" name="Rectangle 45"/>
          <p:cNvSpPr/>
          <p:nvPr/>
        </p:nvSpPr>
        <p:spPr>
          <a:xfrm>
            <a:off x="6119187" y="3519229"/>
            <a:ext cx="1287533" cy="2924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polyfills.bundle.js</a:t>
            </a:r>
            <a:endParaRPr lang="en-US" sz="1200"/>
          </a:p>
        </p:txBody>
      </p:sp>
      <p:sp>
        <p:nvSpPr>
          <p:cNvPr id="47" name="Rectangle 46"/>
          <p:cNvSpPr/>
          <p:nvPr/>
        </p:nvSpPr>
        <p:spPr>
          <a:xfrm>
            <a:off x="5329641" y="1843654"/>
            <a:ext cx="1182173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styles.bundle.js</a:t>
            </a:r>
            <a:endParaRPr lang="en-US" sz="1200"/>
          </a:p>
        </p:txBody>
      </p:sp>
      <p:sp>
        <p:nvSpPr>
          <p:cNvPr id="50" name="Rectangle 49"/>
          <p:cNvSpPr/>
          <p:nvPr/>
        </p:nvSpPr>
        <p:spPr>
          <a:xfrm>
            <a:off x="6452021" y="2990131"/>
            <a:ext cx="1287533" cy="2953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vendor.bundle.js</a:t>
            </a:r>
            <a:endParaRPr lang="en-US" sz="1200"/>
          </a:p>
        </p:txBody>
      </p:sp>
      <p:sp>
        <p:nvSpPr>
          <p:cNvPr id="51" name="Rectangle 50"/>
          <p:cNvSpPr/>
          <p:nvPr/>
        </p:nvSpPr>
        <p:spPr>
          <a:xfrm>
            <a:off x="6254729" y="2430211"/>
            <a:ext cx="1287533" cy="2953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main.bundle.js</a:t>
            </a:r>
            <a:endParaRPr lang="en-US" sz="1200"/>
          </a:p>
        </p:txBody>
      </p:sp>
      <p:sp>
        <p:nvSpPr>
          <p:cNvPr id="4" name="Oval 3"/>
          <p:cNvSpPr/>
          <p:nvPr/>
        </p:nvSpPr>
        <p:spPr>
          <a:xfrm>
            <a:off x="1162973" y="1425063"/>
            <a:ext cx="4166668" cy="31633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831941" y="1425063"/>
            <a:ext cx="4166668" cy="311109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94542" y="2325306"/>
            <a:ext cx="1181573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*.component.ts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1400932" y="2862667"/>
            <a:ext cx="884421" cy="311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*.service.ts</a:t>
            </a:r>
            <a:endParaRPr lang="en-US" sz="1200"/>
          </a:p>
        </p:txBody>
      </p:sp>
      <p:sp>
        <p:nvSpPr>
          <p:cNvPr id="59" name="Rectangle 58"/>
          <p:cNvSpPr/>
          <p:nvPr/>
        </p:nvSpPr>
        <p:spPr>
          <a:xfrm>
            <a:off x="1607508" y="3397452"/>
            <a:ext cx="1042260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*.directive.ts</a:t>
            </a:r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2905505" y="2325306"/>
            <a:ext cx="921321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*.module.ts</a:t>
            </a:r>
            <a:endParaRPr lang="en-US" sz="1200"/>
          </a:p>
        </p:txBody>
      </p:sp>
      <p:sp>
        <p:nvSpPr>
          <p:cNvPr id="67" name="Rectangle 66"/>
          <p:cNvSpPr/>
          <p:nvPr/>
        </p:nvSpPr>
        <p:spPr>
          <a:xfrm>
            <a:off x="2591080" y="3975248"/>
            <a:ext cx="1122380" cy="3176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node_modules</a:t>
            </a:r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4369534" y="3021573"/>
            <a:ext cx="491613" cy="21574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7" idx="1"/>
            <a:endCxn id="9" idx="7"/>
          </p:cNvCxnSpPr>
          <p:nvPr/>
        </p:nvCxnSpPr>
        <p:spPr>
          <a:xfrm flipH="1">
            <a:off x="4789152" y="2002461"/>
            <a:ext cx="540489" cy="105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1" idx="1"/>
            <a:endCxn id="9" idx="6"/>
          </p:cNvCxnSpPr>
          <p:nvPr/>
        </p:nvCxnSpPr>
        <p:spPr>
          <a:xfrm flipH="1">
            <a:off x="4861147" y="2577897"/>
            <a:ext cx="1393582" cy="55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0" idx="1"/>
          </p:cNvCxnSpPr>
          <p:nvPr/>
        </p:nvCxnSpPr>
        <p:spPr>
          <a:xfrm flipH="1">
            <a:off x="4861147" y="3137817"/>
            <a:ext cx="1590874" cy="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6" idx="1"/>
            <a:endCxn id="9" idx="6"/>
          </p:cNvCxnSpPr>
          <p:nvPr/>
        </p:nvCxnSpPr>
        <p:spPr>
          <a:xfrm flipH="1" flipV="1">
            <a:off x="4861147" y="3129447"/>
            <a:ext cx="1258040" cy="53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1"/>
            <a:endCxn id="9" idx="5"/>
          </p:cNvCxnSpPr>
          <p:nvPr/>
        </p:nvCxnSpPr>
        <p:spPr>
          <a:xfrm flipH="1" flipV="1">
            <a:off x="4789152" y="3205725"/>
            <a:ext cx="518173" cy="100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3857" y="1459890"/>
            <a:ext cx="101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 Source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250990" y="1459890"/>
            <a:ext cx="1384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 Distribution</a:t>
            </a:r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427992" y="1822663"/>
            <a:ext cx="899061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index.html</a:t>
            </a:r>
            <a:endParaRPr lang="en-US" sz="1200"/>
          </a:p>
        </p:txBody>
      </p:sp>
      <p:sp>
        <p:nvSpPr>
          <p:cNvPr id="26" name="Rectangle 25"/>
          <p:cNvSpPr/>
          <p:nvPr/>
        </p:nvSpPr>
        <p:spPr>
          <a:xfrm>
            <a:off x="2649767" y="2866036"/>
            <a:ext cx="899061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index.css</a:t>
            </a:r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2850006" y="3397452"/>
            <a:ext cx="833947" cy="317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*.pipe.ts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37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7467</TotalTime>
  <Words>142</Words>
  <Application>Microsoft Macintosh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Working with Angular</vt:lpstr>
      <vt:lpstr>Setup</vt:lpstr>
      <vt:lpstr>Angular CLI</vt:lpstr>
      <vt:lpstr>My First Angular App</vt:lpstr>
      <vt:lpstr>Main Folder Structure</vt:lpstr>
      <vt:lpstr>Application Source Folder Structure</vt:lpstr>
      <vt:lpstr>Build Workflow</vt:lpstr>
      <vt:lpstr>Artifacts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283</cp:revision>
  <dcterms:modified xsi:type="dcterms:W3CDTF">2020-04-19T10:07:41Z</dcterms:modified>
</cp:coreProperties>
</file>