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9"/>
  </p:notesMasterIdLst>
  <p:sldIdLst>
    <p:sldId id="256" r:id="rId2"/>
    <p:sldId id="275" r:id="rId3"/>
    <p:sldId id="257" r:id="rId4"/>
    <p:sldId id="264" r:id="rId5"/>
    <p:sldId id="259" r:id="rId6"/>
    <p:sldId id="258" r:id="rId7"/>
    <p:sldId id="260" r:id="rId8"/>
    <p:sldId id="262" r:id="rId9"/>
    <p:sldId id="261" r:id="rId10"/>
    <p:sldId id="263" r:id="rId11"/>
    <p:sldId id="271" r:id="rId12"/>
    <p:sldId id="272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4342" autoAdjust="0"/>
  </p:normalViewPr>
  <p:slideViewPr>
    <p:cSldViewPr snapToGrid="0">
      <p:cViewPr varScale="1">
        <p:scale>
          <a:sx n="94" d="100"/>
          <a:sy n="94" d="100"/>
        </p:scale>
        <p:origin x="12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799E3-6D0D-4EA7-924F-7CB2C8ACA15A}" type="datetimeFigureOut">
              <a:rPr lang="en-IE" smtClean="0"/>
              <a:t>26/11/2019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79493-7E60-446E-A57F-77393BF288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30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IE" sz="1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Call-put parity ensures that the implied volatility of a European call option is always the same as the implied volatility of a European put option when the two have:</a:t>
            </a:r>
          </a:p>
          <a:p>
            <a:pPr marL="578358" lvl="1" indent="-285750" defTabSz="457200">
              <a:buFont typeface="Arial" panose="020B0604020202020204" pitchFamily="34" charset="0"/>
              <a:buChar char="•"/>
            </a:pPr>
            <a:r>
              <a:rPr lang="en-IE" sz="1200" dirty="0" smtClean="0">
                <a:solidFill>
                  <a:schemeClr val="tx1"/>
                </a:solidFill>
                <a:latin typeface="Verdana" panose="020B0604030504040204" pitchFamily="34" charset="0"/>
              </a:rPr>
              <a:t> the same strike price and maturity date.</a:t>
            </a:r>
          </a:p>
          <a:p>
            <a:endParaRPr lang="en-IE" dirty="0" smtClean="0"/>
          </a:p>
          <a:p>
            <a:r>
              <a:rPr lang="en-I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Figure 20.4, a deep-out-of-the-money call with a strike price of K2 has a lower price when the implied distribution is used than when the lognormal distribution is used.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9493-7E60-446E-A57F-77393BF288ED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858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2/3 STD</a:t>
            </a:r>
            <a:r>
              <a:rPr lang="en-IE" baseline="0" dirty="0" smtClean="0"/>
              <a:t> </a:t>
            </a:r>
            <a:r>
              <a:rPr lang="en-IE" u="sng" baseline="0" dirty="0" smtClean="0"/>
              <a:t>below </a:t>
            </a:r>
            <a:r>
              <a:rPr lang="en-IE" u="none" baseline="0" dirty="0" smtClean="0"/>
              <a:t>mean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9493-7E60-446E-A57F-77393BF288ED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023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Allows arbitrary correlation between volatility and spot asset returns.</a:t>
            </a:r>
          </a:p>
          <a:p>
            <a:endParaRPr lang="en-IE" dirty="0" smtClean="0"/>
          </a:p>
          <a:p>
            <a:r>
              <a:rPr lang="en-IE" dirty="0" smtClean="0"/>
              <a:t>Simulations show that correlation between volatility and the spot asset's price is important for explaining return skewness and strike-price biases in the Black-Scholes (1973) model.</a:t>
            </a:r>
          </a:p>
          <a:p>
            <a:endParaRPr lang="en-IE" dirty="0" smtClean="0"/>
          </a:p>
          <a:p>
            <a:r>
              <a:rPr lang="en-IE" dirty="0" smtClean="0"/>
              <a:t>higher variance v(t) raises the prices of all options, just as it does in the Black-Scholes model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9493-7E60-446E-A57F-77393BF288ED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620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588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3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2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20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6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2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1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2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4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1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9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FI6121</a:t>
            </a:r>
            <a:br>
              <a:rPr lang="en-IE" dirty="0" smtClean="0"/>
            </a:br>
            <a:r>
              <a:rPr lang="en-IE" dirty="0" smtClean="0"/>
              <a:t>Lecture Week 10	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Volatility Smile &amp; the Heston Stochastic Volatility Model</a:t>
            </a:r>
          </a:p>
          <a:p>
            <a:endParaRPr lang="en-IE" dirty="0"/>
          </a:p>
          <a:p>
            <a:r>
              <a:rPr lang="en-IE" dirty="0" smtClean="0">
                <a:latin typeface="+mn-lt"/>
              </a:rPr>
              <a:t>Dr Barry Sheehan</a:t>
            </a:r>
            <a:endParaRPr lang="en-IE" dirty="0">
              <a:latin typeface="+mn-lt"/>
            </a:endParaRPr>
          </a:p>
        </p:txBody>
      </p:sp>
      <p:pic>
        <p:nvPicPr>
          <p:cNvPr id="4" name="Picture 3" descr="cid:image005.jpg@01D53BF1.9E5D76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780761"/>
            <a:ext cx="3312368" cy="1130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835" y="486629"/>
            <a:ext cx="7543800" cy="1132621"/>
          </a:xfrm>
        </p:spPr>
        <p:txBody>
          <a:bodyPr/>
          <a:lstStyle/>
          <a:p>
            <a:r>
              <a:rPr lang="en-IE" dirty="0" smtClean="0"/>
              <a:t>VIX &amp; SKEW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76750" y="1876425"/>
            <a:ext cx="4490085" cy="44407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 smtClean="0"/>
              <a:t>Perceived </a:t>
            </a:r>
            <a:r>
              <a:rPr lang="en-IE" dirty="0"/>
              <a:t>tail risk increases when market participants increase their probability of </a:t>
            </a:r>
            <a:r>
              <a:rPr lang="en-IE" dirty="0" smtClean="0"/>
              <a:t>a catastrophic </a:t>
            </a:r>
            <a:r>
              <a:rPr lang="en-IE" dirty="0"/>
              <a:t>market decline, what has come to be called a “black swan</a:t>
            </a:r>
            <a:r>
              <a:rPr lang="en-IE" dirty="0" smtClean="0"/>
              <a:t>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 smtClean="0"/>
              <a:t>Scatter </a:t>
            </a:r>
            <a:r>
              <a:rPr lang="en-IE" dirty="0"/>
              <a:t>plot of VIX and SKEW, high values of SKEW occur in </a:t>
            </a:r>
            <a:r>
              <a:rPr lang="en-IE" dirty="0" smtClean="0"/>
              <a:t>conjunction with </a:t>
            </a:r>
            <a:r>
              <a:rPr lang="en-IE" dirty="0"/>
              <a:t>both low or high values of VIX. </a:t>
            </a:r>
            <a:endParaRPr lang="en-I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 smtClean="0"/>
              <a:t>Note </a:t>
            </a:r>
            <a:r>
              <a:rPr lang="en-IE" dirty="0"/>
              <a:t>that the upper bound of SKEW </a:t>
            </a:r>
            <a:r>
              <a:rPr lang="en-IE" dirty="0" smtClean="0"/>
              <a:t>values decreases </a:t>
            </a:r>
            <a:r>
              <a:rPr lang="en-IE" dirty="0"/>
              <a:t>as VIX rises to extreme values above 40. </a:t>
            </a:r>
            <a:endParaRPr lang="en-I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 smtClean="0"/>
              <a:t>The </a:t>
            </a:r>
            <a:r>
              <a:rPr lang="en-IE" dirty="0"/>
              <a:t>probable reason is that </a:t>
            </a:r>
            <a:r>
              <a:rPr lang="en-IE" dirty="0" smtClean="0"/>
              <a:t>VIX surges </a:t>
            </a:r>
            <a:r>
              <a:rPr lang="en-IE" dirty="0"/>
              <a:t>during periods of crashing </a:t>
            </a:r>
            <a:r>
              <a:rPr lang="en-IE" dirty="0" smtClean="0"/>
              <a:t>stock </a:t>
            </a:r>
            <a:r>
              <a:rPr lang="en-IE" dirty="0"/>
              <a:t>prices, when a repeat crash may not </a:t>
            </a:r>
            <a:r>
              <a:rPr lang="en-IE" dirty="0" smtClean="0"/>
              <a:t>be viewed </a:t>
            </a:r>
            <a:r>
              <a:rPr lang="en-IE" dirty="0"/>
              <a:t>as that </a:t>
            </a:r>
            <a:r>
              <a:rPr lang="en-IE" dirty="0" smtClean="0"/>
              <a:t>likely.</a:t>
            </a:r>
            <a:endParaRPr lang="en-IE" sz="1600" b="1" u="sng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324100"/>
            <a:ext cx="4362450" cy="31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283"/>
            <a:ext cx="8748464" cy="616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095264" y="1593644"/>
            <a:ext cx="2232248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0" y="2852936"/>
            <a:ext cx="2232248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9992" y="1992457"/>
            <a:ext cx="30923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E" sz="1200" dirty="0" smtClean="0"/>
              <a:t>Why does the </a:t>
            </a:r>
            <a:r>
              <a:rPr lang="en-IE" sz="1200" u="sng" dirty="0" smtClean="0"/>
              <a:t>upper bound on SKEW index </a:t>
            </a:r>
            <a:r>
              <a:rPr lang="en-IE" sz="1200" dirty="0" smtClean="0"/>
              <a:t>fall as the level of VIX increases ?</a:t>
            </a:r>
            <a:endParaRPr lang="en-IE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30010" y="1593644"/>
            <a:ext cx="0" cy="12592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5576" y="692696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283"/>
            <a:ext cx="8748464" cy="626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095264" y="1593644"/>
            <a:ext cx="2232248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0" y="2852936"/>
            <a:ext cx="2232248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72000" y="4869160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69185" y="5489503"/>
            <a:ext cx="4063929" cy="12772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E" sz="1100" dirty="0" smtClean="0"/>
              <a:t>For VIX &gt; 40%, these are extremely high VIX values, and probably reflect that the market has been </a:t>
            </a:r>
            <a:r>
              <a:rPr lang="en-IE" sz="1100" b="1" i="1" dirty="0" smtClean="0"/>
              <a:t>already</a:t>
            </a:r>
            <a:r>
              <a:rPr lang="en-IE" sz="1100" dirty="0" smtClean="0"/>
              <a:t> nose-diving at these points in time, i.e. earthquake equivalent to volcano sides venting-off pressure =&gt; </a:t>
            </a:r>
            <a:r>
              <a:rPr lang="en-IE" sz="1100" i="1" dirty="0" smtClean="0"/>
              <a:t>relatively less likely </a:t>
            </a:r>
            <a:r>
              <a:rPr lang="en-IE" sz="1100" dirty="0" smtClean="0"/>
              <a:t>for a major eruption or cataclysmic Black-Swan event going forward. Hence, the CBOE SKEW Index implied probability measure of (lower left) tail risk should be lower than before.</a:t>
            </a:r>
            <a:endParaRPr lang="en-IE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411760" y="5021560"/>
            <a:ext cx="1952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1679" y="5492962"/>
            <a:ext cx="2672681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E" sz="1100" dirty="0" smtClean="0"/>
              <a:t>Moderate to high VIX values, likely that the market hasn’t yet crashed though fears are moderate to high =&gt; relatively more likely for a single Black-Swan event to </a:t>
            </a:r>
            <a:r>
              <a:rPr lang="en-IE" sz="1100" u="sng" dirty="0" smtClean="0"/>
              <a:t>yet</a:t>
            </a:r>
            <a:r>
              <a:rPr lang="en-IE" sz="1100" dirty="0" smtClean="0"/>
              <a:t> occur going forward.</a:t>
            </a:r>
            <a:endParaRPr lang="en-IE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340768"/>
            <a:ext cx="33123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E" sz="1200" dirty="0" smtClean="0"/>
              <a:t>Why does the </a:t>
            </a:r>
            <a:r>
              <a:rPr lang="en-IE" sz="1200" u="sng" dirty="0" smtClean="0"/>
              <a:t>upper bound on the CBOE SKEW index </a:t>
            </a:r>
            <a:r>
              <a:rPr lang="en-IE" sz="1200" dirty="0" smtClean="0"/>
              <a:t>fall as the level of the VIX index increases ?</a:t>
            </a:r>
            <a:endParaRPr lang="en-IE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30010" y="1593644"/>
            <a:ext cx="0" cy="12592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35" y="1610435"/>
            <a:ext cx="7735901" cy="388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1439" y="5834012"/>
            <a:ext cx="539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Correlation between dW</a:t>
            </a:r>
            <a:r>
              <a:rPr lang="en-IE" baseline="-25000" dirty="0" smtClean="0"/>
              <a:t>1</a:t>
            </a:r>
            <a:r>
              <a:rPr lang="en-IE" dirty="0" smtClean="0"/>
              <a:t> and dW</a:t>
            </a:r>
            <a:r>
              <a:rPr lang="en-IE" baseline="-25000" dirty="0" smtClean="0"/>
              <a:t>2</a:t>
            </a:r>
            <a:r>
              <a:rPr lang="en-IE" dirty="0" smtClean="0"/>
              <a:t> = E[dW</a:t>
            </a:r>
            <a:r>
              <a:rPr lang="en-IE" baseline="-25000" dirty="0" smtClean="0"/>
              <a:t>1</a:t>
            </a:r>
            <a:r>
              <a:rPr lang="en-IE" dirty="0" smtClean="0"/>
              <a:t>.dW</a:t>
            </a:r>
            <a:r>
              <a:rPr lang="en-IE" baseline="-25000" dirty="0" smtClean="0"/>
              <a:t>2</a:t>
            </a:r>
            <a:r>
              <a:rPr lang="en-IE" dirty="0" smtClean="0"/>
              <a:t>] = </a:t>
            </a:r>
            <a:r>
              <a:rPr lang="en-IE" dirty="0" smtClean="0">
                <a:sym typeface="Symbol"/>
              </a:rPr>
              <a:t>.</a:t>
            </a:r>
            <a:r>
              <a:rPr lang="en-IE" dirty="0" err="1" smtClean="0">
                <a:sym typeface="Symbol"/>
              </a:rPr>
              <a:t>dt</a:t>
            </a:r>
            <a:endParaRPr lang="en-IE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361519" y="3626659"/>
            <a:ext cx="1440160" cy="2207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965835" y="486629"/>
            <a:ext cx="7543800" cy="11326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4000" dirty="0" smtClean="0"/>
              <a:t>Heston Stochastic Volatility Model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24750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Effect </a:t>
            </a:r>
            <a:r>
              <a:rPr lang="en-IE" dirty="0"/>
              <a:t>of the </a:t>
            </a:r>
            <a:r>
              <a:rPr lang="en-IE" dirty="0" smtClean="0"/>
              <a:t>Heston Parameters</a:t>
            </a: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181" y="1845735"/>
            <a:ext cx="4519259" cy="37311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The correlation parameter </a:t>
            </a:r>
            <a:r>
              <a:rPr lang="en-IE" i="1" dirty="0"/>
              <a:t>p</a:t>
            </a:r>
            <a:r>
              <a:rPr lang="en-IE" dirty="0"/>
              <a:t> positively affects the skewness of spot returns. </a:t>
            </a:r>
            <a:endParaRPr lang="en-IE" dirty="0" smtClean="0"/>
          </a:p>
          <a:p>
            <a:pPr lvl="1"/>
            <a:r>
              <a:rPr lang="en-IE" dirty="0" smtClean="0"/>
              <a:t>Intuitively, a </a:t>
            </a:r>
            <a:r>
              <a:rPr lang="en-IE" dirty="0"/>
              <a:t>positive correlation results in high variance when the spot </a:t>
            </a:r>
            <a:r>
              <a:rPr lang="en-IE" dirty="0" smtClean="0"/>
              <a:t>asset rises</a:t>
            </a:r>
            <a:r>
              <a:rPr lang="en-IE" dirty="0"/>
              <a:t>, and this "spreads" the right tail of the probability density.</a:t>
            </a:r>
          </a:p>
          <a:p>
            <a:pPr lvl="1"/>
            <a:r>
              <a:rPr lang="en-IE" dirty="0"/>
              <a:t>Conversely, the left tail is associated with low variance and is </a:t>
            </a:r>
            <a:r>
              <a:rPr lang="en-IE" dirty="0" smtClean="0"/>
              <a:t>not spread </a:t>
            </a:r>
            <a:r>
              <a:rPr lang="en-IE" dirty="0"/>
              <a:t>out</a:t>
            </a:r>
            <a:r>
              <a:rPr lang="en-IE" dirty="0" smtClean="0"/>
              <a:t>.</a:t>
            </a:r>
          </a:p>
          <a:p>
            <a:r>
              <a:rPr lang="en-IE" dirty="0"/>
              <a:t>Figure 1 shows how a positive correlation of </a:t>
            </a:r>
            <a:r>
              <a:rPr lang="en-IE" dirty="0" smtClean="0"/>
              <a:t>volatility with </a:t>
            </a:r>
            <a:r>
              <a:rPr lang="en-IE" dirty="0"/>
              <a:t>the spot return creates a fat right tail and a thin left tail in the </a:t>
            </a:r>
            <a:r>
              <a:rPr lang="en-IE" dirty="0" smtClean="0"/>
              <a:t>distribution of </a:t>
            </a:r>
            <a:r>
              <a:rPr lang="en-IE" dirty="0"/>
              <a:t>continuously compounded spot returns</a:t>
            </a:r>
          </a:p>
        </p:txBody>
      </p:sp>
    </p:spTree>
    <p:extLst>
      <p:ext uri="{BB962C8B-B14F-4D97-AF65-F5344CB8AC3E}">
        <p14:creationId xmlns:p14="http://schemas.microsoft.com/office/powerpoint/2010/main" val="2809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Effect </a:t>
            </a:r>
            <a:r>
              <a:rPr lang="en-IE" dirty="0"/>
              <a:t>of the Heston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5"/>
            <a:ext cx="3837465" cy="4023360"/>
          </a:xfrm>
        </p:spPr>
        <p:txBody>
          <a:bodyPr>
            <a:normAutofit/>
          </a:bodyPr>
          <a:lstStyle/>
          <a:p>
            <a:r>
              <a:rPr lang="en-IE" b="1" dirty="0" smtClean="0"/>
              <a:t>Figure 2 </a:t>
            </a:r>
            <a:r>
              <a:rPr lang="en-IE" b="1" dirty="0"/>
              <a:t>shows that this increases the prices of out-of-the-money options and decreases the prices of in-the-money options relative to the Black-Scholes model with comparable volatility. </a:t>
            </a:r>
            <a:endParaRPr lang="en-IE" b="1" dirty="0" smtClean="0"/>
          </a:p>
          <a:p>
            <a:r>
              <a:rPr lang="en-IE" dirty="0" smtClean="0"/>
              <a:t>A </a:t>
            </a:r>
            <a:r>
              <a:rPr lang="en-IE" dirty="0"/>
              <a:t>negative correlation has completely opposite effects. It decreases the prices of </a:t>
            </a:r>
            <a:r>
              <a:rPr lang="en-IE" dirty="0" smtClean="0"/>
              <a:t>out-of-the-money options </a:t>
            </a:r>
            <a:r>
              <a:rPr lang="en-IE" dirty="0"/>
              <a:t>relative to in-the-money options.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6489" y="1979525"/>
            <a:ext cx="4181968" cy="327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Effect </a:t>
            </a:r>
            <a:r>
              <a:rPr lang="en-IE" dirty="0"/>
              <a:t>of the Heston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</a:t>
            </a:r>
            <a:r>
              <a:rPr lang="el-GR" dirty="0" smtClean="0"/>
              <a:t>σ</a:t>
            </a:r>
            <a:r>
              <a:rPr lang="en-IE" dirty="0" smtClean="0"/>
              <a:t> </a:t>
            </a:r>
            <a:r>
              <a:rPr lang="en-IE" dirty="0"/>
              <a:t>parameter a controls the volatility of </a:t>
            </a:r>
            <a:r>
              <a:rPr lang="en-IE" dirty="0" smtClean="0"/>
              <a:t>volatility: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 smtClean="0"/>
              <a:t>When </a:t>
            </a:r>
            <a:r>
              <a:rPr lang="en-IE" dirty="0"/>
              <a:t>a is zero</a:t>
            </a:r>
            <a:r>
              <a:rPr lang="en-IE" dirty="0" smtClean="0"/>
              <a:t>, the </a:t>
            </a:r>
            <a:r>
              <a:rPr lang="en-IE" dirty="0"/>
              <a:t>volatility is deterministic, and continuously compounded </a:t>
            </a:r>
            <a:r>
              <a:rPr lang="en-IE" dirty="0" smtClean="0"/>
              <a:t>spot returns </a:t>
            </a:r>
            <a:r>
              <a:rPr lang="en-IE" dirty="0"/>
              <a:t>have a normal distribution. </a:t>
            </a:r>
            <a:endParaRPr lang="en-I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 smtClean="0"/>
              <a:t>Otherwise, </a:t>
            </a:r>
            <a:r>
              <a:rPr lang="el-GR" dirty="0" smtClean="0"/>
              <a:t>σ</a:t>
            </a:r>
            <a:r>
              <a:rPr lang="en-IE" dirty="0" smtClean="0"/>
              <a:t> </a:t>
            </a:r>
            <a:r>
              <a:rPr lang="en-IE" dirty="0"/>
              <a:t>increases the </a:t>
            </a:r>
            <a:r>
              <a:rPr lang="en-IE" dirty="0" smtClean="0"/>
              <a:t>kurtosis of spot returns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E" dirty="0"/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T</a:t>
            </a:r>
            <a:r>
              <a:rPr lang="en-IE" dirty="0" smtClean="0"/>
              <a:t>his </a:t>
            </a:r>
            <a:r>
              <a:rPr lang="en-IE" dirty="0"/>
              <a:t>has the effect of raising far-in-the-money and far-out-of-the-money option prices and lowering near-the-money prices.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803" y="1929285"/>
            <a:ext cx="4358111" cy="34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07510"/>
            <a:ext cx="7128792" cy="4212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4782051"/>
            <a:ext cx="8136904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E" sz="1400" dirty="0" smtClean="0"/>
              <a:t>OTM Put (Call) prices are </a:t>
            </a:r>
            <a:r>
              <a:rPr lang="en-IE" sz="1400" b="1" dirty="0" smtClean="0"/>
              <a:t>most sensitive </a:t>
            </a:r>
            <a:r>
              <a:rPr lang="en-IE" sz="1400" dirty="0" smtClean="0"/>
              <a:t>to the probability area in the lower left (upper right) tail of the probability distribution.  </a:t>
            </a:r>
            <a:r>
              <a:rPr lang="en-IE" sz="1400" b="1" dirty="0" smtClean="0"/>
              <a:t>WHY</a:t>
            </a:r>
            <a:r>
              <a:rPr lang="en-IE" sz="1400" dirty="0" smtClean="0"/>
              <a:t> </a:t>
            </a:r>
            <a:r>
              <a:rPr lang="en-IE" sz="1400" b="1" dirty="0" smtClean="0"/>
              <a:t>?</a:t>
            </a:r>
          </a:p>
          <a:p>
            <a:pPr algn="just"/>
            <a:endParaRPr lang="en-IE" sz="1400" dirty="0"/>
          </a:p>
          <a:p>
            <a:pPr algn="just"/>
            <a:r>
              <a:rPr lang="en-IE" sz="1400" dirty="0" smtClean="0"/>
              <a:t>OTM Put price = discounted, expected payoff at maturity !</a:t>
            </a:r>
          </a:p>
          <a:p>
            <a:pPr algn="just"/>
            <a:endParaRPr lang="en-IE" sz="1400" dirty="0"/>
          </a:p>
          <a:p>
            <a:pPr algn="just"/>
            <a:r>
              <a:rPr lang="en-IE" sz="1400" dirty="0" smtClean="0"/>
              <a:t>Under Heston SV model … the expected payoff at maturity “ = “ [X-</a:t>
            </a:r>
            <a:r>
              <a:rPr lang="en-IE" sz="1400" dirty="0"/>
              <a:t>S</a:t>
            </a:r>
            <a:r>
              <a:rPr lang="en-IE" sz="1400" baseline="-25000" dirty="0"/>
              <a:t>T</a:t>
            </a:r>
            <a:r>
              <a:rPr lang="en-IE" sz="1400" dirty="0" smtClean="0"/>
              <a:t>] x Pr.[S</a:t>
            </a:r>
            <a:r>
              <a:rPr lang="en-IE" sz="1400" baseline="-25000" dirty="0" smtClean="0"/>
              <a:t>T</a:t>
            </a:r>
            <a:r>
              <a:rPr lang="en-IE" sz="1400" dirty="0" smtClean="0"/>
              <a:t>&lt;X] … latter term is cumulative probability under the </a:t>
            </a:r>
            <a:r>
              <a:rPr lang="en-IE" sz="1400" dirty="0" smtClean="0">
                <a:solidFill>
                  <a:srgbClr val="FF0000"/>
                </a:solidFill>
              </a:rPr>
              <a:t>red</a:t>
            </a:r>
            <a:r>
              <a:rPr lang="en-IE" sz="1400" dirty="0" smtClean="0"/>
              <a:t> PDF curve to left of X.</a:t>
            </a:r>
          </a:p>
          <a:p>
            <a:pPr algn="just"/>
            <a:endParaRPr lang="en-IE" sz="1400" dirty="0"/>
          </a:p>
          <a:p>
            <a:pPr algn="just"/>
            <a:r>
              <a:rPr lang="en-IE" sz="1400" u="sng" dirty="0" smtClean="0"/>
              <a:t>Higher model price of OTM Put in Heston</a:t>
            </a:r>
            <a:r>
              <a:rPr lang="en-IE" sz="1400" dirty="0" smtClean="0"/>
              <a:t> means a higher implied volatility.  </a:t>
            </a:r>
            <a:endParaRPr lang="en-IE" sz="1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53112" y="4135903"/>
            <a:ext cx="2232248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851920" y="3847871"/>
            <a:ext cx="0" cy="288032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12021" y="38751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>
                <a:latin typeface="Sylfaen"/>
              </a:rPr>
              <a:t>●</a:t>
            </a:r>
            <a:endParaRPr lang="en-IE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442393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X</a:t>
            </a:r>
            <a:endParaRPr lang="en-IE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928272" y="2263695"/>
            <a:ext cx="50405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3364" y="207902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Black-Scholes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8994" y="170969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Heston</a:t>
            </a:r>
            <a:endParaRPr lang="en-IE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136075" y="2010789"/>
            <a:ext cx="601125" cy="256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24361" y="207111"/>
            <a:ext cx="607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b="1" u="sng" dirty="0" smtClean="0"/>
              <a:t>How</a:t>
            </a:r>
            <a:r>
              <a:rPr lang="en-IE" sz="1600" b="1" dirty="0" smtClean="0"/>
              <a:t> Heston SV model corrects a pricing bias in BS model … the </a:t>
            </a:r>
            <a:r>
              <a:rPr lang="en-IE" sz="1600" b="1" dirty="0" err="1" smtClean="0"/>
              <a:t>underpricing</a:t>
            </a:r>
            <a:r>
              <a:rPr lang="en-IE" sz="1600" b="1" dirty="0" smtClean="0"/>
              <a:t> of OTM Puts</a:t>
            </a:r>
            <a:endParaRPr lang="en-IE" sz="16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824536" y="4452511"/>
            <a:ext cx="200723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42222" y="440853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</a:t>
            </a:r>
            <a:r>
              <a:rPr lang="en-IE" baseline="-25000" dirty="0" smtClean="0"/>
              <a:t>T</a:t>
            </a:r>
            <a:r>
              <a:rPr lang="en-IE" dirty="0" smtClean="0"/>
              <a:t> &lt; 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9386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Lecture Objectives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E" dirty="0" smtClean="0"/>
              <a:t>Volatility Smile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E" dirty="0" smtClean="0"/>
              <a:t>Heston </a:t>
            </a:r>
            <a:r>
              <a:rPr lang="en-IE" dirty="0"/>
              <a:t>Stochastic Volatility Model</a:t>
            </a:r>
          </a:p>
          <a:p>
            <a:pPr marL="114300" indent="0">
              <a:buNone/>
            </a:pPr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983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Volatility Smile</a:t>
            </a:r>
            <a:endParaRPr lang="en-I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z="1200" dirty="0" smtClean="0">
                <a:solidFill>
                  <a:schemeClr val="tx1"/>
                </a:solidFill>
                <a:latin typeface="Verdana" panose="020B0604030504040204" pitchFamily="34" charset="0"/>
              </a:rPr>
              <a:t>implied </a:t>
            </a:r>
            <a:r>
              <a:rPr lang="en-IE" sz="1200" dirty="0">
                <a:solidFill>
                  <a:schemeClr val="tx1"/>
                </a:solidFill>
                <a:latin typeface="Verdana" panose="020B0604030504040204" pitchFamily="34" charset="0"/>
              </a:rPr>
              <a:t>volatility of an option with a certain life as a function of its strike </a:t>
            </a:r>
            <a:r>
              <a:rPr lang="en-IE" sz="1200" dirty="0" smtClean="0">
                <a:solidFill>
                  <a:schemeClr val="tx1"/>
                </a:solidFill>
                <a:latin typeface="Verdana" panose="020B0604030504040204" pitchFamily="34" charset="0"/>
              </a:rPr>
              <a:t>price:</a:t>
            </a:r>
            <a:endParaRPr lang="en-IE" sz="12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328" y="2691025"/>
            <a:ext cx="3995712" cy="275727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IE" sz="1200" dirty="0" smtClean="0">
                <a:solidFill>
                  <a:schemeClr val="tx1"/>
                </a:solidFill>
                <a:latin typeface="Verdana" panose="020B0604030504040204" pitchFamily="34" charset="0"/>
              </a:rPr>
              <a:t>…The </a:t>
            </a:r>
            <a:r>
              <a:rPr lang="en-IE" sz="1200" dirty="0">
                <a:solidFill>
                  <a:schemeClr val="tx1"/>
                </a:solidFill>
                <a:latin typeface="Verdana" panose="020B0604030504040204" pitchFamily="34" charset="0"/>
              </a:rPr>
              <a:t>volatility smile for equity options corresponds to the implied probability distribution given by the solid line</a:t>
            </a:r>
            <a:endParaRPr lang="en-IE" sz="1200" dirty="0"/>
          </a:p>
        </p:txBody>
      </p:sp>
      <p:sp>
        <p:nvSpPr>
          <p:cNvPr id="11" name="Rectangle 10"/>
          <p:cNvSpPr/>
          <p:nvPr/>
        </p:nvSpPr>
        <p:spPr>
          <a:xfrm>
            <a:off x="4511040" y="4663470"/>
            <a:ext cx="3830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IE" sz="1200" dirty="0">
                <a:latin typeface="Verdana" panose="020B0604030504040204" pitchFamily="34" charset="0"/>
              </a:rPr>
              <a:t>A lognormal distribution with the same mean and standard deviation as the implied distribution is shown by the dotted line. 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IE" sz="1200" dirty="0">
                <a:latin typeface="Verdana" panose="020B0604030504040204" pitchFamily="34" charset="0"/>
              </a:rPr>
              <a:t>It can be seen that the implied distribution has a heavier left tail and a less heavy right tail than the lognormal distribution.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64074" y="2582334"/>
            <a:ext cx="4079875" cy="20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S&amp;P 500 Implied Volatility Curve Pre-and Post- 1987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910" y="2274360"/>
            <a:ext cx="4552950" cy="305964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63439" y="1845734"/>
            <a:ext cx="4413885" cy="4326465"/>
          </a:xfrm>
        </p:spPr>
        <p:txBody>
          <a:bodyPr>
            <a:norm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tx1"/>
                </a:solidFill>
                <a:latin typeface="Verdana" panose="020B0604030504040204" pitchFamily="34" charset="0"/>
              </a:rPr>
              <a:t>The smile has lost its symmetry and it is biased towards the put side.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IE" sz="1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The </a:t>
            </a:r>
            <a:r>
              <a:rPr lang="en-IE" sz="1400" dirty="0">
                <a:solidFill>
                  <a:schemeClr val="tx1"/>
                </a:solidFill>
                <a:latin typeface="Verdana" panose="020B0604030504040204" pitchFamily="34" charset="0"/>
              </a:rPr>
              <a:t>change reflects the fact that investors now prize low strike puts more than they do high strike calls. </a:t>
            </a:r>
            <a:endParaRPr lang="en-IE" sz="1400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marL="578358" lvl="1" indent="-285750" defTabSz="457200">
              <a:buFont typeface="Arial" panose="020B0604020202020204" pitchFamily="34" charset="0"/>
              <a:buChar char="•"/>
            </a:pPr>
            <a:r>
              <a:rPr lang="en-IE" sz="1200" b="1" u="sng" dirty="0" smtClean="0">
                <a:solidFill>
                  <a:schemeClr val="tx1"/>
                </a:solidFill>
                <a:latin typeface="Verdana" panose="020B0604030504040204" pitchFamily="34" charset="0"/>
              </a:rPr>
              <a:t>Why</a:t>
            </a:r>
            <a:r>
              <a:rPr lang="en-IE" sz="1200" b="1" u="sng" dirty="0">
                <a:solidFill>
                  <a:schemeClr val="tx1"/>
                </a:solidFill>
                <a:latin typeface="Verdana" panose="020B0604030504040204" pitchFamily="34" charset="0"/>
              </a:rPr>
              <a:t>? </a:t>
            </a:r>
            <a:endParaRPr lang="en-IE" sz="1200" b="1" u="sng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IE" sz="1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Because </a:t>
            </a:r>
            <a:r>
              <a:rPr lang="en-IE" sz="1400" dirty="0">
                <a:solidFill>
                  <a:schemeClr val="tx1"/>
                </a:solidFill>
                <a:latin typeface="Verdana" panose="020B0604030504040204" pitchFamily="34" charset="0"/>
              </a:rPr>
              <a:t>the October 1987 crash has sensitized the market to the possibility of large downwards jumps in the S&amp;P 500. </a:t>
            </a:r>
            <a:endParaRPr lang="en-IE" sz="1400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IE" sz="1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Unlikely </a:t>
            </a:r>
            <a:r>
              <a:rPr lang="en-IE" sz="1400" dirty="0">
                <a:solidFill>
                  <a:schemeClr val="tx1"/>
                </a:solidFill>
                <a:latin typeface="Verdana" panose="020B0604030504040204" pitchFamily="34" charset="0"/>
              </a:rPr>
              <a:t>to be normal if there are large jumps in returns. Jumps fatten the weights of the tails and asymmetric jumps skew the distribution. </a:t>
            </a:r>
            <a:endParaRPr lang="en-IE" sz="1400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IE" sz="1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Standard </a:t>
            </a:r>
            <a:r>
              <a:rPr lang="en-IE" sz="1400" dirty="0">
                <a:solidFill>
                  <a:schemeClr val="tx1"/>
                </a:solidFill>
                <a:latin typeface="Verdana" panose="020B0604030504040204" pitchFamily="34" charset="0"/>
              </a:rPr>
              <a:t>deviation of returns is then insufficient to characterize risk and the probability of returns two or three </a:t>
            </a:r>
            <a:r>
              <a:rPr lang="en-IE" sz="1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standard deviations </a:t>
            </a:r>
            <a:r>
              <a:rPr lang="en-IE" sz="1400" dirty="0">
                <a:solidFill>
                  <a:schemeClr val="tx1"/>
                </a:solidFill>
                <a:latin typeface="Verdana" panose="020B0604030504040204" pitchFamily="34" charset="0"/>
              </a:rPr>
              <a:t>below the mean is not negligible, as it is under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2108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Frequency Distribution of S&amp;P 500 Log-Return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39615" y="1845734"/>
            <a:ext cx="4490085" cy="4440766"/>
          </a:xfrm>
        </p:spPr>
        <p:txBody>
          <a:bodyPr>
            <a:normAutofit/>
          </a:bodyPr>
          <a:lstStyle/>
          <a:p>
            <a:pPr marL="0" indent="0" algn="ctr" defTabSz="457200">
              <a:buNone/>
            </a:pPr>
            <a:r>
              <a:rPr lang="en-IE" sz="1600" b="1" u="sng" dirty="0">
                <a:solidFill>
                  <a:schemeClr val="tx1"/>
                </a:solidFill>
                <a:latin typeface="Verdana" panose="020B0604030504040204" pitchFamily="34" charset="0"/>
              </a:rPr>
              <a:t>S&amp;P 500 distribution is far from </a:t>
            </a:r>
            <a:r>
              <a:rPr lang="en-IE" sz="1600" b="1" u="sng" dirty="0" smtClean="0">
                <a:solidFill>
                  <a:schemeClr val="tx1"/>
                </a:solidFill>
                <a:latin typeface="Verdana" panose="020B0604030504040204" pitchFamily="34" charset="0"/>
              </a:rPr>
              <a:t>normal</a:t>
            </a:r>
            <a:endParaRPr lang="en-IE" sz="1600" b="1" u="sng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r>
              <a:rPr lang="en-IE" dirty="0"/>
              <a:t>It carries “tail risk”:</a:t>
            </a:r>
          </a:p>
          <a:p>
            <a:r>
              <a:rPr lang="en-IE" dirty="0"/>
              <a:t>(a) the frequency of outlier returns is greater than for a normal </a:t>
            </a:r>
            <a:r>
              <a:rPr lang="en-IE" dirty="0" smtClean="0"/>
              <a:t>distribution, </a:t>
            </a:r>
            <a:r>
              <a:rPr lang="en-IE" dirty="0"/>
              <a:t>and </a:t>
            </a:r>
            <a:endParaRPr lang="en-IE" dirty="0" smtClean="0"/>
          </a:p>
          <a:p>
            <a:r>
              <a:rPr lang="en-IE" dirty="0" smtClean="0"/>
              <a:t>(</a:t>
            </a:r>
            <a:r>
              <a:rPr lang="en-IE" dirty="0"/>
              <a:t>b</a:t>
            </a:r>
            <a:r>
              <a:rPr lang="en-IE" dirty="0" smtClean="0"/>
              <a:t>) the </a:t>
            </a:r>
            <a:r>
              <a:rPr lang="en-IE" dirty="0"/>
              <a:t>distribution has a negative skew. 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means that VIX, a proxy for the </a:t>
            </a:r>
            <a:r>
              <a:rPr lang="en-IE" dirty="0" smtClean="0"/>
              <a:t>standard deviation </a:t>
            </a:r>
            <a:r>
              <a:rPr lang="en-IE" dirty="0"/>
              <a:t>of the S&amp;P 500 distribution, may not fully capture the perceived risk of </a:t>
            </a:r>
            <a:r>
              <a:rPr lang="en-IE" dirty="0" smtClean="0"/>
              <a:t>a cash </a:t>
            </a:r>
            <a:r>
              <a:rPr lang="en-IE" dirty="0"/>
              <a:t>or derivative investment in the S&amp;P 500 or in correlated assets. </a:t>
            </a:r>
            <a:endParaRPr lang="en-IE" sz="1400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179265"/>
            <a:ext cx="4539615" cy="33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CBOE Skew </a:t>
            </a:r>
            <a:r>
              <a:rPr lang="en-IE" dirty="0" smtClean="0"/>
              <a:t>Index (SKEW)</a:t>
            </a:r>
            <a:endParaRPr lang="en-I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550" y="175259"/>
            <a:ext cx="5724525" cy="390787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SKEW is a global, strike independent measure of the slope of the implied volatility curve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Increases as this curve tends to steepen</a:t>
            </a:r>
          </a:p>
          <a:p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3386041" y="4282267"/>
            <a:ext cx="55960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latin typeface="Verdana" panose="020B0604030504040204" pitchFamily="34" charset="0"/>
              </a:rPr>
              <a:t>S&amp;P </a:t>
            </a:r>
            <a:r>
              <a:rPr lang="en-IE" sz="1400" dirty="0" smtClean="0">
                <a:latin typeface="Verdana" panose="020B0604030504040204" pitchFamily="34" charset="0"/>
              </a:rPr>
              <a:t>500 implied </a:t>
            </a:r>
            <a:r>
              <a:rPr lang="en-IE" sz="1400" dirty="0">
                <a:latin typeface="Verdana" panose="020B0604030504040204" pitchFamily="34" charset="0"/>
              </a:rPr>
              <a:t>volatility curve, SKEW and the CBOE Volatility Index</a:t>
            </a:r>
            <a:r>
              <a:rPr lang="en-IE" sz="600" dirty="0">
                <a:latin typeface="Verdana" panose="020B0604030504040204" pitchFamily="34" charset="0"/>
              </a:rPr>
              <a:t>® </a:t>
            </a:r>
            <a:r>
              <a:rPr lang="en-IE" sz="1400" dirty="0">
                <a:latin typeface="Verdana" panose="020B0604030504040204" pitchFamily="34" charset="0"/>
              </a:rPr>
              <a:t>(VIX</a:t>
            </a:r>
            <a:r>
              <a:rPr lang="en-IE" sz="600" dirty="0">
                <a:latin typeface="Verdana" panose="020B0604030504040204" pitchFamily="34" charset="0"/>
              </a:rPr>
              <a:t>®</a:t>
            </a:r>
            <a:r>
              <a:rPr lang="en-IE" sz="1400" dirty="0">
                <a:latin typeface="Verdana" panose="020B0604030504040204" pitchFamily="34" charset="0"/>
              </a:rPr>
              <a:t>) from March </a:t>
            </a:r>
            <a:r>
              <a:rPr lang="en-IE" sz="1400" dirty="0" smtClean="0">
                <a:latin typeface="Verdana" panose="020B0604030504040204" pitchFamily="34" charset="0"/>
              </a:rPr>
              <a:t>2009 to </a:t>
            </a:r>
            <a:r>
              <a:rPr lang="en-IE" sz="1400" dirty="0">
                <a:latin typeface="Verdana" panose="020B0604030504040204" pitchFamily="34" charset="0"/>
              </a:rPr>
              <a:t>June 2009. </a:t>
            </a:r>
            <a:endParaRPr lang="en-IE" sz="1400" dirty="0" smtClean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 smtClean="0">
                <a:latin typeface="Verdana" panose="020B0604030504040204" pitchFamily="34" charset="0"/>
              </a:rPr>
              <a:t>There </a:t>
            </a:r>
            <a:r>
              <a:rPr lang="en-IE" sz="1400" dirty="0">
                <a:latin typeface="Verdana" panose="020B0604030504040204" pitchFamily="34" charset="0"/>
              </a:rPr>
              <a:t>is no significant change in SKEW or the overall slope of </a:t>
            </a:r>
            <a:r>
              <a:rPr lang="en-IE" sz="1400" dirty="0" smtClean="0">
                <a:latin typeface="Verdana" panose="020B0604030504040204" pitchFamily="34" charset="0"/>
              </a:rPr>
              <a:t>the implied </a:t>
            </a:r>
            <a:r>
              <a:rPr lang="en-IE" sz="1400" dirty="0">
                <a:latin typeface="Verdana" panose="020B0604030504040204" pitchFamily="34" charset="0"/>
              </a:rPr>
              <a:t>volatility curve between March and May 2009. </a:t>
            </a:r>
            <a:endParaRPr lang="en-IE" sz="1400" dirty="0" smtClean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 smtClean="0">
                <a:latin typeface="Verdana" panose="020B0604030504040204" pitchFamily="34" charset="0"/>
              </a:rPr>
              <a:t>By </a:t>
            </a:r>
            <a:r>
              <a:rPr lang="en-IE" sz="1400" dirty="0">
                <a:latin typeface="Verdana" panose="020B0604030504040204" pitchFamily="34" charset="0"/>
              </a:rPr>
              <a:t>mid-June, SKEW </a:t>
            </a:r>
            <a:r>
              <a:rPr lang="en-IE" sz="1400" dirty="0" smtClean="0">
                <a:latin typeface="Verdana" panose="020B0604030504040204" pitchFamily="34" charset="0"/>
              </a:rPr>
              <a:t>is significantly </a:t>
            </a:r>
            <a:r>
              <a:rPr lang="en-IE" sz="1400" dirty="0">
                <a:latin typeface="Verdana" panose="020B0604030504040204" pitchFamily="34" charset="0"/>
              </a:rPr>
              <a:t>higher, and the implied volatility curve is noticeably steeper.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31126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CBOE Skew </a:t>
            </a:r>
            <a:r>
              <a:rPr lang="en-IE" dirty="0" smtClean="0"/>
              <a:t>Index (SKEW)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SKEW is a global, strike independent measure of the slope of the implied volatility curve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Increases as this curve tends to steepen</a:t>
            </a:r>
          </a:p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275" y="731520"/>
            <a:ext cx="5629275" cy="5257800"/>
          </a:xfrm>
        </p:spPr>
        <p:txBody>
          <a:bodyPr>
            <a:normAutofit/>
          </a:bodyPr>
          <a:lstStyle/>
          <a:p>
            <a:r>
              <a:rPr lang="en-IE" dirty="0"/>
              <a:t>SKEW is derived from the price of S&amp;P 500 skewness, denoted by S. </a:t>
            </a:r>
            <a:endParaRPr lang="en-IE" dirty="0" smtClean="0"/>
          </a:p>
          <a:p>
            <a:pPr lvl="1"/>
            <a:r>
              <a:rPr lang="en-IE" dirty="0" smtClean="0"/>
              <a:t>S </a:t>
            </a:r>
            <a:r>
              <a:rPr lang="en-IE" dirty="0"/>
              <a:t>is </a:t>
            </a:r>
            <a:r>
              <a:rPr lang="en-IE" dirty="0" smtClean="0"/>
              <a:t>defined similarly </a:t>
            </a:r>
            <a:r>
              <a:rPr lang="en-IE" dirty="0"/>
              <a:t>to a coefficient of statistical skewness</a:t>
            </a:r>
            <a:r>
              <a:rPr lang="en-IE" dirty="0" smtClean="0"/>
              <a:t>:</a:t>
            </a:r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r>
              <a:rPr lang="en-IE" dirty="0"/>
              <a:t>Since S tends to be negative and to vary within a narrow range </a:t>
            </a:r>
            <a:r>
              <a:rPr lang="en-IE" dirty="0" smtClean="0"/>
              <a:t>(-4.69 </a:t>
            </a:r>
            <a:r>
              <a:rPr lang="en-IE" dirty="0"/>
              <a:t>to - .10 between 1990 and 2010), it is </a:t>
            </a:r>
            <a:r>
              <a:rPr lang="en-IE" dirty="0" smtClean="0"/>
              <a:t>transformed </a:t>
            </a:r>
            <a:r>
              <a:rPr lang="en-IE" dirty="0"/>
              <a:t>to SKEW by the following linear </a:t>
            </a:r>
            <a:r>
              <a:rPr lang="en-IE" dirty="0" smtClean="0"/>
              <a:t>function:</a:t>
            </a:r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With </a:t>
            </a:r>
            <a:r>
              <a:rPr lang="en-IE" dirty="0"/>
              <a:t>this definition, SKEW increases as S becomes more negative and tail </a:t>
            </a:r>
            <a:r>
              <a:rPr lang="en-IE" dirty="0" smtClean="0"/>
              <a:t>risk increases</a:t>
            </a:r>
            <a:r>
              <a:rPr lang="en-IE" dirty="0"/>
              <a:t>.</a:t>
            </a:r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marL="201168" lvl="1" indent="0">
              <a:buNone/>
            </a:pPr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1899284"/>
            <a:ext cx="2133600" cy="752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3920317"/>
            <a:ext cx="2838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835" y="486629"/>
            <a:ext cx="7543800" cy="1132621"/>
          </a:xfrm>
        </p:spPr>
        <p:txBody>
          <a:bodyPr/>
          <a:lstStyle/>
          <a:p>
            <a:r>
              <a:rPr lang="en-IE" dirty="0"/>
              <a:t>Interpretation of the SKEW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67225" y="1737361"/>
            <a:ext cx="4490085" cy="4440766"/>
          </a:xfrm>
        </p:spPr>
        <p:txBody>
          <a:bodyPr>
            <a:normAutofit lnSpcReduction="10000"/>
          </a:bodyPr>
          <a:lstStyle/>
          <a:p>
            <a:r>
              <a:rPr lang="en-IE" b="1" u="sng" dirty="0" smtClean="0"/>
              <a:t>When </a:t>
            </a:r>
            <a:r>
              <a:rPr lang="en-IE" b="1" u="sng" dirty="0"/>
              <a:t>SKEW is equal to </a:t>
            </a:r>
            <a:r>
              <a:rPr lang="en-IE" b="1" u="sng" dirty="0" smtClean="0"/>
              <a:t>100: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 smtClean="0"/>
              <a:t>Distribution of log-returns </a:t>
            </a:r>
            <a:r>
              <a:rPr lang="en-IE" dirty="0"/>
              <a:t>is </a:t>
            </a:r>
            <a:r>
              <a:rPr lang="en-IE" dirty="0" smtClean="0"/>
              <a:t>normal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 smtClean="0"/>
              <a:t>the </a:t>
            </a:r>
            <a:r>
              <a:rPr lang="en-IE" dirty="0"/>
              <a:t>probability of returns two standard </a:t>
            </a:r>
            <a:r>
              <a:rPr lang="en-IE" dirty="0" smtClean="0"/>
              <a:t>deviations below </a:t>
            </a:r>
            <a:r>
              <a:rPr lang="en-IE" dirty="0"/>
              <a:t>or above the mean is 4.6% (2.3% on each side); </a:t>
            </a:r>
            <a:endParaRPr lang="en-I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 smtClean="0"/>
              <a:t>the </a:t>
            </a:r>
            <a:r>
              <a:rPr lang="en-IE" dirty="0"/>
              <a:t>probability decreases </a:t>
            </a:r>
            <a:r>
              <a:rPr lang="en-IE" dirty="0" smtClean="0"/>
              <a:t>to .</a:t>
            </a:r>
            <a:r>
              <a:rPr lang="en-IE" dirty="0"/>
              <a:t>3% (.15% on </a:t>
            </a:r>
            <a:r>
              <a:rPr lang="en-IE" dirty="0" smtClean="0"/>
              <a:t>each </a:t>
            </a:r>
            <a:r>
              <a:rPr lang="en-IE" dirty="0"/>
              <a:t>side) for three standard deviations</a:t>
            </a:r>
            <a:r>
              <a:rPr lang="en-IE" dirty="0" smtClean="0"/>
              <a:t>.</a:t>
            </a:r>
          </a:p>
          <a:p>
            <a:pPr marL="0" indent="0">
              <a:buNone/>
            </a:pPr>
            <a:r>
              <a:rPr lang="en-IE" sz="1600" b="1" u="sng" dirty="0" smtClean="0">
                <a:solidFill>
                  <a:schemeClr val="tx1"/>
                </a:solidFill>
                <a:latin typeface="Verdana" panose="020B0604030504040204" pitchFamily="34" charset="0"/>
              </a:rPr>
              <a:t>When SKEW </a:t>
            </a:r>
            <a:r>
              <a:rPr lang="en-IE" sz="1600" b="1" u="sng" dirty="0">
                <a:solidFill>
                  <a:schemeClr val="tx1"/>
                </a:solidFill>
                <a:latin typeface="Verdana" panose="020B0604030504040204" pitchFamily="34" charset="0"/>
              </a:rPr>
              <a:t>increases </a:t>
            </a:r>
            <a:r>
              <a:rPr lang="en-IE" sz="1600" b="1" u="sng" dirty="0" smtClean="0">
                <a:solidFill>
                  <a:schemeClr val="tx1"/>
                </a:solidFill>
                <a:latin typeface="Verdana" panose="020B0604030504040204" pitchFamily="34" charset="0"/>
              </a:rPr>
              <a:t>to 145: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Distribution of log-returns is </a:t>
            </a:r>
            <a:r>
              <a:rPr lang="en-IE" dirty="0" smtClean="0"/>
              <a:t>non-normal</a:t>
            </a:r>
            <a:endParaRPr lang="en-I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the probability of returns two standard deviations below or above the mean </a:t>
            </a:r>
            <a:r>
              <a:rPr lang="en-IE" dirty="0" smtClean="0"/>
              <a:t>is 28.9% (14.45% on each side); </a:t>
            </a:r>
            <a:endParaRPr lang="en-I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the probability decreases to </a:t>
            </a:r>
            <a:r>
              <a:rPr lang="en-IE" dirty="0" smtClean="0"/>
              <a:t>5.62% (2.81% </a:t>
            </a:r>
            <a:r>
              <a:rPr lang="en-IE" dirty="0"/>
              <a:t>on each side) for three standard deviations.</a:t>
            </a:r>
          </a:p>
          <a:p>
            <a:pPr marL="0" indent="0">
              <a:buNone/>
            </a:pPr>
            <a:endParaRPr lang="en-IE" sz="1600" b="1" u="sng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7990" y="1929735"/>
            <a:ext cx="4092223" cy="36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835" y="486629"/>
            <a:ext cx="7543800" cy="1132621"/>
          </a:xfrm>
        </p:spPr>
        <p:txBody>
          <a:bodyPr/>
          <a:lstStyle/>
          <a:p>
            <a:r>
              <a:rPr lang="en-IE" dirty="0" smtClean="0"/>
              <a:t>VIX &amp; SKEW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67225" y="1737361"/>
            <a:ext cx="4490085" cy="4440766"/>
          </a:xfrm>
        </p:spPr>
        <p:txBody>
          <a:bodyPr>
            <a:normAutofit/>
          </a:bodyPr>
          <a:lstStyle/>
          <a:p>
            <a:r>
              <a:rPr lang="en-IE" b="1" u="sng" dirty="0" smtClean="0"/>
              <a:t>VIX: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P</a:t>
            </a:r>
            <a:r>
              <a:rPr lang="en-IE" dirty="0" smtClean="0"/>
              <a:t>roxy </a:t>
            </a:r>
            <a:r>
              <a:rPr lang="en-IE" dirty="0"/>
              <a:t>for the standard </a:t>
            </a:r>
            <a:r>
              <a:rPr lang="en-IE" dirty="0" smtClean="0"/>
              <a:t>deviation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 smtClean="0"/>
              <a:t>Captures </a:t>
            </a:r>
            <a:r>
              <a:rPr lang="en-IE" dirty="0"/>
              <a:t>the first layer of perceived risk, as it tells how far </a:t>
            </a:r>
            <a:r>
              <a:rPr lang="en-IE" dirty="0" smtClean="0"/>
              <a:t>on average </a:t>
            </a:r>
            <a:r>
              <a:rPr lang="en-IE" dirty="0"/>
              <a:t>the S&amp;P 500 log-return is likely to stray on either side of its mean, </a:t>
            </a:r>
            <a:r>
              <a:rPr lang="en-IE" dirty="0" smtClean="0"/>
              <a:t>including the </a:t>
            </a:r>
            <a:r>
              <a:rPr lang="en-IE" dirty="0"/>
              <a:t>risky </a:t>
            </a:r>
            <a:r>
              <a:rPr lang="en-IE" dirty="0" smtClean="0"/>
              <a:t>downside</a:t>
            </a:r>
          </a:p>
          <a:p>
            <a:pPr marL="0" indent="0">
              <a:buNone/>
            </a:pPr>
            <a:r>
              <a:rPr lang="en-IE" sz="1600" b="1" u="sng" dirty="0" smtClean="0">
                <a:solidFill>
                  <a:schemeClr val="tx1"/>
                </a:solidFill>
                <a:latin typeface="Verdana" panose="020B0604030504040204" pitchFamily="34" charset="0"/>
              </a:rPr>
              <a:t>SKEW: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 smtClean="0"/>
              <a:t>Catches </a:t>
            </a:r>
            <a:r>
              <a:rPr lang="en-IE" dirty="0"/>
              <a:t>the additional layer of </a:t>
            </a:r>
            <a:r>
              <a:rPr lang="en-IE" dirty="0" smtClean="0"/>
              <a:t>risk implied </a:t>
            </a:r>
            <a:r>
              <a:rPr lang="en-IE" dirty="0"/>
              <a:t>by the left tail of the </a:t>
            </a:r>
            <a:r>
              <a:rPr lang="en-IE" dirty="0" smtClean="0"/>
              <a:t>distribution.</a:t>
            </a:r>
            <a:endParaRPr lang="en-IE" dirty="0"/>
          </a:p>
          <a:p>
            <a:pPr marL="0" indent="0">
              <a:buNone/>
            </a:pPr>
            <a:endParaRPr lang="en-IE" sz="1600" b="1" u="sng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771649"/>
            <a:ext cx="44672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332</TotalTime>
  <Words>1391</Words>
  <Application>Microsoft Office PowerPoint</Application>
  <PresentationFormat>On-screen Show (4:3)</PresentationFormat>
  <Paragraphs>122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Sylfaen</vt:lpstr>
      <vt:lpstr>Symbol</vt:lpstr>
      <vt:lpstr>Verdana</vt:lpstr>
      <vt:lpstr>Wingdings</vt:lpstr>
      <vt:lpstr>Retrospect</vt:lpstr>
      <vt:lpstr>FI6121 Lecture Week 10 </vt:lpstr>
      <vt:lpstr>Lecture Objectives</vt:lpstr>
      <vt:lpstr>Volatility Smile</vt:lpstr>
      <vt:lpstr>The S&amp;P 500 Implied Volatility Curve Pre-and Post- 1987</vt:lpstr>
      <vt:lpstr>Frequency Distribution of S&amp;P 500 Log-Return</vt:lpstr>
      <vt:lpstr>CBOE Skew Index (SKEW)</vt:lpstr>
      <vt:lpstr>CBOE Skew Index (SKEW)</vt:lpstr>
      <vt:lpstr>Interpretation of the SKEW</vt:lpstr>
      <vt:lpstr>VIX &amp; SKEW</vt:lpstr>
      <vt:lpstr>VIX &amp; SKEW</vt:lpstr>
      <vt:lpstr>PowerPoint Presentation</vt:lpstr>
      <vt:lpstr>PowerPoint Presentation</vt:lpstr>
      <vt:lpstr>PowerPoint Presentation</vt:lpstr>
      <vt:lpstr>Effect of the Heston Parameters</vt:lpstr>
      <vt:lpstr>Effect of the Heston Parameters</vt:lpstr>
      <vt:lpstr>Effect of the Heston Parameters</vt:lpstr>
      <vt:lpstr>PowerPoint Presentation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FI6121</dc:title>
  <dc:creator>Barry.Sheehan</dc:creator>
  <cp:lastModifiedBy>ULStudent:AIHUA.LIU</cp:lastModifiedBy>
  <cp:revision>25</cp:revision>
  <dcterms:created xsi:type="dcterms:W3CDTF">2018-11-01T09:31:09Z</dcterms:created>
  <dcterms:modified xsi:type="dcterms:W3CDTF">2019-11-26T18:02:47Z</dcterms:modified>
</cp:coreProperties>
</file>