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7" name="Google Shape;597;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9" name="Google Shape;629;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1" name="Google Shape;641;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p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7" name="Google Shape;677;p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p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1"/>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venir"/>
                <a:ea typeface="Avenir"/>
                <a:cs typeface="Avenir"/>
                <a:sym typeface="Avenir"/>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venir"/>
                <a:ea typeface="Avenir"/>
                <a:cs typeface="Avenir"/>
                <a:sym typeface="Avenir"/>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venir"/>
                <a:ea typeface="Avenir"/>
                <a:cs typeface="Avenir"/>
                <a:sym typeface="Avenir"/>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9pPr>
          </a:lstStyle>
          <a:p>
            <a:endParaRPr/>
          </a:p>
        </p:txBody>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0"/>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atacamp.com/community/tutorials/data-structures-python#implic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datacamp.com/community/tutorials/data-structures-python#explici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datacamp.com/community/tutorials/data-structures-python#bool" TargetMode="External"/><Relationship Id="rId3" Type="http://schemas.openxmlformats.org/officeDocument/2006/relationships/hyperlink" Target="https://www.datacamp.com/community/tutorials/data-structures-python#adt" TargetMode="External"/><Relationship Id="rId7" Type="http://schemas.openxmlformats.org/officeDocument/2006/relationships/hyperlink" Target="https://www.datacamp.com/community/tutorials/data-structures-python#st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datacamp.com/community/tutorials/data-structures-python#float" TargetMode="External"/><Relationship Id="rId5" Type="http://schemas.openxmlformats.org/officeDocument/2006/relationships/hyperlink" Target="https://www.datacamp.com/community/tutorials/data-structures-python#int" TargetMode="External"/><Relationship Id="rId4" Type="http://schemas.openxmlformats.org/officeDocument/2006/relationships/hyperlink" Target="https://www.datacamp.com/community/tutorials/data-structures-python#primitiv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datacamp.com/community/tutorials/data-structures-python#sets" TargetMode="External"/><Relationship Id="rId3" Type="http://schemas.openxmlformats.org/officeDocument/2006/relationships/hyperlink" Target="https://www.datacamp.com/community/tutorials/data-structures-python#nonprimitive" TargetMode="External"/><Relationship Id="rId7" Type="http://schemas.openxmlformats.org/officeDocument/2006/relationships/hyperlink" Target="https://www.datacamp.com/community/tutorials/data-structures-python#dictiona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datacamp.com/community/tutorials/data-structures-python#tuples" TargetMode="External"/><Relationship Id="rId5" Type="http://schemas.openxmlformats.org/officeDocument/2006/relationships/hyperlink" Target="https://www.datacamp.com/community/tutorials/data-structures-python#list" TargetMode="External"/><Relationship Id="rId4" Type="http://schemas.openxmlformats.org/officeDocument/2006/relationships/hyperlink" Target="https://www.datacamp.com/community/tutorials/data-structures-python#array" TargetMode="External"/><Relationship Id="rId9" Type="http://schemas.openxmlformats.org/officeDocument/2006/relationships/hyperlink" Target="https://www.datacamp.com/community/tutorials/data-structures-python#file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datacamp.com/community/tutorials/data-structures-python#stack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www.datacamp.com/community/tutorials/data-structures-python#trees" TargetMode="External"/><Relationship Id="rId5" Type="http://schemas.openxmlformats.org/officeDocument/2006/relationships/hyperlink" Target="https://www.datacamp.com/community/tutorials/data-structures-python#graphs" TargetMode="External"/><Relationship Id="rId4" Type="http://schemas.openxmlformats.org/officeDocument/2006/relationships/hyperlink" Target="https://www.datacamp.com/community/tutorials/data-structures-python"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p:nvPr/>
        </p:nvSpPr>
        <p:spPr>
          <a:xfrm>
            <a:off x="1" y="0"/>
            <a:ext cx="12191999" cy="686646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107" name="Google Shape;107;p13" descr="Computer script on a screen"/>
          <p:cNvPicPr preferRelativeResize="0"/>
          <p:nvPr/>
        </p:nvPicPr>
        <p:blipFill rotWithShape="1">
          <a:blip r:embed="rId3">
            <a:alphaModFix amt="55000"/>
          </a:blip>
          <a:srcRect t="5981" b="9749"/>
          <a:stretch/>
        </p:blipFill>
        <p:spPr>
          <a:xfrm>
            <a:off x="20" y="10"/>
            <a:ext cx="12191980" cy="6857990"/>
          </a:xfrm>
          <a:prstGeom prst="rect">
            <a:avLst/>
          </a:prstGeom>
          <a:noFill/>
          <a:ln>
            <a:noFill/>
          </a:ln>
        </p:spPr>
      </p:pic>
      <p:sp>
        <p:nvSpPr>
          <p:cNvPr id="108" name="Google Shape;108;p13"/>
          <p:cNvSpPr/>
          <p:nvPr/>
        </p:nvSpPr>
        <p:spPr>
          <a:xfrm>
            <a:off x="3111500" y="370600"/>
            <a:ext cx="5923842" cy="5923842"/>
          </a:xfrm>
          <a:prstGeom prst="ellipse">
            <a:avLst/>
          </a:prstGeom>
          <a:solidFill>
            <a:schemeClr val="l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9" name="Google Shape;109;p13"/>
          <p:cNvSpPr txBox="1">
            <a:spLocks noGrp="1"/>
          </p:cNvSpPr>
          <p:nvPr>
            <p:ph type="ctrTitle"/>
          </p:nvPr>
        </p:nvSpPr>
        <p:spPr>
          <a:xfrm>
            <a:off x="3577192" y="1032483"/>
            <a:ext cx="5037616" cy="29823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wentieth Century"/>
              <a:buNone/>
            </a:pPr>
            <a:r>
              <a:rPr lang="en-US"/>
              <a:t>Python Data Structures</a:t>
            </a:r>
            <a:endParaRPr/>
          </a:p>
        </p:txBody>
      </p:sp>
      <p:sp>
        <p:nvSpPr>
          <p:cNvPr id="110" name="Google Shape;110;p13"/>
          <p:cNvSpPr txBox="1">
            <a:spLocks noGrp="1"/>
          </p:cNvSpPr>
          <p:nvPr>
            <p:ph type="subTitle" idx="1"/>
          </p:nvPr>
        </p:nvSpPr>
        <p:spPr>
          <a:xfrm>
            <a:off x="3577192" y="4106918"/>
            <a:ext cx="5037616"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learn more about data types and primitive as well as non-primitive data structures, such as strings, lists, stacks, etc.</a:t>
            </a:r>
            <a:endParaRPr/>
          </a:p>
        </p:txBody>
      </p:sp>
      <p:sp>
        <p:nvSpPr>
          <p:cNvPr id="111" name="Google Shape;111;p13"/>
          <p:cNvSpPr/>
          <p:nvPr/>
        </p:nvSpPr>
        <p:spPr>
          <a:xfrm rot="-1433260" flipH="1">
            <a:off x="2607299" y="8363"/>
            <a:ext cx="6816262" cy="6816262"/>
          </a:xfrm>
          <a:prstGeom prst="arc">
            <a:avLst>
              <a:gd name="adj1" fmla="val 16200000"/>
              <a:gd name="adj2" fmla="val 20401595"/>
            </a:avLst>
          </a:prstGeom>
          <a:noFill/>
          <a:ln w="127000" cap="rnd" cmpd="sng">
            <a:solidFill>
              <a:schemeClr val="accent4">
                <a:alpha val="94901"/>
              </a:schemeClr>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12" name="Google Shape;112;p13"/>
          <p:cNvSpPr/>
          <p:nvPr/>
        </p:nvSpPr>
        <p:spPr>
          <a:xfrm>
            <a:off x="8153400" y="4609861"/>
            <a:ext cx="873032" cy="84934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838200" y="365126"/>
            <a:ext cx="10515600" cy="945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Twentieth Century"/>
              <a:buNone/>
            </a:pPr>
            <a:r>
              <a:rPr lang="en-US">
                <a:solidFill>
                  <a:srgbClr val="FF0000"/>
                </a:solidFill>
              </a:rPr>
              <a:t>Try out</a:t>
            </a:r>
            <a:endParaRPr/>
          </a:p>
        </p:txBody>
      </p:sp>
      <p:sp>
        <p:nvSpPr>
          <p:cNvPr id="169" name="Google Shape;169;p22"/>
          <p:cNvSpPr txBox="1">
            <a:spLocks noGrp="1"/>
          </p:cNvSpPr>
          <p:nvPr>
            <p:ph type="body" idx="1"/>
          </p:nvPr>
        </p:nvSpPr>
        <p:spPr>
          <a:xfrm>
            <a:off x="838200" y="1460500"/>
            <a:ext cx="4493964" cy="452871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 Floats</a:t>
            </a:r>
            <a:endParaRPr/>
          </a:p>
          <a:p>
            <a:pPr marL="0" lvl="0" indent="0" algn="l" rtl="0">
              <a:lnSpc>
                <a:spcPct val="90000"/>
              </a:lnSpc>
              <a:spcBef>
                <a:spcPts val="1000"/>
              </a:spcBef>
              <a:spcAft>
                <a:spcPts val="0"/>
              </a:spcAft>
              <a:buClr>
                <a:schemeClr val="dk1"/>
              </a:buClr>
              <a:buSzPts val="2000"/>
              <a:buNone/>
            </a:pPr>
            <a:r>
              <a:rPr lang="en-US" sz="2000" b="1"/>
              <a:t>x = 4.0</a:t>
            </a:r>
            <a:endParaRPr/>
          </a:p>
          <a:p>
            <a:pPr marL="0" lvl="0" indent="0" algn="l" rtl="0">
              <a:lnSpc>
                <a:spcPct val="90000"/>
              </a:lnSpc>
              <a:spcBef>
                <a:spcPts val="1000"/>
              </a:spcBef>
              <a:spcAft>
                <a:spcPts val="0"/>
              </a:spcAft>
              <a:buClr>
                <a:schemeClr val="dk1"/>
              </a:buClr>
              <a:buSzPts val="2000"/>
              <a:buNone/>
            </a:pPr>
            <a:r>
              <a:rPr lang="en-US" sz="2000" b="1"/>
              <a:t>y = 2.0</a:t>
            </a:r>
            <a:endParaRPr/>
          </a:p>
          <a:p>
            <a:pPr marL="0" lvl="0" indent="0" algn="l" rtl="0">
              <a:lnSpc>
                <a:spcPct val="90000"/>
              </a:lnSpc>
              <a:spcBef>
                <a:spcPts val="100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2000"/>
              <a:buNone/>
            </a:pPr>
            <a:r>
              <a:rPr lang="en-US" sz="2000" b="1"/>
              <a:t># Addition</a:t>
            </a:r>
            <a:endParaRPr/>
          </a:p>
          <a:p>
            <a:pPr marL="0" lvl="0" indent="0" algn="l" rtl="0">
              <a:lnSpc>
                <a:spcPct val="90000"/>
              </a:lnSpc>
              <a:spcBef>
                <a:spcPts val="1000"/>
              </a:spcBef>
              <a:spcAft>
                <a:spcPts val="0"/>
              </a:spcAft>
              <a:buClr>
                <a:schemeClr val="dk1"/>
              </a:buClr>
              <a:buSzPts val="2000"/>
              <a:buNone/>
            </a:pPr>
            <a:r>
              <a:rPr lang="en-US" sz="2000" b="1"/>
              <a:t>print(x + y)</a:t>
            </a:r>
            <a:endParaRPr/>
          </a:p>
          <a:p>
            <a:pPr marL="0" lvl="0" indent="0" algn="l" rtl="0">
              <a:lnSpc>
                <a:spcPct val="90000"/>
              </a:lnSpc>
              <a:spcBef>
                <a:spcPts val="100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2000"/>
              <a:buNone/>
            </a:pPr>
            <a:r>
              <a:rPr lang="en-US" sz="2000" b="1"/>
              <a:t># Subtraction</a:t>
            </a:r>
            <a:endParaRPr/>
          </a:p>
          <a:p>
            <a:pPr marL="0" lvl="0" indent="0" algn="l" rtl="0">
              <a:lnSpc>
                <a:spcPct val="90000"/>
              </a:lnSpc>
              <a:spcBef>
                <a:spcPts val="1000"/>
              </a:spcBef>
              <a:spcAft>
                <a:spcPts val="0"/>
              </a:spcAft>
              <a:buClr>
                <a:schemeClr val="dk1"/>
              </a:buClr>
              <a:buSzPts val="2000"/>
              <a:buNone/>
            </a:pPr>
            <a:r>
              <a:rPr lang="en-US" sz="2000" b="1"/>
              <a:t>print(x - y)</a:t>
            </a:r>
            <a:endParaRPr/>
          </a:p>
        </p:txBody>
      </p:sp>
      <p:sp>
        <p:nvSpPr>
          <p:cNvPr id="170" name="Google Shape;170;p22"/>
          <p:cNvSpPr/>
          <p:nvPr/>
        </p:nvSpPr>
        <p:spPr>
          <a:xfrm>
            <a:off x="6095999" y="1311008"/>
            <a:ext cx="4645445" cy="46782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chemeClr val="dk1"/>
                </a:solidFill>
                <a:latin typeface="Avenir"/>
                <a:ea typeface="Avenir"/>
                <a:cs typeface="Avenir"/>
                <a:sym typeface="Avenir"/>
              </a:rPr>
              <a:t># Absolute value</a:t>
            </a: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print(abs(x))</a:t>
            </a:r>
            <a:endParaRPr/>
          </a:p>
          <a:p>
            <a:pPr marL="0" marR="0" lvl="0" indent="0" algn="l" rtl="0">
              <a:spcBef>
                <a:spcPts val="0"/>
              </a:spcBef>
              <a:spcAft>
                <a:spcPts val="0"/>
              </a:spcAft>
              <a:buNone/>
            </a:pP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 x to the power y</a:t>
            </a: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print(x ** y)</a:t>
            </a:r>
            <a:endParaRPr/>
          </a:p>
          <a:p>
            <a:pPr marL="0" marR="0" lvl="0" indent="0" algn="l" rtl="0">
              <a:spcBef>
                <a:spcPts val="0"/>
              </a:spcBef>
              <a:spcAft>
                <a:spcPts val="0"/>
              </a:spcAft>
              <a:buNone/>
            </a:pP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 Multiplication</a:t>
            </a: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print(x * y)</a:t>
            </a:r>
            <a:endParaRPr/>
          </a:p>
          <a:p>
            <a:pPr marL="0" marR="0" lvl="0" indent="0" algn="l" rtl="0">
              <a:spcBef>
                <a:spcPts val="0"/>
              </a:spcBef>
              <a:spcAft>
                <a:spcPts val="0"/>
              </a:spcAft>
              <a:buNone/>
            </a:pP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 Returns the quotient</a:t>
            </a: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print(x / y)</a:t>
            </a:r>
            <a:endParaRPr/>
          </a:p>
          <a:p>
            <a:pPr marL="0" marR="0" lvl="0" indent="0" algn="l" rtl="0">
              <a:spcBef>
                <a:spcPts val="0"/>
              </a:spcBef>
              <a:spcAft>
                <a:spcPts val="0"/>
              </a:spcAft>
              <a:buNone/>
            </a:pPr>
            <a:endParaRPr sz="2000" b="1">
              <a:solidFill>
                <a:schemeClr val="dk1"/>
              </a:solidFill>
              <a:latin typeface="Avenir"/>
              <a:ea typeface="Avenir"/>
              <a:cs typeface="Avenir"/>
              <a:sym typeface="Aveni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 Returns the remainder</a:t>
            </a:r>
            <a:endParaRPr/>
          </a:p>
          <a:p>
            <a:pPr marL="0" marR="0" lvl="0" indent="0" algn="l" rtl="0">
              <a:spcBef>
                <a:spcPts val="0"/>
              </a:spcBef>
              <a:spcAft>
                <a:spcPts val="0"/>
              </a:spcAft>
              <a:buNone/>
            </a:pPr>
            <a:r>
              <a:rPr lang="en-US" sz="2000" b="1">
                <a:solidFill>
                  <a:schemeClr val="dk1"/>
                </a:solidFill>
                <a:latin typeface="Avenir"/>
                <a:ea typeface="Avenir"/>
                <a:cs typeface="Avenir"/>
                <a:sym typeface="Avenir"/>
              </a:rPr>
              <a:t>print(x % y) </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Dynamically Typed Language</a:t>
            </a:r>
            <a:endParaRPr/>
          </a:p>
        </p:txBody>
      </p:sp>
      <p:sp>
        <p:nvSpPr>
          <p:cNvPr id="176" name="Google Shape;176;p2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Note</a:t>
            </a:r>
            <a:r>
              <a:rPr lang="en-US"/>
              <a:t> that in Python, you do not have to explicitly state the type of the variable or your data. That is because it is a dynamically typed language. Dynamically typed languages are the languages where the type of data an object can store is mutable.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String</a:t>
            </a:r>
            <a:endParaRPr/>
          </a:p>
        </p:txBody>
      </p:sp>
      <p:sp>
        <p:nvSpPr>
          <p:cNvPr id="182" name="Google Shape;182;p2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Strings are collections of alphabets, words or other characters. In Python, you can create strings by enclosing a sequence of characters within a pair of single or double quotes. For example: 'cake', "cookie", etc.</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You can also apply the + operations on two or more strings to concatenate them, just like in the example below: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Twentieth Century"/>
              <a:buNone/>
            </a:pPr>
            <a:r>
              <a:rPr lang="en-US">
                <a:solidFill>
                  <a:srgbClr val="FF0000"/>
                </a:solidFill>
              </a:rPr>
              <a:t>Try Out</a:t>
            </a:r>
            <a:endParaRPr/>
          </a:p>
        </p:txBody>
      </p:sp>
      <p:sp>
        <p:nvSpPr>
          <p:cNvPr id="188" name="Google Shape;188;p25"/>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x = 'Cake’ </a:t>
            </a:r>
            <a:endParaRPr/>
          </a:p>
          <a:p>
            <a:pPr marL="0" lvl="0" indent="0" algn="l" rtl="0">
              <a:lnSpc>
                <a:spcPct val="90000"/>
              </a:lnSpc>
              <a:spcBef>
                <a:spcPts val="1000"/>
              </a:spcBef>
              <a:spcAft>
                <a:spcPts val="0"/>
              </a:spcAft>
              <a:buClr>
                <a:schemeClr val="dk1"/>
              </a:buClr>
              <a:buSzPts val="2800"/>
              <a:buNone/>
            </a:pPr>
            <a:r>
              <a:rPr lang="en-US" b="1"/>
              <a:t>y = 'Cookie’ </a:t>
            </a:r>
            <a:endParaRPr/>
          </a:p>
          <a:p>
            <a:pPr marL="0" lvl="0" indent="0" algn="l" rtl="0">
              <a:lnSpc>
                <a:spcPct val="90000"/>
              </a:lnSpc>
              <a:spcBef>
                <a:spcPts val="1000"/>
              </a:spcBef>
              <a:spcAft>
                <a:spcPts val="0"/>
              </a:spcAft>
              <a:buClr>
                <a:schemeClr val="dk1"/>
              </a:buClr>
              <a:buSzPts val="2800"/>
              <a:buNone/>
            </a:pPr>
            <a:r>
              <a:rPr lang="en-US" b="1"/>
              <a:t>x + ' &amp; ' + y</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'Cake &amp; Cookie'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Other Basic Operations</a:t>
            </a:r>
            <a:endParaRPr/>
          </a:p>
        </p:txBody>
      </p:sp>
      <p:sp>
        <p:nvSpPr>
          <p:cNvPr id="194" name="Google Shape;194;p2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Here are some other basic operations that you can perform with strings; For example, you can use * to repeat a string a certain number of times: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 Repeat </a:t>
            </a:r>
            <a:endParaRPr/>
          </a:p>
          <a:p>
            <a:pPr marL="0" lvl="0" indent="0" algn="l" rtl="0">
              <a:lnSpc>
                <a:spcPct val="90000"/>
              </a:lnSpc>
              <a:spcBef>
                <a:spcPts val="1000"/>
              </a:spcBef>
              <a:spcAft>
                <a:spcPts val="0"/>
              </a:spcAft>
              <a:buClr>
                <a:schemeClr val="dk1"/>
              </a:buClr>
              <a:buSzPts val="2800"/>
              <a:buNone/>
            </a:pPr>
            <a:r>
              <a:rPr lang="en-US"/>
              <a:t>x * 2</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‘CakeCake’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838200" y="365126"/>
            <a:ext cx="10515600" cy="9128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Slicing Strings</a:t>
            </a:r>
            <a:endParaRPr/>
          </a:p>
        </p:txBody>
      </p:sp>
      <p:sp>
        <p:nvSpPr>
          <p:cNvPr id="200" name="Google Shape;200;p27"/>
          <p:cNvSpPr txBox="1">
            <a:spLocks noGrp="1"/>
          </p:cNvSpPr>
          <p:nvPr>
            <p:ph type="body" idx="1"/>
          </p:nvPr>
        </p:nvSpPr>
        <p:spPr>
          <a:xfrm>
            <a:off x="838200" y="1277958"/>
            <a:ext cx="10515600" cy="549741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You can also slice strings, which means that you select parts of strings:</a:t>
            </a:r>
            <a:endParaRPr/>
          </a:p>
          <a:p>
            <a:pPr marL="0" lvl="0" indent="0" algn="l" rtl="0">
              <a:lnSpc>
                <a:spcPct val="90000"/>
              </a:lnSpc>
              <a:spcBef>
                <a:spcPts val="1000"/>
              </a:spcBef>
              <a:spcAft>
                <a:spcPts val="0"/>
              </a:spcAft>
              <a:buClr>
                <a:schemeClr val="dk1"/>
              </a:buClr>
              <a:buSzPts val="2800"/>
              <a:buNone/>
            </a:pPr>
            <a:r>
              <a:rPr lang="en-US" b="1"/>
              <a:t># Range Slicing </a:t>
            </a:r>
            <a:endParaRPr/>
          </a:p>
          <a:p>
            <a:pPr marL="0" lvl="0" indent="0" algn="l" rtl="0">
              <a:lnSpc>
                <a:spcPct val="90000"/>
              </a:lnSpc>
              <a:spcBef>
                <a:spcPts val="1000"/>
              </a:spcBef>
              <a:spcAft>
                <a:spcPts val="0"/>
              </a:spcAft>
              <a:buClr>
                <a:schemeClr val="dk1"/>
              </a:buClr>
              <a:buSzPts val="2800"/>
              <a:buNone/>
            </a:pPr>
            <a:r>
              <a:rPr lang="en-US"/>
              <a:t>z1 = x[2:] </a:t>
            </a:r>
            <a:endParaRPr/>
          </a:p>
          <a:p>
            <a:pPr marL="0" lvl="0" indent="0" algn="l" rtl="0">
              <a:lnSpc>
                <a:spcPct val="90000"/>
              </a:lnSpc>
              <a:spcBef>
                <a:spcPts val="1000"/>
              </a:spcBef>
              <a:spcAft>
                <a:spcPts val="0"/>
              </a:spcAft>
              <a:buClr>
                <a:schemeClr val="dk1"/>
              </a:buClr>
              <a:buSzPts val="2800"/>
              <a:buNone/>
            </a:pPr>
            <a:r>
              <a:rPr lang="en-US"/>
              <a:t>Print(z1)</a:t>
            </a:r>
            <a:endParaRPr/>
          </a:p>
          <a:p>
            <a:pPr marL="0" lvl="0" indent="0" algn="l" rtl="0">
              <a:lnSpc>
                <a:spcPct val="90000"/>
              </a:lnSpc>
              <a:spcBef>
                <a:spcPts val="1000"/>
              </a:spcBef>
              <a:spcAft>
                <a:spcPts val="0"/>
              </a:spcAft>
              <a:buClr>
                <a:schemeClr val="dk1"/>
              </a:buClr>
              <a:buSzPts val="1100"/>
              <a:buNone/>
            </a:pPr>
            <a:endParaRPr sz="1100"/>
          </a:p>
          <a:p>
            <a:pPr marL="0" lvl="0" indent="0" algn="l" rtl="0">
              <a:lnSpc>
                <a:spcPct val="90000"/>
              </a:lnSpc>
              <a:spcBef>
                <a:spcPts val="1000"/>
              </a:spcBef>
              <a:spcAft>
                <a:spcPts val="0"/>
              </a:spcAft>
              <a:buClr>
                <a:schemeClr val="dk1"/>
              </a:buClr>
              <a:buSzPts val="2800"/>
              <a:buNone/>
            </a:pPr>
            <a:r>
              <a:rPr lang="en-US" b="1"/>
              <a:t># Slicing </a:t>
            </a:r>
            <a:endParaRPr/>
          </a:p>
          <a:p>
            <a:pPr marL="0" lvl="0" indent="0" algn="l" rtl="0">
              <a:lnSpc>
                <a:spcPct val="90000"/>
              </a:lnSpc>
              <a:spcBef>
                <a:spcPts val="1000"/>
              </a:spcBef>
              <a:spcAft>
                <a:spcPts val="0"/>
              </a:spcAft>
              <a:buClr>
                <a:schemeClr val="dk1"/>
              </a:buClr>
              <a:buSzPts val="2800"/>
              <a:buNone/>
            </a:pPr>
            <a:r>
              <a:rPr lang="en-US"/>
              <a:t>z2 = y[0] + y[1] </a:t>
            </a:r>
            <a:br>
              <a:rPr lang="en-US"/>
            </a:br>
            <a:r>
              <a:rPr lang="en-US"/>
              <a:t>print(z2)</a:t>
            </a:r>
            <a:endParaRPr/>
          </a:p>
          <a:p>
            <a:pPr marL="0" lvl="0" indent="0" algn="l" rtl="0">
              <a:lnSpc>
                <a:spcPct val="90000"/>
              </a:lnSpc>
              <a:spcBef>
                <a:spcPts val="1000"/>
              </a:spcBef>
              <a:spcAft>
                <a:spcPts val="0"/>
              </a:spcAft>
              <a:buClr>
                <a:schemeClr val="dk1"/>
              </a:buClr>
              <a:buSzPts val="2800"/>
              <a:buNone/>
            </a:pPr>
            <a:r>
              <a:rPr lang="en-US" b="1"/>
              <a:t>Output: </a:t>
            </a:r>
            <a:endParaRPr/>
          </a:p>
          <a:p>
            <a:pPr marL="0" lvl="0" indent="0" algn="l" rtl="0">
              <a:lnSpc>
                <a:spcPct val="90000"/>
              </a:lnSpc>
              <a:spcBef>
                <a:spcPts val="1000"/>
              </a:spcBef>
              <a:spcAft>
                <a:spcPts val="0"/>
              </a:spcAft>
              <a:buClr>
                <a:schemeClr val="dk1"/>
              </a:buClr>
              <a:buSzPts val="2800"/>
              <a:buNone/>
            </a:pPr>
            <a:r>
              <a:rPr lang="en-US"/>
              <a:t>ke</a:t>
            </a:r>
            <a:endParaRPr/>
          </a:p>
          <a:p>
            <a:pPr marL="0" lvl="0" indent="0" algn="l" rtl="0">
              <a:lnSpc>
                <a:spcPct val="90000"/>
              </a:lnSpc>
              <a:spcBef>
                <a:spcPts val="1000"/>
              </a:spcBef>
              <a:spcAft>
                <a:spcPts val="0"/>
              </a:spcAft>
              <a:buClr>
                <a:schemeClr val="dk1"/>
              </a:buClr>
              <a:buSzPts val="2800"/>
              <a:buNone/>
            </a:pPr>
            <a:r>
              <a:rPr lang="en-US"/>
              <a:t>Co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Alpha-Numeric</a:t>
            </a:r>
            <a:endParaRPr/>
          </a:p>
        </p:txBody>
      </p:sp>
      <p:sp>
        <p:nvSpPr>
          <p:cNvPr id="206" name="Google Shape;206;p2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Note</a:t>
            </a:r>
            <a:r>
              <a:rPr lang="en-US"/>
              <a:t> that strings can also be alpha-numeric characters, but that the + operation still is used to concatenate strings.</a:t>
            </a:r>
            <a:endParaRPr/>
          </a:p>
          <a:p>
            <a:pPr marL="457200" lvl="1" indent="0" algn="l" rtl="0">
              <a:lnSpc>
                <a:spcPct val="90000"/>
              </a:lnSpc>
              <a:spcBef>
                <a:spcPts val="500"/>
              </a:spcBef>
              <a:spcAft>
                <a:spcPts val="0"/>
              </a:spcAft>
              <a:buClr>
                <a:schemeClr val="dk1"/>
              </a:buClr>
              <a:buSzPts val="2400"/>
              <a:buNone/>
            </a:pPr>
            <a:r>
              <a:rPr lang="en-US"/>
              <a:t>x = ‘4’</a:t>
            </a:r>
            <a:endParaRPr/>
          </a:p>
          <a:p>
            <a:pPr marL="457200" lvl="1" indent="0" algn="l" rtl="0">
              <a:lnSpc>
                <a:spcPct val="90000"/>
              </a:lnSpc>
              <a:spcBef>
                <a:spcPts val="500"/>
              </a:spcBef>
              <a:spcAft>
                <a:spcPts val="0"/>
              </a:spcAft>
              <a:buClr>
                <a:schemeClr val="dk1"/>
              </a:buClr>
              <a:buSzPts val="2400"/>
              <a:buNone/>
            </a:pPr>
            <a:r>
              <a:rPr lang="en-US"/>
              <a:t>y = ‘2’</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n-US"/>
              <a:t>x + y</a:t>
            </a:r>
            <a:endParaRPr/>
          </a:p>
          <a:p>
            <a:pPr marL="0" lvl="0" indent="0" algn="l" rtl="0">
              <a:lnSpc>
                <a:spcPct val="90000"/>
              </a:lnSpc>
              <a:spcBef>
                <a:spcPts val="1000"/>
              </a:spcBef>
              <a:spcAft>
                <a:spcPts val="0"/>
              </a:spcAft>
              <a:buClr>
                <a:schemeClr val="dk1"/>
              </a:buClr>
              <a:buSzPts val="2800"/>
              <a:buNone/>
            </a:pPr>
            <a:r>
              <a:rPr lang="en-US" b="1"/>
              <a:t>Output: </a:t>
            </a:r>
            <a:r>
              <a:rPr lang="en-US"/>
              <a:t>’42’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Built-in methods</a:t>
            </a:r>
            <a:endParaRPr/>
          </a:p>
        </p:txBody>
      </p:sp>
      <p:sp>
        <p:nvSpPr>
          <p:cNvPr id="212" name="Google Shape;212;p2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Python has many built-in methods or helper functions to manipulate strings. Replacing a substring, capitalising certain words in a paragraph, finding the position of a string within another string are some common string manipulations. Check out some of these:</a:t>
            </a:r>
            <a:endParaRPr/>
          </a:p>
          <a:p>
            <a:pPr marL="228600" lvl="0" indent="-228600" algn="l" rtl="0">
              <a:lnSpc>
                <a:spcPct val="90000"/>
              </a:lnSpc>
              <a:spcBef>
                <a:spcPts val="1000"/>
              </a:spcBef>
              <a:spcAft>
                <a:spcPts val="0"/>
              </a:spcAft>
              <a:buClr>
                <a:schemeClr val="dk1"/>
              </a:buClr>
              <a:buSzPts val="2800"/>
              <a:buChar char="•"/>
            </a:pPr>
            <a:r>
              <a:rPr lang="en-US"/>
              <a:t>Capitalize strings</a:t>
            </a:r>
            <a:endParaRPr/>
          </a:p>
          <a:p>
            <a:pPr marL="0" lvl="0" indent="0" algn="l" rtl="0">
              <a:lnSpc>
                <a:spcPct val="90000"/>
              </a:lnSpc>
              <a:spcBef>
                <a:spcPts val="1000"/>
              </a:spcBef>
              <a:spcAft>
                <a:spcPts val="0"/>
              </a:spcAft>
              <a:buClr>
                <a:schemeClr val="dk1"/>
              </a:buClr>
              <a:buSzPts val="2800"/>
              <a:buNone/>
            </a:pPr>
            <a:r>
              <a:rPr lang="en-US"/>
              <a:t>str.capitalize(‘cooking’)</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‘Cookie’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 Out</a:t>
            </a:r>
            <a:endParaRPr/>
          </a:p>
        </p:txBody>
      </p:sp>
      <p:sp>
        <p:nvSpPr>
          <p:cNvPr id="218" name="Google Shape;218;p30"/>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Retrieve the length of a string in characters. Note that the spaces also count towards the final result:</a:t>
            </a:r>
            <a:endParaRPr/>
          </a:p>
          <a:p>
            <a:pPr marL="457200" lvl="1" indent="0" algn="l" rtl="0">
              <a:lnSpc>
                <a:spcPct val="90000"/>
              </a:lnSpc>
              <a:spcBef>
                <a:spcPts val="500"/>
              </a:spcBef>
              <a:spcAft>
                <a:spcPts val="0"/>
              </a:spcAft>
              <a:buClr>
                <a:schemeClr val="dk1"/>
              </a:buClr>
              <a:buSzPts val="2400"/>
              <a:buNone/>
            </a:pPr>
            <a:r>
              <a:rPr lang="en-US" b="1"/>
              <a:t>str1 = ”Here, Cake 4 U" </a:t>
            </a:r>
            <a:endParaRPr/>
          </a:p>
          <a:p>
            <a:pPr marL="457200" lvl="1" indent="0" algn="l" rtl="0">
              <a:lnSpc>
                <a:spcPct val="90000"/>
              </a:lnSpc>
              <a:spcBef>
                <a:spcPts val="500"/>
              </a:spcBef>
              <a:spcAft>
                <a:spcPts val="0"/>
              </a:spcAft>
              <a:buClr>
                <a:schemeClr val="dk1"/>
              </a:buClr>
              <a:buSzPts val="2400"/>
              <a:buNone/>
            </a:pPr>
            <a:r>
              <a:rPr lang="en-US" b="1"/>
              <a:t>str2 = "404" </a:t>
            </a:r>
            <a:endParaRPr/>
          </a:p>
          <a:p>
            <a:pPr marL="457200" lvl="1" indent="0" algn="l" rtl="0">
              <a:lnSpc>
                <a:spcPct val="90000"/>
              </a:lnSpc>
              <a:spcBef>
                <a:spcPts val="500"/>
              </a:spcBef>
              <a:spcAft>
                <a:spcPts val="0"/>
              </a:spcAft>
              <a:buClr>
                <a:schemeClr val="dk1"/>
              </a:buClr>
              <a:buSzPts val="2400"/>
              <a:buNone/>
            </a:pPr>
            <a:r>
              <a:rPr lang="en-US" b="1"/>
              <a:t>Len(str1)</a:t>
            </a:r>
            <a:endParaRPr/>
          </a:p>
          <a:p>
            <a:pPr marL="457200" lvl="1" indent="0" algn="l" rtl="0">
              <a:lnSpc>
                <a:spcPct val="90000"/>
              </a:lnSpc>
              <a:spcBef>
                <a:spcPts val="500"/>
              </a:spcBef>
              <a:spcAft>
                <a:spcPts val="0"/>
              </a:spcAft>
              <a:buClr>
                <a:schemeClr val="dk1"/>
              </a:buClr>
              <a:buSzPts val="2400"/>
              <a:buNone/>
            </a:pPr>
            <a:endParaRPr b="1"/>
          </a:p>
          <a:p>
            <a:pPr marL="457200" lvl="1" indent="0" algn="l" rtl="0">
              <a:lnSpc>
                <a:spcPct val="90000"/>
              </a:lnSpc>
              <a:spcBef>
                <a:spcPts val="500"/>
              </a:spcBef>
              <a:spcAft>
                <a:spcPts val="0"/>
              </a:spcAft>
              <a:buClr>
                <a:schemeClr val="dk1"/>
              </a:buClr>
              <a:buSzPts val="2400"/>
              <a:buNone/>
            </a:pPr>
            <a:r>
              <a:rPr lang="en-US" b="1"/>
              <a:t>What is the Output?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 Out</a:t>
            </a:r>
            <a:endParaRPr/>
          </a:p>
        </p:txBody>
      </p:sp>
      <p:sp>
        <p:nvSpPr>
          <p:cNvPr id="224" name="Google Shape;224;p31"/>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Check whether a string consists of only digits</a:t>
            </a:r>
            <a:endParaRPr/>
          </a:p>
          <a:p>
            <a:pPr marL="0" lvl="0" indent="0" algn="l" rtl="0">
              <a:lnSpc>
                <a:spcPct val="90000"/>
              </a:lnSpc>
              <a:spcBef>
                <a:spcPts val="1000"/>
              </a:spcBef>
              <a:spcAft>
                <a:spcPts val="0"/>
              </a:spcAft>
              <a:buClr>
                <a:schemeClr val="dk1"/>
              </a:buClr>
              <a:buSzPts val="2800"/>
              <a:buNone/>
            </a:pPr>
            <a:r>
              <a:rPr lang="en-US" b="1"/>
              <a:t>str1.isdigit()</a:t>
            </a:r>
            <a:endParaRPr/>
          </a:p>
          <a:p>
            <a:pPr marL="0" lvl="0" indent="0" algn="l" rtl="0">
              <a:lnSpc>
                <a:spcPct val="90000"/>
              </a:lnSpc>
              <a:spcBef>
                <a:spcPts val="1000"/>
              </a:spcBef>
              <a:spcAft>
                <a:spcPts val="0"/>
              </a:spcAft>
              <a:buClr>
                <a:schemeClr val="dk1"/>
              </a:buClr>
              <a:buSzPts val="2800"/>
              <a:buNone/>
            </a:pPr>
            <a:r>
              <a:rPr lang="en-US" b="1"/>
              <a:t>Output</a:t>
            </a:r>
            <a:r>
              <a:rPr lang="en-US"/>
              <a:t>: False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str2.isdigit()</a:t>
            </a:r>
            <a:endParaRPr/>
          </a:p>
          <a:p>
            <a:pPr marL="0" lvl="0" indent="0" algn="l" rtl="0">
              <a:lnSpc>
                <a:spcPct val="90000"/>
              </a:lnSpc>
              <a:spcBef>
                <a:spcPts val="1000"/>
              </a:spcBef>
              <a:spcAft>
                <a:spcPts val="0"/>
              </a:spcAft>
              <a:buClr>
                <a:schemeClr val="dk1"/>
              </a:buClr>
              <a:buSzPts val="2800"/>
              <a:buNone/>
            </a:pPr>
            <a:r>
              <a:rPr lang="en-US" b="1"/>
              <a:t>Output</a:t>
            </a:r>
            <a:r>
              <a:rPr lang="en-US"/>
              <a:t>: True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Data structures</a:t>
            </a:r>
            <a:endParaRPr/>
          </a:p>
        </p:txBody>
      </p:sp>
      <p:sp>
        <p:nvSpPr>
          <p:cNvPr id="118" name="Google Shape;118;p1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Data structures are a way of organizing and storing data so that they can be accessed and worked with efficiently. They define the relationship between the data, and the operations that can be performed on the data. There are many various kinds of data structures defined that make it easier for the data scientists and the computer engineers, alike to concentrate on the main picture of solving larger problems rather than getting lost in the details of data description and access.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 Out</a:t>
            </a:r>
            <a:endParaRPr/>
          </a:p>
        </p:txBody>
      </p:sp>
      <p:sp>
        <p:nvSpPr>
          <p:cNvPr id="230" name="Google Shape;230;p32"/>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Replace parts of strings with other strings</a:t>
            </a:r>
            <a:endParaRPr/>
          </a:p>
          <a:p>
            <a:pPr marL="0" lvl="0" indent="0" algn="l" rtl="0">
              <a:lnSpc>
                <a:spcPct val="90000"/>
              </a:lnSpc>
              <a:spcBef>
                <a:spcPts val="1000"/>
              </a:spcBef>
              <a:spcAft>
                <a:spcPts val="0"/>
              </a:spcAft>
              <a:buClr>
                <a:schemeClr val="dk1"/>
              </a:buClr>
              <a:buSzPts val="2800"/>
              <a:buNone/>
            </a:pPr>
            <a:r>
              <a:rPr lang="en-US" b="1"/>
              <a:t>str1.replace('4 U', str2)</a:t>
            </a:r>
            <a:endParaRPr/>
          </a:p>
          <a:p>
            <a:pPr marL="0" lvl="0" indent="0" algn="l" rtl="0">
              <a:lnSpc>
                <a:spcPct val="90000"/>
              </a:lnSpc>
              <a:spcBef>
                <a:spcPts val="1000"/>
              </a:spcBef>
              <a:spcAft>
                <a:spcPts val="0"/>
              </a:spcAft>
              <a:buClr>
                <a:schemeClr val="dk1"/>
              </a:buClr>
              <a:buSzPts val="2800"/>
              <a:buNone/>
            </a:pPr>
            <a:r>
              <a:rPr lang="en-US" b="1"/>
              <a:t>Output:</a:t>
            </a:r>
            <a:r>
              <a:rPr lang="en-US"/>
              <a:t> 'Cake 404'</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 Out</a:t>
            </a:r>
            <a:endParaRPr/>
          </a:p>
        </p:txBody>
      </p:sp>
      <p:sp>
        <p:nvSpPr>
          <p:cNvPr id="236" name="Google Shape;236;p3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Find substrings in other strings; Returns the lowest index or position within the string at which the substring is found:</a:t>
            </a:r>
            <a:endParaRPr/>
          </a:p>
          <a:p>
            <a:pPr marL="457200" lvl="1" indent="0" algn="l" rtl="0">
              <a:lnSpc>
                <a:spcPct val="90000"/>
              </a:lnSpc>
              <a:spcBef>
                <a:spcPts val="500"/>
              </a:spcBef>
              <a:spcAft>
                <a:spcPts val="0"/>
              </a:spcAft>
              <a:buClr>
                <a:schemeClr val="dk1"/>
              </a:buClr>
              <a:buSzPts val="2400"/>
              <a:buNone/>
            </a:pPr>
            <a:r>
              <a:rPr lang="en-US"/>
              <a:t>str1 = 'cookie’ </a:t>
            </a:r>
            <a:endParaRPr/>
          </a:p>
          <a:p>
            <a:pPr marL="457200" lvl="1" indent="0" algn="l" rtl="0">
              <a:lnSpc>
                <a:spcPct val="90000"/>
              </a:lnSpc>
              <a:spcBef>
                <a:spcPts val="500"/>
              </a:spcBef>
              <a:spcAft>
                <a:spcPts val="0"/>
              </a:spcAft>
              <a:buClr>
                <a:schemeClr val="dk1"/>
              </a:buClr>
              <a:buSzPts val="2400"/>
              <a:buNone/>
            </a:pPr>
            <a:r>
              <a:rPr lang="en-US"/>
              <a:t>str2 = 'cook’ </a:t>
            </a:r>
            <a:endParaRPr/>
          </a:p>
          <a:p>
            <a:pPr marL="457200" lvl="1" indent="0" algn="l" rtl="0">
              <a:lnSpc>
                <a:spcPct val="90000"/>
              </a:lnSpc>
              <a:spcBef>
                <a:spcPts val="500"/>
              </a:spcBef>
              <a:spcAft>
                <a:spcPts val="0"/>
              </a:spcAft>
              <a:buClr>
                <a:schemeClr val="dk1"/>
              </a:buClr>
              <a:buSzPts val="2400"/>
              <a:buNone/>
            </a:pPr>
            <a:r>
              <a:rPr lang="en-US"/>
              <a:t>str1.find(str2)</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n-US" b="1"/>
              <a:t>Output: </a:t>
            </a:r>
            <a:r>
              <a:rPr lang="en-US"/>
              <a:t>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 Out</a:t>
            </a:r>
            <a:endParaRPr/>
          </a:p>
        </p:txBody>
      </p:sp>
      <p:sp>
        <p:nvSpPr>
          <p:cNvPr id="242" name="Google Shape;242;p3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The substring 'cook' is found at the start of 'cookie'. As a result, you refer to the position within 'cookie' at which you find that substring. In this case, 0 is returned because you start counting positions from 0!</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str1 = 'I got you a cookie’ </a:t>
            </a:r>
            <a:endParaRPr/>
          </a:p>
          <a:p>
            <a:pPr marL="0" lvl="0" indent="0" algn="l" rtl="0">
              <a:lnSpc>
                <a:spcPct val="90000"/>
              </a:lnSpc>
              <a:spcBef>
                <a:spcPts val="1000"/>
              </a:spcBef>
              <a:spcAft>
                <a:spcPts val="0"/>
              </a:spcAft>
              <a:buClr>
                <a:schemeClr val="dk1"/>
              </a:buClr>
              <a:buSzPct val="100000"/>
              <a:buNone/>
            </a:pPr>
            <a:r>
              <a:rPr lang="en-US" b="1"/>
              <a:t>str2 = 'cook’ </a:t>
            </a:r>
            <a:endParaRPr/>
          </a:p>
          <a:p>
            <a:pPr marL="0" lvl="0" indent="0" algn="l" rtl="0">
              <a:lnSpc>
                <a:spcPct val="90000"/>
              </a:lnSpc>
              <a:spcBef>
                <a:spcPts val="1000"/>
              </a:spcBef>
              <a:spcAft>
                <a:spcPts val="0"/>
              </a:spcAft>
              <a:buClr>
                <a:schemeClr val="dk1"/>
              </a:buClr>
              <a:buSzPct val="100000"/>
              <a:buNone/>
            </a:pPr>
            <a:r>
              <a:rPr lang="en-US" b="1"/>
              <a:t>str1.find(str2)</a:t>
            </a:r>
            <a:endParaRPr/>
          </a:p>
          <a:p>
            <a:pPr marL="0" lvl="0" indent="0" algn="l" rtl="0">
              <a:lnSpc>
                <a:spcPct val="90000"/>
              </a:lnSpc>
              <a:spcBef>
                <a:spcPts val="1000"/>
              </a:spcBef>
              <a:spcAft>
                <a:spcPts val="0"/>
              </a:spcAft>
              <a:buClr>
                <a:schemeClr val="dk1"/>
              </a:buClr>
              <a:buSzPct val="100000"/>
              <a:buNone/>
            </a:pPr>
            <a:endParaRPr b="1"/>
          </a:p>
          <a:p>
            <a:pPr marL="0" lvl="0" indent="0" algn="l" rtl="0">
              <a:lnSpc>
                <a:spcPct val="90000"/>
              </a:lnSpc>
              <a:spcBef>
                <a:spcPts val="1000"/>
              </a:spcBef>
              <a:spcAft>
                <a:spcPts val="0"/>
              </a:spcAft>
              <a:buClr>
                <a:schemeClr val="dk1"/>
              </a:buClr>
              <a:buSzPct val="100000"/>
              <a:buNone/>
            </a:pPr>
            <a:r>
              <a:rPr lang="en-US" b="1"/>
              <a:t>Output: </a:t>
            </a:r>
            <a:r>
              <a:rPr lang="en-US"/>
              <a:t>12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title"/>
          </p:nvPr>
        </p:nvSpPr>
        <p:spPr>
          <a:xfrm>
            <a:off x="838200" y="365126"/>
            <a:ext cx="10515600" cy="11441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Substring</a:t>
            </a:r>
            <a:endParaRPr/>
          </a:p>
        </p:txBody>
      </p:sp>
      <p:sp>
        <p:nvSpPr>
          <p:cNvPr id="248" name="Google Shape;248;p35"/>
          <p:cNvSpPr txBox="1">
            <a:spLocks noGrp="1"/>
          </p:cNvSpPr>
          <p:nvPr>
            <p:ph type="body" idx="1"/>
          </p:nvPr>
        </p:nvSpPr>
        <p:spPr>
          <a:xfrm>
            <a:off x="165254" y="1825625"/>
            <a:ext cx="1192025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Similarly, the substring 'cook' is found at position 12 within 'I got you a cookie'. Remember that you start counting from 0 and that spaces count towards the positions!</a:t>
            </a:r>
            <a:endParaRPr/>
          </a:p>
          <a:p>
            <a:pPr marL="228600" lvl="0" indent="-228600" algn="l" rtl="0">
              <a:lnSpc>
                <a:spcPct val="90000"/>
              </a:lnSpc>
              <a:spcBef>
                <a:spcPts val="1000"/>
              </a:spcBef>
              <a:spcAft>
                <a:spcPts val="0"/>
              </a:spcAft>
              <a:buClr>
                <a:schemeClr val="dk1"/>
              </a:buClr>
              <a:buSzPts val="2800"/>
              <a:buChar char="•"/>
            </a:pPr>
            <a:r>
              <a:rPr lang="en-US"/>
              <a:t>You can find an exhaustive list of string methods below.</a:t>
            </a:r>
            <a:endParaRPr/>
          </a:p>
          <a:p>
            <a:pPr marL="0" lvl="0" indent="0" algn="l" rtl="0">
              <a:lnSpc>
                <a:spcPct val="90000"/>
              </a:lnSpc>
              <a:spcBef>
                <a:spcPts val="1000"/>
              </a:spcBef>
              <a:spcAft>
                <a:spcPts val="0"/>
              </a:spcAft>
              <a:buClr>
                <a:schemeClr val="dk1"/>
              </a:buClr>
              <a:buSzPts val="2800"/>
              <a:buNone/>
            </a:pPr>
            <a:r>
              <a:rPr lang="en-US" b="1"/>
              <a:t>Source: </a:t>
            </a:r>
            <a:r>
              <a:rPr lang="en-US"/>
              <a:t>https://docs.python.org/3/library/stdtypes.html#string-methods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Boolean</a:t>
            </a:r>
            <a:endParaRPr/>
          </a:p>
        </p:txBody>
      </p:sp>
      <p:sp>
        <p:nvSpPr>
          <p:cNvPr id="254" name="Google Shape;254;p36"/>
          <p:cNvSpPr txBox="1">
            <a:spLocks noGrp="1"/>
          </p:cNvSpPr>
          <p:nvPr>
            <p:ph type="body" idx="1"/>
          </p:nvPr>
        </p:nvSpPr>
        <p:spPr>
          <a:xfrm>
            <a:off x="838200" y="1825624"/>
            <a:ext cx="10515600" cy="45200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built-in data type that can take up the values: True and False, which often makes them interchangeable with the integers 1 and 0. Booleans are useful in conditional and comparison expressions, just like in the following examples:</a:t>
            </a:r>
            <a:endParaRPr/>
          </a:p>
          <a:p>
            <a:pPr marL="0" lvl="0" indent="0" algn="l" rtl="0">
              <a:lnSpc>
                <a:spcPct val="90000"/>
              </a:lnSpc>
              <a:spcBef>
                <a:spcPts val="1000"/>
              </a:spcBef>
              <a:spcAft>
                <a:spcPts val="0"/>
              </a:spcAft>
              <a:buClr>
                <a:schemeClr val="dk1"/>
              </a:buClr>
              <a:buSzPts val="2800"/>
              <a:buNone/>
            </a:pPr>
            <a:r>
              <a:rPr lang="en-US"/>
              <a:t>x = 4 </a:t>
            </a:r>
            <a:endParaRPr/>
          </a:p>
          <a:p>
            <a:pPr marL="0" lvl="0" indent="0" algn="l" rtl="0">
              <a:lnSpc>
                <a:spcPct val="90000"/>
              </a:lnSpc>
              <a:spcBef>
                <a:spcPts val="1000"/>
              </a:spcBef>
              <a:spcAft>
                <a:spcPts val="0"/>
              </a:spcAft>
              <a:buClr>
                <a:schemeClr val="dk1"/>
              </a:buClr>
              <a:buSzPts val="2800"/>
              <a:buNone/>
            </a:pPr>
            <a:r>
              <a:rPr lang="en-US"/>
              <a:t>y = 2 </a:t>
            </a:r>
            <a:endParaRPr/>
          </a:p>
          <a:p>
            <a:pPr marL="0" lvl="0" indent="0" algn="l" rtl="0">
              <a:lnSpc>
                <a:spcPct val="90000"/>
              </a:lnSpc>
              <a:spcBef>
                <a:spcPts val="1000"/>
              </a:spcBef>
              <a:spcAft>
                <a:spcPts val="0"/>
              </a:spcAft>
              <a:buClr>
                <a:schemeClr val="dk1"/>
              </a:buClr>
              <a:buSzPts val="2800"/>
              <a:buNone/>
            </a:pPr>
            <a:r>
              <a:rPr lang="en-US"/>
              <a:t>x == 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False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838200" y="365126"/>
            <a:ext cx="10515600" cy="8357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Boolean</a:t>
            </a:r>
            <a:endParaRPr/>
          </a:p>
        </p:txBody>
      </p:sp>
      <p:sp>
        <p:nvSpPr>
          <p:cNvPr id="260" name="Google Shape;260;p37"/>
          <p:cNvSpPr txBox="1">
            <a:spLocks noGrp="1"/>
          </p:cNvSpPr>
          <p:nvPr>
            <p:ph type="body" idx="1"/>
          </p:nvPr>
        </p:nvSpPr>
        <p:spPr>
          <a:xfrm>
            <a:off x="838200" y="1200840"/>
            <a:ext cx="10515600" cy="5519449"/>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x &gt; y</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Output: </a:t>
            </a:r>
            <a:r>
              <a:rPr lang="en-US"/>
              <a:t>True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x = 4 </a:t>
            </a:r>
            <a:endParaRPr/>
          </a:p>
          <a:p>
            <a:pPr marL="0" lvl="0" indent="0" algn="l" rtl="0">
              <a:lnSpc>
                <a:spcPct val="90000"/>
              </a:lnSpc>
              <a:spcBef>
                <a:spcPts val="1000"/>
              </a:spcBef>
              <a:spcAft>
                <a:spcPts val="0"/>
              </a:spcAft>
              <a:buClr>
                <a:schemeClr val="dk1"/>
              </a:buClr>
              <a:buSzPct val="100000"/>
              <a:buNone/>
            </a:pPr>
            <a:r>
              <a:rPr lang="en-US"/>
              <a:t>y = 2 </a:t>
            </a:r>
            <a:endParaRPr/>
          </a:p>
          <a:p>
            <a:pPr marL="0" lvl="0" indent="0" algn="l" rtl="0">
              <a:lnSpc>
                <a:spcPct val="90000"/>
              </a:lnSpc>
              <a:spcBef>
                <a:spcPts val="1000"/>
              </a:spcBef>
              <a:spcAft>
                <a:spcPts val="0"/>
              </a:spcAft>
              <a:buClr>
                <a:schemeClr val="dk1"/>
              </a:buClr>
              <a:buSzPct val="100000"/>
              <a:buNone/>
            </a:pPr>
            <a:r>
              <a:rPr lang="en-US"/>
              <a:t>z = (x==y) # Comparison expression (Evaluates to false) </a:t>
            </a:r>
            <a:endParaRPr/>
          </a:p>
          <a:p>
            <a:pPr marL="0" lvl="0" indent="0" algn="l" rtl="0">
              <a:lnSpc>
                <a:spcPct val="90000"/>
              </a:lnSpc>
              <a:spcBef>
                <a:spcPts val="1000"/>
              </a:spcBef>
              <a:spcAft>
                <a:spcPts val="0"/>
              </a:spcAft>
              <a:buClr>
                <a:schemeClr val="dk1"/>
              </a:buClr>
              <a:buSzPct val="100000"/>
              <a:buNone/>
            </a:pPr>
            <a:r>
              <a:rPr lang="en-US"/>
              <a:t>if z: # Conditional on truth/false value of 'z’ </a:t>
            </a:r>
            <a:endParaRPr/>
          </a:p>
          <a:p>
            <a:pPr marL="0" lvl="0" indent="0" algn="l" rtl="0">
              <a:lnSpc>
                <a:spcPct val="90000"/>
              </a:lnSpc>
              <a:spcBef>
                <a:spcPts val="1000"/>
              </a:spcBef>
              <a:spcAft>
                <a:spcPts val="0"/>
              </a:spcAft>
              <a:buClr>
                <a:schemeClr val="dk1"/>
              </a:buClr>
              <a:buSzPct val="100000"/>
              <a:buNone/>
            </a:pPr>
            <a:r>
              <a:rPr lang="en-US"/>
              <a:t>	print("Cookie") </a:t>
            </a:r>
            <a:endParaRPr/>
          </a:p>
          <a:p>
            <a:pPr marL="0" lvl="0" indent="0" algn="l" rtl="0">
              <a:lnSpc>
                <a:spcPct val="90000"/>
              </a:lnSpc>
              <a:spcBef>
                <a:spcPts val="1000"/>
              </a:spcBef>
              <a:spcAft>
                <a:spcPts val="0"/>
              </a:spcAft>
              <a:buClr>
                <a:schemeClr val="dk1"/>
              </a:buClr>
              <a:buSzPct val="100000"/>
              <a:buNone/>
            </a:pPr>
            <a:r>
              <a:rPr lang="en-US"/>
              <a:t>else: print("No Cookie")</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Output: </a:t>
            </a:r>
            <a:r>
              <a:rPr lang="en-US"/>
              <a:t>No Cookie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Data Type Conversion</a:t>
            </a:r>
            <a:endParaRPr/>
          </a:p>
        </p:txBody>
      </p:sp>
      <p:sp>
        <p:nvSpPr>
          <p:cNvPr id="266" name="Google Shape;266;p38"/>
          <p:cNvSpPr txBox="1">
            <a:spLocks noGrp="1"/>
          </p:cNvSpPr>
          <p:nvPr>
            <p:ph type="body" idx="1"/>
          </p:nvPr>
        </p:nvSpPr>
        <p:spPr>
          <a:xfrm>
            <a:off x="838200" y="1825625"/>
            <a:ext cx="10515600" cy="494974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Sometimes, you will find yourself working on someone else's code and you'll need to convert an integer to a float or vice versa, for example. Or maybe you find out that you have been using an integer when what you really need is a float. In such cases, you can convert the data type of variables!</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To check the type of an object in Python, use the built-in type() function, just like in the lines of code below:</a:t>
            </a:r>
            <a:endParaRPr/>
          </a:p>
          <a:p>
            <a:pPr marL="0" lvl="0" indent="0" algn="l" rtl="0">
              <a:lnSpc>
                <a:spcPct val="90000"/>
              </a:lnSpc>
              <a:spcBef>
                <a:spcPts val="1000"/>
              </a:spcBef>
              <a:spcAft>
                <a:spcPts val="0"/>
              </a:spcAft>
              <a:buClr>
                <a:schemeClr val="dk1"/>
              </a:buClr>
              <a:buSzPct val="100000"/>
              <a:buNone/>
            </a:pPr>
            <a:r>
              <a:rPr lang="en-US"/>
              <a:t>	i = 4.0</a:t>
            </a:r>
            <a:endParaRPr/>
          </a:p>
          <a:p>
            <a:pPr marL="0" lvl="0" indent="0" algn="l" rtl="0">
              <a:lnSpc>
                <a:spcPct val="90000"/>
              </a:lnSpc>
              <a:spcBef>
                <a:spcPts val="1000"/>
              </a:spcBef>
              <a:spcAft>
                <a:spcPts val="0"/>
              </a:spcAft>
              <a:buClr>
                <a:schemeClr val="dk1"/>
              </a:buClr>
              <a:buSzPct val="100000"/>
              <a:buNone/>
            </a:pPr>
            <a:r>
              <a:rPr lang="en-US"/>
              <a:t>          type(i)</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b="1"/>
              <a:t>Output: </a:t>
            </a:r>
            <a:r>
              <a:rPr lang="en-US"/>
              <a:t>float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Type Conversion</a:t>
            </a:r>
            <a:endParaRPr/>
          </a:p>
        </p:txBody>
      </p:sp>
      <p:sp>
        <p:nvSpPr>
          <p:cNvPr id="272" name="Google Shape;272;p3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you change the type of an entity from one data type to another, this is called "typecasting". There can be two kinds of data conversions possible: </a:t>
            </a:r>
            <a:r>
              <a:rPr lang="en-US" u="sng">
                <a:solidFill>
                  <a:schemeClr val="hlink"/>
                </a:solidFill>
                <a:hlinkClick r:id="rId3"/>
              </a:rPr>
              <a:t>implicit</a:t>
            </a:r>
            <a:r>
              <a:rPr lang="en-US"/>
              <a:t> termed as coercion and </a:t>
            </a:r>
            <a:r>
              <a:rPr lang="en-US" u="sng">
                <a:solidFill>
                  <a:schemeClr val="hlink"/>
                </a:solidFill>
                <a:hlinkClick r:id="rId4"/>
              </a:rPr>
              <a:t>explicit</a:t>
            </a:r>
            <a:r>
              <a:rPr lang="en-US"/>
              <a:t>, often referred to as casting.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Implicit Data Type Conversion</a:t>
            </a:r>
            <a:br>
              <a:rPr lang="en-US" b="1"/>
            </a:br>
            <a:endParaRPr/>
          </a:p>
        </p:txBody>
      </p:sp>
      <p:sp>
        <p:nvSpPr>
          <p:cNvPr id="278" name="Google Shape;278;p40"/>
          <p:cNvSpPr txBox="1">
            <a:spLocks noGrp="1"/>
          </p:cNvSpPr>
          <p:nvPr>
            <p:ph type="body" idx="1"/>
          </p:nvPr>
        </p:nvSpPr>
        <p:spPr>
          <a:xfrm>
            <a:off x="838200" y="1825624"/>
            <a:ext cx="10515600" cy="49277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is an automatic data conversion and the compiler handles this for you. Take a look at the following examples:</a:t>
            </a:r>
            <a:endParaRPr/>
          </a:p>
          <a:p>
            <a:pPr marL="0" lvl="0" indent="0" algn="l" rtl="0">
              <a:lnSpc>
                <a:spcPct val="90000"/>
              </a:lnSpc>
              <a:spcBef>
                <a:spcPts val="1000"/>
              </a:spcBef>
              <a:spcAft>
                <a:spcPts val="0"/>
              </a:spcAft>
              <a:buClr>
                <a:srgbClr val="FF0000"/>
              </a:buClr>
              <a:buSzPts val="2000"/>
              <a:buNone/>
            </a:pPr>
            <a:r>
              <a:rPr lang="en-US" sz="2000" b="1">
                <a:solidFill>
                  <a:srgbClr val="FF0000"/>
                </a:solidFill>
              </a:rPr>
              <a:t># A float </a:t>
            </a:r>
            <a:endParaRPr/>
          </a:p>
          <a:p>
            <a:pPr marL="0" lvl="0" indent="0" algn="l" rtl="0">
              <a:lnSpc>
                <a:spcPct val="90000"/>
              </a:lnSpc>
              <a:spcBef>
                <a:spcPts val="1000"/>
              </a:spcBef>
              <a:spcAft>
                <a:spcPts val="0"/>
              </a:spcAft>
              <a:buClr>
                <a:schemeClr val="dk1"/>
              </a:buClr>
              <a:buSzPts val="2000"/>
              <a:buNone/>
            </a:pPr>
            <a:r>
              <a:rPr lang="en-US" sz="2000" b="1"/>
              <a:t>x = 4.0 </a:t>
            </a:r>
            <a:endParaRPr/>
          </a:p>
          <a:p>
            <a:pPr marL="0" lvl="0" indent="0" algn="l" rtl="0">
              <a:lnSpc>
                <a:spcPct val="90000"/>
              </a:lnSpc>
              <a:spcBef>
                <a:spcPts val="1000"/>
              </a:spcBef>
              <a:spcAft>
                <a:spcPts val="0"/>
              </a:spcAft>
              <a:buClr>
                <a:srgbClr val="FF0000"/>
              </a:buClr>
              <a:buSzPts val="2000"/>
              <a:buNone/>
            </a:pPr>
            <a:r>
              <a:rPr lang="en-US" sz="2000" b="1">
                <a:solidFill>
                  <a:srgbClr val="FF0000"/>
                </a:solidFill>
              </a:rPr>
              <a:t># An integer </a:t>
            </a:r>
            <a:endParaRPr/>
          </a:p>
          <a:p>
            <a:pPr marL="0" lvl="0" indent="0" algn="l" rtl="0">
              <a:lnSpc>
                <a:spcPct val="90000"/>
              </a:lnSpc>
              <a:spcBef>
                <a:spcPts val="1000"/>
              </a:spcBef>
              <a:spcAft>
                <a:spcPts val="0"/>
              </a:spcAft>
              <a:buClr>
                <a:schemeClr val="dk1"/>
              </a:buClr>
              <a:buSzPts val="2000"/>
              <a:buNone/>
            </a:pPr>
            <a:r>
              <a:rPr lang="en-US" sz="2000" b="1"/>
              <a:t>y = 2 </a:t>
            </a:r>
            <a:endParaRPr/>
          </a:p>
          <a:p>
            <a:pPr marL="0" lvl="0" indent="0" algn="l" rtl="0">
              <a:lnSpc>
                <a:spcPct val="90000"/>
              </a:lnSpc>
              <a:spcBef>
                <a:spcPts val="1000"/>
              </a:spcBef>
              <a:spcAft>
                <a:spcPts val="0"/>
              </a:spcAft>
              <a:buClr>
                <a:srgbClr val="FF0000"/>
              </a:buClr>
              <a:buSzPts val="2000"/>
              <a:buNone/>
            </a:pPr>
            <a:r>
              <a:rPr lang="en-US" sz="2000" b="1">
                <a:solidFill>
                  <a:srgbClr val="FF0000"/>
                </a:solidFill>
              </a:rPr>
              <a:t># Divide `x` by `y` </a:t>
            </a:r>
            <a:endParaRPr/>
          </a:p>
          <a:p>
            <a:pPr marL="0" lvl="0" indent="0" algn="l" rtl="0">
              <a:lnSpc>
                <a:spcPct val="90000"/>
              </a:lnSpc>
              <a:spcBef>
                <a:spcPts val="1000"/>
              </a:spcBef>
              <a:spcAft>
                <a:spcPts val="0"/>
              </a:spcAft>
              <a:buClr>
                <a:schemeClr val="dk1"/>
              </a:buClr>
              <a:buSzPts val="2000"/>
              <a:buNone/>
            </a:pPr>
            <a:r>
              <a:rPr lang="en-US" sz="2000" b="1"/>
              <a:t>z = x/y </a:t>
            </a:r>
            <a:endParaRPr/>
          </a:p>
          <a:p>
            <a:pPr marL="0" lvl="0" indent="0" algn="l" rtl="0">
              <a:lnSpc>
                <a:spcPct val="90000"/>
              </a:lnSpc>
              <a:spcBef>
                <a:spcPts val="1000"/>
              </a:spcBef>
              <a:spcAft>
                <a:spcPts val="0"/>
              </a:spcAft>
              <a:buClr>
                <a:srgbClr val="FF0000"/>
              </a:buClr>
              <a:buSzPts val="2000"/>
              <a:buNone/>
            </a:pPr>
            <a:r>
              <a:rPr lang="en-US" sz="2000" b="1">
                <a:solidFill>
                  <a:srgbClr val="FF0000"/>
                </a:solidFill>
              </a:rPr>
              <a:t># Check the type of `z` </a:t>
            </a:r>
            <a:endParaRPr/>
          </a:p>
          <a:p>
            <a:pPr marL="0" lvl="0" indent="0" algn="l" rtl="0">
              <a:lnSpc>
                <a:spcPct val="90000"/>
              </a:lnSpc>
              <a:spcBef>
                <a:spcPts val="1000"/>
              </a:spcBef>
              <a:spcAft>
                <a:spcPts val="0"/>
              </a:spcAft>
              <a:buClr>
                <a:schemeClr val="dk1"/>
              </a:buClr>
              <a:buSzPts val="2000"/>
              <a:buNone/>
            </a:pPr>
            <a:r>
              <a:rPr lang="en-US" sz="2000" b="1"/>
              <a:t>Type(z)</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b="1"/>
              <a:t>Output: </a:t>
            </a:r>
            <a:r>
              <a:rPr lang="en-US" sz="2000"/>
              <a:t>float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Implicit Data Type Conversion</a:t>
            </a:r>
            <a:endParaRPr/>
          </a:p>
        </p:txBody>
      </p:sp>
      <p:sp>
        <p:nvSpPr>
          <p:cNvPr id="284" name="Google Shape;284;p41"/>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the example above, you did not have to explicitly change the data type of y to perform float value division. The compiler did this for you implicitly.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Data structures Types</a:t>
            </a:r>
            <a:endParaRPr/>
          </a:p>
        </p:txBody>
      </p:sp>
      <p:sp>
        <p:nvSpPr>
          <p:cNvPr id="124" name="Google Shape;124;p15"/>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Abstract Data Type and Data Structures</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Primitive Data Structures</a:t>
            </a:r>
            <a:r>
              <a:rPr lang="en-US" u="sng">
                <a:solidFill>
                  <a:schemeClr val="hlink"/>
                </a:solidFill>
                <a:hlinkClick r:id="rId5"/>
              </a:rPr>
              <a:t>Integers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6"/>
              </a:rPr>
              <a:t>Float</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7"/>
              </a:rPr>
              <a:t>Strings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8"/>
              </a:rPr>
              <a:t>Boolean</a:t>
            </a:r>
            <a:endParaRPr/>
          </a:p>
          <a:p>
            <a:pPr marL="914400" lvl="2" indent="0" algn="l" rtl="0">
              <a:lnSpc>
                <a:spcPct val="90000"/>
              </a:lnSpc>
              <a:spcBef>
                <a:spcPts val="500"/>
              </a:spcBef>
              <a:spcAft>
                <a:spcPts val="0"/>
              </a:spcAft>
              <a:buClr>
                <a:schemeClr val="dk1"/>
              </a:buClr>
              <a:buSzPts val="20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Explicit Data Type Conversion</a:t>
            </a:r>
            <a:br>
              <a:rPr lang="en-US" b="1"/>
            </a:br>
            <a:endParaRPr/>
          </a:p>
        </p:txBody>
      </p:sp>
      <p:sp>
        <p:nvSpPr>
          <p:cNvPr id="290" name="Google Shape;290;p42"/>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type of data type conversion is user defined, which means you have to explicitly inform the compiler to change the data type of certain entities. Consider the code chunk below to fully understand this: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x = 2 </a:t>
            </a:r>
            <a:endParaRPr/>
          </a:p>
          <a:p>
            <a:pPr marL="0" lvl="0" indent="0" algn="l" rtl="0">
              <a:lnSpc>
                <a:spcPct val="90000"/>
              </a:lnSpc>
              <a:spcBef>
                <a:spcPts val="1000"/>
              </a:spcBef>
              <a:spcAft>
                <a:spcPts val="0"/>
              </a:spcAft>
              <a:buClr>
                <a:schemeClr val="dk1"/>
              </a:buClr>
              <a:buSzPts val="2800"/>
              <a:buNone/>
            </a:pPr>
            <a:r>
              <a:rPr lang="en-US" b="1"/>
              <a:t>y = "The Godfather: Part " </a:t>
            </a:r>
            <a:endParaRPr/>
          </a:p>
          <a:p>
            <a:pPr marL="0" lvl="0" indent="0" algn="l" rtl="0">
              <a:lnSpc>
                <a:spcPct val="90000"/>
              </a:lnSpc>
              <a:spcBef>
                <a:spcPts val="1000"/>
              </a:spcBef>
              <a:spcAft>
                <a:spcPts val="0"/>
              </a:spcAft>
              <a:buClr>
                <a:schemeClr val="dk1"/>
              </a:buClr>
              <a:buSzPts val="2800"/>
              <a:buNone/>
            </a:pPr>
            <a:r>
              <a:rPr lang="en-US" b="1"/>
              <a:t>fav_movie = y + 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a:spLocks noGrp="1"/>
          </p:cNvSpPr>
          <p:nvPr>
            <p:ph type="title"/>
          </p:nvPr>
        </p:nvSpPr>
        <p:spPr>
          <a:xfrm>
            <a:off x="838200" y="365126"/>
            <a:ext cx="10515600" cy="1067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Explicit Data Type Conversion</a:t>
            </a:r>
            <a:endParaRPr/>
          </a:p>
        </p:txBody>
      </p:sp>
      <p:sp>
        <p:nvSpPr>
          <p:cNvPr id="296" name="Google Shape;296;p43"/>
          <p:cNvSpPr txBox="1">
            <a:spLocks noGrp="1"/>
          </p:cNvSpPr>
          <p:nvPr>
            <p:ph type="body" idx="1"/>
          </p:nvPr>
        </p:nvSpPr>
        <p:spPr>
          <a:xfrm>
            <a:off x="838200" y="1554142"/>
            <a:ext cx="10515600" cy="49387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above example gave you an error because the compiler does not understand that you are trying to perform concatenation or addition, because of the mixed data types. You have an integer and a string that you're trying to add together.</a:t>
            </a:r>
            <a:endParaRPr/>
          </a:p>
          <a:p>
            <a:pPr marL="228600" lvl="0" indent="-228600" algn="l" rtl="0">
              <a:lnSpc>
                <a:spcPct val="90000"/>
              </a:lnSpc>
              <a:spcBef>
                <a:spcPts val="1000"/>
              </a:spcBef>
              <a:spcAft>
                <a:spcPts val="0"/>
              </a:spcAft>
              <a:buClr>
                <a:schemeClr val="dk1"/>
              </a:buClr>
              <a:buSzPts val="2800"/>
              <a:buChar char="•"/>
            </a:pPr>
            <a:r>
              <a:rPr lang="en-US"/>
              <a:t>There's an obvious mismatch.</a:t>
            </a:r>
            <a:endParaRPr/>
          </a:p>
          <a:p>
            <a:pPr marL="228600" lvl="0" indent="-228600" algn="l" rtl="0">
              <a:lnSpc>
                <a:spcPct val="90000"/>
              </a:lnSpc>
              <a:spcBef>
                <a:spcPts val="1000"/>
              </a:spcBef>
              <a:spcAft>
                <a:spcPts val="0"/>
              </a:spcAft>
              <a:buClr>
                <a:schemeClr val="dk1"/>
              </a:buClr>
              <a:buSzPts val="2800"/>
              <a:buChar char="•"/>
            </a:pPr>
            <a:r>
              <a:rPr lang="en-US"/>
              <a:t>To solve this, you'll first need to convert the int to a string to then be able to perform concatenation.</a:t>
            </a:r>
            <a:endParaRPr/>
          </a:p>
          <a:p>
            <a:pPr marL="0" lvl="0" indent="0" algn="l" rtl="0">
              <a:lnSpc>
                <a:spcPct val="90000"/>
              </a:lnSpc>
              <a:spcBef>
                <a:spcPts val="1000"/>
              </a:spcBef>
              <a:spcAft>
                <a:spcPts val="0"/>
              </a:spcAft>
              <a:buClr>
                <a:schemeClr val="dk1"/>
              </a:buClr>
              <a:buSzPts val="2800"/>
              <a:buNone/>
            </a:pPr>
            <a:r>
              <a:rPr lang="en-US" b="1"/>
              <a:t>Note</a:t>
            </a:r>
            <a:r>
              <a:rPr lang="en-US"/>
              <a:t> that it might not always be possible to convert a data type to another. Some built-in data conversion functions that you can use here are: </a:t>
            </a:r>
            <a:r>
              <a:rPr lang="en-US" b="1"/>
              <a:t>int(), float(), </a:t>
            </a:r>
            <a:r>
              <a:rPr lang="en-US"/>
              <a:t>and </a:t>
            </a:r>
            <a:r>
              <a:rPr lang="en-US" b="1"/>
              <a:t>str().</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Explicit Data Type Conversion: </a:t>
            </a:r>
            <a:r>
              <a:rPr lang="en-US" b="1">
                <a:solidFill>
                  <a:srgbClr val="FF0000"/>
                </a:solidFill>
              </a:rPr>
              <a:t>Try Out</a:t>
            </a:r>
            <a:endParaRPr>
              <a:solidFill>
                <a:srgbClr val="FF0000"/>
              </a:solidFill>
            </a:endParaRPr>
          </a:p>
        </p:txBody>
      </p:sp>
      <p:sp>
        <p:nvSpPr>
          <p:cNvPr id="302" name="Google Shape;302;p4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x = 2 </a:t>
            </a:r>
            <a:endParaRPr/>
          </a:p>
          <a:p>
            <a:pPr marL="0" lvl="0" indent="0" algn="l" rtl="0">
              <a:lnSpc>
                <a:spcPct val="90000"/>
              </a:lnSpc>
              <a:spcBef>
                <a:spcPts val="1000"/>
              </a:spcBef>
              <a:spcAft>
                <a:spcPts val="0"/>
              </a:spcAft>
              <a:buClr>
                <a:schemeClr val="dk1"/>
              </a:buClr>
              <a:buSzPts val="2800"/>
              <a:buNone/>
            </a:pPr>
            <a:r>
              <a:rPr lang="en-US"/>
              <a:t>y = "The Godfather: Part " </a:t>
            </a:r>
            <a:endParaRPr/>
          </a:p>
          <a:p>
            <a:pPr marL="0" lvl="0" indent="0" algn="l" rtl="0">
              <a:lnSpc>
                <a:spcPct val="90000"/>
              </a:lnSpc>
              <a:spcBef>
                <a:spcPts val="1000"/>
              </a:spcBef>
              <a:spcAft>
                <a:spcPts val="0"/>
              </a:spcAft>
              <a:buClr>
                <a:schemeClr val="dk1"/>
              </a:buClr>
              <a:buSzPts val="2800"/>
              <a:buNone/>
            </a:pPr>
            <a:r>
              <a:rPr lang="en-US"/>
              <a:t>fav_movie = (y) + str(x) </a:t>
            </a:r>
            <a:endParaRPr/>
          </a:p>
          <a:p>
            <a:pPr marL="0" lvl="0" indent="0" algn="l" rtl="0">
              <a:lnSpc>
                <a:spcPct val="90000"/>
              </a:lnSpc>
              <a:spcBef>
                <a:spcPts val="1000"/>
              </a:spcBef>
              <a:spcAft>
                <a:spcPts val="0"/>
              </a:spcAft>
              <a:buClr>
                <a:schemeClr val="dk1"/>
              </a:buClr>
              <a:buSzPts val="2800"/>
              <a:buNone/>
            </a:pPr>
            <a:r>
              <a:rPr lang="en-US"/>
              <a:t>print(fav_movie)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The Godfather: Part 2</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dirty="0"/>
              <a:t>Primitive Data Structures</a:t>
            </a:r>
            <a:endParaRPr dirty="0"/>
          </a:p>
        </p:txBody>
      </p:sp>
      <p:sp>
        <p:nvSpPr>
          <p:cNvPr id="314" name="Google Shape;314;p4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9600"/>
              <a:buNone/>
            </a:pPr>
            <a:r>
              <a:rPr lang="en-US" sz="9600" b="1">
                <a:solidFill>
                  <a:srgbClr val="FF0000"/>
                </a:solidFill>
              </a:rPr>
              <a:t>END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wentieth Century"/>
              <a:buNone/>
            </a:pPr>
            <a:r>
              <a:rPr lang="en-US" b="1"/>
              <a:t>Non-Primitive Data Structures</a:t>
            </a:r>
            <a:endParaRPr/>
          </a:p>
        </p:txBody>
      </p:sp>
      <p:sp>
        <p:nvSpPr>
          <p:cNvPr id="326" name="Google Shape;326;p4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ctr" rtl="0">
              <a:lnSpc>
                <a:spcPct val="90000"/>
              </a:lnSpc>
              <a:spcBef>
                <a:spcPts val="1000"/>
              </a:spcBef>
              <a:spcAft>
                <a:spcPts val="0"/>
              </a:spcAft>
              <a:buClr>
                <a:srgbClr val="FF0000"/>
              </a:buClr>
              <a:buSzPts val="9600"/>
              <a:buNone/>
            </a:pPr>
            <a:r>
              <a:rPr lang="en-US" sz="9600" b="1" dirty="0">
                <a:solidFill>
                  <a:srgbClr val="FF0000"/>
                </a:solidFill>
              </a:rPr>
              <a:t>START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8000"/>
              <a:buFont typeface="Twentieth Century"/>
              <a:buNone/>
            </a:pPr>
            <a:r>
              <a:rPr lang="en-US" sz="8000"/>
              <a:t>Python Data Structures</a:t>
            </a:r>
            <a:endParaRPr/>
          </a:p>
        </p:txBody>
      </p:sp>
      <p:sp>
        <p:nvSpPr>
          <p:cNvPr id="332" name="Google Shape;332;p4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Non-Primitive Data Structures</a:t>
            </a:r>
            <a:endParaRPr dirty="0"/>
          </a:p>
          <a:p>
            <a:pPr marL="228600" lvl="0" indent="-228600" algn="l" rtl="0">
              <a:lnSpc>
                <a:spcPct val="90000"/>
              </a:lnSpc>
              <a:spcBef>
                <a:spcPts val="1000"/>
              </a:spcBef>
              <a:spcAft>
                <a:spcPts val="0"/>
              </a:spcAft>
              <a:buClr>
                <a:schemeClr val="dk1"/>
              </a:buClr>
              <a:buSzPts val="2800"/>
              <a:buChar char="•"/>
            </a:pPr>
            <a:r>
              <a:rPr lang="en-US" dirty="0"/>
              <a:t>The Non-primitive types are the sophisticated members of the data structure family. They don't just store a value, but rather a collection of values in various formats.</a:t>
            </a:r>
            <a:endParaRPr dirty="0"/>
          </a:p>
          <a:p>
            <a:pPr marL="228600" lvl="0" indent="-228600" algn="l" rtl="0">
              <a:lnSpc>
                <a:spcPct val="90000"/>
              </a:lnSpc>
              <a:spcBef>
                <a:spcPts val="1000"/>
              </a:spcBef>
              <a:spcAft>
                <a:spcPts val="0"/>
              </a:spcAft>
              <a:buClr>
                <a:schemeClr val="dk1"/>
              </a:buClr>
              <a:buSzPts val="2800"/>
              <a:buChar char="•"/>
            </a:pPr>
            <a:r>
              <a:rPr lang="en-US" dirty="0"/>
              <a:t>In the traditional computer science world, the non-primitive data structures are divided into:</a:t>
            </a:r>
            <a:endParaRPr dirty="0"/>
          </a:p>
          <a:p>
            <a:pPr marL="1143000" lvl="2" indent="-228600" algn="l" rtl="0">
              <a:lnSpc>
                <a:spcPct val="90000"/>
              </a:lnSpc>
              <a:spcBef>
                <a:spcPts val="500"/>
              </a:spcBef>
              <a:spcAft>
                <a:spcPts val="0"/>
              </a:spcAft>
              <a:buClr>
                <a:schemeClr val="dk1"/>
              </a:buClr>
              <a:buSzPts val="2000"/>
              <a:buChar char="•"/>
            </a:pPr>
            <a:r>
              <a:rPr lang="en-US" dirty="0"/>
              <a:t>Arrays</a:t>
            </a:r>
            <a:endParaRPr dirty="0"/>
          </a:p>
          <a:p>
            <a:pPr marL="1143000" lvl="2" indent="-228600" algn="l" rtl="0">
              <a:lnSpc>
                <a:spcPct val="90000"/>
              </a:lnSpc>
              <a:spcBef>
                <a:spcPts val="500"/>
              </a:spcBef>
              <a:spcAft>
                <a:spcPts val="0"/>
              </a:spcAft>
              <a:buClr>
                <a:schemeClr val="dk1"/>
              </a:buClr>
              <a:buSzPts val="2000"/>
              <a:buChar char="•"/>
            </a:pPr>
            <a:r>
              <a:rPr lang="en-US" dirty="0"/>
              <a:t>Lists</a:t>
            </a:r>
            <a:endParaRPr dirty="0"/>
          </a:p>
          <a:p>
            <a:pPr marL="1143000" lvl="2" indent="-228600" algn="l" rtl="0">
              <a:lnSpc>
                <a:spcPct val="90000"/>
              </a:lnSpc>
              <a:spcBef>
                <a:spcPts val="500"/>
              </a:spcBef>
              <a:spcAft>
                <a:spcPts val="0"/>
              </a:spcAft>
              <a:buClr>
                <a:schemeClr val="dk1"/>
              </a:buClr>
              <a:buSzPts val="2000"/>
              <a:buChar char="•"/>
            </a:pPr>
            <a:r>
              <a:rPr lang="en-US" dirty="0"/>
              <a:t>Files</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Arrays</a:t>
            </a:r>
            <a:endParaRPr/>
          </a:p>
        </p:txBody>
      </p:sp>
      <p:sp>
        <p:nvSpPr>
          <p:cNvPr id="338" name="Google Shape;338;p50"/>
          <p:cNvSpPr txBox="1">
            <a:spLocks noGrp="1"/>
          </p:cNvSpPr>
          <p:nvPr>
            <p:ph type="body" idx="1"/>
          </p:nvPr>
        </p:nvSpPr>
        <p:spPr>
          <a:xfrm>
            <a:off x="838200" y="1825624"/>
            <a:ext cx="10515600" cy="48904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Arrays</a:t>
            </a:r>
            <a:endParaRPr/>
          </a:p>
          <a:p>
            <a:pPr marL="228600" lvl="0" indent="-228600" algn="l" rtl="0">
              <a:lnSpc>
                <a:spcPct val="90000"/>
              </a:lnSpc>
              <a:spcBef>
                <a:spcPts val="1000"/>
              </a:spcBef>
              <a:spcAft>
                <a:spcPts val="0"/>
              </a:spcAft>
              <a:buClr>
                <a:schemeClr val="dk1"/>
              </a:buClr>
              <a:buSzPts val="2800"/>
              <a:buChar char="•"/>
            </a:pPr>
            <a:r>
              <a:rPr lang="en-US"/>
              <a:t>First off, arrays in Python are a compact way of collecting basic data types, all the entries in an array must be of the same data type. However, arrays are not all that popular in Python, unlike the other programming languages such as C++ or Java.</a:t>
            </a:r>
            <a:endParaRPr/>
          </a:p>
          <a:p>
            <a:pPr marL="0" lvl="0" indent="0" algn="l" rtl="0">
              <a:lnSpc>
                <a:spcPct val="90000"/>
              </a:lnSpc>
              <a:spcBef>
                <a:spcPts val="1000"/>
              </a:spcBef>
              <a:spcAft>
                <a:spcPts val="0"/>
              </a:spcAft>
              <a:buClr>
                <a:schemeClr val="dk1"/>
              </a:buClr>
              <a:buSzPts val="2800"/>
              <a:buNone/>
            </a:pPr>
            <a:r>
              <a:rPr lang="en-US"/>
              <a:t>In general, when people talk of arrays in Python, they are referring to lists. However, there is a fundamental difference between them, and you will see this in a bit. For Python, arrays can be seen as a more efficient way of storing a certain kind of list. This type of list has elements of the same data type, though.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Arrays</a:t>
            </a:r>
            <a:endParaRPr/>
          </a:p>
        </p:txBody>
      </p:sp>
      <p:sp>
        <p:nvSpPr>
          <p:cNvPr id="344" name="Google Shape;344;p51"/>
          <p:cNvSpPr txBox="1">
            <a:spLocks noGrp="1"/>
          </p:cNvSpPr>
          <p:nvPr>
            <p:ph type="body" idx="1"/>
          </p:nvPr>
        </p:nvSpPr>
        <p:spPr>
          <a:xfrm>
            <a:off x="838200" y="1825624"/>
            <a:ext cx="10515600" cy="48274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Python, arrays are supported by the array module and need to be imported before you start initializing and using them. The elements stored in an array are constrained in their data type. The data type is specified during the array creation and specified using a type code, which is a single character like the I you see in the example below:</a:t>
            </a:r>
            <a:endParaRPr/>
          </a:p>
          <a:p>
            <a:pPr marL="0" lvl="0" indent="0" algn="l" rtl="0">
              <a:lnSpc>
                <a:spcPct val="90000"/>
              </a:lnSpc>
              <a:spcBef>
                <a:spcPts val="1000"/>
              </a:spcBef>
              <a:spcAft>
                <a:spcPts val="0"/>
              </a:spcAft>
              <a:buClr>
                <a:schemeClr val="dk1"/>
              </a:buClr>
              <a:buSzPts val="2800"/>
              <a:buNone/>
            </a:pPr>
            <a:r>
              <a:rPr lang="en-US" b="1"/>
              <a:t>	import array as arr </a:t>
            </a:r>
            <a:endParaRPr/>
          </a:p>
          <a:p>
            <a:pPr marL="0" lvl="0" indent="0" algn="l" rtl="0">
              <a:lnSpc>
                <a:spcPct val="90000"/>
              </a:lnSpc>
              <a:spcBef>
                <a:spcPts val="1000"/>
              </a:spcBef>
              <a:spcAft>
                <a:spcPts val="0"/>
              </a:spcAft>
              <a:buClr>
                <a:schemeClr val="dk1"/>
              </a:buClr>
              <a:buSzPts val="2800"/>
              <a:buNone/>
            </a:pPr>
            <a:r>
              <a:rPr lang="en-US" b="1"/>
              <a:t>	a = arr.array("I",[3,6,9]) </a:t>
            </a:r>
            <a:endParaRPr/>
          </a:p>
          <a:p>
            <a:pPr marL="0" lvl="0" indent="0" algn="l" rtl="0">
              <a:lnSpc>
                <a:spcPct val="90000"/>
              </a:lnSpc>
              <a:spcBef>
                <a:spcPts val="1000"/>
              </a:spcBef>
              <a:spcAft>
                <a:spcPts val="0"/>
              </a:spcAft>
              <a:buClr>
                <a:schemeClr val="dk1"/>
              </a:buClr>
              <a:buSzPts val="2800"/>
              <a:buNone/>
            </a:pPr>
            <a:r>
              <a:rPr lang="en-US" b="1"/>
              <a:t>	type(a)</a:t>
            </a: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Output: </a:t>
            </a:r>
            <a:r>
              <a:rPr lang="en-US"/>
              <a:t>array.array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a:t>
            </a:r>
            <a:endParaRPr/>
          </a:p>
        </p:txBody>
      </p:sp>
      <p:sp>
        <p:nvSpPr>
          <p:cNvPr id="350" name="Google Shape;350;p52"/>
          <p:cNvSpPr txBox="1">
            <a:spLocks noGrp="1"/>
          </p:cNvSpPr>
          <p:nvPr>
            <p:ph type="body" idx="1"/>
          </p:nvPr>
        </p:nvSpPr>
        <p:spPr>
          <a:xfrm>
            <a:off x="838200" y="1825624"/>
            <a:ext cx="10515600" cy="48904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Lists in Python are used to store collection of heterogeneous items. These are mutable, which means that you can change their content without changing their identity. You can recognize lists by their square brackets [ and ] which hold elements, separated by a comma ,. </a:t>
            </a:r>
            <a:endParaRPr/>
          </a:p>
          <a:p>
            <a:pPr marL="228600" lvl="0" indent="-228600" algn="l" rtl="0">
              <a:lnSpc>
                <a:spcPct val="90000"/>
              </a:lnSpc>
              <a:spcBef>
                <a:spcPts val="1000"/>
              </a:spcBef>
              <a:spcAft>
                <a:spcPts val="0"/>
              </a:spcAft>
              <a:buClr>
                <a:schemeClr val="dk1"/>
              </a:buClr>
              <a:buSzPts val="2800"/>
              <a:buChar char="•"/>
            </a:pPr>
            <a:r>
              <a:rPr lang="en-US"/>
              <a:t>Lists are built into Python: </a:t>
            </a:r>
            <a:endParaRPr/>
          </a:p>
          <a:p>
            <a:pPr marL="0" lvl="0" indent="0" algn="l" rtl="0">
              <a:lnSpc>
                <a:spcPct val="90000"/>
              </a:lnSpc>
              <a:spcBef>
                <a:spcPts val="1000"/>
              </a:spcBef>
              <a:spcAft>
                <a:spcPts val="0"/>
              </a:spcAft>
              <a:buClr>
                <a:schemeClr val="dk1"/>
              </a:buClr>
              <a:buSzPts val="2800"/>
              <a:buNone/>
            </a:pPr>
            <a:r>
              <a:rPr lang="en-US"/>
              <a:t>		you do not need to invoke them separately.</a:t>
            </a:r>
            <a:endParaRPr/>
          </a:p>
          <a:p>
            <a:pPr marL="0" lvl="0" indent="0" algn="l" rtl="0">
              <a:lnSpc>
                <a:spcPct val="90000"/>
              </a:lnSpc>
              <a:spcBef>
                <a:spcPts val="1000"/>
              </a:spcBef>
              <a:spcAft>
                <a:spcPts val="0"/>
              </a:spcAft>
              <a:buClr>
                <a:schemeClr val="dk1"/>
              </a:buClr>
              <a:buSzPts val="2800"/>
              <a:buNone/>
            </a:pPr>
            <a:r>
              <a:rPr lang="en-US" b="1"/>
              <a:t>x = [] # Empty list </a:t>
            </a:r>
            <a:endParaRPr/>
          </a:p>
          <a:p>
            <a:pPr marL="0" lvl="0" indent="0" algn="l" rtl="0">
              <a:lnSpc>
                <a:spcPct val="90000"/>
              </a:lnSpc>
              <a:spcBef>
                <a:spcPts val="1000"/>
              </a:spcBef>
              <a:spcAft>
                <a:spcPts val="0"/>
              </a:spcAft>
              <a:buClr>
                <a:schemeClr val="dk1"/>
              </a:buClr>
              <a:buSzPts val="2800"/>
              <a:buNone/>
            </a:pPr>
            <a:r>
              <a:rPr lang="en-US" b="1"/>
              <a:t>type(x)</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list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TryOut</a:t>
            </a:r>
            <a:endParaRPr/>
          </a:p>
        </p:txBody>
      </p:sp>
      <p:sp>
        <p:nvSpPr>
          <p:cNvPr id="356" name="Google Shape;356;p53"/>
          <p:cNvSpPr txBox="1">
            <a:spLocks noGrp="1"/>
          </p:cNvSpPr>
          <p:nvPr>
            <p:ph type="body" idx="1"/>
          </p:nvPr>
        </p:nvSpPr>
        <p:spPr>
          <a:xfrm>
            <a:off x="838200" y="1825624"/>
            <a:ext cx="10515600" cy="494303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x1 = [1,2,3] </a:t>
            </a:r>
            <a:endParaRPr/>
          </a:p>
          <a:p>
            <a:pPr marL="0" lvl="0" indent="0" algn="l" rtl="0">
              <a:lnSpc>
                <a:spcPct val="90000"/>
              </a:lnSpc>
              <a:spcBef>
                <a:spcPts val="1000"/>
              </a:spcBef>
              <a:spcAft>
                <a:spcPts val="0"/>
              </a:spcAft>
              <a:buClr>
                <a:schemeClr val="dk1"/>
              </a:buClr>
              <a:buSzPts val="2800"/>
              <a:buNone/>
            </a:pPr>
            <a:r>
              <a:rPr lang="en-US"/>
              <a:t>type(x1)</a:t>
            </a:r>
            <a:endParaRPr/>
          </a:p>
          <a:p>
            <a:pPr marL="0" lvl="0" indent="0" algn="l" rtl="0">
              <a:lnSpc>
                <a:spcPct val="90000"/>
              </a:lnSpc>
              <a:spcBef>
                <a:spcPts val="1000"/>
              </a:spcBef>
              <a:spcAft>
                <a:spcPts val="0"/>
              </a:spcAft>
              <a:buClr>
                <a:schemeClr val="dk1"/>
              </a:buClr>
              <a:buSzPts val="2800"/>
              <a:buNone/>
            </a:pPr>
            <a:r>
              <a:rPr lang="en-US" b="1"/>
              <a:t>Output: </a:t>
            </a:r>
            <a:r>
              <a:rPr lang="en-US"/>
              <a:t>list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X2 = list([1, ‘apple’, 3])</a:t>
            </a:r>
            <a:endParaRPr/>
          </a:p>
          <a:p>
            <a:pPr marL="0" lvl="0" indent="0" algn="l" rtl="0">
              <a:lnSpc>
                <a:spcPct val="90000"/>
              </a:lnSpc>
              <a:spcBef>
                <a:spcPts val="1000"/>
              </a:spcBef>
              <a:spcAft>
                <a:spcPts val="0"/>
              </a:spcAft>
              <a:buClr>
                <a:schemeClr val="dk1"/>
              </a:buClr>
              <a:buSzPts val="2800"/>
              <a:buNone/>
            </a:pPr>
            <a:r>
              <a:rPr lang="en-US"/>
              <a:t>Type(x2)</a:t>
            </a:r>
            <a:endParaRPr/>
          </a:p>
          <a:p>
            <a:pPr marL="0" lvl="0" indent="0" algn="l" rtl="0">
              <a:lnSpc>
                <a:spcPct val="90000"/>
              </a:lnSpc>
              <a:spcBef>
                <a:spcPts val="1000"/>
              </a:spcBef>
              <a:spcAft>
                <a:spcPts val="0"/>
              </a:spcAft>
              <a:buClr>
                <a:schemeClr val="dk1"/>
              </a:buClr>
              <a:buSzPts val="2800"/>
              <a:buNone/>
            </a:pPr>
            <a:r>
              <a:rPr lang="en-US" b="1"/>
              <a:t>Output: </a:t>
            </a:r>
            <a:r>
              <a:rPr lang="en-US"/>
              <a:t>list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print(x2[1])</a:t>
            </a:r>
            <a:endParaRPr/>
          </a:p>
          <a:p>
            <a:pPr marL="0" lvl="0" indent="0" algn="l" rtl="0">
              <a:lnSpc>
                <a:spcPct val="90000"/>
              </a:lnSpc>
              <a:spcBef>
                <a:spcPts val="1000"/>
              </a:spcBef>
              <a:spcAft>
                <a:spcPts val="0"/>
              </a:spcAft>
              <a:buClr>
                <a:schemeClr val="dk1"/>
              </a:buClr>
              <a:buSzPts val="2800"/>
              <a:buNone/>
            </a:pPr>
            <a:r>
              <a:rPr lang="en-US" b="1"/>
              <a:t>Output: </a:t>
            </a:r>
            <a:r>
              <a:rPr lang="en-US"/>
              <a:t>apple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Data structures Types</a:t>
            </a:r>
            <a:endParaRPr/>
          </a:p>
        </p:txBody>
      </p:sp>
      <p:sp>
        <p:nvSpPr>
          <p:cNvPr id="130" name="Google Shape;130;p1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Non-Primitive Data Structures</a:t>
            </a:r>
            <a:r>
              <a:rPr lang="en-US" u="sng">
                <a:solidFill>
                  <a:schemeClr val="hlink"/>
                </a:solidFill>
                <a:hlinkClick r:id="rId4"/>
              </a:rPr>
              <a:t>Arrays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5"/>
              </a:rPr>
              <a:t>Lists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6"/>
              </a:rPr>
              <a:t>Tuples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7"/>
              </a:rPr>
              <a:t>Dictionary</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8"/>
              </a:rPr>
              <a:t>Sets</a:t>
            </a:r>
            <a:endParaRPr/>
          </a:p>
          <a:p>
            <a:pPr marL="1143000" lvl="2" indent="-228600" algn="l" rtl="0">
              <a:lnSpc>
                <a:spcPct val="90000"/>
              </a:lnSpc>
              <a:spcBef>
                <a:spcPts val="500"/>
              </a:spcBef>
              <a:spcAft>
                <a:spcPts val="0"/>
              </a:spcAft>
              <a:buClr>
                <a:schemeClr val="dk1"/>
              </a:buClr>
              <a:buSzPts val="2000"/>
              <a:buChar char="•"/>
            </a:pPr>
            <a:r>
              <a:rPr lang="en-US" u="sng">
                <a:solidFill>
                  <a:schemeClr val="hlink"/>
                </a:solidFill>
                <a:hlinkClick r:id="rId9"/>
              </a:rPr>
              <a:t>Files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TryOut</a:t>
            </a:r>
            <a:endParaRPr/>
          </a:p>
        </p:txBody>
      </p:sp>
      <p:sp>
        <p:nvSpPr>
          <p:cNvPr id="362" name="Google Shape;362;p5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x2[1] = ‘orange’</a:t>
            </a:r>
            <a:endParaRPr/>
          </a:p>
          <a:p>
            <a:pPr marL="0" lvl="0" indent="0" algn="l" rtl="0">
              <a:lnSpc>
                <a:spcPct val="90000"/>
              </a:lnSpc>
              <a:spcBef>
                <a:spcPts val="1000"/>
              </a:spcBef>
              <a:spcAft>
                <a:spcPts val="0"/>
              </a:spcAft>
              <a:buClr>
                <a:schemeClr val="dk1"/>
              </a:buClr>
              <a:buSzPts val="2800"/>
              <a:buNone/>
            </a:pPr>
            <a:r>
              <a:rPr lang="en-US"/>
              <a:t>print(x2)</a:t>
            </a:r>
            <a:endParaRPr/>
          </a:p>
          <a:p>
            <a:pPr marL="0" lvl="0" indent="0" algn="l" rtl="0">
              <a:lnSpc>
                <a:spcPct val="90000"/>
              </a:lnSpc>
              <a:spcBef>
                <a:spcPts val="1000"/>
              </a:spcBef>
              <a:spcAft>
                <a:spcPts val="0"/>
              </a:spcAft>
              <a:buClr>
                <a:schemeClr val="dk1"/>
              </a:buClr>
              <a:buSzPts val="2800"/>
              <a:buNone/>
            </a:pPr>
            <a:r>
              <a:rPr lang="en-US" b="1"/>
              <a:t>Output: </a:t>
            </a:r>
            <a:r>
              <a:rPr lang="en-US"/>
              <a:t>[1, ‘orange’, 3]</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Note</a:t>
            </a:r>
            <a:r>
              <a:rPr lang="en-US"/>
              <a:t>: You have seen in the above example with x1, lists can also hold homogeneous items and hence satisfying the storage functionality of an array. This is fine unless you want to apply some specific operations to this collection.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a:t>
            </a:r>
            <a:endParaRPr/>
          </a:p>
        </p:txBody>
      </p:sp>
      <p:sp>
        <p:nvSpPr>
          <p:cNvPr id="368" name="Google Shape;368;p55"/>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Python provides many methods to manipulate and work with lists. Adding new items to a list, removing some items from a list, sorting or reversing a list are common list manipulations. Let's see some of them in action: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Add </a:t>
            </a:r>
            <a:r>
              <a:rPr lang="en-US" b="1"/>
              <a:t>11</a:t>
            </a:r>
            <a:r>
              <a:rPr lang="en-US"/>
              <a:t> to the </a:t>
            </a:r>
            <a:r>
              <a:rPr lang="en-US" b="1"/>
              <a:t>list_num </a:t>
            </a:r>
            <a:r>
              <a:rPr lang="en-US"/>
              <a:t>list with </a:t>
            </a:r>
            <a:r>
              <a:rPr lang="en-US" b="1"/>
              <a:t>append(). </a:t>
            </a:r>
            <a:r>
              <a:rPr lang="en-US"/>
              <a:t>By default, this number will be added to the end of the list.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 TryitOut</a:t>
            </a:r>
            <a:endParaRPr/>
          </a:p>
        </p:txBody>
      </p:sp>
      <p:pic>
        <p:nvPicPr>
          <p:cNvPr id="374" name="Google Shape;374;p56" descr="Graphical user interface, text&#10;&#10;Description automatically generated"/>
          <p:cNvPicPr preferRelativeResize="0">
            <a:picLocks noGrp="1"/>
          </p:cNvPicPr>
          <p:nvPr>
            <p:ph type="body" idx="1"/>
          </p:nvPr>
        </p:nvPicPr>
        <p:blipFill rotWithShape="1">
          <a:blip r:embed="rId3">
            <a:alphaModFix/>
          </a:blip>
          <a:srcRect/>
          <a:stretch/>
        </p:blipFill>
        <p:spPr>
          <a:xfrm>
            <a:off x="838200" y="1507523"/>
            <a:ext cx="10394092" cy="452257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a:t>
            </a:r>
            <a:endParaRPr/>
          </a:p>
        </p:txBody>
      </p:sp>
      <p:sp>
        <p:nvSpPr>
          <p:cNvPr id="380" name="Google Shape;380;p57"/>
          <p:cNvSpPr txBox="1">
            <a:spLocks noGrp="1"/>
          </p:cNvSpPr>
          <p:nvPr>
            <p:ph type="body" idx="1"/>
          </p:nvPr>
        </p:nvSpPr>
        <p:spPr>
          <a:xfrm>
            <a:off x="838200" y="1825624"/>
            <a:ext cx="10515600" cy="477288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Use </a:t>
            </a:r>
            <a:r>
              <a:rPr lang="en-US" b="1"/>
              <a:t>insert() </a:t>
            </a:r>
            <a:r>
              <a:rPr lang="en-US"/>
              <a:t>to insert </a:t>
            </a:r>
            <a:r>
              <a:rPr lang="en-US" b="1"/>
              <a:t>11</a:t>
            </a:r>
            <a:r>
              <a:rPr lang="en-US"/>
              <a:t> at index or position 0 in the list_num list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list_num.insert(0, 11)</a:t>
            </a:r>
            <a:endParaRPr/>
          </a:p>
          <a:p>
            <a:pPr marL="0" lvl="0" indent="0" algn="l" rtl="0">
              <a:lnSpc>
                <a:spcPct val="90000"/>
              </a:lnSpc>
              <a:spcBef>
                <a:spcPts val="1000"/>
              </a:spcBef>
              <a:spcAft>
                <a:spcPts val="0"/>
              </a:spcAft>
              <a:buClr>
                <a:schemeClr val="dk1"/>
              </a:buClr>
              <a:buSzPts val="2800"/>
              <a:buNone/>
            </a:pPr>
            <a:r>
              <a:rPr lang="en-US"/>
              <a:t>print(list_num)</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[11, 1, 2, 45, 6, 7, 2, 90, 23, 435, 11]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Use </a:t>
            </a:r>
            <a:r>
              <a:rPr lang="en-US" b="1"/>
              <a:t>insert() </a:t>
            </a:r>
            <a:r>
              <a:rPr lang="en-US"/>
              <a:t>to insert 11 at index or position 0 in the list_num list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a:t>
            </a:r>
            <a:endParaRPr/>
          </a:p>
        </p:txBody>
      </p:sp>
      <p:sp>
        <p:nvSpPr>
          <p:cNvPr id="386" name="Google Shape;386;p5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list_num.insert(0, 11) </a:t>
            </a:r>
            <a:endParaRPr/>
          </a:p>
          <a:p>
            <a:pPr marL="0" lvl="0" indent="0" algn="l" rtl="0">
              <a:lnSpc>
                <a:spcPct val="90000"/>
              </a:lnSpc>
              <a:spcBef>
                <a:spcPts val="1000"/>
              </a:spcBef>
              <a:spcAft>
                <a:spcPts val="0"/>
              </a:spcAft>
              <a:buClr>
                <a:schemeClr val="dk1"/>
              </a:buClr>
              <a:buSzPts val="2800"/>
              <a:buNone/>
            </a:pPr>
            <a:r>
              <a:rPr lang="en-US"/>
              <a:t>print(list_num)</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[11, 1, 2, 45, 6, 7, 2, 90, 23, 435, 11]</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 TryitOut</a:t>
            </a:r>
            <a:endParaRPr/>
          </a:p>
        </p:txBody>
      </p:sp>
      <p:sp>
        <p:nvSpPr>
          <p:cNvPr id="392" name="Google Shape;392;p5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Remove the first occurrence of </a:t>
            </a:r>
            <a:r>
              <a:rPr lang="en-US" b="1"/>
              <a:t>'o' </a:t>
            </a:r>
            <a:r>
              <a:rPr lang="en-US"/>
              <a:t>from list_char with the help of remove()</a:t>
            </a:r>
            <a:endParaRPr/>
          </a:p>
          <a:p>
            <a:pPr marL="457200" lvl="1" indent="0" algn="l" rtl="0">
              <a:lnSpc>
                <a:spcPct val="90000"/>
              </a:lnSpc>
              <a:spcBef>
                <a:spcPts val="500"/>
              </a:spcBef>
              <a:spcAft>
                <a:spcPts val="0"/>
              </a:spcAft>
              <a:buClr>
                <a:schemeClr val="dk1"/>
              </a:buClr>
              <a:buSzPts val="2400"/>
              <a:buNone/>
            </a:pPr>
            <a:r>
              <a:rPr lang="en-US" b="1"/>
              <a:t>List_char.remove(‘o’)</a:t>
            </a:r>
            <a:endParaRPr/>
          </a:p>
          <a:p>
            <a:pPr marL="457200" lvl="1" indent="0" algn="l" rtl="0">
              <a:lnSpc>
                <a:spcPct val="90000"/>
              </a:lnSpc>
              <a:spcBef>
                <a:spcPts val="500"/>
              </a:spcBef>
              <a:spcAft>
                <a:spcPts val="0"/>
              </a:spcAft>
              <a:buClr>
                <a:schemeClr val="dk1"/>
              </a:buClr>
              <a:buSzPts val="2400"/>
              <a:buNone/>
            </a:pPr>
            <a:r>
              <a:rPr lang="en-US" b="1"/>
              <a:t>print(list_char)</a:t>
            </a:r>
            <a:endParaRPr/>
          </a:p>
          <a:p>
            <a:pPr marL="457200" lvl="1" indent="0" algn="l" rtl="0">
              <a:lnSpc>
                <a:spcPct val="90000"/>
              </a:lnSpc>
              <a:spcBef>
                <a:spcPts val="500"/>
              </a:spcBef>
              <a:spcAft>
                <a:spcPts val="0"/>
              </a:spcAft>
              <a:buClr>
                <a:schemeClr val="dk1"/>
              </a:buClr>
              <a:buSzPts val="2400"/>
              <a:buNone/>
            </a:pPr>
            <a:endParaRPr b="1"/>
          </a:p>
          <a:p>
            <a:pPr marL="457200" lvl="1" indent="0" algn="l" rtl="0">
              <a:lnSpc>
                <a:spcPct val="90000"/>
              </a:lnSpc>
              <a:spcBef>
                <a:spcPts val="500"/>
              </a:spcBef>
              <a:spcAft>
                <a:spcPts val="0"/>
              </a:spcAft>
              <a:buClr>
                <a:schemeClr val="dk1"/>
              </a:buClr>
              <a:buSzPts val="2400"/>
              <a:buNone/>
            </a:pPr>
            <a:r>
              <a:rPr lang="en-US" b="1"/>
              <a:t>Output: </a:t>
            </a:r>
            <a:r>
              <a:rPr lang="en-US"/>
              <a:t>[‘c’, ‘o’, ’k’, ‘i’, ‘e’]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Lists TryitOut</a:t>
            </a:r>
            <a:endParaRPr/>
          </a:p>
        </p:txBody>
      </p:sp>
      <p:sp>
        <p:nvSpPr>
          <p:cNvPr id="398" name="Google Shape;398;p60"/>
          <p:cNvSpPr txBox="1">
            <a:spLocks noGrp="1"/>
          </p:cNvSpPr>
          <p:nvPr>
            <p:ph type="body" idx="1"/>
          </p:nvPr>
        </p:nvSpPr>
        <p:spPr>
          <a:xfrm>
            <a:off x="838200" y="1825624"/>
            <a:ext cx="10515600" cy="48346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Remove the item at index -2 from list_char</a:t>
            </a:r>
            <a:endParaRPr/>
          </a:p>
          <a:p>
            <a:pPr marL="0" lvl="0" indent="0" algn="l" rtl="0">
              <a:lnSpc>
                <a:spcPct val="90000"/>
              </a:lnSpc>
              <a:spcBef>
                <a:spcPts val="1000"/>
              </a:spcBef>
              <a:spcAft>
                <a:spcPts val="0"/>
              </a:spcAft>
              <a:buClr>
                <a:schemeClr val="dk1"/>
              </a:buClr>
              <a:buSzPts val="2800"/>
              <a:buNone/>
            </a:pPr>
            <a:endParaRPr/>
          </a:p>
        </p:txBody>
      </p:sp>
      <p:pic>
        <p:nvPicPr>
          <p:cNvPr id="399" name="Google Shape;399;p60" descr="A picture containing graphical user interface&#10;&#10;Description automatically generated"/>
          <p:cNvPicPr preferRelativeResize="0"/>
          <p:nvPr/>
        </p:nvPicPr>
        <p:blipFill rotWithShape="1">
          <a:blip r:embed="rId3">
            <a:alphaModFix/>
          </a:blip>
          <a:srcRect/>
          <a:stretch/>
        </p:blipFill>
        <p:spPr>
          <a:xfrm>
            <a:off x="838200" y="2372496"/>
            <a:ext cx="9319054" cy="412037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Arrays versus Lists</a:t>
            </a:r>
            <a:endParaRPr/>
          </a:p>
        </p:txBody>
      </p:sp>
      <p:sp>
        <p:nvSpPr>
          <p:cNvPr id="405" name="Google Shape;405;p61"/>
          <p:cNvSpPr txBox="1">
            <a:spLocks noGrp="1"/>
          </p:cNvSpPr>
          <p:nvPr>
            <p:ph type="body" idx="1"/>
          </p:nvPr>
        </p:nvSpPr>
        <p:spPr>
          <a:xfrm>
            <a:off x="838200" y="1825624"/>
            <a:ext cx="10515600" cy="493252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Now that you have seen lists in Python, you maybe wondering why you need arrays at all. The reason is that they are fundamentally different in terms of the operations one can perform on them. With arrays, you can perform an operations on all its item individually easily, which may not be the case with lists. Here is an illustration:</a:t>
            </a:r>
            <a:endParaRPr/>
          </a:p>
          <a:p>
            <a:pPr marL="0" lvl="0" indent="0" algn="l" rtl="0">
              <a:lnSpc>
                <a:spcPct val="90000"/>
              </a:lnSpc>
              <a:spcBef>
                <a:spcPts val="1000"/>
              </a:spcBef>
              <a:spcAft>
                <a:spcPts val="0"/>
              </a:spcAft>
              <a:buClr>
                <a:schemeClr val="dk1"/>
              </a:buClr>
              <a:buSzPts val="800"/>
              <a:buNone/>
            </a:pPr>
            <a:endParaRPr sz="800"/>
          </a:p>
          <a:p>
            <a:pPr marL="0" lvl="0" indent="0" algn="l" rtl="0">
              <a:lnSpc>
                <a:spcPct val="90000"/>
              </a:lnSpc>
              <a:spcBef>
                <a:spcPts val="1000"/>
              </a:spcBef>
              <a:spcAft>
                <a:spcPts val="0"/>
              </a:spcAft>
              <a:buClr>
                <a:schemeClr val="dk1"/>
              </a:buClr>
              <a:buSzPts val="2800"/>
              <a:buNone/>
            </a:pPr>
            <a:r>
              <a:rPr lang="en-US"/>
              <a:t>array_char = array.array("u",["c","a","t","s"]) </a:t>
            </a:r>
            <a:endParaRPr/>
          </a:p>
          <a:p>
            <a:pPr marL="0" lvl="0" indent="0" algn="l" rtl="0">
              <a:lnSpc>
                <a:spcPct val="90000"/>
              </a:lnSpc>
              <a:spcBef>
                <a:spcPts val="1000"/>
              </a:spcBef>
              <a:spcAft>
                <a:spcPts val="0"/>
              </a:spcAft>
              <a:buClr>
                <a:schemeClr val="dk1"/>
              </a:buClr>
              <a:buSzPts val="2800"/>
              <a:buNone/>
            </a:pPr>
            <a:r>
              <a:rPr lang="en-US"/>
              <a:t>array_char.tostring() </a:t>
            </a:r>
            <a:endParaRPr/>
          </a:p>
          <a:p>
            <a:pPr marL="0" lvl="0" indent="0" algn="l" rtl="0">
              <a:lnSpc>
                <a:spcPct val="90000"/>
              </a:lnSpc>
              <a:spcBef>
                <a:spcPts val="1000"/>
              </a:spcBef>
              <a:spcAft>
                <a:spcPts val="0"/>
              </a:spcAft>
              <a:buClr>
                <a:schemeClr val="dk1"/>
              </a:buClr>
              <a:buSzPts val="2800"/>
              <a:buNone/>
            </a:pPr>
            <a:r>
              <a:rPr lang="en-US"/>
              <a:t>print(array_char)</a:t>
            </a: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Output: </a:t>
            </a:r>
            <a:r>
              <a:rPr lang="en-US"/>
              <a:t>array(‘u’, ‘cats’)</a:t>
            </a:r>
            <a:endParaRPr/>
          </a:p>
          <a:p>
            <a:pPr marL="0" lvl="0" indent="0" algn="l" rtl="0">
              <a:lnSpc>
                <a:spcPct val="90000"/>
              </a:lnSpc>
              <a:spcBef>
                <a:spcPts val="1000"/>
              </a:spcBef>
              <a:spcAft>
                <a:spcPts val="0"/>
              </a:spcAft>
              <a:buClr>
                <a:schemeClr val="dk1"/>
              </a:buClr>
              <a:buSzPts val="2800"/>
              <a:buNone/>
            </a:pP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Arrays versus Lists</a:t>
            </a:r>
            <a:endParaRPr/>
          </a:p>
        </p:txBody>
      </p:sp>
      <p:sp>
        <p:nvSpPr>
          <p:cNvPr id="411" name="Google Shape;411;p62"/>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You were able to apply tostring() function of the array_char because Python is aware that all the items in an array are of the same data type and hence the operation behaves the same way on each element. Thus, arrays can be very useful when dealing with a large collection of homogeneous data types. Since Python does not have to remember the data type details of each element individually; for some uses arrays may be faster and uses less memory when compared to lists.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Arrays versus Lists</a:t>
            </a:r>
            <a:endParaRPr/>
          </a:p>
        </p:txBody>
      </p:sp>
      <p:sp>
        <p:nvSpPr>
          <p:cNvPr id="417" name="Google Shape;417;p6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is also worthwhile to mention the NumPy array while we are on the topic of arrays. NumPy arrays are very heavily used in the data science world to work with multidimensional arrays. They are more efficient than the array module and Python lists in general. Reading and writing elements in a NumPy array is faster, and they support "vectorized" operations such as elementwise addition. Also, NumPy arrays work efficiently with large sparse datasets.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Data structures Types</a:t>
            </a:r>
            <a:endParaRPr/>
          </a:p>
        </p:txBody>
      </p:sp>
      <p:pic>
        <p:nvPicPr>
          <p:cNvPr id="136" name="Google Shape;136;p17"/>
          <p:cNvPicPr preferRelativeResize="0">
            <a:picLocks noGrp="1"/>
          </p:cNvPicPr>
          <p:nvPr>
            <p:ph type="body" idx="1"/>
          </p:nvPr>
        </p:nvPicPr>
        <p:blipFill rotWithShape="1">
          <a:blip r:embed="rId3">
            <a:alphaModFix/>
          </a:blip>
          <a:srcRect/>
          <a:stretch/>
        </p:blipFill>
        <p:spPr>
          <a:xfrm>
            <a:off x="2405496" y="1825625"/>
            <a:ext cx="7381008" cy="385921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Linear and Non-Linear Data Structures</a:t>
            </a:r>
            <a:endParaRPr/>
          </a:p>
        </p:txBody>
      </p:sp>
      <p:sp>
        <p:nvSpPr>
          <p:cNvPr id="423" name="Google Shape;423;p64"/>
          <p:cNvSpPr txBox="1">
            <a:spLocks noGrp="1"/>
          </p:cNvSpPr>
          <p:nvPr>
            <p:ph type="body" idx="1"/>
          </p:nvPr>
        </p:nvSpPr>
        <p:spPr>
          <a:xfrm>
            <a:off x="838200" y="1825624"/>
            <a:ext cx="10515600" cy="48064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Traditionally, the list data structure can be further categorized into linear and non-linear data structures. </a:t>
            </a:r>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3"/>
              </a:rPr>
              <a:t>Stacks</a:t>
            </a:r>
            <a:r>
              <a:rPr lang="en-US"/>
              <a:t> and </a:t>
            </a:r>
            <a:r>
              <a:rPr lang="en-US" u="sng">
                <a:solidFill>
                  <a:schemeClr val="hlink"/>
                </a:solidFill>
                <a:hlinkClick r:id="rId4"/>
              </a:rPr>
              <a:t>Queues</a:t>
            </a:r>
            <a:r>
              <a:rPr lang="en-US"/>
              <a:t> are called "</a:t>
            </a:r>
            <a:r>
              <a:rPr lang="en-US">
                <a:solidFill>
                  <a:srgbClr val="FF0000"/>
                </a:solidFill>
              </a:rPr>
              <a:t>linear data structures</a:t>
            </a:r>
            <a:r>
              <a:rPr lang="en-US"/>
              <a:t>", whereas </a:t>
            </a:r>
            <a:r>
              <a:rPr lang="en-US" u="sng">
                <a:solidFill>
                  <a:schemeClr val="hlink"/>
                </a:solidFill>
                <a:hlinkClick r:id="rId5"/>
              </a:rPr>
              <a:t>Graphs</a:t>
            </a:r>
            <a:r>
              <a:rPr lang="en-US"/>
              <a:t> and </a:t>
            </a:r>
            <a:r>
              <a:rPr lang="en-US" u="sng">
                <a:solidFill>
                  <a:schemeClr val="hlink"/>
                </a:solidFill>
                <a:hlinkClick r:id="rId6"/>
              </a:rPr>
              <a:t>Trees</a:t>
            </a:r>
            <a:r>
              <a:rPr lang="en-US"/>
              <a:t> are "</a:t>
            </a:r>
            <a:r>
              <a:rPr lang="en-US">
                <a:solidFill>
                  <a:srgbClr val="FF0000"/>
                </a:solidFill>
              </a:rPr>
              <a:t>non-linear data structures</a:t>
            </a:r>
            <a:r>
              <a:rPr lang="en-US"/>
              <a:t>". </a:t>
            </a:r>
            <a:endParaRPr/>
          </a:p>
          <a:p>
            <a:pPr marL="0" lvl="0" indent="0" algn="l" rtl="0">
              <a:lnSpc>
                <a:spcPct val="90000"/>
              </a:lnSpc>
              <a:spcBef>
                <a:spcPts val="1000"/>
              </a:spcBef>
              <a:spcAft>
                <a:spcPts val="0"/>
              </a:spcAft>
              <a:buClr>
                <a:schemeClr val="dk1"/>
              </a:buClr>
              <a:buSzPts val="2800"/>
              <a:buNone/>
            </a:pPr>
            <a:r>
              <a:rPr lang="en-US"/>
              <a:t>These structures and their concepts can be relatively complex but are used extensively due to their resemblance to real world models.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7"/>
        <p:cNvGrpSpPr/>
        <p:nvPr/>
      </p:nvGrpSpPr>
      <p:grpSpPr>
        <a:xfrm>
          <a:off x="0" y="0"/>
          <a:ext cx="0" cy="0"/>
          <a:chOff x="0" y="0"/>
          <a:chExt cx="0" cy="0"/>
        </a:xfrm>
      </p:grpSpPr>
      <p:sp>
        <p:nvSpPr>
          <p:cNvPr id="428" name="Google Shape;428;p6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29" name="Google Shape;429;p65"/>
          <p:cNvSpPr txBox="1">
            <a:spLocks noGrp="1"/>
          </p:cNvSpPr>
          <p:nvPr>
            <p:ph type="title"/>
          </p:nvPr>
        </p:nvSpPr>
        <p:spPr>
          <a:xfrm>
            <a:off x="633456" y="486184"/>
            <a:ext cx="539723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Linear Data Structure</a:t>
            </a:r>
            <a:endParaRPr/>
          </a:p>
        </p:txBody>
      </p:sp>
      <p:sp>
        <p:nvSpPr>
          <p:cNvPr id="430" name="Google Shape;430;p65"/>
          <p:cNvSpPr txBox="1">
            <a:spLocks noGrp="1"/>
          </p:cNvSpPr>
          <p:nvPr>
            <p:ph type="body" idx="1"/>
          </p:nvPr>
        </p:nvSpPr>
        <p:spPr>
          <a:xfrm>
            <a:off x="633456" y="1946684"/>
            <a:ext cx="539723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1"/>
              <a:t>Note</a:t>
            </a:r>
            <a:r>
              <a:rPr lang="en-US" sz="2400"/>
              <a:t>: in a linear data structure, the data items are organized sequentially or, in other words, linearly. </a:t>
            </a:r>
            <a:endParaRPr/>
          </a:p>
          <a:p>
            <a:pPr marL="228600" lvl="0" indent="-228600" algn="l" rtl="0">
              <a:lnSpc>
                <a:spcPct val="90000"/>
              </a:lnSpc>
              <a:spcBef>
                <a:spcPts val="1000"/>
              </a:spcBef>
              <a:spcAft>
                <a:spcPts val="0"/>
              </a:spcAft>
              <a:buClr>
                <a:schemeClr val="dk1"/>
              </a:buClr>
              <a:buSzPts val="2400"/>
              <a:buChar char="•"/>
            </a:pPr>
            <a:r>
              <a:rPr lang="en-US" sz="2400"/>
              <a:t>The data items are traversed serially one after another and all the data items in a linear data structure can be traversed during a single run. </a:t>
            </a:r>
            <a:endParaRPr/>
          </a:p>
        </p:txBody>
      </p:sp>
      <p:pic>
        <p:nvPicPr>
          <p:cNvPr id="431" name="Google Shape;431;p65" descr="MyStacks, OpenLantern Launch To Help Visualize Marketing Stacks"/>
          <p:cNvPicPr preferRelativeResize="0"/>
          <p:nvPr/>
        </p:nvPicPr>
        <p:blipFill rotWithShape="1">
          <a:blip r:embed="rId3">
            <a:alphaModFix/>
          </a:blip>
          <a:srcRect/>
          <a:stretch/>
        </p:blipFill>
        <p:spPr>
          <a:xfrm>
            <a:off x="6798100" y="689728"/>
            <a:ext cx="4555700" cy="2551192"/>
          </a:xfrm>
          <a:custGeom>
            <a:avLst/>
            <a:gdLst/>
            <a:ahLst/>
            <a:cxnLst/>
            <a:rect l="l" t="t" r="r" b="b"/>
            <a:pathLst>
              <a:path w="4438338" h="2323972" extrusionOk="0">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ln>
            <a:noFill/>
          </a:ln>
        </p:spPr>
      </p:pic>
      <p:sp>
        <p:nvSpPr>
          <p:cNvPr id="432" name="Google Shape;432;p65"/>
          <p:cNvSpPr/>
          <p:nvPr/>
        </p:nvSpPr>
        <p:spPr>
          <a:xfrm>
            <a:off x="9519137"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433" name="Google Shape;433;p65" descr="How to Avoid Long Queues at Your Events - Eventsforce"/>
          <p:cNvPicPr preferRelativeResize="0"/>
          <p:nvPr/>
        </p:nvPicPr>
        <p:blipFill rotWithShape="1">
          <a:blip r:embed="rId4">
            <a:alphaModFix/>
          </a:blip>
          <a:srcRect/>
          <a:stretch/>
        </p:blipFill>
        <p:spPr>
          <a:xfrm>
            <a:off x="6798100" y="3526029"/>
            <a:ext cx="4107407" cy="2733293"/>
          </a:xfrm>
          <a:custGeom>
            <a:avLst/>
            <a:gdLst/>
            <a:ahLst/>
            <a:cxnLst/>
            <a:rect l="l" t="t" r="r" b="b"/>
            <a:pathLst>
              <a:path w="4555700" h="2733294" extrusionOk="0">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ln>
            <a:noFill/>
          </a:ln>
        </p:spPr>
      </p:pic>
      <p:sp>
        <p:nvSpPr>
          <p:cNvPr id="434" name="Google Shape;434;p65"/>
          <p:cNvSpPr/>
          <p:nvPr/>
        </p:nvSpPr>
        <p:spPr>
          <a:xfrm rot="-1095198" flipH="1">
            <a:off x="6443172" y="162676"/>
            <a:ext cx="4083433" cy="4083433"/>
          </a:xfrm>
          <a:prstGeom prst="arc">
            <a:avLst>
              <a:gd name="adj1" fmla="val 17445962"/>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p6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40" name="Google Shape;440;p66"/>
          <p:cNvSpPr txBox="1">
            <a:spLocks noGrp="1"/>
          </p:cNvSpPr>
          <p:nvPr>
            <p:ph type="title"/>
          </p:nvPr>
        </p:nvSpPr>
        <p:spPr>
          <a:xfrm>
            <a:off x="6151294" y="486184"/>
            <a:ext cx="539723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Non-Linear Data Structure</a:t>
            </a:r>
            <a:endParaRPr/>
          </a:p>
        </p:txBody>
      </p:sp>
      <p:pic>
        <p:nvPicPr>
          <p:cNvPr id="441" name="Google Shape;441;p66" descr="Graph Data Structure And Algorithms - GeeksforGeeks"/>
          <p:cNvPicPr preferRelativeResize="0"/>
          <p:nvPr/>
        </p:nvPicPr>
        <p:blipFill rotWithShape="1">
          <a:blip r:embed="rId3">
            <a:alphaModFix/>
          </a:blip>
          <a:srcRect/>
          <a:stretch/>
        </p:blipFill>
        <p:spPr>
          <a:xfrm>
            <a:off x="698353" y="986248"/>
            <a:ext cx="4555700" cy="1958151"/>
          </a:xfrm>
          <a:custGeom>
            <a:avLst/>
            <a:gdLst/>
            <a:ahLst/>
            <a:cxnLst/>
            <a:rect l="l" t="t" r="r" b="b"/>
            <a:pathLst>
              <a:path w="4438338" h="2323972" extrusionOk="0">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ln>
            <a:noFill/>
          </a:ln>
        </p:spPr>
      </p:pic>
      <p:sp>
        <p:nvSpPr>
          <p:cNvPr id="442" name="Google Shape;442;p66"/>
          <p:cNvSpPr/>
          <p:nvPr/>
        </p:nvSpPr>
        <p:spPr>
          <a:xfrm flipH="1">
            <a:off x="0"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443" name="Google Shape;443;p66" descr="Binary Tree Data Structure - GeeksforGeeks"/>
          <p:cNvPicPr preferRelativeResize="0"/>
          <p:nvPr/>
        </p:nvPicPr>
        <p:blipFill rotWithShape="1">
          <a:blip r:embed="rId4">
            <a:alphaModFix/>
          </a:blip>
          <a:srcRect/>
          <a:stretch/>
        </p:blipFill>
        <p:spPr>
          <a:xfrm>
            <a:off x="1590877" y="3526029"/>
            <a:ext cx="3663176" cy="2733293"/>
          </a:xfrm>
          <a:custGeom>
            <a:avLst/>
            <a:gdLst/>
            <a:ahLst/>
            <a:cxnLst/>
            <a:rect l="l" t="t" r="r" b="b"/>
            <a:pathLst>
              <a:path w="4555700" h="2733294" extrusionOk="0">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ln>
            <a:noFill/>
          </a:ln>
        </p:spPr>
      </p:pic>
      <p:sp>
        <p:nvSpPr>
          <p:cNvPr id="444" name="Google Shape;444;p66"/>
          <p:cNvSpPr txBox="1">
            <a:spLocks noGrp="1"/>
          </p:cNvSpPr>
          <p:nvPr>
            <p:ph type="body" idx="1"/>
          </p:nvPr>
        </p:nvSpPr>
        <p:spPr>
          <a:xfrm>
            <a:off x="6151294" y="1946684"/>
            <a:ext cx="539723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In non-linear data structures, the data items are not organized sequentially. That means, the elements could be connected to more than one element to reflect a special relationship among these items. </a:t>
            </a:r>
            <a:endParaRPr/>
          </a:p>
          <a:p>
            <a:pPr marL="0" lvl="0" indent="0" algn="l" rtl="0">
              <a:lnSpc>
                <a:spcPct val="90000"/>
              </a:lnSpc>
              <a:spcBef>
                <a:spcPts val="1000"/>
              </a:spcBef>
              <a:spcAft>
                <a:spcPts val="0"/>
              </a:spcAft>
              <a:buClr>
                <a:schemeClr val="dk1"/>
              </a:buClr>
              <a:buSzPts val="2400"/>
              <a:buNone/>
            </a:pPr>
            <a:r>
              <a:rPr lang="en-US" sz="2400"/>
              <a:t>All the data items in a non-linear data structure may not be traversed during a single run.</a:t>
            </a:r>
            <a:endParaRPr/>
          </a:p>
        </p:txBody>
      </p:sp>
      <p:sp>
        <p:nvSpPr>
          <p:cNvPr id="445" name="Google Shape;445;p66"/>
          <p:cNvSpPr/>
          <p:nvPr/>
        </p:nvSpPr>
        <p:spPr>
          <a:xfrm rot="1095198">
            <a:off x="1539683" y="162676"/>
            <a:ext cx="4083433" cy="4083433"/>
          </a:xfrm>
          <a:prstGeom prst="arc">
            <a:avLst>
              <a:gd name="adj1" fmla="val 17445962"/>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Stacks</a:t>
            </a:r>
            <a:endParaRPr/>
          </a:p>
        </p:txBody>
      </p:sp>
      <p:sp>
        <p:nvSpPr>
          <p:cNvPr id="451" name="Google Shape;451;p67"/>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stack is a container of objects that are inserted and removed according to the Last-In-First-Out (LIFO) concept. </a:t>
            </a:r>
            <a:endParaRPr/>
          </a:p>
          <a:p>
            <a:pPr marL="0" lvl="0" indent="0" algn="l" rtl="0">
              <a:lnSpc>
                <a:spcPct val="90000"/>
              </a:lnSpc>
              <a:spcBef>
                <a:spcPts val="1000"/>
              </a:spcBef>
              <a:spcAft>
                <a:spcPts val="0"/>
              </a:spcAft>
              <a:buClr>
                <a:schemeClr val="dk1"/>
              </a:buClr>
              <a:buSzPts val="2800"/>
              <a:buNone/>
            </a:pPr>
            <a:r>
              <a:rPr lang="en-US"/>
              <a:t>Think of a scenario where at a dinner party where there is a stack of plates, plates are always added or removed from the top of the pile. </a:t>
            </a:r>
            <a:endParaRPr/>
          </a:p>
          <a:p>
            <a:pPr marL="0" lvl="0" indent="0" algn="l" rtl="0">
              <a:lnSpc>
                <a:spcPct val="90000"/>
              </a:lnSpc>
              <a:spcBef>
                <a:spcPts val="1000"/>
              </a:spcBef>
              <a:spcAft>
                <a:spcPts val="0"/>
              </a:spcAft>
              <a:buClr>
                <a:schemeClr val="dk1"/>
              </a:buClr>
              <a:buSzPts val="2800"/>
              <a:buNone/>
            </a:pPr>
            <a:r>
              <a:rPr lang="en-US"/>
              <a:t>In computer science, this concept is used for evaluating expressions and syntax parsing, scheduling Algorithms/routines, etc.</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Stacks</a:t>
            </a:r>
            <a:endParaRPr/>
          </a:p>
        </p:txBody>
      </p:sp>
      <p:sp>
        <p:nvSpPr>
          <p:cNvPr id="457" name="Google Shape;457;p6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Stacks can be implemented using lists in Python. When you add elements to a stack, it is known as a </a:t>
            </a:r>
            <a:r>
              <a:rPr lang="en-US" b="1">
                <a:solidFill>
                  <a:srgbClr val="FF0000"/>
                </a:solidFill>
              </a:rPr>
              <a:t>push operation</a:t>
            </a:r>
            <a:r>
              <a:rPr lang="en-US"/>
              <a:t>, whereas when you remove or delete an element it is called a </a:t>
            </a:r>
            <a:r>
              <a:rPr lang="en-US" b="1">
                <a:solidFill>
                  <a:srgbClr val="FF0000"/>
                </a:solidFill>
              </a:rPr>
              <a:t>pop operation</a:t>
            </a:r>
            <a:r>
              <a:rPr lang="en-US"/>
              <a:t>. </a:t>
            </a: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Note</a:t>
            </a:r>
            <a:r>
              <a:rPr lang="en-US"/>
              <a:t> that you have actually have a pop() method at your disposal when you're working with stacks in Python: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Stacks TryitOut</a:t>
            </a:r>
            <a:endParaRPr/>
          </a:p>
        </p:txBody>
      </p:sp>
      <p:pic>
        <p:nvPicPr>
          <p:cNvPr id="463" name="Google Shape;463;p69" descr="Graphical user interface&#10;&#10;Description automatically generated"/>
          <p:cNvPicPr preferRelativeResize="0">
            <a:picLocks noGrp="1"/>
          </p:cNvPicPr>
          <p:nvPr>
            <p:ph type="body" idx="1"/>
          </p:nvPr>
        </p:nvPicPr>
        <p:blipFill rotWithShape="1">
          <a:blip r:embed="rId3">
            <a:alphaModFix/>
          </a:blip>
          <a:srcRect/>
          <a:stretch/>
        </p:blipFill>
        <p:spPr>
          <a:xfrm>
            <a:off x="838199" y="1274612"/>
            <a:ext cx="10777151" cy="552215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Queues</a:t>
            </a:r>
            <a:endParaRPr/>
          </a:p>
        </p:txBody>
      </p:sp>
      <p:sp>
        <p:nvSpPr>
          <p:cNvPr id="469" name="Google Shape;469;p70"/>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queue is a container of objects that are inserted and removed according to the First-In-First-Out (FIFO) principle. </a:t>
            </a:r>
            <a:endParaRPr/>
          </a:p>
          <a:p>
            <a:pPr marL="0" lvl="0" indent="0" algn="l" rtl="0">
              <a:lnSpc>
                <a:spcPct val="90000"/>
              </a:lnSpc>
              <a:spcBef>
                <a:spcPts val="1000"/>
              </a:spcBef>
              <a:spcAft>
                <a:spcPts val="0"/>
              </a:spcAft>
              <a:buClr>
                <a:schemeClr val="dk1"/>
              </a:buClr>
              <a:buSzPts val="2800"/>
              <a:buNone/>
            </a:pPr>
            <a:r>
              <a:rPr lang="en-US"/>
              <a:t>An excellent example of a queue in the real world is the line at a ticket counter where people are catered according to their arrival sequence and hence the person who arrives first is also the first to leave. </a:t>
            </a:r>
            <a:endParaRPr/>
          </a:p>
          <a:p>
            <a:pPr marL="0" lvl="0" indent="0" algn="l" rtl="0">
              <a:lnSpc>
                <a:spcPct val="90000"/>
              </a:lnSpc>
              <a:spcBef>
                <a:spcPts val="1000"/>
              </a:spcBef>
              <a:spcAft>
                <a:spcPts val="0"/>
              </a:spcAft>
              <a:buClr>
                <a:schemeClr val="dk1"/>
              </a:buClr>
              <a:buSzPts val="2800"/>
              <a:buNone/>
            </a:pPr>
            <a:r>
              <a:rPr lang="en-US"/>
              <a:t>Queues can be of many different kinds.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Queues</a:t>
            </a:r>
            <a:endParaRPr/>
          </a:p>
        </p:txBody>
      </p:sp>
      <p:sp>
        <p:nvSpPr>
          <p:cNvPr id="475" name="Google Shape;475;p71"/>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Lists are not efficient to implement a queue, because </a:t>
            </a:r>
            <a:r>
              <a:rPr lang="en-US" b="1"/>
              <a:t>append() </a:t>
            </a:r>
            <a:r>
              <a:rPr lang="en-US"/>
              <a:t>and </a:t>
            </a:r>
            <a:r>
              <a:rPr lang="en-US" b="1"/>
              <a:t>pop() </a:t>
            </a:r>
            <a:r>
              <a:rPr lang="en-US"/>
              <a:t>from the end of a list is not fast and incur a memory movement cost. </a:t>
            </a:r>
            <a:endParaRPr/>
          </a:p>
          <a:p>
            <a:pPr marL="228600" lvl="0" indent="-228600" algn="l" rtl="0">
              <a:lnSpc>
                <a:spcPct val="90000"/>
              </a:lnSpc>
              <a:spcBef>
                <a:spcPts val="1000"/>
              </a:spcBef>
              <a:spcAft>
                <a:spcPts val="0"/>
              </a:spcAft>
              <a:buClr>
                <a:schemeClr val="dk1"/>
              </a:buClr>
              <a:buSzPts val="2800"/>
              <a:buChar char="•"/>
            </a:pPr>
            <a:r>
              <a:rPr lang="en-US"/>
              <a:t>Also, insertion at the end and deletion from the beginning of a list is not so fast since it requires a shift in the element positions.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Graphs</a:t>
            </a:r>
            <a:endParaRPr/>
          </a:p>
        </p:txBody>
      </p:sp>
      <p:sp>
        <p:nvSpPr>
          <p:cNvPr id="481" name="Google Shape;481;p72"/>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graph in mathematics and computer science are networks consisting of </a:t>
            </a:r>
            <a:r>
              <a:rPr lang="en-US" b="1">
                <a:solidFill>
                  <a:srgbClr val="FF0000"/>
                </a:solidFill>
              </a:rPr>
              <a:t>nodes</a:t>
            </a:r>
            <a:r>
              <a:rPr lang="en-US"/>
              <a:t>, also called </a:t>
            </a:r>
            <a:r>
              <a:rPr lang="en-US" b="1">
                <a:solidFill>
                  <a:srgbClr val="FF0000"/>
                </a:solidFill>
              </a:rPr>
              <a:t>vertices</a:t>
            </a:r>
            <a:r>
              <a:rPr lang="en-US"/>
              <a:t> which may or may not be connected to each other. </a:t>
            </a:r>
            <a:endParaRPr/>
          </a:p>
          <a:p>
            <a:pPr marL="228600" lvl="0" indent="-228600" algn="l" rtl="0">
              <a:lnSpc>
                <a:spcPct val="90000"/>
              </a:lnSpc>
              <a:spcBef>
                <a:spcPts val="1000"/>
              </a:spcBef>
              <a:spcAft>
                <a:spcPts val="0"/>
              </a:spcAft>
              <a:buClr>
                <a:schemeClr val="dk1"/>
              </a:buClr>
              <a:buSzPts val="2800"/>
              <a:buChar char="•"/>
            </a:pPr>
            <a:r>
              <a:rPr lang="en-US"/>
              <a:t>The lines or the path that connects two nodes is called an </a:t>
            </a:r>
            <a:r>
              <a:rPr lang="en-US" b="1">
                <a:solidFill>
                  <a:srgbClr val="FF0000"/>
                </a:solidFill>
              </a:rPr>
              <a:t>edge</a:t>
            </a:r>
            <a:r>
              <a:rPr lang="en-US"/>
              <a:t>. If the edge has a particular direction of flow, then it is a directed graph, with the direction edge being called an </a:t>
            </a:r>
            <a:r>
              <a:rPr lang="en-US" b="1">
                <a:solidFill>
                  <a:srgbClr val="FF0000"/>
                </a:solidFill>
              </a:rPr>
              <a:t>arc</a:t>
            </a:r>
            <a:r>
              <a:rPr lang="en-US"/>
              <a:t>. Else if no directions are specified, the graph is called an </a:t>
            </a:r>
            <a:r>
              <a:rPr lang="en-US" b="1">
                <a:solidFill>
                  <a:srgbClr val="FF0000"/>
                </a:solidFill>
              </a:rPr>
              <a:t>undirected graph</a:t>
            </a:r>
            <a:r>
              <a:rPr lang="en-US"/>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Graphs</a:t>
            </a:r>
            <a:endParaRPr/>
          </a:p>
        </p:txBody>
      </p:sp>
      <p:sp>
        <p:nvSpPr>
          <p:cNvPr id="487" name="Google Shape;487;p7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Graphs are an important concept specially in Data Science and are often used to model real life problems. Social networks, molecular studies in chemistry and biology, maps, recommender system all rely on graph and graph theory principles.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Abstract Data Type and Data Structures</a:t>
            </a:r>
            <a:br>
              <a:rPr lang="en-US" b="1"/>
            </a:br>
            <a:endParaRPr/>
          </a:p>
        </p:txBody>
      </p:sp>
      <p:sp>
        <p:nvSpPr>
          <p:cNvPr id="142" name="Google Shape;142;p18"/>
          <p:cNvSpPr txBox="1">
            <a:spLocks noGrp="1"/>
          </p:cNvSpPr>
          <p:nvPr>
            <p:ph type="body" idx="1"/>
          </p:nvPr>
        </p:nvSpPr>
        <p:spPr>
          <a:xfrm>
            <a:off x="838200" y="1825624"/>
            <a:ext cx="10515600" cy="47975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structures help you to focus on the bigger picture rather than getting lost in the details. This is known as data abstraction.</a:t>
            </a:r>
            <a:endParaRPr/>
          </a:p>
          <a:p>
            <a:pPr marL="228600" lvl="0" indent="-228600" algn="l" rtl="0">
              <a:lnSpc>
                <a:spcPct val="90000"/>
              </a:lnSpc>
              <a:spcBef>
                <a:spcPts val="1000"/>
              </a:spcBef>
              <a:spcAft>
                <a:spcPts val="0"/>
              </a:spcAft>
              <a:buClr>
                <a:schemeClr val="dk1"/>
              </a:buClr>
              <a:buSzPts val="2800"/>
              <a:buChar char="•"/>
            </a:pPr>
            <a:r>
              <a:rPr lang="en-US"/>
              <a:t>Data structures are actually an implementation of Abstract Data Types or ADT. This implementation requires a physical view of data using some collection of programming constructs and basic data types.</a:t>
            </a:r>
            <a:endParaRPr/>
          </a:p>
          <a:p>
            <a:pPr marL="228600" lvl="0" indent="-228600" algn="l" rtl="0">
              <a:lnSpc>
                <a:spcPct val="90000"/>
              </a:lnSpc>
              <a:spcBef>
                <a:spcPts val="1000"/>
              </a:spcBef>
              <a:spcAft>
                <a:spcPts val="0"/>
              </a:spcAft>
              <a:buClr>
                <a:schemeClr val="dk1"/>
              </a:buClr>
              <a:buSzPts val="2800"/>
              <a:buChar char="•"/>
            </a:pPr>
            <a:r>
              <a:rPr lang="en-US"/>
              <a:t>Data structures can be divided into two categories in computer science: 1) primitive and 2) non-primitive data structures. The former are the simplest forms of representing data, whereas the latter are more advanced: they contain the primitive data structures within more complex data structures for special purposes.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Graphs: TryitOut</a:t>
            </a:r>
            <a:endParaRPr/>
          </a:p>
        </p:txBody>
      </p:sp>
      <p:sp>
        <p:nvSpPr>
          <p:cNvPr id="493" name="Google Shape;493;p74"/>
          <p:cNvSpPr txBox="1">
            <a:spLocks noGrp="1"/>
          </p:cNvSpPr>
          <p:nvPr>
            <p:ph type="body" idx="1"/>
          </p:nvPr>
        </p:nvSpPr>
        <p:spPr>
          <a:xfrm>
            <a:off x="838200" y="1825625"/>
            <a:ext cx="10515600" cy="490099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1800"/>
              <a:buNone/>
            </a:pPr>
            <a:r>
              <a:rPr lang="en-US" sz="1800" b="1"/>
              <a:t>graph = { "a" : ["c", "d"], </a:t>
            </a:r>
            <a:endParaRPr/>
          </a:p>
          <a:p>
            <a:pPr marL="914400" lvl="2" indent="0" algn="l" rtl="0">
              <a:lnSpc>
                <a:spcPct val="90000"/>
              </a:lnSpc>
              <a:spcBef>
                <a:spcPts val="500"/>
              </a:spcBef>
              <a:spcAft>
                <a:spcPts val="0"/>
              </a:spcAft>
              <a:buClr>
                <a:schemeClr val="dk1"/>
              </a:buClr>
              <a:buSzPts val="1800"/>
              <a:buNone/>
            </a:pPr>
            <a:r>
              <a:rPr lang="en-US" sz="1800" b="1"/>
              <a:t>"b" : ["d", "e"], </a:t>
            </a:r>
            <a:endParaRPr/>
          </a:p>
          <a:p>
            <a:pPr marL="914400" lvl="2" indent="0" algn="l" rtl="0">
              <a:lnSpc>
                <a:spcPct val="90000"/>
              </a:lnSpc>
              <a:spcBef>
                <a:spcPts val="500"/>
              </a:spcBef>
              <a:spcAft>
                <a:spcPts val="0"/>
              </a:spcAft>
              <a:buClr>
                <a:schemeClr val="dk1"/>
              </a:buClr>
              <a:buSzPts val="1800"/>
              <a:buNone/>
            </a:pPr>
            <a:r>
              <a:rPr lang="en-US" sz="1800" b="1"/>
              <a:t>"c" : ["a", "e"], </a:t>
            </a:r>
            <a:endParaRPr/>
          </a:p>
          <a:p>
            <a:pPr marL="914400" lvl="2" indent="0" algn="l" rtl="0">
              <a:lnSpc>
                <a:spcPct val="90000"/>
              </a:lnSpc>
              <a:spcBef>
                <a:spcPts val="500"/>
              </a:spcBef>
              <a:spcAft>
                <a:spcPts val="0"/>
              </a:spcAft>
              <a:buClr>
                <a:schemeClr val="dk1"/>
              </a:buClr>
              <a:buSzPts val="1800"/>
              <a:buNone/>
            </a:pPr>
            <a:r>
              <a:rPr lang="en-US" sz="1800" b="1"/>
              <a:t>"d" : ["a", "b"], </a:t>
            </a:r>
            <a:endParaRPr/>
          </a:p>
          <a:p>
            <a:pPr marL="914400" lvl="2" indent="0" algn="l" rtl="0">
              <a:lnSpc>
                <a:spcPct val="90000"/>
              </a:lnSpc>
              <a:spcBef>
                <a:spcPts val="500"/>
              </a:spcBef>
              <a:spcAft>
                <a:spcPts val="0"/>
              </a:spcAft>
              <a:buClr>
                <a:schemeClr val="dk1"/>
              </a:buClr>
              <a:buSzPts val="1800"/>
              <a:buNone/>
            </a:pPr>
            <a:r>
              <a:rPr lang="en-US" sz="1800" b="1"/>
              <a:t>"e" : ["b", "c"] } </a:t>
            </a:r>
            <a:endParaRPr/>
          </a:p>
          <a:p>
            <a:pPr marL="0" lvl="0" indent="0" algn="l" rtl="0">
              <a:lnSpc>
                <a:spcPct val="90000"/>
              </a:lnSpc>
              <a:spcBef>
                <a:spcPts val="1000"/>
              </a:spcBef>
              <a:spcAft>
                <a:spcPts val="0"/>
              </a:spcAft>
              <a:buClr>
                <a:schemeClr val="dk1"/>
              </a:buClr>
              <a:buSzPts val="1800"/>
              <a:buNone/>
            </a:pPr>
            <a:r>
              <a:rPr lang="en-US" sz="1800" b="1"/>
              <a:t>def define_edges(graph): </a:t>
            </a:r>
            <a:endParaRPr/>
          </a:p>
          <a:p>
            <a:pPr marL="0" lvl="0" indent="0" algn="l" rtl="0">
              <a:lnSpc>
                <a:spcPct val="90000"/>
              </a:lnSpc>
              <a:spcBef>
                <a:spcPts val="1000"/>
              </a:spcBef>
              <a:spcAft>
                <a:spcPts val="0"/>
              </a:spcAft>
              <a:buClr>
                <a:schemeClr val="dk1"/>
              </a:buClr>
              <a:buSzPts val="1800"/>
              <a:buNone/>
            </a:pPr>
            <a:r>
              <a:rPr lang="en-US" sz="1800" b="1"/>
              <a:t>	edges = [] </a:t>
            </a:r>
            <a:endParaRPr/>
          </a:p>
          <a:p>
            <a:pPr marL="0" lvl="0" indent="0" algn="l" rtl="0">
              <a:lnSpc>
                <a:spcPct val="90000"/>
              </a:lnSpc>
              <a:spcBef>
                <a:spcPts val="1000"/>
              </a:spcBef>
              <a:spcAft>
                <a:spcPts val="0"/>
              </a:spcAft>
              <a:buClr>
                <a:schemeClr val="dk1"/>
              </a:buClr>
              <a:buSzPts val="1800"/>
              <a:buNone/>
            </a:pPr>
            <a:r>
              <a:rPr lang="en-US" sz="1800" b="1"/>
              <a:t>	for vertices in graph: </a:t>
            </a:r>
            <a:endParaRPr/>
          </a:p>
          <a:p>
            <a:pPr marL="0" lvl="0" indent="0" algn="l" rtl="0">
              <a:lnSpc>
                <a:spcPct val="90000"/>
              </a:lnSpc>
              <a:spcBef>
                <a:spcPts val="1000"/>
              </a:spcBef>
              <a:spcAft>
                <a:spcPts val="0"/>
              </a:spcAft>
              <a:buClr>
                <a:schemeClr val="dk1"/>
              </a:buClr>
              <a:buSzPts val="1800"/>
              <a:buNone/>
            </a:pPr>
            <a:r>
              <a:rPr lang="en-US" sz="1800" b="1"/>
              <a:t>		for neighbour in graph[vertices]: </a:t>
            </a:r>
            <a:endParaRPr/>
          </a:p>
          <a:p>
            <a:pPr marL="0" lvl="0" indent="0" algn="l" rtl="0">
              <a:lnSpc>
                <a:spcPct val="90000"/>
              </a:lnSpc>
              <a:spcBef>
                <a:spcPts val="1000"/>
              </a:spcBef>
              <a:spcAft>
                <a:spcPts val="0"/>
              </a:spcAft>
              <a:buClr>
                <a:schemeClr val="dk1"/>
              </a:buClr>
              <a:buSzPts val="1800"/>
              <a:buNone/>
            </a:pPr>
            <a:r>
              <a:rPr lang="en-US" sz="1800" b="1"/>
              <a:t>		      edges.append((vertices, neighbour)) </a:t>
            </a:r>
            <a:endParaRPr/>
          </a:p>
          <a:p>
            <a:pPr marL="0" lvl="0" indent="0" algn="l" rtl="0">
              <a:lnSpc>
                <a:spcPct val="90000"/>
              </a:lnSpc>
              <a:spcBef>
                <a:spcPts val="1000"/>
              </a:spcBef>
              <a:spcAft>
                <a:spcPts val="0"/>
              </a:spcAft>
              <a:buClr>
                <a:schemeClr val="dk1"/>
              </a:buClr>
              <a:buSzPts val="1800"/>
              <a:buNone/>
            </a:pPr>
            <a:r>
              <a:rPr lang="en-US" sz="1800" b="1"/>
              <a:t>	return edges </a:t>
            </a:r>
            <a:endParaRPr/>
          </a:p>
          <a:p>
            <a:pPr marL="0" lvl="0" indent="0" algn="l" rtl="0">
              <a:lnSpc>
                <a:spcPct val="90000"/>
              </a:lnSpc>
              <a:spcBef>
                <a:spcPts val="1000"/>
              </a:spcBef>
              <a:spcAft>
                <a:spcPts val="0"/>
              </a:spcAft>
              <a:buClr>
                <a:schemeClr val="dk1"/>
              </a:buClr>
              <a:buSzPts val="1800"/>
              <a:buNone/>
            </a:pPr>
            <a:endParaRPr sz="1800" b="1"/>
          </a:p>
          <a:p>
            <a:pPr marL="0" lvl="0" indent="0" algn="l" rtl="0">
              <a:lnSpc>
                <a:spcPct val="90000"/>
              </a:lnSpc>
              <a:spcBef>
                <a:spcPts val="1000"/>
              </a:spcBef>
              <a:spcAft>
                <a:spcPts val="0"/>
              </a:spcAft>
              <a:buClr>
                <a:schemeClr val="dk1"/>
              </a:buClr>
              <a:buSzPts val="1800"/>
              <a:buNone/>
            </a:pPr>
            <a:r>
              <a:rPr lang="en-US" sz="1800" b="1"/>
              <a:t>print(define_edges(graph)) </a:t>
            </a:r>
            <a:endParaRPr/>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r>
              <a:rPr lang="en-US" sz="1600"/>
              <a:t>Output:</a:t>
            </a:r>
            <a:r>
              <a:rPr lang="en-US" sz="1600" b="1"/>
              <a:t>  </a:t>
            </a:r>
            <a:r>
              <a:rPr lang="en-US" sz="1600"/>
              <a:t>[('a', 'c'), ('a', 'd’),  ('b', 'd'), ('b', 'e'), ('c', 'a'), ('c', 'e'), ('e', 'b'), ('e', 'c'), ('d', 'a'), ('d', 'b')]</a:t>
            </a:r>
            <a:endParaRPr sz="16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Graphs Implementation</a:t>
            </a:r>
            <a:endParaRPr/>
          </a:p>
        </p:txBody>
      </p:sp>
      <p:sp>
        <p:nvSpPr>
          <p:cNvPr id="499" name="Google Shape;499;p75"/>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can do some cool stuff with graphs such as trying to find of there exists a path between two nodes, or finding the shortest path between two nodes, determining cycles in the graph.</a:t>
            </a:r>
            <a:endParaRPr/>
          </a:p>
          <a:p>
            <a:pPr marL="228600" lvl="0" indent="-228600" algn="l" rtl="0">
              <a:lnSpc>
                <a:spcPct val="90000"/>
              </a:lnSpc>
              <a:spcBef>
                <a:spcPts val="1000"/>
              </a:spcBef>
              <a:spcAft>
                <a:spcPts val="0"/>
              </a:spcAft>
              <a:buClr>
                <a:schemeClr val="dk1"/>
              </a:buClr>
              <a:buSzPts val="2800"/>
              <a:buChar char="•"/>
            </a:pPr>
            <a:r>
              <a:rPr lang="en-US"/>
              <a:t>The famous "travelling salesman problem" is, in fact, about finding the shortest possible route that visits every node exactly once and returns to the starting point. Sometimes the nodes or arcs of a graph have been assigned weights or costs, you can think of this as assigning difficulty level to walk and you are interested in finding the cheapest or the easiest path.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The Travelling Salesman Problem</a:t>
            </a:r>
            <a:endParaRPr/>
          </a:p>
        </p:txBody>
      </p:sp>
      <p:pic>
        <p:nvPicPr>
          <p:cNvPr id="505" name="Google Shape;505;p76" descr="Chart, radar chart&#10;&#10;Description automatically generated"/>
          <p:cNvPicPr preferRelativeResize="0">
            <a:picLocks noGrp="1"/>
          </p:cNvPicPr>
          <p:nvPr>
            <p:ph type="body" idx="1"/>
          </p:nvPr>
        </p:nvPicPr>
        <p:blipFill rotWithShape="1">
          <a:blip r:embed="rId3">
            <a:alphaModFix/>
          </a:blip>
          <a:srcRect/>
          <a:stretch/>
        </p:blipFill>
        <p:spPr>
          <a:xfrm>
            <a:off x="838200" y="1690688"/>
            <a:ext cx="10196384" cy="518395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Non-Primitive Data Structures</a:t>
            </a:r>
            <a:endParaRPr/>
          </a:p>
        </p:txBody>
      </p:sp>
      <p:sp>
        <p:nvSpPr>
          <p:cNvPr id="511" name="Google Shape;511;p77"/>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9600"/>
              <a:buNone/>
            </a:pPr>
            <a:r>
              <a:rPr lang="en-US" sz="9600" b="1">
                <a:solidFill>
                  <a:srgbClr val="FF0000"/>
                </a:solidFill>
              </a:rPr>
              <a:t>END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endParaRPr/>
          </a:p>
        </p:txBody>
      </p:sp>
      <p:sp>
        <p:nvSpPr>
          <p:cNvPr id="517" name="Google Shape;517;p7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wentieth Century"/>
              <a:buNone/>
            </a:pPr>
            <a:endParaRPr/>
          </a:p>
        </p:txBody>
      </p:sp>
      <p:sp>
        <p:nvSpPr>
          <p:cNvPr id="523" name="Google Shape;523;p7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9600"/>
              <a:buNone/>
            </a:pPr>
            <a:r>
              <a:rPr lang="en-US" sz="9600" b="1">
                <a:solidFill>
                  <a:srgbClr val="FF0000"/>
                </a:solidFill>
              </a:rPr>
              <a:t>START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7"/>
        <p:cNvGrpSpPr/>
        <p:nvPr/>
      </p:nvGrpSpPr>
      <p:grpSpPr>
        <a:xfrm>
          <a:off x="0" y="0"/>
          <a:ext cx="0" cy="0"/>
          <a:chOff x="0" y="0"/>
          <a:chExt cx="0" cy="0"/>
        </a:xfrm>
      </p:grpSpPr>
      <p:sp>
        <p:nvSpPr>
          <p:cNvPr id="528" name="Google Shape;528;p80"/>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29" name="Google Shape;529;p80"/>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30" name="Google Shape;530;p8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31" name="Google Shape;531;p80" descr="Autumn aspen tree forest"/>
          <p:cNvPicPr preferRelativeResize="0"/>
          <p:nvPr/>
        </p:nvPicPr>
        <p:blipFill rotWithShape="1">
          <a:blip r:embed="rId3">
            <a:alphaModFix/>
          </a:blip>
          <a:srcRect l="10244" b="-1"/>
          <a:stretch/>
        </p:blipFill>
        <p:spPr>
          <a:xfrm>
            <a:off x="20" y="10"/>
            <a:ext cx="12188932" cy="6857990"/>
          </a:xfrm>
          <a:prstGeom prst="rect">
            <a:avLst/>
          </a:prstGeom>
          <a:noFill/>
          <a:ln>
            <a:noFill/>
          </a:ln>
        </p:spPr>
      </p:pic>
      <p:sp>
        <p:nvSpPr>
          <p:cNvPr id="532" name="Google Shape;532;p80"/>
          <p:cNvSpPr/>
          <p:nvPr/>
        </p:nvSpPr>
        <p:spPr>
          <a:xfrm rot="10800000">
            <a:off x="-3" y="4530071"/>
            <a:ext cx="12191999" cy="2327926"/>
          </a:xfrm>
          <a:prstGeom prst="rect">
            <a:avLst/>
          </a:prstGeom>
          <a:gradFill>
            <a:gsLst>
              <a:gs pos="0">
                <a:srgbClr val="000000">
                  <a:alpha val="0"/>
                </a:srgbClr>
              </a:gs>
              <a:gs pos="44000">
                <a:srgbClr val="000000">
                  <a:alpha val="40000"/>
                </a:srgbClr>
              </a:gs>
              <a:gs pos="100000">
                <a:srgbClr val="000000">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33" name="Google Shape;533;p80"/>
          <p:cNvSpPr txBox="1">
            <a:spLocks noGrp="1"/>
          </p:cNvSpPr>
          <p:nvPr>
            <p:ph type="title"/>
          </p:nvPr>
        </p:nvSpPr>
        <p:spPr>
          <a:xfrm>
            <a:off x="1524000" y="4416721"/>
            <a:ext cx="9144000" cy="11526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sz="4800" b="1">
                <a:solidFill>
                  <a:schemeClr val="lt1"/>
                </a:solidFill>
                <a:latin typeface="Twentieth Century"/>
                <a:ea typeface="Twentieth Century"/>
                <a:cs typeface="Twentieth Century"/>
                <a:sym typeface="Twentieth Century"/>
              </a:rPr>
              <a:t>Trees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1"/>
          <p:cNvSpPr txBox="1">
            <a:spLocks noGrp="1"/>
          </p:cNvSpPr>
          <p:nvPr>
            <p:ph type="title"/>
          </p:nvPr>
        </p:nvSpPr>
        <p:spPr>
          <a:xfrm>
            <a:off x="838200" y="365126"/>
            <a:ext cx="10515600" cy="9941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Trees</a:t>
            </a:r>
            <a:endParaRPr/>
          </a:p>
        </p:txBody>
      </p:sp>
      <p:sp>
        <p:nvSpPr>
          <p:cNvPr id="539" name="Google Shape;539;p81"/>
          <p:cNvSpPr txBox="1">
            <a:spLocks noGrp="1"/>
          </p:cNvSpPr>
          <p:nvPr>
            <p:ph type="body" idx="1"/>
          </p:nvPr>
        </p:nvSpPr>
        <p:spPr>
          <a:xfrm>
            <a:off x="838200" y="1359244"/>
            <a:ext cx="11086070" cy="52886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tree in the real world is a living being with its roots in the ground and the branches that hold the leaves, fruit out in the open.</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branches of the Tree spread out in a somewhat organized way.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computer science, Trees are used to describe how data is sometimes organized, except that the root is on the top and the branches, leaves follow, spreading towards the bottom and the tree is drawn inverted compared to the real tree.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Trees</a:t>
            </a:r>
            <a:endParaRPr/>
          </a:p>
        </p:txBody>
      </p:sp>
      <p:sp>
        <p:nvSpPr>
          <p:cNvPr id="545" name="Google Shape;545;p82"/>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introduce a little more notation, the root is always at the top of the tree. Keeping the tree metaphor, the other nodes that follow are called the branches with the final node in each branch being called leaves. You can imagine each branch as being a smaller tree in itself. </a:t>
            </a:r>
            <a:endParaRPr/>
          </a:p>
          <a:p>
            <a:pPr marL="228600" lvl="0" indent="-228600" algn="l" rtl="0">
              <a:lnSpc>
                <a:spcPct val="90000"/>
              </a:lnSpc>
              <a:spcBef>
                <a:spcPts val="1000"/>
              </a:spcBef>
              <a:spcAft>
                <a:spcPts val="0"/>
              </a:spcAft>
              <a:buClr>
                <a:schemeClr val="dk1"/>
              </a:buClr>
              <a:buSzPts val="2800"/>
              <a:buChar char="•"/>
            </a:pPr>
            <a:r>
              <a:rPr lang="en-US"/>
              <a:t>The root is often called the parent and the nodes that it refers to below it called its children. The nodes with the same parent are called siblings. Do you see why this is also called a family tree?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Trees</a:t>
            </a:r>
            <a:endParaRPr/>
          </a:p>
        </p:txBody>
      </p:sp>
      <p:sp>
        <p:nvSpPr>
          <p:cNvPr id="551" name="Google Shape;551;p83"/>
          <p:cNvSpPr txBox="1">
            <a:spLocks noGrp="1"/>
          </p:cNvSpPr>
          <p:nvPr>
            <p:ph type="body" idx="1"/>
          </p:nvPr>
        </p:nvSpPr>
        <p:spPr>
          <a:xfrm>
            <a:off x="838200" y="1825625"/>
            <a:ext cx="10515600" cy="47958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Trees help in defining real world scenarios and are used everywhere from the gaming world to designing XML parsers and also the PDF design principle is based on trees. In data science, </a:t>
            </a:r>
            <a:r>
              <a:rPr lang="en-US" b="1"/>
              <a:t>'Decision Tree based Learning'</a:t>
            </a:r>
            <a:r>
              <a:rPr lang="en-US"/>
              <a:t> actually forms a large area of research. </a:t>
            </a:r>
            <a:endParaRPr/>
          </a:p>
          <a:p>
            <a:pPr marL="228600" lvl="0" indent="-228600" algn="l" rtl="0">
              <a:lnSpc>
                <a:spcPct val="90000"/>
              </a:lnSpc>
              <a:spcBef>
                <a:spcPts val="1000"/>
              </a:spcBef>
              <a:spcAft>
                <a:spcPts val="0"/>
              </a:spcAft>
              <a:buClr>
                <a:schemeClr val="dk1"/>
              </a:buClr>
              <a:buSzPts val="2800"/>
              <a:buChar char="•"/>
            </a:pPr>
            <a:r>
              <a:rPr lang="en-US"/>
              <a:t>Numerous famous methods exist like bagging, boosting use the tree model to generate a predictive model. Games like chess build a huge tree with all possible moves to analyze and apply heuristics to decide on an optimal move.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148" name="Google Shape;148;p19" descr="3D box skeletons"/>
          <p:cNvPicPr preferRelativeResize="0"/>
          <p:nvPr/>
        </p:nvPicPr>
        <p:blipFill rotWithShape="1">
          <a:blip r:embed="rId3">
            <a:alphaModFix/>
          </a:blip>
          <a:srcRect l="28085" r="24653" b="-1"/>
          <a:stretch/>
        </p:blipFill>
        <p:spPr>
          <a:xfrm>
            <a:off x="-7366" y="10"/>
            <a:ext cx="4855591" cy="6857990"/>
          </a:xfrm>
          <a:custGeom>
            <a:avLst/>
            <a:gdLst/>
            <a:ahLst/>
            <a:cxnLst/>
            <a:rect l="l" t="t" r="r" b="b"/>
            <a:pathLst>
              <a:path w="4636517" h="6858000" extrusionOk="0">
                <a:moveTo>
                  <a:pt x="0" y="0"/>
                </a:moveTo>
                <a:lnTo>
                  <a:pt x="4636517" y="0"/>
                </a:lnTo>
                <a:lnTo>
                  <a:pt x="4636517" y="6858000"/>
                </a:lnTo>
                <a:lnTo>
                  <a:pt x="0" y="6858000"/>
                </a:lnTo>
                <a:close/>
              </a:path>
            </a:pathLst>
          </a:custGeom>
          <a:noFill/>
          <a:ln>
            <a:noFill/>
          </a:ln>
        </p:spPr>
      </p:pic>
      <p:sp>
        <p:nvSpPr>
          <p:cNvPr id="149" name="Google Shape;149;p19"/>
          <p:cNvSpPr/>
          <p:nvPr/>
        </p:nvSpPr>
        <p:spPr>
          <a:xfrm>
            <a:off x="8673531" y="407987"/>
            <a:ext cx="2987899" cy="2987899"/>
          </a:xfrm>
          <a:prstGeom prst="arc">
            <a:avLst>
              <a:gd name="adj1" fmla="val 16200000"/>
              <a:gd name="adj2" fmla="val 256372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50" name="Google Shape;150;p19"/>
          <p:cNvSpPr txBox="1">
            <a:spLocks noGrp="1"/>
          </p:cNvSpPr>
          <p:nvPr>
            <p:ph type="title"/>
          </p:nvPr>
        </p:nvSpPr>
        <p:spPr>
          <a:xfrm>
            <a:off x="5827048" y="407987"/>
            <a:ext cx="572148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Primitive Data Structures</a:t>
            </a:r>
            <a:endParaRPr/>
          </a:p>
        </p:txBody>
      </p:sp>
      <p:sp>
        <p:nvSpPr>
          <p:cNvPr id="151" name="Google Shape;151;p19"/>
          <p:cNvSpPr txBox="1">
            <a:spLocks noGrp="1"/>
          </p:cNvSpPr>
          <p:nvPr>
            <p:ph type="body" idx="1"/>
          </p:nvPr>
        </p:nvSpPr>
        <p:spPr>
          <a:xfrm>
            <a:off x="5827048" y="1868487"/>
            <a:ext cx="5721484"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These are the most primitive or the basic data structures. They are the building blocks for data manipulation and contain pure, simple values of a data. Python has four primitive variable types:</a:t>
            </a:r>
            <a:endParaRPr/>
          </a:p>
          <a:p>
            <a:pPr marL="1143000" lvl="2" indent="-228600" algn="l" rtl="0">
              <a:lnSpc>
                <a:spcPct val="90000"/>
              </a:lnSpc>
              <a:spcBef>
                <a:spcPts val="500"/>
              </a:spcBef>
              <a:spcAft>
                <a:spcPts val="0"/>
              </a:spcAft>
              <a:buClr>
                <a:schemeClr val="dk1"/>
              </a:buClr>
              <a:buSzPts val="2000"/>
              <a:buChar char="•"/>
            </a:pPr>
            <a:r>
              <a:rPr lang="en-US"/>
              <a:t>Integers</a:t>
            </a:r>
            <a:endParaRPr/>
          </a:p>
          <a:p>
            <a:pPr marL="1143000" lvl="2" indent="-228600" algn="l" rtl="0">
              <a:lnSpc>
                <a:spcPct val="90000"/>
              </a:lnSpc>
              <a:spcBef>
                <a:spcPts val="500"/>
              </a:spcBef>
              <a:spcAft>
                <a:spcPts val="0"/>
              </a:spcAft>
              <a:buClr>
                <a:schemeClr val="dk1"/>
              </a:buClr>
              <a:buSzPts val="2000"/>
              <a:buChar char="•"/>
            </a:pPr>
            <a:r>
              <a:rPr lang="en-US"/>
              <a:t>Float</a:t>
            </a:r>
            <a:endParaRPr/>
          </a:p>
          <a:p>
            <a:pPr marL="1143000" lvl="2" indent="-228600" algn="l" rtl="0">
              <a:lnSpc>
                <a:spcPct val="90000"/>
              </a:lnSpc>
              <a:spcBef>
                <a:spcPts val="500"/>
              </a:spcBef>
              <a:spcAft>
                <a:spcPts val="0"/>
              </a:spcAft>
              <a:buClr>
                <a:schemeClr val="dk1"/>
              </a:buClr>
              <a:buSzPts val="2000"/>
              <a:buChar char="•"/>
            </a:pPr>
            <a:r>
              <a:rPr lang="en-US"/>
              <a:t>Strings</a:t>
            </a:r>
            <a:endParaRPr/>
          </a:p>
          <a:p>
            <a:pPr marL="1143000" lvl="2" indent="-228600" algn="l" rtl="0">
              <a:lnSpc>
                <a:spcPct val="90000"/>
              </a:lnSpc>
              <a:spcBef>
                <a:spcPts val="500"/>
              </a:spcBef>
              <a:spcAft>
                <a:spcPts val="0"/>
              </a:spcAft>
              <a:buClr>
                <a:schemeClr val="dk1"/>
              </a:buClr>
              <a:buSzPts val="2000"/>
              <a:buChar char="•"/>
            </a:pPr>
            <a:r>
              <a:rPr lang="en-US"/>
              <a:t>Boolean</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Trees:</a:t>
            </a:r>
            <a:endParaRPr/>
          </a:p>
        </p:txBody>
      </p:sp>
      <p:sp>
        <p:nvSpPr>
          <p:cNvPr id="557" name="Google Shape;557;p8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can implement a tree structure using and combining the various data structures you have seen so far in this tutorial. </a:t>
            </a:r>
            <a:endParaRPr/>
          </a:p>
        </p:txBody>
      </p:sp>
      <p:pic>
        <p:nvPicPr>
          <p:cNvPr id="558" name="Google Shape;558;p84" descr="Diagram&#10;&#10;Description automatically generated"/>
          <p:cNvPicPr preferRelativeResize="0"/>
          <p:nvPr/>
        </p:nvPicPr>
        <p:blipFill rotWithShape="1">
          <a:blip r:embed="rId3">
            <a:alphaModFix/>
          </a:blip>
          <a:srcRect/>
          <a:stretch/>
        </p:blipFill>
        <p:spPr>
          <a:xfrm>
            <a:off x="939115" y="2656703"/>
            <a:ext cx="10107826" cy="399123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Trees</a:t>
            </a:r>
            <a:endParaRPr/>
          </a:p>
        </p:txBody>
      </p:sp>
      <p:sp>
        <p:nvSpPr>
          <p:cNvPr id="564" name="Google Shape;564;p85"/>
          <p:cNvSpPr txBox="1">
            <a:spLocks noGrp="1"/>
          </p:cNvSpPr>
          <p:nvPr>
            <p:ph type="body" idx="1"/>
          </p:nvPr>
        </p:nvSpPr>
        <p:spPr>
          <a:xfrm>
            <a:off x="838199" y="1825625"/>
            <a:ext cx="11070021" cy="47853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r>
              <a:rPr lang="en-US" sz="1600" b="1"/>
              <a:t>class Tree: </a:t>
            </a:r>
            <a:endParaRPr/>
          </a:p>
          <a:p>
            <a:pPr marL="0" lvl="0" indent="0" algn="l" rtl="0">
              <a:lnSpc>
                <a:spcPct val="90000"/>
              </a:lnSpc>
              <a:spcBef>
                <a:spcPts val="1000"/>
              </a:spcBef>
              <a:spcAft>
                <a:spcPts val="0"/>
              </a:spcAft>
              <a:buClr>
                <a:schemeClr val="dk1"/>
              </a:buClr>
              <a:buSzPts val="1600"/>
              <a:buNone/>
            </a:pPr>
            <a:r>
              <a:rPr lang="en-US" sz="1600" b="1"/>
              <a:t>	def __init__(self, info, left=None, right=None): </a:t>
            </a:r>
            <a:endParaRPr/>
          </a:p>
          <a:p>
            <a:pPr marL="0" lvl="0" indent="0" algn="l" rtl="0">
              <a:lnSpc>
                <a:spcPct val="90000"/>
              </a:lnSpc>
              <a:spcBef>
                <a:spcPts val="1000"/>
              </a:spcBef>
              <a:spcAft>
                <a:spcPts val="0"/>
              </a:spcAft>
              <a:buClr>
                <a:schemeClr val="dk1"/>
              </a:buClr>
              <a:buSzPts val="1600"/>
              <a:buNone/>
            </a:pPr>
            <a:r>
              <a:rPr lang="en-US" sz="1600" b="1"/>
              <a:t>		self.info = info </a:t>
            </a:r>
            <a:endParaRPr/>
          </a:p>
          <a:p>
            <a:pPr marL="0" lvl="0" indent="0" algn="l" rtl="0">
              <a:lnSpc>
                <a:spcPct val="90000"/>
              </a:lnSpc>
              <a:spcBef>
                <a:spcPts val="1000"/>
              </a:spcBef>
              <a:spcAft>
                <a:spcPts val="0"/>
              </a:spcAft>
              <a:buClr>
                <a:schemeClr val="dk1"/>
              </a:buClr>
              <a:buSzPts val="1600"/>
              <a:buNone/>
            </a:pPr>
            <a:r>
              <a:rPr lang="en-US" sz="1600" b="1"/>
              <a:t>		self.left = left </a:t>
            </a:r>
            <a:endParaRPr/>
          </a:p>
          <a:p>
            <a:pPr marL="0" lvl="0" indent="0" algn="l" rtl="0">
              <a:lnSpc>
                <a:spcPct val="90000"/>
              </a:lnSpc>
              <a:spcBef>
                <a:spcPts val="1000"/>
              </a:spcBef>
              <a:spcAft>
                <a:spcPts val="0"/>
              </a:spcAft>
              <a:buClr>
                <a:schemeClr val="dk1"/>
              </a:buClr>
              <a:buSzPts val="1600"/>
              <a:buNone/>
            </a:pPr>
            <a:r>
              <a:rPr lang="en-US" sz="1600" b="1"/>
              <a:t>		self.right = right </a:t>
            </a:r>
            <a:endParaRPr/>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r>
              <a:rPr lang="en-US" sz="1600" b="1"/>
              <a:t>	def __str__(self): </a:t>
            </a:r>
            <a:endParaRPr/>
          </a:p>
          <a:p>
            <a:pPr marL="0" lvl="0" indent="0" algn="l" rtl="0">
              <a:lnSpc>
                <a:spcPct val="90000"/>
              </a:lnSpc>
              <a:spcBef>
                <a:spcPts val="1000"/>
              </a:spcBef>
              <a:spcAft>
                <a:spcPts val="0"/>
              </a:spcAft>
              <a:buClr>
                <a:schemeClr val="dk1"/>
              </a:buClr>
              <a:buSzPts val="1600"/>
              <a:buNone/>
            </a:pPr>
            <a:r>
              <a:rPr lang="en-US" sz="1600" b="1"/>
              <a:t>		return (str(self.info) + ', Left child: ' + str(self.left) + ', Right child: ' + str(self.right)) </a:t>
            </a:r>
            <a:endParaRPr/>
          </a:p>
          <a:p>
            <a:pPr marL="0" lvl="0" indent="0" algn="l" rtl="0">
              <a:lnSpc>
                <a:spcPct val="90000"/>
              </a:lnSpc>
              <a:spcBef>
                <a:spcPts val="1000"/>
              </a:spcBef>
              <a:spcAft>
                <a:spcPts val="0"/>
              </a:spcAft>
              <a:buClr>
                <a:schemeClr val="dk1"/>
              </a:buClr>
              <a:buSzPts val="1600"/>
              <a:buNone/>
            </a:pPr>
            <a:r>
              <a:rPr lang="en-US" sz="1600" b="1"/>
              <a:t>tree = Tree(1, Tree(2, 2.1, 2.2), Tree(3, 3.1)) </a:t>
            </a:r>
            <a:endParaRPr/>
          </a:p>
          <a:p>
            <a:pPr marL="0" lvl="0" indent="0" algn="l" rtl="0">
              <a:lnSpc>
                <a:spcPct val="90000"/>
              </a:lnSpc>
              <a:spcBef>
                <a:spcPts val="1000"/>
              </a:spcBef>
              <a:spcAft>
                <a:spcPts val="0"/>
              </a:spcAft>
              <a:buClr>
                <a:schemeClr val="dk1"/>
              </a:buClr>
              <a:buSzPts val="1600"/>
              <a:buNone/>
            </a:pPr>
            <a:r>
              <a:rPr lang="en-US" sz="1600" b="1"/>
              <a:t>print(tree)</a:t>
            </a:r>
            <a:endParaRPr/>
          </a:p>
          <a:p>
            <a:pPr marL="0" lvl="0" indent="0" algn="l" rtl="0">
              <a:lnSpc>
                <a:spcPct val="90000"/>
              </a:lnSpc>
              <a:spcBef>
                <a:spcPts val="1000"/>
              </a:spcBef>
              <a:spcAft>
                <a:spcPts val="0"/>
              </a:spcAft>
              <a:buClr>
                <a:schemeClr val="dk1"/>
              </a:buClr>
              <a:buSzPts val="1600"/>
              <a:buNone/>
            </a:pPr>
            <a:endParaRPr sz="1600" b="1"/>
          </a:p>
          <a:p>
            <a:pPr marL="0" lvl="0" indent="0" algn="l" rtl="0">
              <a:lnSpc>
                <a:spcPct val="90000"/>
              </a:lnSpc>
              <a:spcBef>
                <a:spcPts val="1000"/>
              </a:spcBef>
              <a:spcAft>
                <a:spcPts val="0"/>
              </a:spcAft>
              <a:buClr>
                <a:schemeClr val="dk1"/>
              </a:buClr>
              <a:buSzPts val="1600"/>
              <a:buNone/>
            </a:pPr>
            <a:r>
              <a:rPr lang="en-US" sz="1600" b="1"/>
              <a:t>Output: </a:t>
            </a:r>
            <a:r>
              <a:rPr lang="en-US" sz="1600"/>
              <a:t>1, Left child: 2, Left child: 2.1, Right child: 2.2, Right child: 3, Left child: 3.1, Right child: None</a:t>
            </a:r>
            <a:endParaRPr sz="16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Tuples, Dictionary, Sets</a:t>
            </a:r>
            <a:endParaRPr/>
          </a:p>
        </p:txBody>
      </p:sp>
      <p:sp>
        <p:nvSpPr>
          <p:cNvPr id="570" name="Google Shape;570;p86"/>
          <p:cNvSpPr txBox="1">
            <a:spLocks noGrp="1"/>
          </p:cNvSpPr>
          <p:nvPr>
            <p:ph type="body" idx="1"/>
          </p:nvPr>
        </p:nvSpPr>
        <p:spPr>
          <a:xfrm>
            <a:off x="838200" y="1825624"/>
            <a:ext cx="10515600" cy="486946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We’ve learnt about arrays and also seen the list data structure. However, Python provides many different flavors of data collection mechanisms, and although they might not be included in traditional data structure topics in computer science, they are worth knowing specially with regards to Python programming language:</a:t>
            </a:r>
            <a:endParaRPr/>
          </a:p>
          <a:p>
            <a:pPr marL="685800" lvl="1" indent="-228600" algn="l" rtl="0">
              <a:lnSpc>
                <a:spcPct val="90000"/>
              </a:lnSpc>
              <a:spcBef>
                <a:spcPts val="500"/>
              </a:spcBef>
              <a:spcAft>
                <a:spcPts val="0"/>
              </a:spcAft>
              <a:buClr>
                <a:schemeClr val="dk1"/>
              </a:buClr>
              <a:buSzPts val="2400"/>
              <a:buChar char="•"/>
            </a:pPr>
            <a:r>
              <a:rPr lang="en-US" b="1"/>
              <a:t>Tuples</a:t>
            </a:r>
            <a:endParaRPr/>
          </a:p>
          <a:p>
            <a:pPr marL="685800" lvl="1" indent="-228600" algn="l" rtl="0">
              <a:lnSpc>
                <a:spcPct val="90000"/>
              </a:lnSpc>
              <a:spcBef>
                <a:spcPts val="500"/>
              </a:spcBef>
              <a:spcAft>
                <a:spcPts val="0"/>
              </a:spcAft>
              <a:buClr>
                <a:schemeClr val="dk1"/>
              </a:buClr>
              <a:buSzPts val="2400"/>
              <a:buChar char="•"/>
            </a:pPr>
            <a:r>
              <a:rPr lang="en-US" b="1"/>
              <a:t>Dictionary</a:t>
            </a:r>
            <a:endParaRPr/>
          </a:p>
          <a:p>
            <a:pPr marL="685800" lvl="1" indent="-228600" algn="l" rtl="0">
              <a:lnSpc>
                <a:spcPct val="90000"/>
              </a:lnSpc>
              <a:spcBef>
                <a:spcPts val="500"/>
              </a:spcBef>
              <a:spcAft>
                <a:spcPts val="0"/>
              </a:spcAft>
              <a:buClr>
                <a:schemeClr val="dk1"/>
              </a:buClr>
              <a:buSzPts val="2400"/>
              <a:buChar char="•"/>
            </a:pPr>
            <a:r>
              <a:rPr lang="en-US" b="1"/>
              <a:t>Sets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Tuples</a:t>
            </a:r>
            <a:endParaRPr/>
          </a:p>
        </p:txBody>
      </p:sp>
      <p:sp>
        <p:nvSpPr>
          <p:cNvPr id="576" name="Google Shape;576;p87"/>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Tuples are another standard sequence data type. The difference between tuples and list is that tuples are immutable, which means once defined you cannot delete, add or edit any values inside it. This might be useful in situations where you might to pass the control to someone else but you do not want them to manipulate data in your collection, but rather maybe just see them or perform operations separately in a copy of the data.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Tuples: TryOut</a:t>
            </a:r>
            <a:endParaRPr b="1"/>
          </a:p>
        </p:txBody>
      </p:sp>
      <p:sp>
        <p:nvSpPr>
          <p:cNvPr id="582" name="Google Shape;582;p8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x_tuple = 1,2,3,4,5</a:t>
            </a:r>
            <a:endParaRPr/>
          </a:p>
          <a:p>
            <a:pPr marL="0" lvl="0" indent="0" algn="l" rtl="0">
              <a:lnSpc>
                <a:spcPct val="90000"/>
              </a:lnSpc>
              <a:spcBef>
                <a:spcPts val="1000"/>
              </a:spcBef>
              <a:spcAft>
                <a:spcPts val="0"/>
              </a:spcAft>
              <a:buClr>
                <a:schemeClr val="dk1"/>
              </a:buClr>
              <a:buSzPts val="2800"/>
              <a:buNone/>
            </a:pPr>
            <a:r>
              <a:rPr lang="en-US"/>
              <a:t> y_tuple = ('c','a','k','e’)</a:t>
            </a:r>
            <a:endParaRPr/>
          </a:p>
          <a:p>
            <a:pPr marL="0" lvl="0" indent="0" algn="l" rtl="0">
              <a:lnSpc>
                <a:spcPct val="90000"/>
              </a:lnSpc>
              <a:spcBef>
                <a:spcPts val="1000"/>
              </a:spcBef>
              <a:spcAft>
                <a:spcPts val="0"/>
              </a:spcAft>
              <a:buClr>
                <a:schemeClr val="dk1"/>
              </a:buClr>
              <a:buSzPts val="2800"/>
              <a:buNone/>
            </a:pPr>
            <a:r>
              <a:rPr lang="en-US"/>
              <a:t>x_tuple[0]</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Output: </a:t>
            </a:r>
            <a:r>
              <a:rPr lang="en-US"/>
              <a:t>1</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Tuples</a:t>
            </a:r>
            <a:endParaRPr/>
          </a:p>
        </p:txBody>
      </p:sp>
      <p:sp>
        <p:nvSpPr>
          <p:cNvPr id="588" name="Google Shape;588;p8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a:t>y_tuple[3] </a:t>
            </a:r>
            <a:endParaRPr/>
          </a:p>
          <a:p>
            <a:pPr marL="0" lvl="0" indent="0" algn="l" rtl="0">
              <a:lnSpc>
                <a:spcPct val="90000"/>
              </a:lnSpc>
              <a:spcBef>
                <a:spcPts val="1000"/>
              </a:spcBef>
              <a:spcAft>
                <a:spcPts val="0"/>
              </a:spcAft>
              <a:buClr>
                <a:schemeClr val="dk1"/>
              </a:buClr>
              <a:buSzPct val="100000"/>
              <a:buNone/>
            </a:pPr>
            <a:r>
              <a:rPr lang="en-US"/>
              <a:t>x_tuple[0] = 0 # Cannot change values inside a tuple</a:t>
            </a:r>
            <a:endParaRPr/>
          </a:p>
          <a:p>
            <a:pPr marL="0" lvl="0" indent="0" algn="l" rtl="0">
              <a:lnSpc>
                <a:spcPct val="90000"/>
              </a:lnSpc>
              <a:spcBef>
                <a:spcPts val="1000"/>
              </a:spcBef>
              <a:spcAft>
                <a:spcPts val="0"/>
              </a:spcAft>
              <a:buClr>
                <a:schemeClr val="dk1"/>
              </a:buClr>
              <a:buSzPct val="100000"/>
              <a:buNone/>
            </a:pPr>
            <a:endParaRPr sz="1100"/>
          </a:p>
          <a:p>
            <a:pPr marL="0" lvl="0" indent="0" algn="l" rtl="0">
              <a:lnSpc>
                <a:spcPct val="90000"/>
              </a:lnSpc>
              <a:spcBef>
                <a:spcPts val="1000"/>
              </a:spcBef>
              <a:spcAft>
                <a:spcPts val="0"/>
              </a:spcAft>
              <a:buClr>
                <a:schemeClr val="dk1"/>
              </a:buClr>
              <a:buSzPct val="100000"/>
              <a:buNone/>
            </a:pPr>
            <a:r>
              <a:rPr lang="en-US" b="1"/>
              <a:t>ErrorOutput:</a:t>
            </a:r>
            <a:endParaRPr/>
          </a:p>
          <a:p>
            <a:pPr marL="0" lvl="0" indent="0" algn="l" rtl="0">
              <a:lnSpc>
                <a:spcPct val="90000"/>
              </a:lnSpc>
              <a:spcBef>
                <a:spcPts val="1000"/>
              </a:spcBef>
              <a:spcAft>
                <a:spcPts val="0"/>
              </a:spcAft>
              <a:buClr>
                <a:schemeClr val="dk1"/>
              </a:buClr>
              <a:buSzPct val="100000"/>
              <a:buNone/>
            </a:pPr>
            <a:r>
              <a:rPr lang="en-US" sz="1200"/>
              <a:t>--------------------------------------------------------------------------- </a:t>
            </a:r>
            <a:endParaRPr/>
          </a:p>
          <a:p>
            <a:pPr marL="0" lvl="0" indent="0" algn="l" rtl="0">
              <a:lnSpc>
                <a:spcPct val="90000"/>
              </a:lnSpc>
              <a:spcBef>
                <a:spcPts val="1000"/>
              </a:spcBef>
              <a:spcAft>
                <a:spcPts val="0"/>
              </a:spcAft>
              <a:buClr>
                <a:schemeClr val="dk1"/>
              </a:buClr>
              <a:buSzPct val="100000"/>
              <a:buNone/>
            </a:pPr>
            <a:r>
              <a:rPr lang="en-US" sz="1800"/>
              <a:t>TypeError Traceback (most recent call last) </a:t>
            </a:r>
            <a:endParaRPr/>
          </a:p>
          <a:p>
            <a:pPr marL="0" lvl="0" indent="0" algn="l" rtl="0">
              <a:lnSpc>
                <a:spcPct val="90000"/>
              </a:lnSpc>
              <a:spcBef>
                <a:spcPts val="1000"/>
              </a:spcBef>
              <a:spcAft>
                <a:spcPts val="0"/>
              </a:spcAft>
              <a:buClr>
                <a:schemeClr val="dk1"/>
              </a:buClr>
              <a:buSzPct val="100000"/>
              <a:buNone/>
            </a:pPr>
            <a:r>
              <a:rPr lang="en-US" sz="1800"/>
              <a:t>&lt;ipython-input-74-b5d6da8c1297&gt; in &lt;module&gt;() </a:t>
            </a:r>
            <a:endParaRPr/>
          </a:p>
          <a:p>
            <a:pPr marL="0" lvl="0" indent="0" algn="l" rtl="0">
              <a:lnSpc>
                <a:spcPct val="90000"/>
              </a:lnSpc>
              <a:spcBef>
                <a:spcPts val="1000"/>
              </a:spcBef>
              <a:spcAft>
                <a:spcPts val="0"/>
              </a:spcAft>
              <a:buClr>
                <a:schemeClr val="dk1"/>
              </a:buClr>
              <a:buSzPct val="100000"/>
              <a:buNone/>
            </a:pPr>
            <a:r>
              <a:rPr lang="en-US" sz="1800"/>
              <a:t>	1 y_tuple[3] </a:t>
            </a:r>
            <a:endParaRPr/>
          </a:p>
          <a:p>
            <a:pPr marL="0" lvl="0" indent="0" algn="l" rtl="0">
              <a:lnSpc>
                <a:spcPct val="90000"/>
              </a:lnSpc>
              <a:spcBef>
                <a:spcPts val="1000"/>
              </a:spcBef>
              <a:spcAft>
                <a:spcPts val="0"/>
              </a:spcAft>
              <a:buClr>
                <a:schemeClr val="dk1"/>
              </a:buClr>
              <a:buSzPct val="100000"/>
              <a:buNone/>
            </a:pPr>
            <a:r>
              <a:rPr lang="en-US" sz="1800"/>
              <a:t>----&gt; 2 x_tuple[0] = 0 # Cannot change values inside a tuple </a:t>
            </a:r>
            <a:endParaRPr/>
          </a:p>
          <a:p>
            <a:pPr marL="0" lvl="0" indent="0" algn="l" rtl="0">
              <a:lnSpc>
                <a:spcPct val="90000"/>
              </a:lnSpc>
              <a:spcBef>
                <a:spcPts val="1000"/>
              </a:spcBef>
              <a:spcAft>
                <a:spcPts val="0"/>
              </a:spcAft>
              <a:buClr>
                <a:schemeClr val="dk1"/>
              </a:buClr>
              <a:buSzPct val="100000"/>
              <a:buNone/>
            </a:pPr>
            <a:endParaRPr sz="1800"/>
          </a:p>
          <a:p>
            <a:pPr marL="0" lvl="0" indent="0" algn="l" rtl="0">
              <a:lnSpc>
                <a:spcPct val="90000"/>
              </a:lnSpc>
              <a:spcBef>
                <a:spcPts val="1000"/>
              </a:spcBef>
              <a:spcAft>
                <a:spcPts val="0"/>
              </a:spcAft>
              <a:buClr>
                <a:schemeClr val="dk1"/>
              </a:buClr>
              <a:buSzPct val="100000"/>
              <a:buNone/>
            </a:pPr>
            <a:r>
              <a:rPr lang="en-US" sz="1800"/>
              <a:t>TypeError: 'tuple' object does not support item assignment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Dictionary</a:t>
            </a:r>
            <a:endParaRPr/>
          </a:p>
        </p:txBody>
      </p:sp>
      <p:sp>
        <p:nvSpPr>
          <p:cNvPr id="594" name="Google Shape;594;p90"/>
          <p:cNvSpPr txBox="1">
            <a:spLocks noGrp="1"/>
          </p:cNvSpPr>
          <p:nvPr>
            <p:ph type="body" idx="1"/>
          </p:nvPr>
        </p:nvSpPr>
        <p:spPr>
          <a:xfrm>
            <a:off x="838200" y="1825624"/>
            <a:ext cx="10515600" cy="49430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Dictionaries are exactly what you need if you want to implement something similar to a telephone book. None of the data structures that you have seen before are suitable for a telephone book.</a:t>
            </a:r>
            <a:endParaRPr/>
          </a:p>
          <a:p>
            <a:pPr marL="457200" lvl="1" indent="0" algn="l" rtl="0">
              <a:lnSpc>
                <a:spcPct val="90000"/>
              </a:lnSpc>
              <a:spcBef>
                <a:spcPts val="500"/>
              </a:spcBef>
              <a:spcAft>
                <a:spcPts val="0"/>
              </a:spcAft>
              <a:buClr>
                <a:schemeClr val="dk1"/>
              </a:buClr>
              <a:buSzPts val="2400"/>
              <a:buNone/>
            </a:pPr>
            <a:r>
              <a:rPr lang="en-US" b="1"/>
              <a:t>x_dict = {'Edward':1, 'Jorge':2, 'Prem':3, 'Joe':4} </a:t>
            </a:r>
            <a:endParaRPr/>
          </a:p>
          <a:p>
            <a:pPr marL="457200" lvl="1" indent="0" algn="l" rtl="0">
              <a:lnSpc>
                <a:spcPct val="90000"/>
              </a:lnSpc>
              <a:spcBef>
                <a:spcPts val="500"/>
              </a:spcBef>
              <a:spcAft>
                <a:spcPts val="0"/>
              </a:spcAft>
              <a:buClr>
                <a:schemeClr val="dk1"/>
              </a:buClr>
              <a:buSzPts val="2400"/>
              <a:buNone/>
            </a:pPr>
            <a:r>
              <a:rPr lang="en-US" b="1"/>
              <a:t>del x_dict['Joe’] </a:t>
            </a:r>
            <a:endParaRPr/>
          </a:p>
          <a:p>
            <a:pPr marL="457200" lvl="1" indent="0" algn="l" rtl="0">
              <a:lnSpc>
                <a:spcPct val="90000"/>
              </a:lnSpc>
              <a:spcBef>
                <a:spcPts val="500"/>
              </a:spcBef>
              <a:spcAft>
                <a:spcPts val="0"/>
              </a:spcAft>
              <a:buClr>
                <a:schemeClr val="dk1"/>
              </a:buClr>
              <a:buSzPts val="2400"/>
              <a:buNone/>
            </a:pPr>
            <a:r>
              <a:rPr lang="en-US" b="1"/>
              <a:t>x_dict</a:t>
            </a:r>
            <a:endParaRPr b="1"/>
          </a:p>
          <a:p>
            <a:pPr marL="457200" lvl="1" indent="0" algn="l" rtl="0">
              <a:lnSpc>
                <a:spcPct val="90000"/>
              </a:lnSpc>
              <a:spcBef>
                <a:spcPts val="500"/>
              </a:spcBef>
              <a:spcAft>
                <a:spcPts val="0"/>
              </a:spcAft>
              <a:buClr>
                <a:schemeClr val="dk1"/>
              </a:buClr>
              <a:buSzPts val="1600"/>
              <a:buNone/>
            </a:pPr>
            <a:endParaRPr sz="1600" b="1"/>
          </a:p>
          <a:p>
            <a:pPr marL="457200" lvl="1" indent="0" algn="l" rtl="0">
              <a:lnSpc>
                <a:spcPct val="90000"/>
              </a:lnSpc>
              <a:spcBef>
                <a:spcPts val="500"/>
              </a:spcBef>
              <a:spcAft>
                <a:spcPts val="0"/>
              </a:spcAft>
              <a:buClr>
                <a:schemeClr val="dk1"/>
              </a:buClr>
              <a:buSzPts val="2000"/>
              <a:buNone/>
            </a:pPr>
            <a:r>
              <a:rPr lang="en-US" sz="2000" b="1"/>
              <a:t>Output: </a:t>
            </a:r>
            <a:r>
              <a:rPr lang="en-US" sz="2000"/>
              <a:t>{'Edward': 1, 'Jorge': 2, 'Prem': 3}</a:t>
            </a:r>
            <a:endParaRPr/>
          </a:p>
          <a:p>
            <a:pPr marL="457200" lvl="1" indent="0" algn="l" rtl="0">
              <a:lnSpc>
                <a:spcPct val="90000"/>
              </a:lnSpc>
              <a:spcBef>
                <a:spcPts val="500"/>
              </a:spcBef>
              <a:spcAft>
                <a:spcPts val="0"/>
              </a:spcAft>
              <a:buClr>
                <a:schemeClr val="dk1"/>
              </a:buClr>
              <a:buSzPts val="2000"/>
              <a:buNone/>
            </a:pPr>
            <a:endParaRPr sz="2000" b="1"/>
          </a:p>
          <a:p>
            <a:pPr marL="457200" lvl="1" indent="0" algn="l" rtl="0">
              <a:lnSpc>
                <a:spcPct val="90000"/>
              </a:lnSpc>
              <a:spcBef>
                <a:spcPts val="500"/>
              </a:spcBef>
              <a:spcAft>
                <a:spcPts val="0"/>
              </a:spcAft>
              <a:buClr>
                <a:schemeClr val="dk1"/>
              </a:buClr>
              <a:buSzPts val="2400"/>
              <a:buNone/>
            </a:pPr>
            <a:r>
              <a:rPr lang="en-US"/>
              <a:t>       x_dict['Edward'] # Prints the value stored with the key 'Edward’.</a:t>
            </a:r>
            <a:endParaRPr/>
          </a:p>
          <a:p>
            <a:pPr marL="457200" lvl="1" indent="0" algn="l" rtl="0">
              <a:lnSpc>
                <a:spcPct val="90000"/>
              </a:lnSpc>
              <a:spcBef>
                <a:spcPts val="500"/>
              </a:spcBef>
              <a:spcAft>
                <a:spcPts val="0"/>
              </a:spcAft>
              <a:buClr>
                <a:schemeClr val="dk1"/>
              </a:buClr>
              <a:buSzPts val="2000"/>
              <a:buNone/>
            </a:pPr>
            <a:endParaRPr sz="2000" b="1"/>
          </a:p>
          <a:p>
            <a:pPr marL="457200" lvl="1" indent="0" algn="l" rtl="0">
              <a:lnSpc>
                <a:spcPct val="90000"/>
              </a:lnSpc>
              <a:spcBef>
                <a:spcPts val="500"/>
              </a:spcBef>
              <a:spcAft>
                <a:spcPts val="0"/>
              </a:spcAft>
              <a:buClr>
                <a:schemeClr val="dk1"/>
              </a:buClr>
              <a:buSzPts val="2000"/>
              <a:buNone/>
            </a:pPr>
            <a:r>
              <a:rPr lang="en-US" sz="2000" b="1"/>
              <a:t>Output: </a:t>
            </a:r>
            <a:r>
              <a:rPr lang="en-US" sz="2000"/>
              <a:t>1</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91"/>
          <p:cNvSpPr txBox="1">
            <a:spLocks noGrp="1"/>
          </p:cNvSpPr>
          <p:nvPr>
            <p:ph type="title"/>
          </p:nvPr>
        </p:nvSpPr>
        <p:spPr>
          <a:xfrm>
            <a:off x="838200" y="365126"/>
            <a:ext cx="10515600" cy="10188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Dictionary</a:t>
            </a:r>
            <a:endParaRPr/>
          </a:p>
        </p:txBody>
      </p:sp>
      <p:sp>
        <p:nvSpPr>
          <p:cNvPr id="600" name="Google Shape;600;p91"/>
          <p:cNvSpPr txBox="1">
            <a:spLocks noGrp="1"/>
          </p:cNvSpPr>
          <p:nvPr>
            <p:ph type="body" idx="1"/>
          </p:nvPr>
        </p:nvSpPr>
        <p:spPr>
          <a:xfrm>
            <a:off x="838200" y="1383958"/>
            <a:ext cx="10515600" cy="53426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You can apply many other inbuilt functionalizes on dictionaries:</a:t>
            </a:r>
            <a:endParaRPr/>
          </a:p>
        </p:txBody>
      </p:sp>
      <p:pic>
        <p:nvPicPr>
          <p:cNvPr id="601" name="Google Shape;601;p91" descr="Background pattern&#10;&#10;Description automatically generated"/>
          <p:cNvPicPr preferRelativeResize="0"/>
          <p:nvPr/>
        </p:nvPicPr>
        <p:blipFill rotWithShape="1">
          <a:blip r:embed="rId3">
            <a:alphaModFix/>
          </a:blip>
          <a:srcRect/>
          <a:stretch/>
        </p:blipFill>
        <p:spPr>
          <a:xfrm>
            <a:off x="963483" y="2018744"/>
            <a:ext cx="9972247" cy="470787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Sets</a:t>
            </a:r>
            <a:endParaRPr/>
          </a:p>
        </p:txBody>
      </p:sp>
      <p:sp>
        <p:nvSpPr>
          <p:cNvPr id="607" name="Google Shape;607;p92"/>
          <p:cNvSpPr txBox="1">
            <a:spLocks noGrp="1"/>
          </p:cNvSpPr>
          <p:nvPr>
            <p:ph type="body" idx="1"/>
          </p:nvPr>
        </p:nvSpPr>
        <p:spPr>
          <a:xfrm>
            <a:off x="838200" y="1825624"/>
            <a:ext cx="10515600" cy="49430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Sets are a collection of distinct (unique) objects. These are useful to create lists that only hold unique values in the dataset. It is an unordered collection but a mutable one, this is very helpful when going through a huge dataset.</a:t>
            </a:r>
            <a:endParaRPr/>
          </a:p>
          <a:p>
            <a:pPr marL="0" lvl="0" indent="0" algn="l" rtl="0">
              <a:lnSpc>
                <a:spcPct val="90000"/>
              </a:lnSpc>
              <a:spcBef>
                <a:spcPts val="1000"/>
              </a:spcBef>
              <a:spcAft>
                <a:spcPts val="0"/>
              </a:spcAft>
              <a:buClr>
                <a:schemeClr val="dk1"/>
              </a:buClr>
              <a:buSzPts val="1200"/>
              <a:buNone/>
            </a:pPr>
            <a:endParaRPr sz="1200"/>
          </a:p>
          <a:p>
            <a:pPr marL="457200" lvl="1" indent="0" algn="l" rtl="0">
              <a:lnSpc>
                <a:spcPct val="90000"/>
              </a:lnSpc>
              <a:spcBef>
                <a:spcPts val="500"/>
              </a:spcBef>
              <a:spcAft>
                <a:spcPts val="0"/>
              </a:spcAft>
              <a:buClr>
                <a:schemeClr val="dk1"/>
              </a:buClr>
              <a:buSzPts val="2000"/>
              <a:buNone/>
            </a:pPr>
            <a:r>
              <a:rPr lang="en-US" sz="2000" b="1"/>
              <a:t>x_set = set('CAKE&amp;COKE’)</a:t>
            </a:r>
            <a:endParaRPr/>
          </a:p>
          <a:p>
            <a:pPr marL="457200" lvl="1" indent="0" algn="l" rtl="0">
              <a:lnSpc>
                <a:spcPct val="90000"/>
              </a:lnSpc>
              <a:spcBef>
                <a:spcPts val="500"/>
              </a:spcBef>
              <a:spcAft>
                <a:spcPts val="0"/>
              </a:spcAft>
              <a:buClr>
                <a:schemeClr val="dk1"/>
              </a:buClr>
              <a:buSzPts val="2000"/>
              <a:buNone/>
            </a:pPr>
            <a:r>
              <a:rPr lang="en-US" sz="2000" b="1"/>
              <a:t>y_set = set('COOKIE’) </a:t>
            </a:r>
            <a:endParaRPr/>
          </a:p>
          <a:p>
            <a:pPr marL="457200" lvl="1" indent="0" algn="l" rtl="0">
              <a:lnSpc>
                <a:spcPct val="90000"/>
              </a:lnSpc>
              <a:spcBef>
                <a:spcPts val="500"/>
              </a:spcBef>
              <a:spcAft>
                <a:spcPts val="0"/>
              </a:spcAft>
              <a:buClr>
                <a:schemeClr val="dk1"/>
              </a:buClr>
              <a:buSzPts val="2000"/>
              <a:buNone/>
            </a:pPr>
            <a:r>
              <a:rPr lang="en-US" sz="2000" b="1"/>
              <a:t>print(x_set)</a:t>
            </a:r>
            <a:endParaRPr/>
          </a:p>
          <a:p>
            <a:pPr marL="0" lvl="0" indent="0" algn="l" rtl="0">
              <a:lnSpc>
                <a:spcPct val="90000"/>
              </a:lnSpc>
              <a:spcBef>
                <a:spcPts val="1000"/>
              </a:spcBef>
              <a:spcAft>
                <a:spcPts val="0"/>
              </a:spcAft>
              <a:buClr>
                <a:schemeClr val="dk1"/>
              </a:buClr>
              <a:buSzPts val="2000"/>
              <a:buNone/>
            </a:pPr>
            <a:r>
              <a:rPr lang="en-US" sz="2000" b="1"/>
              <a:t>Output: </a:t>
            </a:r>
            <a:r>
              <a:rPr lang="en-US" sz="2000"/>
              <a:t>{'A', '&amp;', 'O', 'E', 'C', 'K’}</a:t>
            </a:r>
            <a:endParaRPr/>
          </a:p>
          <a:p>
            <a:pPr marL="0" lvl="0" indent="0" algn="l" rtl="0">
              <a:lnSpc>
                <a:spcPct val="90000"/>
              </a:lnSpc>
              <a:spcBef>
                <a:spcPts val="1000"/>
              </a:spcBef>
              <a:spcAft>
                <a:spcPts val="0"/>
              </a:spcAft>
              <a:buClr>
                <a:schemeClr val="dk1"/>
              </a:buClr>
              <a:buSzPts val="2000"/>
              <a:buNone/>
            </a:pPr>
            <a:r>
              <a:rPr lang="en-US" sz="2000"/>
              <a:t>	print(y_set) # Single unique ‘o’</a:t>
            </a:r>
            <a:endParaRPr/>
          </a:p>
          <a:p>
            <a:pPr marL="0" lvl="0" indent="0" algn="l" rtl="0">
              <a:lnSpc>
                <a:spcPct val="90000"/>
              </a:lnSpc>
              <a:spcBef>
                <a:spcPts val="1000"/>
              </a:spcBef>
              <a:spcAft>
                <a:spcPts val="0"/>
              </a:spcAft>
              <a:buClr>
                <a:schemeClr val="dk1"/>
              </a:buClr>
              <a:buSzPts val="2000"/>
              <a:buNone/>
            </a:pPr>
            <a:r>
              <a:rPr lang="en-US" sz="2000" b="1"/>
              <a:t>Output:  </a:t>
            </a:r>
            <a:r>
              <a:rPr lang="en-US" sz="2000"/>
              <a:t>{'I', 'O', 'E', 'C', 'K’}</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93"/>
          <p:cNvSpPr txBox="1">
            <a:spLocks noGrp="1"/>
          </p:cNvSpPr>
          <p:nvPr>
            <p:ph type="title"/>
          </p:nvPr>
        </p:nvSpPr>
        <p:spPr>
          <a:xfrm>
            <a:off x="838200" y="365126"/>
            <a:ext cx="10515600" cy="8075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Sets</a:t>
            </a:r>
            <a:endParaRPr/>
          </a:p>
        </p:txBody>
      </p:sp>
      <p:sp>
        <p:nvSpPr>
          <p:cNvPr id="613" name="Google Shape;613;p93"/>
          <p:cNvSpPr txBox="1">
            <a:spLocks noGrp="1"/>
          </p:cNvSpPr>
          <p:nvPr>
            <p:ph type="body" idx="1"/>
          </p:nvPr>
        </p:nvSpPr>
        <p:spPr>
          <a:xfrm>
            <a:off x="838200" y="1172634"/>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print(x - y) # All the elements in x_set but not in y_set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614" name="Google Shape;614;p93" descr="Text&#10;&#10;Description automatically generated with medium confidence"/>
          <p:cNvPicPr preferRelativeResize="0"/>
          <p:nvPr/>
        </p:nvPicPr>
        <p:blipFill rotWithShape="1">
          <a:blip r:embed="rId3">
            <a:alphaModFix/>
          </a:blip>
          <a:srcRect/>
          <a:stretch/>
        </p:blipFill>
        <p:spPr>
          <a:xfrm>
            <a:off x="1040831" y="1686067"/>
            <a:ext cx="9783688" cy="50483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Integers</a:t>
            </a:r>
            <a:endParaRPr/>
          </a:p>
        </p:txBody>
      </p:sp>
      <p:sp>
        <p:nvSpPr>
          <p:cNvPr id="157" name="Google Shape;157;p20"/>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Integers</a:t>
            </a:r>
            <a:endParaRPr/>
          </a:p>
          <a:p>
            <a:pPr marL="228600" lvl="0" indent="-228600" algn="l" rtl="0">
              <a:lnSpc>
                <a:spcPct val="90000"/>
              </a:lnSpc>
              <a:spcBef>
                <a:spcPts val="1000"/>
              </a:spcBef>
              <a:spcAft>
                <a:spcPts val="0"/>
              </a:spcAft>
              <a:buClr>
                <a:schemeClr val="dk1"/>
              </a:buClr>
              <a:buSzPts val="2800"/>
              <a:buChar char="•"/>
            </a:pPr>
            <a:r>
              <a:rPr lang="en-US"/>
              <a:t>You can use an integer represent numeric data, and more specifically, whole numbers from negative infinity to infinity, like 4, 5, or -1.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Files</a:t>
            </a:r>
            <a:endParaRPr/>
          </a:p>
        </p:txBody>
      </p:sp>
      <p:sp>
        <p:nvSpPr>
          <p:cNvPr id="620" name="Google Shape;620;p94"/>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600"/>
              <a:buChar char="•"/>
            </a:pPr>
            <a:r>
              <a:rPr lang="en-US" sz="2600"/>
              <a:t>Files are traditionally a part of data structures. And although big data is commonplace in the data science industry, a programming language without the capability to store and retrieve previously stored information would hardly be useful. You still have to make use of the all the data sitting in files across databases and you will learn how to do this.</a:t>
            </a:r>
            <a:endParaRPr/>
          </a:p>
          <a:p>
            <a:pPr marL="228600" lvl="0" indent="-228600" algn="l" rtl="0">
              <a:lnSpc>
                <a:spcPct val="90000"/>
              </a:lnSpc>
              <a:spcBef>
                <a:spcPts val="1000"/>
              </a:spcBef>
              <a:spcAft>
                <a:spcPts val="0"/>
              </a:spcAft>
              <a:buClr>
                <a:schemeClr val="dk1"/>
              </a:buClr>
              <a:buSzPts val="2600"/>
              <a:buChar char="•"/>
            </a:pPr>
            <a:r>
              <a:rPr lang="en-US" sz="2600"/>
              <a:t>The syntax to read and write files in Python is similar to other programming languages but a lot easier to handle. Here are some of the basic functions that will help you to work with files using Python:</a:t>
            </a:r>
            <a:endParaRPr/>
          </a:p>
          <a:p>
            <a:pPr marL="228600" lvl="0" indent="-228600" algn="l" rtl="0">
              <a:lnSpc>
                <a:spcPct val="90000"/>
              </a:lnSpc>
              <a:spcBef>
                <a:spcPts val="1000"/>
              </a:spcBef>
              <a:spcAft>
                <a:spcPts val="0"/>
              </a:spcAft>
              <a:buClr>
                <a:schemeClr val="dk1"/>
              </a:buClr>
              <a:buSzPts val="2800"/>
              <a:buChar char="•"/>
            </a:pPr>
            <a:br>
              <a:rPr lang="en-US"/>
            </a:b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Files</a:t>
            </a:r>
            <a:endParaRPr/>
          </a:p>
        </p:txBody>
      </p:sp>
      <p:sp>
        <p:nvSpPr>
          <p:cNvPr id="626" name="Google Shape;626;p95"/>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open() to open files in your system, the filename is the name of the file to be opened;</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read() to read entire files;</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readline() to read one line at a time;</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write() to write a string to a file, and return the number of characters written; And</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close() to close the file.</a:t>
            </a:r>
            <a:endParaRPr/>
          </a:p>
          <a:p>
            <a:pPr marL="0" lvl="0" indent="0" algn="l" rtl="0">
              <a:lnSpc>
                <a:spcPct val="90000"/>
              </a:lnSpc>
              <a:spcBef>
                <a:spcPts val="1000"/>
              </a:spcBef>
              <a:spcAft>
                <a:spcPts val="0"/>
              </a:spcAft>
              <a:buClr>
                <a:schemeClr val="dk1"/>
              </a:buClr>
              <a:buSzPct val="100000"/>
              <a:buNone/>
            </a:pPr>
            <a:br>
              <a:rPr lang="en-US"/>
            </a:b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Files</a:t>
            </a:r>
            <a:endParaRPr/>
          </a:p>
        </p:txBody>
      </p:sp>
      <p:pic>
        <p:nvPicPr>
          <p:cNvPr id="632" name="Google Shape;632;p96" descr="Graphical user interface, text&#10;&#10;Description automatically generated"/>
          <p:cNvPicPr preferRelativeResize="0">
            <a:picLocks noGrp="1"/>
          </p:cNvPicPr>
          <p:nvPr>
            <p:ph type="body" idx="1"/>
          </p:nvPr>
        </p:nvPicPr>
        <p:blipFill rotWithShape="1">
          <a:blip r:embed="rId3">
            <a:alphaModFix/>
          </a:blip>
          <a:srcRect/>
          <a:stretch/>
        </p:blipFill>
        <p:spPr>
          <a:xfrm>
            <a:off x="1094429" y="1471613"/>
            <a:ext cx="10515600" cy="511453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Files</a:t>
            </a:r>
            <a:endParaRPr/>
          </a:p>
        </p:txBody>
      </p:sp>
      <p:sp>
        <p:nvSpPr>
          <p:cNvPr id="638" name="Google Shape;638;p97"/>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second argument in the open() function is the file mode. It allows you to specify whether you want to read (r), write (w), append (a) or both read and write (r+).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98"/>
          <p:cNvSpPr txBox="1">
            <a:spLocks noGrp="1"/>
          </p:cNvSpPr>
          <p:nvPr>
            <p:ph type="title"/>
          </p:nvPr>
        </p:nvSpPr>
        <p:spPr>
          <a:xfrm>
            <a:off x="838200" y="365125"/>
            <a:ext cx="10515600" cy="90762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wentieth Century"/>
              <a:buNone/>
            </a:pPr>
            <a:r>
              <a:rPr lang="en-US"/>
              <a:t>Nodes</a:t>
            </a:r>
            <a:br>
              <a:rPr lang="en-US"/>
            </a:br>
            <a:endParaRPr/>
          </a:p>
        </p:txBody>
      </p:sp>
      <p:sp>
        <p:nvSpPr>
          <p:cNvPr id="644" name="Google Shape;644;p98"/>
          <p:cNvSpPr txBox="1">
            <a:spLocks noGrp="1"/>
          </p:cNvSpPr>
          <p:nvPr>
            <p:ph type="body" idx="1"/>
          </p:nvPr>
        </p:nvSpPr>
        <p:spPr>
          <a:xfrm>
            <a:off x="838200" y="1272746"/>
            <a:ext cx="10515600" cy="4412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situations when the allocation of memory to store data cannot be in a continuous block of memory. So we seek the help of pointers where along with the data, the address of the next location of data element is also stored. </a:t>
            </a:r>
            <a:endParaRPr/>
          </a:p>
          <a:p>
            <a:pPr marL="0" lvl="0" indent="0" algn="l" rtl="0">
              <a:lnSpc>
                <a:spcPct val="90000"/>
              </a:lnSpc>
              <a:spcBef>
                <a:spcPts val="1000"/>
              </a:spcBef>
              <a:spcAft>
                <a:spcPts val="0"/>
              </a:spcAft>
              <a:buClr>
                <a:schemeClr val="dk1"/>
              </a:buClr>
              <a:buSzPts val="2800"/>
              <a:buNone/>
            </a:pPr>
            <a:r>
              <a:rPr lang="en-US"/>
              <a:t>So, we know the address of the next data element from the values of current data element.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 general, such structures are known as pointers. But in Python we refer them as Nodes.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Nodes</a:t>
            </a:r>
            <a:endParaRPr/>
          </a:p>
        </p:txBody>
      </p:sp>
      <p:sp>
        <p:nvSpPr>
          <p:cNvPr id="650" name="Google Shape;650;p99"/>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Nodes are the foundations on which various other data structures linked lists and tress can be handled in python.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Nodes</a:t>
            </a:r>
            <a:endParaRPr/>
          </a:p>
        </p:txBody>
      </p:sp>
      <p:pic>
        <p:nvPicPr>
          <p:cNvPr id="656" name="Google Shape;656;p100" descr="Python Linked Lists"/>
          <p:cNvPicPr preferRelativeResize="0">
            <a:picLocks noGrp="1"/>
          </p:cNvPicPr>
          <p:nvPr>
            <p:ph type="body" idx="1"/>
          </p:nvPr>
        </p:nvPicPr>
        <p:blipFill rotWithShape="1">
          <a:blip r:embed="rId3">
            <a:alphaModFix/>
          </a:blip>
          <a:srcRect/>
          <a:stretch/>
        </p:blipFill>
        <p:spPr>
          <a:xfrm>
            <a:off x="1293146" y="2619632"/>
            <a:ext cx="8888822" cy="236014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01"/>
          <p:cNvSpPr txBox="1">
            <a:spLocks noGrp="1"/>
          </p:cNvSpPr>
          <p:nvPr>
            <p:ph type="title"/>
          </p:nvPr>
        </p:nvSpPr>
        <p:spPr>
          <a:xfrm>
            <a:off x="838200" y="365126"/>
            <a:ext cx="10515600" cy="8075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Nodes</a:t>
            </a:r>
            <a:endParaRPr/>
          </a:p>
        </p:txBody>
      </p:sp>
      <p:sp>
        <p:nvSpPr>
          <p:cNvPr id="662" name="Google Shape;662;p101"/>
          <p:cNvSpPr txBox="1">
            <a:spLocks noGrp="1"/>
          </p:cNvSpPr>
          <p:nvPr>
            <p:ph type="body" idx="1"/>
          </p:nvPr>
        </p:nvSpPr>
        <p:spPr>
          <a:xfrm>
            <a:off x="838200" y="1172634"/>
            <a:ext cx="10515600" cy="5512371"/>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000"/>
              <a:t>class Node: </a:t>
            </a:r>
            <a:endParaRPr/>
          </a:p>
          <a:p>
            <a:pPr marL="0" lvl="0" indent="0" algn="l" rtl="0">
              <a:lnSpc>
                <a:spcPct val="90000"/>
              </a:lnSpc>
              <a:spcBef>
                <a:spcPts val="1000"/>
              </a:spcBef>
              <a:spcAft>
                <a:spcPts val="0"/>
              </a:spcAft>
              <a:buClr>
                <a:schemeClr val="dk1"/>
              </a:buClr>
              <a:buSzPct val="100000"/>
              <a:buNone/>
            </a:pPr>
            <a:r>
              <a:rPr lang="en-US" sz="2000"/>
              <a:t>	def __init__(self, dataval=None): </a:t>
            </a:r>
            <a:endParaRPr/>
          </a:p>
          <a:p>
            <a:pPr marL="0" lvl="0" indent="0" algn="l" rtl="0">
              <a:lnSpc>
                <a:spcPct val="90000"/>
              </a:lnSpc>
              <a:spcBef>
                <a:spcPts val="1000"/>
              </a:spcBef>
              <a:spcAft>
                <a:spcPts val="0"/>
              </a:spcAft>
              <a:buClr>
                <a:schemeClr val="dk1"/>
              </a:buClr>
              <a:buSzPct val="100000"/>
              <a:buNone/>
            </a:pPr>
            <a:r>
              <a:rPr lang="en-US" sz="2000"/>
              <a:t>		self.dataval = dataval </a:t>
            </a:r>
            <a:endParaRPr/>
          </a:p>
          <a:p>
            <a:pPr marL="0" lvl="0" indent="0" algn="l" rtl="0">
              <a:lnSpc>
                <a:spcPct val="90000"/>
              </a:lnSpc>
              <a:spcBef>
                <a:spcPts val="1000"/>
              </a:spcBef>
              <a:spcAft>
                <a:spcPts val="0"/>
              </a:spcAft>
              <a:buClr>
                <a:schemeClr val="dk1"/>
              </a:buClr>
              <a:buSzPct val="100000"/>
              <a:buNone/>
            </a:pPr>
            <a:r>
              <a:rPr lang="en-US" sz="2000"/>
              <a:t>		self.nextval = None </a:t>
            </a:r>
            <a:endParaRPr/>
          </a:p>
          <a:p>
            <a:pPr marL="0" lvl="0" indent="0" algn="l" rtl="0">
              <a:lnSpc>
                <a:spcPct val="90000"/>
              </a:lnSpc>
              <a:spcBef>
                <a:spcPts val="1000"/>
              </a:spcBef>
              <a:spcAft>
                <a:spcPts val="0"/>
              </a:spcAft>
              <a:buClr>
                <a:schemeClr val="dk1"/>
              </a:buClr>
              <a:buSzPct val="100000"/>
              <a:buNone/>
            </a:pPr>
            <a:r>
              <a:rPr lang="en-US" sz="2000"/>
              <a:t>class SLinkedList: </a:t>
            </a:r>
            <a:endParaRPr/>
          </a:p>
          <a:p>
            <a:pPr marL="0" lvl="0" indent="0" algn="l" rtl="0">
              <a:lnSpc>
                <a:spcPct val="90000"/>
              </a:lnSpc>
              <a:spcBef>
                <a:spcPts val="1000"/>
              </a:spcBef>
              <a:spcAft>
                <a:spcPts val="0"/>
              </a:spcAft>
              <a:buClr>
                <a:schemeClr val="dk1"/>
              </a:buClr>
              <a:buSzPct val="100000"/>
              <a:buNone/>
            </a:pPr>
            <a:r>
              <a:rPr lang="en-US" sz="2000"/>
              <a:t>	def __init__(self): </a:t>
            </a:r>
            <a:endParaRPr/>
          </a:p>
          <a:p>
            <a:pPr marL="0" lvl="0" indent="0" algn="l" rtl="0">
              <a:lnSpc>
                <a:spcPct val="90000"/>
              </a:lnSpc>
              <a:spcBef>
                <a:spcPts val="1000"/>
              </a:spcBef>
              <a:spcAft>
                <a:spcPts val="0"/>
              </a:spcAft>
              <a:buClr>
                <a:schemeClr val="dk1"/>
              </a:buClr>
              <a:buSzPct val="100000"/>
              <a:buNone/>
            </a:pPr>
            <a:r>
              <a:rPr lang="en-US" sz="2000"/>
              <a:t>		self.headval = None </a:t>
            </a:r>
            <a:endParaRPr/>
          </a:p>
          <a:p>
            <a:pPr marL="0" lvl="0" indent="0" algn="l" rtl="0">
              <a:lnSpc>
                <a:spcPct val="90000"/>
              </a:lnSpc>
              <a:spcBef>
                <a:spcPts val="1000"/>
              </a:spcBef>
              <a:spcAft>
                <a:spcPts val="0"/>
              </a:spcAft>
              <a:buClr>
                <a:schemeClr val="dk1"/>
              </a:buClr>
              <a:buSzPct val="100000"/>
              <a:buNone/>
            </a:pPr>
            <a:r>
              <a:rPr lang="en-US" sz="2000"/>
              <a:t>list1 = SLinkedList() </a:t>
            </a:r>
            <a:endParaRPr/>
          </a:p>
          <a:p>
            <a:pPr marL="0" lvl="0" indent="0" algn="l" rtl="0">
              <a:lnSpc>
                <a:spcPct val="90000"/>
              </a:lnSpc>
              <a:spcBef>
                <a:spcPts val="1000"/>
              </a:spcBef>
              <a:spcAft>
                <a:spcPts val="0"/>
              </a:spcAft>
              <a:buClr>
                <a:schemeClr val="dk1"/>
              </a:buClr>
              <a:buSzPct val="100000"/>
              <a:buNone/>
            </a:pPr>
            <a:r>
              <a:rPr lang="en-US" sz="2000"/>
              <a:t>list1.headval = Node("Mon") </a:t>
            </a:r>
            <a:endParaRPr/>
          </a:p>
          <a:p>
            <a:pPr marL="0" lvl="0" indent="0" algn="l" rtl="0">
              <a:lnSpc>
                <a:spcPct val="90000"/>
              </a:lnSpc>
              <a:spcBef>
                <a:spcPts val="1000"/>
              </a:spcBef>
              <a:spcAft>
                <a:spcPts val="0"/>
              </a:spcAft>
              <a:buClr>
                <a:schemeClr val="dk1"/>
              </a:buClr>
              <a:buSzPct val="100000"/>
              <a:buNone/>
            </a:pPr>
            <a:r>
              <a:rPr lang="en-US" sz="2000"/>
              <a:t>e2 = Node("Tue") </a:t>
            </a:r>
            <a:endParaRPr/>
          </a:p>
          <a:p>
            <a:pPr marL="0" lvl="0" indent="0" algn="l" rtl="0">
              <a:lnSpc>
                <a:spcPct val="90000"/>
              </a:lnSpc>
              <a:spcBef>
                <a:spcPts val="1000"/>
              </a:spcBef>
              <a:spcAft>
                <a:spcPts val="0"/>
              </a:spcAft>
              <a:buClr>
                <a:schemeClr val="dk1"/>
              </a:buClr>
              <a:buSzPct val="100000"/>
              <a:buNone/>
            </a:pPr>
            <a:r>
              <a:rPr lang="en-US" sz="2000"/>
              <a:t>e3 = Node("Wed") </a:t>
            </a:r>
            <a:endParaRPr/>
          </a:p>
          <a:p>
            <a:pPr marL="0" lvl="0" indent="0" algn="l" rtl="0">
              <a:lnSpc>
                <a:spcPct val="90000"/>
              </a:lnSpc>
              <a:spcBef>
                <a:spcPts val="1000"/>
              </a:spcBef>
              <a:spcAft>
                <a:spcPts val="0"/>
              </a:spcAft>
              <a:buClr>
                <a:schemeClr val="dk1"/>
              </a:buClr>
              <a:buSzPct val="100000"/>
              <a:buNone/>
            </a:pPr>
            <a:r>
              <a:rPr lang="en-US" sz="2000"/>
              <a:t># Link first Node to second node </a:t>
            </a:r>
            <a:endParaRPr/>
          </a:p>
          <a:p>
            <a:pPr marL="0" lvl="0" indent="0" algn="l" rtl="0">
              <a:lnSpc>
                <a:spcPct val="90000"/>
              </a:lnSpc>
              <a:spcBef>
                <a:spcPts val="1000"/>
              </a:spcBef>
              <a:spcAft>
                <a:spcPts val="0"/>
              </a:spcAft>
              <a:buClr>
                <a:schemeClr val="dk1"/>
              </a:buClr>
              <a:buSzPct val="100000"/>
              <a:buNone/>
            </a:pPr>
            <a:r>
              <a:rPr lang="en-US" sz="2000"/>
              <a:t>list1.headval.nextval = e2 </a:t>
            </a:r>
            <a:endParaRPr/>
          </a:p>
          <a:p>
            <a:pPr marL="0" lvl="0" indent="0" algn="l" rtl="0">
              <a:lnSpc>
                <a:spcPct val="90000"/>
              </a:lnSpc>
              <a:spcBef>
                <a:spcPts val="1000"/>
              </a:spcBef>
              <a:spcAft>
                <a:spcPts val="0"/>
              </a:spcAft>
              <a:buClr>
                <a:schemeClr val="dk1"/>
              </a:buClr>
              <a:buSzPct val="100000"/>
              <a:buNone/>
            </a:pPr>
            <a:r>
              <a:rPr lang="en-US" sz="2000"/>
              <a:t># Link second Node to third node </a:t>
            </a:r>
            <a:endParaRPr/>
          </a:p>
          <a:p>
            <a:pPr marL="0" lvl="0" indent="0" algn="l" rtl="0">
              <a:lnSpc>
                <a:spcPct val="90000"/>
              </a:lnSpc>
              <a:spcBef>
                <a:spcPts val="1000"/>
              </a:spcBef>
              <a:spcAft>
                <a:spcPts val="0"/>
              </a:spcAft>
              <a:buClr>
                <a:schemeClr val="dk1"/>
              </a:buClr>
              <a:buSzPct val="100000"/>
              <a:buNone/>
            </a:pPr>
            <a:r>
              <a:rPr lang="en-US" sz="2000"/>
              <a:t>e2.nextval = e3</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02"/>
          <p:cNvSpPr txBox="1">
            <a:spLocks noGrp="1"/>
          </p:cNvSpPr>
          <p:nvPr>
            <p:ph type="title"/>
          </p:nvPr>
        </p:nvSpPr>
        <p:spPr>
          <a:xfrm>
            <a:off x="838200" y="365125"/>
            <a:ext cx="10515600" cy="9801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wentieth Century"/>
              <a:buNone/>
            </a:pPr>
            <a:r>
              <a:rPr lang="en-US"/>
              <a:t>Traversing a Linked List</a:t>
            </a:r>
            <a:br>
              <a:rPr lang="en-US"/>
            </a:br>
            <a:endParaRPr/>
          </a:p>
        </p:txBody>
      </p:sp>
      <p:sp>
        <p:nvSpPr>
          <p:cNvPr id="668" name="Google Shape;668;p102"/>
          <p:cNvSpPr txBox="1">
            <a:spLocks noGrp="1"/>
          </p:cNvSpPr>
          <p:nvPr>
            <p:ph type="body" idx="1"/>
          </p:nvPr>
        </p:nvSpPr>
        <p:spPr>
          <a:xfrm>
            <a:off x="838200" y="1345324"/>
            <a:ext cx="10515600" cy="43400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Singly linked lists can be traversed in only forward direction starting form the first data element. We simply print the value of the next data element by assigning the pointer of the next node to the current data element.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Linked List</a:t>
            </a:r>
            <a:endParaRPr/>
          </a:p>
        </p:txBody>
      </p:sp>
      <p:sp>
        <p:nvSpPr>
          <p:cNvPr id="674" name="Google Shape;674;p103"/>
          <p:cNvSpPr txBox="1">
            <a:spLocks noGrp="1"/>
          </p:cNvSpPr>
          <p:nvPr>
            <p:ph type="body" idx="1"/>
          </p:nvPr>
        </p:nvSpPr>
        <p:spPr>
          <a:xfrm>
            <a:off x="838200" y="1825625"/>
            <a:ext cx="10515600" cy="484844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class Node: </a:t>
            </a:r>
            <a:endParaRPr/>
          </a:p>
          <a:p>
            <a:pPr marL="0" lvl="0" indent="0" algn="l" rtl="0">
              <a:lnSpc>
                <a:spcPct val="90000"/>
              </a:lnSpc>
              <a:spcBef>
                <a:spcPts val="1000"/>
              </a:spcBef>
              <a:spcAft>
                <a:spcPts val="0"/>
              </a:spcAft>
              <a:buClr>
                <a:schemeClr val="dk1"/>
              </a:buClr>
              <a:buSzPct val="100000"/>
              <a:buNone/>
            </a:pPr>
            <a:r>
              <a:rPr lang="en-US"/>
              <a:t>	def __init__(self, dataval=None): </a:t>
            </a:r>
            <a:endParaRPr/>
          </a:p>
          <a:p>
            <a:pPr marL="0" lvl="0" indent="0" algn="l" rtl="0">
              <a:lnSpc>
                <a:spcPct val="90000"/>
              </a:lnSpc>
              <a:spcBef>
                <a:spcPts val="1000"/>
              </a:spcBef>
              <a:spcAft>
                <a:spcPts val="0"/>
              </a:spcAft>
              <a:buClr>
                <a:schemeClr val="dk1"/>
              </a:buClr>
              <a:buSzPct val="100000"/>
              <a:buNone/>
            </a:pPr>
            <a:r>
              <a:rPr lang="en-US"/>
              <a:t>		self.dataval = dataval </a:t>
            </a:r>
            <a:endParaRPr/>
          </a:p>
          <a:p>
            <a:pPr marL="0" lvl="0" indent="0" algn="l" rtl="0">
              <a:lnSpc>
                <a:spcPct val="90000"/>
              </a:lnSpc>
              <a:spcBef>
                <a:spcPts val="1000"/>
              </a:spcBef>
              <a:spcAft>
                <a:spcPts val="0"/>
              </a:spcAft>
              <a:buClr>
                <a:schemeClr val="dk1"/>
              </a:buClr>
              <a:buSzPct val="100000"/>
              <a:buNone/>
            </a:pPr>
            <a:r>
              <a:rPr lang="en-US"/>
              <a:t>		self.nextval = None </a:t>
            </a:r>
            <a:endParaRPr/>
          </a:p>
          <a:p>
            <a:pPr marL="0" lvl="0" indent="0" algn="l" rtl="0">
              <a:lnSpc>
                <a:spcPct val="90000"/>
              </a:lnSpc>
              <a:spcBef>
                <a:spcPts val="1000"/>
              </a:spcBef>
              <a:spcAft>
                <a:spcPts val="0"/>
              </a:spcAft>
              <a:buClr>
                <a:schemeClr val="dk1"/>
              </a:buClr>
              <a:buSzPct val="100000"/>
              <a:buNone/>
            </a:pPr>
            <a:r>
              <a:rPr lang="en-US"/>
              <a:t>class SLinkedList: </a:t>
            </a:r>
            <a:endParaRPr/>
          </a:p>
          <a:p>
            <a:pPr marL="0" lvl="0" indent="0" algn="l" rtl="0">
              <a:lnSpc>
                <a:spcPct val="90000"/>
              </a:lnSpc>
              <a:spcBef>
                <a:spcPts val="1000"/>
              </a:spcBef>
              <a:spcAft>
                <a:spcPts val="0"/>
              </a:spcAft>
              <a:buClr>
                <a:schemeClr val="dk1"/>
              </a:buClr>
              <a:buSzPct val="100000"/>
              <a:buNone/>
            </a:pPr>
            <a:r>
              <a:rPr lang="en-US"/>
              <a:t>	def __init__(self): </a:t>
            </a:r>
            <a:endParaRPr/>
          </a:p>
          <a:p>
            <a:pPr marL="0" lvl="0" indent="0" algn="l" rtl="0">
              <a:lnSpc>
                <a:spcPct val="90000"/>
              </a:lnSpc>
              <a:spcBef>
                <a:spcPts val="1000"/>
              </a:spcBef>
              <a:spcAft>
                <a:spcPts val="0"/>
              </a:spcAft>
              <a:buClr>
                <a:schemeClr val="dk1"/>
              </a:buClr>
              <a:buSzPct val="100000"/>
              <a:buNone/>
            </a:pPr>
            <a:r>
              <a:rPr lang="en-US"/>
              <a:t>		self.headval = None </a:t>
            </a:r>
            <a:endParaRPr/>
          </a:p>
          <a:p>
            <a:pPr marL="0" lvl="0" indent="0" algn="l" rtl="0">
              <a:lnSpc>
                <a:spcPct val="90000"/>
              </a:lnSpc>
              <a:spcBef>
                <a:spcPts val="1000"/>
              </a:spcBef>
              <a:spcAft>
                <a:spcPts val="0"/>
              </a:spcAft>
              <a:buClr>
                <a:schemeClr val="dk1"/>
              </a:buClr>
              <a:buSzPct val="100000"/>
              <a:buNone/>
            </a:pPr>
            <a:r>
              <a:rPr lang="en-US"/>
              <a:t>def listprint(self): </a:t>
            </a:r>
            <a:endParaRPr/>
          </a:p>
          <a:p>
            <a:pPr marL="0" lvl="0" indent="0" algn="l" rtl="0">
              <a:lnSpc>
                <a:spcPct val="90000"/>
              </a:lnSpc>
              <a:spcBef>
                <a:spcPts val="1000"/>
              </a:spcBef>
              <a:spcAft>
                <a:spcPts val="0"/>
              </a:spcAft>
              <a:buClr>
                <a:schemeClr val="dk1"/>
              </a:buClr>
              <a:buSzPct val="100000"/>
              <a:buNone/>
            </a:pPr>
            <a:r>
              <a:rPr lang="en-US"/>
              <a:t>      printval = self.headval </a:t>
            </a:r>
            <a:endParaRPr/>
          </a:p>
          <a:p>
            <a:pPr marL="0" lvl="0" indent="0" algn="l" rtl="0">
              <a:lnSpc>
                <a:spcPct val="90000"/>
              </a:lnSpc>
              <a:spcBef>
                <a:spcPts val="1000"/>
              </a:spcBef>
              <a:spcAft>
                <a:spcPts val="0"/>
              </a:spcAft>
              <a:buClr>
                <a:schemeClr val="dk1"/>
              </a:buClr>
              <a:buSzPct val="100000"/>
              <a:buNone/>
            </a:pPr>
            <a:r>
              <a:rPr lang="en-US"/>
              <a:t>      while printval is not None: </a:t>
            </a:r>
            <a:endParaRPr/>
          </a:p>
          <a:p>
            <a:pPr marL="0" lvl="0" indent="0" algn="l" rtl="0">
              <a:lnSpc>
                <a:spcPct val="90000"/>
              </a:lnSpc>
              <a:spcBef>
                <a:spcPts val="1000"/>
              </a:spcBef>
              <a:spcAft>
                <a:spcPts val="0"/>
              </a:spcAft>
              <a:buClr>
                <a:schemeClr val="dk1"/>
              </a:buClr>
              <a:buSzPct val="100000"/>
              <a:buNone/>
            </a:pPr>
            <a:r>
              <a:rPr lang="en-US"/>
              <a:t>                 print (printval.dataval) </a:t>
            </a:r>
            <a:endParaRPr/>
          </a:p>
          <a:p>
            <a:pPr marL="0" lvl="0" indent="0" algn="l" rtl="0">
              <a:lnSpc>
                <a:spcPct val="90000"/>
              </a:lnSpc>
              <a:spcBef>
                <a:spcPts val="1000"/>
              </a:spcBef>
              <a:spcAft>
                <a:spcPts val="0"/>
              </a:spcAft>
              <a:buClr>
                <a:schemeClr val="dk1"/>
              </a:buClr>
              <a:buSzPct val="140000"/>
              <a:buNone/>
            </a:pPr>
            <a:r>
              <a:rPr lang="en-US"/>
              <a:t>                 printval = printval.nextval</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Float</a:t>
            </a:r>
            <a:endParaRPr/>
          </a:p>
        </p:txBody>
      </p:sp>
      <p:sp>
        <p:nvSpPr>
          <p:cNvPr id="163" name="Google Shape;163;p21"/>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Float</a:t>
            </a:r>
            <a:endParaRPr/>
          </a:p>
          <a:p>
            <a:pPr marL="228600" lvl="0" indent="-228600" algn="l" rtl="0">
              <a:lnSpc>
                <a:spcPct val="90000"/>
              </a:lnSpc>
              <a:spcBef>
                <a:spcPts val="1000"/>
              </a:spcBef>
              <a:spcAft>
                <a:spcPts val="0"/>
              </a:spcAft>
              <a:buClr>
                <a:schemeClr val="dk1"/>
              </a:buClr>
              <a:buSzPts val="2800"/>
              <a:buChar char="•"/>
            </a:pPr>
            <a:r>
              <a:rPr lang="en-US"/>
              <a:t>"Float" stands for 'floating point number'. You can use it for rational numbers, usually ending with a decimal figure, such as 1.11 or 3.14.</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Linked List</a:t>
            </a:r>
            <a:endParaRPr/>
          </a:p>
        </p:txBody>
      </p:sp>
      <p:sp>
        <p:nvSpPr>
          <p:cNvPr id="680" name="Google Shape;680;p104"/>
          <p:cNvSpPr txBox="1">
            <a:spLocks noGrp="1"/>
          </p:cNvSpPr>
          <p:nvPr>
            <p:ph type="body" idx="1"/>
          </p:nvPr>
        </p:nvSpPr>
        <p:spPr>
          <a:xfrm>
            <a:off x="838200" y="1825625"/>
            <a:ext cx="10515600" cy="47853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list = SLinkedList() </a:t>
            </a:r>
            <a:endParaRPr/>
          </a:p>
          <a:p>
            <a:pPr marL="0" lvl="0" indent="0" algn="l" rtl="0">
              <a:lnSpc>
                <a:spcPct val="90000"/>
              </a:lnSpc>
              <a:spcBef>
                <a:spcPts val="1000"/>
              </a:spcBef>
              <a:spcAft>
                <a:spcPts val="0"/>
              </a:spcAft>
              <a:buClr>
                <a:schemeClr val="dk1"/>
              </a:buClr>
              <a:buSzPts val="2000"/>
              <a:buNone/>
            </a:pPr>
            <a:r>
              <a:rPr lang="en-US" sz="2000"/>
              <a:t>list.headval = Node("Mon") </a:t>
            </a:r>
            <a:endParaRPr/>
          </a:p>
          <a:p>
            <a:pPr marL="0" lvl="0" indent="0" algn="l" rtl="0">
              <a:lnSpc>
                <a:spcPct val="90000"/>
              </a:lnSpc>
              <a:spcBef>
                <a:spcPts val="1000"/>
              </a:spcBef>
              <a:spcAft>
                <a:spcPts val="0"/>
              </a:spcAft>
              <a:buClr>
                <a:schemeClr val="dk1"/>
              </a:buClr>
              <a:buSzPts val="2000"/>
              <a:buNone/>
            </a:pPr>
            <a:r>
              <a:rPr lang="en-US" sz="2000"/>
              <a:t>e2 = Node("Tue") </a:t>
            </a:r>
            <a:endParaRPr/>
          </a:p>
          <a:p>
            <a:pPr marL="0" lvl="0" indent="0" algn="l" rtl="0">
              <a:lnSpc>
                <a:spcPct val="90000"/>
              </a:lnSpc>
              <a:spcBef>
                <a:spcPts val="1000"/>
              </a:spcBef>
              <a:spcAft>
                <a:spcPts val="0"/>
              </a:spcAft>
              <a:buClr>
                <a:schemeClr val="dk1"/>
              </a:buClr>
              <a:buSzPts val="2000"/>
              <a:buNone/>
            </a:pPr>
            <a:r>
              <a:rPr lang="en-US" sz="2000"/>
              <a:t>e3 = Node("Wed") </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r>
              <a:rPr lang="en-US" sz="2000"/>
              <a:t># Link first Node to second node </a:t>
            </a:r>
            <a:endParaRPr/>
          </a:p>
          <a:p>
            <a:pPr marL="0" lvl="0" indent="0" algn="l" rtl="0">
              <a:lnSpc>
                <a:spcPct val="90000"/>
              </a:lnSpc>
              <a:spcBef>
                <a:spcPts val="1000"/>
              </a:spcBef>
              <a:spcAft>
                <a:spcPts val="0"/>
              </a:spcAft>
              <a:buClr>
                <a:schemeClr val="dk1"/>
              </a:buClr>
              <a:buSzPts val="2000"/>
              <a:buNone/>
            </a:pPr>
            <a:r>
              <a:rPr lang="en-US" sz="2000"/>
              <a:t>list.headval.nextval = e2 </a:t>
            </a:r>
            <a:endParaRPr/>
          </a:p>
          <a:p>
            <a:pPr marL="0" lvl="0" indent="0" algn="l" rtl="0">
              <a:lnSpc>
                <a:spcPct val="90000"/>
              </a:lnSpc>
              <a:spcBef>
                <a:spcPts val="1000"/>
              </a:spcBef>
              <a:spcAft>
                <a:spcPts val="0"/>
              </a:spcAft>
              <a:buClr>
                <a:schemeClr val="dk1"/>
              </a:buClr>
              <a:buSzPts val="2000"/>
              <a:buNone/>
            </a:pPr>
            <a:r>
              <a:rPr lang="en-US" sz="2000"/>
              <a:t># Link second Node to third node </a:t>
            </a:r>
            <a:endParaRPr/>
          </a:p>
          <a:p>
            <a:pPr marL="0" lvl="0" indent="0" algn="l" rtl="0">
              <a:lnSpc>
                <a:spcPct val="90000"/>
              </a:lnSpc>
              <a:spcBef>
                <a:spcPts val="1000"/>
              </a:spcBef>
              <a:spcAft>
                <a:spcPts val="0"/>
              </a:spcAft>
              <a:buClr>
                <a:schemeClr val="dk1"/>
              </a:buClr>
              <a:buSzPts val="2000"/>
              <a:buNone/>
            </a:pPr>
            <a:r>
              <a:rPr lang="en-US" sz="2000"/>
              <a:t>e2.nextval = e3 </a:t>
            </a:r>
            <a:endParaRPr/>
          </a:p>
          <a:p>
            <a:pPr marL="0" lvl="0" indent="0" algn="l" rtl="0">
              <a:lnSpc>
                <a:spcPct val="90000"/>
              </a:lnSpc>
              <a:spcBef>
                <a:spcPts val="1000"/>
              </a:spcBef>
              <a:spcAft>
                <a:spcPts val="0"/>
              </a:spcAft>
              <a:buClr>
                <a:schemeClr val="dk1"/>
              </a:buClr>
              <a:buSzPts val="2000"/>
              <a:buNone/>
            </a:pPr>
            <a:r>
              <a:rPr lang="en-US" sz="2000"/>
              <a:t>list.listprint()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05"/>
          <p:cNvSpPr txBox="1">
            <a:spLocks noGrp="1"/>
          </p:cNvSpPr>
          <p:nvPr>
            <p:ph type="title"/>
          </p:nvPr>
        </p:nvSpPr>
        <p:spPr>
          <a:xfrm>
            <a:off x="838200" y="135925"/>
            <a:ext cx="10515600" cy="1031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Python - Linked Lists</a:t>
            </a:r>
            <a:endParaRPr/>
          </a:p>
        </p:txBody>
      </p:sp>
      <p:sp>
        <p:nvSpPr>
          <p:cNvPr id="686" name="Google Shape;686;p105"/>
          <p:cNvSpPr txBox="1">
            <a:spLocks noGrp="1"/>
          </p:cNvSpPr>
          <p:nvPr>
            <p:ph type="body" idx="1"/>
          </p:nvPr>
        </p:nvSpPr>
        <p:spPr>
          <a:xfrm>
            <a:off x="838200" y="988542"/>
            <a:ext cx="10515600" cy="573353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linked list is a sequence of data elements, which are connected via links. Each data element contains a connection to another data element in form of a pointer. Python does not have linked lists in its standard library. We have already seen how we create a node class and how to traverse the elements of a node. In this chapter we are going to study the types of linked lists known as singly linked lists. In this type of data structure there is only one link between any two data elements. We create such a list and create additional methods to insert, update and remove elements from the list.</a:t>
            </a:r>
            <a:endParaRPr/>
          </a:p>
          <a:p>
            <a:pPr marL="0" lvl="0" indent="0" algn="l" rtl="0">
              <a:lnSpc>
                <a:spcPct val="90000"/>
              </a:lnSpc>
              <a:spcBef>
                <a:spcPts val="1000"/>
              </a:spcBef>
              <a:spcAft>
                <a:spcPts val="0"/>
              </a:spcAft>
              <a:buClr>
                <a:schemeClr val="dk1"/>
              </a:buClr>
              <a:buSzPts val="2800"/>
              <a:buNone/>
            </a:pPr>
            <a:r>
              <a:rPr lang="en-US"/>
              <a:t>A linked list is a linear data structure, in which the elements are not stored at contiguous memory locations. The elements in a linked list are linked using pointers as shown in the below image: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a:t>Creation of Linked list</a:t>
            </a:r>
            <a:endParaRPr/>
          </a:p>
        </p:txBody>
      </p:sp>
      <p:pic>
        <p:nvPicPr>
          <p:cNvPr id="692" name="Google Shape;692;p106" descr="LinkedList in Java with Example"/>
          <p:cNvPicPr preferRelativeResize="0">
            <a:picLocks noGrp="1"/>
          </p:cNvPicPr>
          <p:nvPr>
            <p:ph type="body" idx="1"/>
          </p:nvPr>
        </p:nvPicPr>
        <p:blipFill rotWithShape="1">
          <a:blip r:embed="rId3">
            <a:alphaModFix/>
          </a:blip>
          <a:srcRect/>
          <a:stretch/>
        </p:blipFill>
        <p:spPr>
          <a:xfrm>
            <a:off x="839369" y="1989438"/>
            <a:ext cx="10483759" cy="352167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endParaRPr/>
          </a:p>
        </p:txBody>
      </p:sp>
      <p:sp>
        <p:nvSpPr>
          <p:cNvPr id="698" name="Google Shape;698;p107"/>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linked list is created by using the node class. We create a Node object and create another class to use this ode object. We pass the appropriate values through the node object to point the to the next data elements. The below program creates the linked list with three data elements. In the next section we will see how to traverse the linked list.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0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wentieth Century"/>
              <a:buNone/>
            </a:pPr>
            <a:r>
              <a:rPr lang="en-US" b="1"/>
              <a:t>Files</a:t>
            </a:r>
            <a:endParaRPr/>
          </a:p>
        </p:txBody>
      </p:sp>
      <p:sp>
        <p:nvSpPr>
          <p:cNvPr id="704" name="Google Shape;704;p108"/>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9600"/>
              <a:buNone/>
            </a:pPr>
            <a:r>
              <a:rPr lang="en-US" sz="9600" b="1">
                <a:solidFill>
                  <a:srgbClr val="FF0000"/>
                </a:solidFill>
              </a:rPr>
              <a:t>END</a:t>
            </a:r>
            <a:endParaRPr/>
          </a:p>
        </p:txBody>
      </p:sp>
    </p:spTree>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5247</Words>
  <Application>Microsoft Office PowerPoint</Application>
  <PresentationFormat>Widescreen</PresentationFormat>
  <Paragraphs>508</Paragraphs>
  <Slides>94</Slides>
  <Notes>94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Avenir</vt:lpstr>
      <vt:lpstr>Calibri</vt:lpstr>
      <vt:lpstr>Twentieth Century</vt:lpstr>
      <vt:lpstr>ShapesVTI</vt:lpstr>
      <vt:lpstr>Python Data Structures</vt:lpstr>
      <vt:lpstr>Data structures</vt:lpstr>
      <vt:lpstr>Data structures Types</vt:lpstr>
      <vt:lpstr>Data structures Types</vt:lpstr>
      <vt:lpstr>Data structures Types</vt:lpstr>
      <vt:lpstr>Abstract Data Type and Data Structures </vt:lpstr>
      <vt:lpstr>Primitive Data Structures</vt:lpstr>
      <vt:lpstr>Integers</vt:lpstr>
      <vt:lpstr>Float</vt:lpstr>
      <vt:lpstr>Try out</vt:lpstr>
      <vt:lpstr>Dynamically Typed Language</vt:lpstr>
      <vt:lpstr>String</vt:lpstr>
      <vt:lpstr>Try Out</vt:lpstr>
      <vt:lpstr>Other Basic Operations</vt:lpstr>
      <vt:lpstr>Slicing Strings</vt:lpstr>
      <vt:lpstr>Alpha-Numeric</vt:lpstr>
      <vt:lpstr>Built-in methods</vt:lpstr>
      <vt:lpstr>Try Out</vt:lpstr>
      <vt:lpstr>Try Out</vt:lpstr>
      <vt:lpstr>Try Out</vt:lpstr>
      <vt:lpstr>Try Out</vt:lpstr>
      <vt:lpstr>Try Out</vt:lpstr>
      <vt:lpstr>Substring</vt:lpstr>
      <vt:lpstr>Boolean</vt:lpstr>
      <vt:lpstr>Boolean</vt:lpstr>
      <vt:lpstr>Data Type Conversion</vt:lpstr>
      <vt:lpstr>Type Conversion</vt:lpstr>
      <vt:lpstr>Implicit Data Type Conversion </vt:lpstr>
      <vt:lpstr>Implicit Data Type Conversion</vt:lpstr>
      <vt:lpstr>Explicit Data Type Conversion </vt:lpstr>
      <vt:lpstr>Explicit Data Type Conversion</vt:lpstr>
      <vt:lpstr>Explicit Data Type Conversion: Try Out</vt:lpstr>
      <vt:lpstr>Primitive Data Structures</vt:lpstr>
      <vt:lpstr>Non-Primitive Data Structures</vt:lpstr>
      <vt:lpstr>Python Data Structures</vt:lpstr>
      <vt:lpstr>Arrays</vt:lpstr>
      <vt:lpstr>Arrays</vt:lpstr>
      <vt:lpstr>Lists</vt:lpstr>
      <vt:lpstr>TryOut</vt:lpstr>
      <vt:lpstr>TryOut</vt:lpstr>
      <vt:lpstr>Lists</vt:lpstr>
      <vt:lpstr>Lists TryitOut</vt:lpstr>
      <vt:lpstr>list</vt:lpstr>
      <vt:lpstr>Lists</vt:lpstr>
      <vt:lpstr>Lists TryitOut</vt:lpstr>
      <vt:lpstr>Lists TryitOut</vt:lpstr>
      <vt:lpstr>Arrays versus Lists</vt:lpstr>
      <vt:lpstr>Arrays versus Lists</vt:lpstr>
      <vt:lpstr>Arrays versus Lists</vt:lpstr>
      <vt:lpstr>Linear and Non-Linear Data Structures</vt:lpstr>
      <vt:lpstr>Linear Data Structure</vt:lpstr>
      <vt:lpstr>Non-Linear Data Structure</vt:lpstr>
      <vt:lpstr>Stacks</vt:lpstr>
      <vt:lpstr>Stacks</vt:lpstr>
      <vt:lpstr>Stacks TryitOut</vt:lpstr>
      <vt:lpstr>Queues</vt:lpstr>
      <vt:lpstr>Queues</vt:lpstr>
      <vt:lpstr>Graphs</vt:lpstr>
      <vt:lpstr>Graphs</vt:lpstr>
      <vt:lpstr>Graphs: TryitOut</vt:lpstr>
      <vt:lpstr>Graphs Implementation</vt:lpstr>
      <vt:lpstr>The Travelling Salesman Problem</vt:lpstr>
      <vt:lpstr>Non-Primitive Data Structures</vt:lpstr>
      <vt:lpstr>PowerPoint Presentation</vt:lpstr>
      <vt:lpstr>PowerPoint Presentation</vt:lpstr>
      <vt:lpstr>Trees</vt:lpstr>
      <vt:lpstr>Trees</vt:lpstr>
      <vt:lpstr>Trees</vt:lpstr>
      <vt:lpstr>Trees</vt:lpstr>
      <vt:lpstr>Trees:</vt:lpstr>
      <vt:lpstr>Trees</vt:lpstr>
      <vt:lpstr>Tuples, Dictionary, Sets</vt:lpstr>
      <vt:lpstr>Tuples</vt:lpstr>
      <vt:lpstr>Tuples: TryOut</vt:lpstr>
      <vt:lpstr>Tuples</vt:lpstr>
      <vt:lpstr>Dictionary</vt:lpstr>
      <vt:lpstr>Dictionary</vt:lpstr>
      <vt:lpstr>Sets</vt:lpstr>
      <vt:lpstr>Sets</vt:lpstr>
      <vt:lpstr>Files</vt:lpstr>
      <vt:lpstr>Files</vt:lpstr>
      <vt:lpstr>Files</vt:lpstr>
      <vt:lpstr>Files</vt:lpstr>
      <vt:lpstr>Nodes </vt:lpstr>
      <vt:lpstr>Nodes</vt:lpstr>
      <vt:lpstr>Nodes</vt:lpstr>
      <vt:lpstr>Nodes</vt:lpstr>
      <vt:lpstr>Traversing a Linked List </vt:lpstr>
      <vt:lpstr>Linked List</vt:lpstr>
      <vt:lpstr>Linked List</vt:lpstr>
      <vt:lpstr>Python - Linked Lists</vt:lpstr>
      <vt:lpstr>Creation of Linked list</vt:lpstr>
      <vt:lpstr>PowerPoint Presentation</vt:lpstr>
      <vt:lpstr>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Structures</dc:title>
  <cp:lastModifiedBy>snowflake</cp:lastModifiedBy>
  <cp:revision>3</cp:revision>
  <dcterms:modified xsi:type="dcterms:W3CDTF">2021-04-26T20:51:45Z</dcterms:modified>
</cp:coreProperties>
</file>