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Lst>
  <p:sldSz cy="5143500" cx="9144000"/>
  <p:notesSz cx="6858000" cy="9144000"/>
  <p:embeddedFontLst>
    <p:embeddedFont>
      <p:font typeface="Lora"/>
      <p:regular r:id="rId71"/>
      <p:bold r:id="rId72"/>
      <p:italic r:id="rId73"/>
      <p:boldItalic r:id="rId74"/>
    </p:embeddedFont>
    <p:embeddedFont>
      <p:font typeface="Roboto Mono"/>
      <p:regular r:id="rId75"/>
      <p:bold r:id="rId76"/>
      <p:italic r:id="rId77"/>
      <p:boldItalic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Lora-italic.fntdata"/><Relationship Id="rId72" Type="http://schemas.openxmlformats.org/officeDocument/2006/relationships/font" Target="fonts/Lora-bold.fntdata"/><Relationship Id="rId31" Type="http://schemas.openxmlformats.org/officeDocument/2006/relationships/slide" Target="slides/slide26.xml"/><Relationship Id="rId75" Type="http://schemas.openxmlformats.org/officeDocument/2006/relationships/font" Target="fonts/RobotoMono-regular.fntdata"/><Relationship Id="rId30" Type="http://schemas.openxmlformats.org/officeDocument/2006/relationships/slide" Target="slides/slide25.xml"/><Relationship Id="rId74" Type="http://schemas.openxmlformats.org/officeDocument/2006/relationships/font" Target="fonts/Lora-boldItalic.fntdata"/><Relationship Id="rId33" Type="http://schemas.openxmlformats.org/officeDocument/2006/relationships/slide" Target="slides/slide28.xml"/><Relationship Id="rId77" Type="http://schemas.openxmlformats.org/officeDocument/2006/relationships/font" Target="fonts/RobotoMono-italic.fntdata"/><Relationship Id="rId32" Type="http://schemas.openxmlformats.org/officeDocument/2006/relationships/slide" Target="slides/slide27.xml"/><Relationship Id="rId76" Type="http://schemas.openxmlformats.org/officeDocument/2006/relationships/font" Target="fonts/RobotoMono-bold.fntdata"/><Relationship Id="rId35" Type="http://schemas.openxmlformats.org/officeDocument/2006/relationships/slide" Target="slides/slide30.xml"/><Relationship Id="rId34" Type="http://schemas.openxmlformats.org/officeDocument/2006/relationships/slide" Target="slides/slide29.xml"/><Relationship Id="rId78" Type="http://schemas.openxmlformats.org/officeDocument/2006/relationships/font" Target="fonts/RobotoMono-boldItalic.fntdata"/><Relationship Id="rId71" Type="http://schemas.openxmlformats.org/officeDocument/2006/relationships/font" Target="fonts/Lora-regular.fntdata"/><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47fb9c761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47fb9c761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47fb9c761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47fb9c761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47fb9c761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47fb9c761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47fb9c761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47fb9c761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47fb9c761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47fb9c761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47fb9c761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47fb9c761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47fb9c761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47fb9c761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47fb9c761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47fb9c761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47fb9c761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47fb9c761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47fb9c76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47fb9c76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47fb9c7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47fb9c7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47fb9c76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47fb9c76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47fb9c76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47fb9c76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47fb9c76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47fb9c76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47fb9c76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47fb9c76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47fb9c76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47fb9c76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47fb9c76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47fb9c76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47fb9c76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47fb9c76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47fb9c76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d47fb9c76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47fb9c76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d47fb9c76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47fb9c76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d47fb9c76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47fb9c761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47fb9c761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47fb9c76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d47fb9c76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47fb9c76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d47fb9c76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47fb9c76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d47fb9c76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d47fb9c76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d47fb9c76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d47fb9c76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d47fb9c76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d47fb9c761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d47fb9c761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d47fb9c761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d47fb9c761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d47fb9c76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d47fb9c76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47fb9c76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d47fb9c76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d47fb9c76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d47fb9c76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47fb9c761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47fb9c761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d47fb9c761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d47fb9c761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d47fb9c76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d47fb9c76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d47fb9c761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d47fb9c761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d47fb9c761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d47fb9c761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d47fb9c761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d47fb9c761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d47fb9c761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d47fb9c76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d47fb9c761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d47fb9c761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d47fb9c761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d47fb9c761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d47fb9c761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d47fb9c761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d47fb9c761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d47fb9c761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47fb9c761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47fb9c761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d47fb9c761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d47fb9c761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d47fb9c761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d47fb9c761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d47fb9c761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d47fb9c761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d47fb9c761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d47fb9c761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d47fb9c761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d47fb9c761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d47fb9c761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d47fb9c761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d47fb9c761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d47fb9c761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d47fb9c761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d47fb9c761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d47fb9c761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d47fb9c761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d47fb9c761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d47fb9c761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47fb9c761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47fb9c761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d47fb9c761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d47fb9c761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d47fb9c761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d47fb9c761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d47fb9c761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d47fb9c761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d47fb9c761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d47fb9c761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d47fb9c761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d47fb9c761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d47fb9c761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d47fb9c761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47fb9c761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47fb9c761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47fb9c761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47fb9c761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47fb9c761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47fb9c761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code-examples.net/en/q/ae7e5d"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programiz.com/python-programming/exceptions" TargetMode="External"/><Relationship Id="rId4" Type="http://schemas.openxmlformats.org/officeDocument/2006/relationships/hyperlink" Target="https://www.programiz.com/python-programming/functio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docs.python.org/2/library/exceptions.html#exception-hierarchy" TargetMode="External"/><Relationship Id="rId4" Type="http://schemas.openxmlformats.org/officeDocument/2006/relationships/hyperlink" Target="https://www.datacamp.com/community/tutorials/exception-handling-python?utm_source=adwords_ppc&amp;utm_campaignid=1565261270&amp;utm_adgroupid=67750485268&amp;utm_device=c&amp;utm_keyword=&amp;utm_matchtype=b&amp;utm_network=g&amp;utm_adpostion=&amp;utm_creative=332661264374&amp;utm_targetid=aud-764068346625:dsa-429603003980&amp;utm_loc_interest_ms=&amp;utm_loc_physical_ms=1026411&amp;gclid=CjwKCAjwg4-EBhBwEiwAzYAlspW-Ai9QLvHfzqJTP0apjGVu5tvH3o0dS3o4i9kv3lZ-N8J2jG-tBhoCXNYQAvD_BwE#intro"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www.datacamp.com/community/tutorials/exception-handling-python?utm_source=adwords_ppc&amp;utm_campaignid=1565261270&amp;utm_adgroupid=67750485268&amp;utm_device=c&amp;utm_keyword=&amp;utm_matchtype=b&amp;utm_network=g&amp;utm_adpostion=&amp;utm_creative=332661264374&amp;utm_targetid=aud-764068346625:dsa-429603003980&amp;utm_loc_interest_ms=&amp;utm_loc_physical_ms=1026411&amp;gclid=CjwKCAjwg4-EBhBwEiwAzYAlspW-Ai9QLvHfzqJTP0apjGVu5tvH3o0dS3o4i9kv3lZ-N8J2jG-tBhoCXNYQAvD_BwE#zer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s://www.datacamp.com/community/tutorials/exception-handling-python?utm_source=adwords_ppc&amp;utm_campaignid=1565261270&amp;utm_adgroupid=67750485268&amp;utm_device=c&amp;utm_keyword=&amp;utm_matchtype=b&amp;utm_network=g&amp;utm_adpostion=&amp;utm_creative=332661264374&amp;utm_targetid=aud-764068346625:dsa-429603003980&amp;utm_loc_interest_ms=&amp;utm_loc_physical_ms=1026411&amp;gclid=CjwKCAjwg4-EBhBwEiwAzYAlspW-Ai9QLvHfzqJTP0apjGVu5tvH3o0dS3o4i9kv3lZ-N8J2jG-tBhoCXNYQAvD_BwE#memory"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www.geeksforgeeks.org/built-exceptions-python/"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3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hyperlink" Target="https://www.datacamp.com/community/tutorials/exception-handling-pyth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3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32.png"/><Relationship Id="rId4" Type="http://schemas.openxmlformats.org/officeDocument/2006/relationships/image" Target="../media/image2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Exception Handling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22"/>
          <p:cNvPicPr preferRelativeResize="0"/>
          <p:nvPr/>
        </p:nvPicPr>
        <p:blipFill rotWithShape="1">
          <a:blip r:embed="rId3">
            <a:alphaModFix/>
          </a:blip>
          <a:srcRect b="0" l="0" r="0" t="0"/>
          <a:stretch/>
        </p:blipFill>
        <p:spPr>
          <a:xfrm>
            <a:off x="0" y="445025"/>
            <a:ext cx="9144000" cy="4344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b="1" lang="en">
                <a:solidFill>
                  <a:srgbClr val="25265E"/>
                </a:solidFill>
                <a:highlight>
                  <a:srgbClr val="F9FAFC"/>
                </a:highlight>
              </a:rPr>
              <a:t>Raising Exceptions in Python</a:t>
            </a:r>
            <a:endParaRPr b="1">
              <a:solidFill>
                <a:srgbClr val="25265E"/>
              </a:solidFill>
              <a:highlight>
                <a:srgbClr val="F9FAFC"/>
              </a:highlight>
            </a:endParaRPr>
          </a:p>
          <a:p>
            <a:pPr indent="0" lvl="0" marL="0" rtl="0" algn="l">
              <a:lnSpc>
                <a:spcPct val="166666"/>
              </a:lnSpc>
              <a:spcBef>
                <a:spcPts val="900"/>
              </a:spcBef>
              <a:spcAft>
                <a:spcPts val="0"/>
              </a:spcAft>
              <a:buClr>
                <a:schemeClr val="dk1"/>
              </a:buClr>
              <a:buSzPts val="1100"/>
              <a:buFont typeface="Arial"/>
              <a:buNone/>
            </a:pPr>
            <a:r>
              <a:rPr lang="en" sz="1350">
                <a:solidFill>
                  <a:schemeClr val="dk1"/>
                </a:solidFill>
                <a:highlight>
                  <a:srgbClr val="F9FAFC"/>
                </a:highlight>
              </a:rPr>
              <a:t>In Python programming, exceptions are raised when errors occur at runtime. We can also manually raise exceptions using the </a:t>
            </a:r>
            <a:r>
              <a:rPr lang="en" sz="1050">
                <a:solidFill>
                  <a:schemeClr val="dk1"/>
                </a:solidFill>
                <a:highlight>
                  <a:srgbClr val="F5F5F5"/>
                </a:highlight>
                <a:latin typeface="Courier New"/>
                <a:ea typeface="Courier New"/>
                <a:cs typeface="Courier New"/>
                <a:sym typeface="Courier New"/>
              </a:rPr>
              <a:t>raise</a:t>
            </a:r>
            <a:r>
              <a:rPr lang="en" sz="1350">
                <a:solidFill>
                  <a:schemeClr val="dk1"/>
                </a:solidFill>
                <a:highlight>
                  <a:srgbClr val="F9FAFC"/>
                </a:highlight>
              </a:rPr>
              <a:t> keyword.</a:t>
            </a:r>
            <a:endParaRPr sz="1350">
              <a:solidFill>
                <a:schemeClr val="dk1"/>
              </a:solidFill>
              <a:highlight>
                <a:srgbClr val="F9FAFC"/>
              </a:highlight>
            </a:endParaRPr>
          </a:p>
          <a:p>
            <a:pPr indent="0" lvl="0" marL="0" rtl="0" algn="l">
              <a:lnSpc>
                <a:spcPct val="166666"/>
              </a:lnSpc>
              <a:spcBef>
                <a:spcPts val="1200"/>
              </a:spcBef>
              <a:spcAft>
                <a:spcPts val="0"/>
              </a:spcAft>
              <a:buClr>
                <a:schemeClr val="dk1"/>
              </a:buClr>
              <a:buSzPts val="1100"/>
              <a:buFont typeface="Arial"/>
              <a:buNone/>
            </a:pPr>
            <a:r>
              <a:rPr lang="en" sz="1350">
                <a:solidFill>
                  <a:schemeClr val="dk1"/>
                </a:solidFill>
                <a:highlight>
                  <a:srgbClr val="F9FAFC"/>
                </a:highlight>
              </a:rPr>
              <a:t>We can optionally pass values to the exception to clarify why that exception was raised.</a:t>
            </a:r>
            <a:endParaRPr sz="1350">
              <a:solidFill>
                <a:schemeClr val="dk1"/>
              </a:solidFill>
              <a:highlight>
                <a:srgbClr val="F9FAFC"/>
              </a:highlight>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4"/>
          <p:cNvPicPr preferRelativeResize="0"/>
          <p:nvPr/>
        </p:nvPicPr>
        <p:blipFill>
          <a:blip r:embed="rId3">
            <a:alphaModFix/>
          </a:blip>
          <a:stretch>
            <a:fillRect/>
          </a:stretch>
        </p:blipFill>
        <p:spPr>
          <a:xfrm>
            <a:off x="13950" y="-109503"/>
            <a:ext cx="9144000" cy="490250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2" name="Google Shape;132;p25"/>
          <p:cNvSpPr txBox="1"/>
          <p:nvPr>
            <p:ph idx="1" type="body"/>
          </p:nvPr>
        </p:nvSpPr>
        <p:spPr>
          <a:xfrm>
            <a:off x="311700" y="52522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b="1" lang="en">
                <a:solidFill>
                  <a:srgbClr val="25265E"/>
                </a:solidFill>
                <a:highlight>
                  <a:srgbClr val="F9FAFC"/>
                </a:highlight>
              </a:rPr>
              <a:t>Python try with else clause</a:t>
            </a:r>
            <a:endParaRPr b="1">
              <a:solidFill>
                <a:srgbClr val="25265E"/>
              </a:solidFill>
              <a:highlight>
                <a:srgbClr val="F9FAFC"/>
              </a:highlight>
            </a:endParaRPr>
          </a:p>
          <a:p>
            <a:pPr indent="0" lvl="0" marL="0" rtl="0" algn="l">
              <a:lnSpc>
                <a:spcPct val="166666"/>
              </a:lnSpc>
              <a:spcBef>
                <a:spcPts val="900"/>
              </a:spcBef>
              <a:spcAft>
                <a:spcPts val="0"/>
              </a:spcAft>
              <a:buClr>
                <a:schemeClr val="dk1"/>
              </a:buClr>
              <a:buSzPts val="1100"/>
              <a:buFont typeface="Arial"/>
              <a:buNone/>
            </a:pPr>
            <a:r>
              <a:rPr lang="en" sz="1350">
                <a:solidFill>
                  <a:schemeClr val="dk1"/>
                </a:solidFill>
                <a:highlight>
                  <a:srgbClr val="F9FAFC"/>
                </a:highlight>
              </a:rPr>
              <a:t>In some situations, you might want to run a certain block of code if the code block inside </a:t>
            </a:r>
            <a:r>
              <a:rPr lang="en" sz="1050">
                <a:solidFill>
                  <a:schemeClr val="dk1"/>
                </a:solidFill>
                <a:highlight>
                  <a:srgbClr val="F5F5F5"/>
                </a:highlight>
                <a:latin typeface="Courier New"/>
                <a:ea typeface="Courier New"/>
                <a:cs typeface="Courier New"/>
                <a:sym typeface="Courier New"/>
              </a:rPr>
              <a:t>try</a:t>
            </a:r>
            <a:r>
              <a:rPr lang="en" sz="1350">
                <a:solidFill>
                  <a:schemeClr val="dk1"/>
                </a:solidFill>
                <a:highlight>
                  <a:srgbClr val="F9FAFC"/>
                </a:highlight>
              </a:rPr>
              <a:t> ran without any errors. For these cases, you can use the optional </a:t>
            </a:r>
            <a:r>
              <a:rPr lang="en" sz="1050">
                <a:solidFill>
                  <a:schemeClr val="dk1"/>
                </a:solidFill>
                <a:highlight>
                  <a:srgbClr val="F5F5F5"/>
                </a:highlight>
                <a:latin typeface="Courier New"/>
                <a:ea typeface="Courier New"/>
                <a:cs typeface="Courier New"/>
                <a:sym typeface="Courier New"/>
              </a:rPr>
              <a:t>else</a:t>
            </a:r>
            <a:r>
              <a:rPr lang="en" sz="1350">
                <a:solidFill>
                  <a:schemeClr val="dk1"/>
                </a:solidFill>
                <a:highlight>
                  <a:srgbClr val="F9FAFC"/>
                </a:highlight>
              </a:rPr>
              <a:t> keyword with the </a:t>
            </a:r>
            <a:r>
              <a:rPr lang="en" sz="1050">
                <a:solidFill>
                  <a:schemeClr val="dk1"/>
                </a:solidFill>
                <a:highlight>
                  <a:srgbClr val="F5F5F5"/>
                </a:highlight>
                <a:latin typeface="Courier New"/>
                <a:ea typeface="Courier New"/>
                <a:cs typeface="Courier New"/>
                <a:sym typeface="Courier New"/>
              </a:rPr>
              <a:t>try</a:t>
            </a:r>
            <a:r>
              <a:rPr lang="en" sz="1350">
                <a:solidFill>
                  <a:schemeClr val="dk1"/>
                </a:solidFill>
                <a:highlight>
                  <a:srgbClr val="F9FAFC"/>
                </a:highlight>
              </a:rPr>
              <a:t> statement.</a:t>
            </a:r>
            <a:endParaRPr sz="1350">
              <a:solidFill>
                <a:schemeClr val="dk1"/>
              </a:solidFill>
              <a:highlight>
                <a:srgbClr val="F9FAFC"/>
              </a:highlight>
            </a:endParaRPr>
          </a:p>
          <a:p>
            <a:pPr indent="0" lvl="0" marL="228600" marR="228600" rtl="0" algn="l">
              <a:lnSpc>
                <a:spcPct val="166666"/>
              </a:lnSpc>
              <a:spcBef>
                <a:spcPts val="1200"/>
              </a:spcBef>
              <a:spcAft>
                <a:spcPts val="0"/>
              </a:spcAft>
              <a:buClr>
                <a:schemeClr val="dk1"/>
              </a:buClr>
              <a:buSzPts val="1100"/>
              <a:buFont typeface="Arial"/>
              <a:buNone/>
            </a:pPr>
            <a:r>
              <a:rPr lang="en" sz="1350">
                <a:solidFill>
                  <a:schemeClr val="dk1"/>
                </a:solidFill>
                <a:highlight>
                  <a:srgbClr val="F9FAFC"/>
                </a:highlight>
              </a:rPr>
              <a:t>Note: Exceptions in the else clause are not handled by the preceding except clauses.</a:t>
            </a:r>
            <a:endParaRPr sz="1350">
              <a:solidFill>
                <a:schemeClr val="dk1"/>
              </a:solidFill>
              <a:highlight>
                <a:srgbClr val="F9FAFC"/>
              </a:highlight>
            </a:endParaRPr>
          </a:p>
          <a:p>
            <a:pPr indent="0" lvl="0" marL="0" rtl="0" algn="l">
              <a:lnSpc>
                <a:spcPct val="166666"/>
              </a:lnSpc>
              <a:spcBef>
                <a:spcPts val="1200"/>
              </a:spcBef>
              <a:spcAft>
                <a:spcPts val="0"/>
              </a:spcAft>
              <a:buClr>
                <a:schemeClr val="dk1"/>
              </a:buClr>
              <a:buSzPts val="1100"/>
              <a:buFont typeface="Arial"/>
              <a:buNone/>
            </a:pPr>
            <a:r>
              <a:rPr lang="en" sz="1350">
                <a:solidFill>
                  <a:schemeClr val="dk1"/>
                </a:solidFill>
                <a:highlight>
                  <a:srgbClr val="F9FAFC"/>
                </a:highlight>
              </a:rPr>
              <a:t>Let's look at an example:</a:t>
            </a:r>
            <a:endParaRPr sz="1350">
              <a:solidFill>
                <a:schemeClr val="dk1"/>
              </a:solidFill>
              <a:highlight>
                <a:srgbClr val="F9FAFC"/>
              </a:highlight>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9" name="Google Shape;139;p26"/>
          <p:cNvPicPr preferRelativeResize="0"/>
          <p:nvPr/>
        </p:nvPicPr>
        <p:blipFill>
          <a:blip r:embed="rId3">
            <a:alphaModFix/>
          </a:blip>
          <a:stretch>
            <a:fillRect/>
          </a:stretch>
        </p:blipFill>
        <p:spPr>
          <a:xfrm>
            <a:off x="0" y="420433"/>
            <a:ext cx="9144001" cy="488048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6" name="Google Shape;146;p27"/>
          <p:cNvPicPr preferRelativeResize="0"/>
          <p:nvPr/>
        </p:nvPicPr>
        <p:blipFill>
          <a:blip r:embed="rId3">
            <a:alphaModFix/>
          </a:blip>
          <a:stretch>
            <a:fillRect/>
          </a:stretch>
        </p:blipFill>
        <p:spPr>
          <a:xfrm>
            <a:off x="134350" y="445015"/>
            <a:ext cx="9144000" cy="400701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28"/>
          <p:cNvPicPr preferRelativeResize="0"/>
          <p:nvPr/>
        </p:nvPicPr>
        <p:blipFill>
          <a:blip r:embed="rId3">
            <a:alphaModFix/>
          </a:blip>
          <a:stretch>
            <a:fillRect/>
          </a:stretch>
        </p:blipFill>
        <p:spPr>
          <a:xfrm>
            <a:off x="223025" y="69700"/>
            <a:ext cx="8609274" cy="50040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9" name="Google Shape;159;p29"/>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lnSpc>
                <a:spcPct val="166666"/>
              </a:lnSpc>
              <a:spcBef>
                <a:spcPts val="0"/>
              </a:spcBef>
              <a:spcAft>
                <a:spcPts val="0"/>
              </a:spcAft>
              <a:buClr>
                <a:schemeClr val="dk1"/>
              </a:buClr>
              <a:buSzPts val="1100"/>
              <a:buFont typeface="Arial"/>
              <a:buNone/>
            </a:pPr>
            <a:r>
              <a:rPr lang="en" sz="1350">
                <a:solidFill>
                  <a:schemeClr val="dk1"/>
                </a:solidFill>
                <a:highlight>
                  <a:srgbClr val="F9FAFC"/>
                </a:highlight>
              </a:rPr>
              <a:t>In this program, we loop through the values of the </a:t>
            </a:r>
            <a:r>
              <a:rPr lang="en" sz="1050">
                <a:solidFill>
                  <a:schemeClr val="dk1"/>
                </a:solidFill>
                <a:highlight>
                  <a:srgbClr val="F5F5F5"/>
                </a:highlight>
                <a:latin typeface="Courier New"/>
                <a:ea typeface="Courier New"/>
                <a:cs typeface="Courier New"/>
                <a:sym typeface="Courier New"/>
              </a:rPr>
              <a:t>randomList</a:t>
            </a:r>
            <a:r>
              <a:rPr lang="en" sz="1350">
                <a:solidFill>
                  <a:schemeClr val="dk1"/>
                </a:solidFill>
                <a:highlight>
                  <a:srgbClr val="F9FAFC"/>
                </a:highlight>
              </a:rPr>
              <a:t> list. As previously mentioned, the portion that can cause an exception is placed inside the </a:t>
            </a:r>
            <a:r>
              <a:rPr lang="en" sz="1050">
                <a:solidFill>
                  <a:schemeClr val="dk1"/>
                </a:solidFill>
                <a:highlight>
                  <a:srgbClr val="F5F5F5"/>
                </a:highlight>
                <a:latin typeface="Courier New"/>
                <a:ea typeface="Courier New"/>
                <a:cs typeface="Courier New"/>
                <a:sym typeface="Courier New"/>
              </a:rPr>
              <a:t>try</a:t>
            </a:r>
            <a:r>
              <a:rPr lang="en" sz="1350">
                <a:solidFill>
                  <a:schemeClr val="dk1"/>
                </a:solidFill>
                <a:highlight>
                  <a:srgbClr val="F9FAFC"/>
                </a:highlight>
              </a:rPr>
              <a:t> block.</a:t>
            </a:r>
            <a:endParaRPr sz="1350">
              <a:solidFill>
                <a:schemeClr val="dk1"/>
              </a:solidFill>
              <a:highlight>
                <a:srgbClr val="F9FAFC"/>
              </a:highlight>
            </a:endParaRPr>
          </a:p>
          <a:p>
            <a:pPr indent="0" lvl="0" marL="0" rtl="0" algn="l">
              <a:lnSpc>
                <a:spcPct val="166666"/>
              </a:lnSpc>
              <a:spcBef>
                <a:spcPts val="1200"/>
              </a:spcBef>
              <a:spcAft>
                <a:spcPts val="0"/>
              </a:spcAft>
              <a:buClr>
                <a:schemeClr val="dk1"/>
              </a:buClr>
              <a:buSzPts val="1100"/>
              <a:buFont typeface="Arial"/>
              <a:buNone/>
            </a:pPr>
            <a:r>
              <a:rPr lang="en" sz="1350">
                <a:solidFill>
                  <a:schemeClr val="dk1"/>
                </a:solidFill>
                <a:highlight>
                  <a:srgbClr val="F9FAFC"/>
                </a:highlight>
              </a:rPr>
              <a:t>If no exception occurs, the </a:t>
            </a:r>
            <a:r>
              <a:rPr lang="en" sz="1050">
                <a:solidFill>
                  <a:schemeClr val="dk1"/>
                </a:solidFill>
                <a:highlight>
                  <a:srgbClr val="F5F5F5"/>
                </a:highlight>
                <a:latin typeface="Courier New"/>
                <a:ea typeface="Courier New"/>
                <a:cs typeface="Courier New"/>
                <a:sym typeface="Courier New"/>
              </a:rPr>
              <a:t>except</a:t>
            </a:r>
            <a:r>
              <a:rPr lang="en" sz="1350">
                <a:solidFill>
                  <a:schemeClr val="dk1"/>
                </a:solidFill>
                <a:highlight>
                  <a:srgbClr val="F9FAFC"/>
                </a:highlight>
              </a:rPr>
              <a:t> block is skipped and normal flow continues(for last value). But if any exception occurs, it is caught by the </a:t>
            </a:r>
            <a:r>
              <a:rPr lang="en" sz="1050">
                <a:solidFill>
                  <a:schemeClr val="dk1"/>
                </a:solidFill>
                <a:highlight>
                  <a:srgbClr val="F5F5F5"/>
                </a:highlight>
                <a:latin typeface="Courier New"/>
                <a:ea typeface="Courier New"/>
                <a:cs typeface="Courier New"/>
                <a:sym typeface="Courier New"/>
              </a:rPr>
              <a:t>except</a:t>
            </a:r>
            <a:r>
              <a:rPr lang="en" sz="1350">
                <a:solidFill>
                  <a:schemeClr val="dk1"/>
                </a:solidFill>
                <a:highlight>
                  <a:srgbClr val="F9FAFC"/>
                </a:highlight>
              </a:rPr>
              <a:t> block (first and second values).</a:t>
            </a:r>
            <a:endParaRPr sz="1350">
              <a:solidFill>
                <a:schemeClr val="dk1"/>
              </a:solidFill>
              <a:highlight>
                <a:srgbClr val="F9FAFC"/>
              </a:highlight>
            </a:endParaRPr>
          </a:p>
          <a:p>
            <a:pPr indent="0" lvl="0" marL="0" rtl="0" algn="l">
              <a:lnSpc>
                <a:spcPct val="166666"/>
              </a:lnSpc>
              <a:spcBef>
                <a:spcPts val="1200"/>
              </a:spcBef>
              <a:spcAft>
                <a:spcPts val="0"/>
              </a:spcAft>
              <a:buClr>
                <a:schemeClr val="dk1"/>
              </a:buClr>
              <a:buSzPts val="1100"/>
              <a:buFont typeface="Arial"/>
              <a:buNone/>
            </a:pPr>
            <a:r>
              <a:rPr lang="en" sz="1350">
                <a:solidFill>
                  <a:schemeClr val="dk1"/>
                </a:solidFill>
                <a:highlight>
                  <a:srgbClr val="F9FAFC"/>
                </a:highlight>
              </a:rPr>
              <a:t>Here, we print the name of the exception using the </a:t>
            </a:r>
            <a:r>
              <a:rPr lang="en" sz="1050">
                <a:solidFill>
                  <a:schemeClr val="dk1"/>
                </a:solidFill>
                <a:highlight>
                  <a:srgbClr val="F5F5F5"/>
                </a:highlight>
                <a:latin typeface="Courier New"/>
                <a:ea typeface="Courier New"/>
                <a:cs typeface="Courier New"/>
                <a:sym typeface="Courier New"/>
              </a:rPr>
              <a:t>exc_info()</a:t>
            </a:r>
            <a:r>
              <a:rPr lang="en" sz="1350">
                <a:solidFill>
                  <a:schemeClr val="dk1"/>
                </a:solidFill>
                <a:highlight>
                  <a:srgbClr val="F9FAFC"/>
                </a:highlight>
              </a:rPr>
              <a:t> function inside </a:t>
            </a:r>
            <a:r>
              <a:rPr lang="en" sz="1050">
                <a:solidFill>
                  <a:schemeClr val="dk1"/>
                </a:solidFill>
                <a:highlight>
                  <a:srgbClr val="F5F5F5"/>
                </a:highlight>
                <a:latin typeface="Courier New"/>
                <a:ea typeface="Courier New"/>
                <a:cs typeface="Courier New"/>
                <a:sym typeface="Courier New"/>
              </a:rPr>
              <a:t>sys</a:t>
            </a:r>
            <a:r>
              <a:rPr lang="en" sz="1350">
                <a:solidFill>
                  <a:schemeClr val="dk1"/>
                </a:solidFill>
                <a:highlight>
                  <a:srgbClr val="F9FAFC"/>
                </a:highlight>
              </a:rPr>
              <a:t> module. We can see that </a:t>
            </a:r>
            <a:r>
              <a:rPr lang="en" sz="1050">
                <a:solidFill>
                  <a:schemeClr val="dk1"/>
                </a:solidFill>
                <a:highlight>
                  <a:srgbClr val="F5F5F5"/>
                </a:highlight>
                <a:latin typeface="Courier New"/>
                <a:ea typeface="Courier New"/>
                <a:cs typeface="Courier New"/>
                <a:sym typeface="Courier New"/>
              </a:rPr>
              <a:t>a</a:t>
            </a:r>
            <a:r>
              <a:rPr lang="en" sz="1350">
                <a:solidFill>
                  <a:schemeClr val="dk1"/>
                </a:solidFill>
                <a:highlight>
                  <a:srgbClr val="F9FAFC"/>
                </a:highlight>
              </a:rPr>
              <a:t> causes </a:t>
            </a:r>
            <a:r>
              <a:rPr lang="en" sz="1050">
                <a:solidFill>
                  <a:schemeClr val="dk1"/>
                </a:solidFill>
                <a:highlight>
                  <a:srgbClr val="F5F5F5"/>
                </a:highlight>
                <a:latin typeface="Courier New"/>
                <a:ea typeface="Courier New"/>
                <a:cs typeface="Courier New"/>
                <a:sym typeface="Courier New"/>
              </a:rPr>
              <a:t>ValueError</a:t>
            </a:r>
            <a:r>
              <a:rPr lang="en" sz="1350">
                <a:solidFill>
                  <a:schemeClr val="dk1"/>
                </a:solidFill>
                <a:highlight>
                  <a:srgbClr val="F9FAFC"/>
                </a:highlight>
              </a:rPr>
              <a:t> and </a:t>
            </a:r>
            <a:r>
              <a:rPr lang="en" sz="1050">
                <a:solidFill>
                  <a:schemeClr val="dk1"/>
                </a:solidFill>
                <a:highlight>
                  <a:srgbClr val="F5F5F5"/>
                </a:highlight>
                <a:latin typeface="Courier New"/>
                <a:ea typeface="Courier New"/>
                <a:cs typeface="Courier New"/>
                <a:sym typeface="Courier New"/>
              </a:rPr>
              <a:t>0</a:t>
            </a:r>
            <a:r>
              <a:rPr lang="en" sz="1350">
                <a:solidFill>
                  <a:schemeClr val="dk1"/>
                </a:solidFill>
                <a:highlight>
                  <a:srgbClr val="F9FAFC"/>
                </a:highlight>
              </a:rPr>
              <a:t> causes </a:t>
            </a:r>
            <a:r>
              <a:rPr lang="en" sz="1050">
                <a:solidFill>
                  <a:schemeClr val="dk1"/>
                </a:solidFill>
                <a:highlight>
                  <a:srgbClr val="F5F5F5"/>
                </a:highlight>
                <a:latin typeface="Courier New"/>
                <a:ea typeface="Courier New"/>
                <a:cs typeface="Courier New"/>
                <a:sym typeface="Courier New"/>
              </a:rPr>
              <a:t>ZeroDivisionError</a:t>
            </a:r>
            <a:r>
              <a:rPr lang="en" sz="1350">
                <a:solidFill>
                  <a:schemeClr val="dk1"/>
                </a:solidFill>
                <a:highlight>
                  <a:srgbClr val="F9FAFC"/>
                </a:highlight>
              </a:rPr>
              <a:t>.</a:t>
            </a:r>
            <a:endParaRPr sz="1350">
              <a:solidFill>
                <a:schemeClr val="dk1"/>
              </a:solidFill>
              <a:highlight>
                <a:srgbClr val="F9FAFC"/>
              </a:highlight>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5" name="Google Shape;165;p30"/>
          <p:cNvSpPr txBox="1"/>
          <p:nvPr>
            <p:ph idx="1" type="body"/>
          </p:nvPr>
        </p:nvSpPr>
        <p:spPr>
          <a:xfrm>
            <a:off x="311700" y="1152475"/>
            <a:ext cx="8520600" cy="3809700"/>
          </a:xfrm>
          <a:prstGeom prst="rect">
            <a:avLst/>
          </a:prstGeom>
        </p:spPr>
        <p:txBody>
          <a:bodyPr anchorCtr="0" anchor="t" bIns="91425" lIns="91425" spcFirstLastPara="1" rIns="91425" wrap="square" tIns="91425">
            <a:normAutofit lnSpcReduction="20000"/>
          </a:bodyPr>
          <a:lstStyle/>
          <a:p>
            <a:pPr indent="0" lvl="0" marL="0" rtl="0" algn="l">
              <a:lnSpc>
                <a:spcPct val="180000"/>
              </a:lnSpc>
              <a:spcBef>
                <a:spcPts val="2300"/>
              </a:spcBef>
              <a:spcAft>
                <a:spcPts val="0"/>
              </a:spcAft>
              <a:buClr>
                <a:schemeClr val="dk1"/>
              </a:buClr>
              <a:buSzPts val="1100"/>
              <a:buFont typeface="Arial"/>
              <a:buNone/>
            </a:pPr>
            <a:r>
              <a:rPr lang="en" sz="1500">
                <a:solidFill>
                  <a:srgbClr val="3D4251"/>
                </a:solidFill>
                <a:highlight>
                  <a:srgbClr val="FFFFFF"/>
                </a:highlight>
                <a:latin typeface="Lora"/>
                <a:ea typeface="Lora"/>
                <a:cs typeface="Lora"/>
                <a:sym typeface="Lora"/>
              </a:rPr>
              <a:t>Exceptional handling helps break the typical control flow of your program by providing a mechanism to decouple Python error handling and makes your code more robust.</a:t>
            </a:r>
            <a:endParaRPr sz="1500">
              <a:solidFill>
                <a:srgbClr val="3D4251"/>
              </a:solidFill>
              <a:highlight>
                <a:srgbClr val="FFFFFF"/>
              </a:highlight>
              <a:latin typeface="Lora"/>
              <a:ea typeface="Lora"/>
              <a:cs typeface="Lora"/>
              <a:sym typeface="Lora"/>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rPr lang="en" sz="1500">
                <a:solidFill>
                  <a:srgbClr val="3D4251"/>
                </a:solidFill>
                <a:highlight>
                  <a:srgbClr val="FFFFFF"/>
                </a:highlight>
                <a:latin typeface="Lora"/>
                <a:ea typeface="Lora"/>
                <a:cs typeface="Lora"/>
                <a:sym typeface="Lora"/>
              </a:rPr>
              <a:t>Python exceptional handling is one of the prime factors in making your code production-ready and future proof apart from adding unit testing and object-oriented programming.</a:t>
            </a:r>
            <a:endParaRPr sz="1500">
              <a:solidFill>
                <a:srgbClr val="3D4251"/>
              </a:solidFill>
              <a:highlight>
                <a:srgbClr val="FFFFFF"/>
              </a:highlight>
              <a:latin typeface="Lora"/>
              <a:ea typeface="Lora"/>
              <a:cs typeface="Lora"/>
              <a:sym typeface="Lora"/>
            </a:endParaRPr>
          </a:p>
          <a:p>
            <a:pPr indent="0" lvl="0" marL="0" rtl="0" algn="l">
              <a:spcBef>
                <a:spcPts val="1200"/>
              </a:spcBef>
              <a:spcAft>
                <a:spcPts val="0"/>
              </a:spcAft>
              <a:buNone/>
            </a:pPr>
            <a:r>
              <a:rPr lang="en" sz="1500">
                <a:solidFill>
                  <a:srgbClr val="3D4251"/>
                </a:solidFill>
                <a:highlight>
                  <a:srgbClr val="FFFFFF"/>
                </a:highlight>
                <a:latin typeface="Lora"/>
                <a:ea typeface="Lora"/>
                <a:cs typeface="Lora"/>
                <a:sym typeface="Lora"/>
              </a:rPr>
              <a:t>It is a powerful technique and is a concept of mere four blocks. </a:t>
            </a:r>
            <a:r>
              <a:rPr lang="en" sz="1000">
                <a:solidFill>
                  <a:srgbClr val="3D4251"/>
                </a:solidFill>
                <a:highlight>
                  <a:srgbClr val="E6EAEB"/>
                </a:highlight>
                <a:latin typeface="Roboto Mono"/>
                <a:ea typeface="Roboto Mono"/>
                <a:cs typeface="Roboto Mono"/>
                <a:sym typeface="Roboto Mono"/>
              </a:rPr>
              <a:t>try</a:t>
            </a:r>
            <a:r>
              <a:rPr lang="en" sz="1500">
                <a:solidFill>
                  <a:srgbClr val="3D4251"/>
                </a:solidFill>
                <a:highlight>
                  <a:srgbClr val="FFFFFF"/>
                </a:highlight>
                <a:latin typeface="Lora"/>
                <a:ea typeface="Lora"/>
                <a:cs typeface="Lora"/>
                <a:sym typeface="Lora"/>
              </a:rPr>
              <a:t> block looks for exceptions thrown by the code, while the </a:t>
            </a:r>
            <a:r>
              <a:rPr lang="en" sz="1000">
                <a:solidFill>
                  <a:srgbClr val="3D4251"/>
                </a:solidFill>
                <a:highlight>
                  <a:srgbClr val="E6EAEB"/>
                </a:highlight>
                <a:latin typeface="Roboto Mono"/>
                <a:ea typeface="Roboto Mono"/>
                <a:cs typeface="Roboto Mono"/>
                <a:sym typeface="Roboto Mono"/>
              </a:rPr>
              <a:t>except</a:t>
            </a:r>
            <a:r>
              <a:rPr lang="en" sz="1500">
                <a:solidFill>
                  <a:srgbClr val="3D4251"/>
                </a:solidFill>
                <a:highlight>
                  <a:srgbClr val="FFFFFF"/>
                </a:highlight>
                <a:latin typeface="Lora"/>
                <a:ea typeface="Lora"/>
                <a:cs typeface="Lora"/>
                <a:sym typeface="Lora"/>
              </a:rPr>
              <a:t> block handles those exceptions (built-in and custom).</a:t>
            </a:r>
            <a:endParaRPr sz="1500">
              <a:solidFill>
                <a:srgbClr val="3D4251"/>
              </a:solidFill>
              <a:highlight>
                <a:srgbClr val="FFFFFF"/>
              </a:highlight>
              <a:latin typeface="Lora"/>
              <a:ea typeface="Lora"/>
              <a:cs typeface="Lora"/>
              <a:sym typeface="Lora"/>
            </a:endParaRPr>
          </a:p>
          <a:p>
            <a:pPr indent="0" lvl="0" marL="0" rtl="0" algn="l">
              <a:lnSpc>
                <a:spcPct val="180000"/>
              </a:lnSpc>
              <a:spcBef>
                <a:spcPts val="2300"/>
              </a:spcBef>
              <a:spcAft>
                <a:spcPts val="0"/>
              </a:spcAft>
              <a:buClr>
                <a:schemeClr val="dk1"/>
              </a:buClr>
              <a:buSzPts val="1100"/>
              <a:buFont typeface="Arial"/>
              <a:buNone/>
            </a:pPr>
            <a:r>
              <a:rPr lang="en" sz="1500">
                <a:solidFill>
                  <a:srgbClr val="3D4251"/>
                </a:solidFill>
                <a:highlight>
                  <a:srgbClr val="FFFFFF"/>
                </a:highlight>
                <a:latin typeface="Lora"/>
                <a:ea typeface="Lora"/>
                <a:cs typeface="Lora"/>
                <a:sym typeface="Lora"/>
              </a:rPr>
              <a:t>One good exercise for you all would be to use all four components of exceptional handling and try to make your code more robust.</a:t>
            </a:r>
            <a:endParaRPr sz="1500">
              <a:solidFill>
                <a:srgbClr val="3D4251"/>
              </a:solidFill>
              <a:highlight>
                <a:srgbClr val="FFFFFF"/>
              </a:highlight>
              <a:latin typeface="Lora"/>
              <a:ea typeface="Lora"/>
              <a:cs typeface="Lora"/>
              <a:sym typeface="Lora"/>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sz="1500">
              <a:solidFill>
                <a:srgbClr val="3D4251"/>
              </a:solidFill>
              <a:highlight>
                <a:srgbClr val="FFFFFF"/>
              </a:highlight>
              <a:latin typeface="Lora"/>
              <a:ea typeface="Lora"/>
              <a:cs typeface="Lora"/>
              <a:sym typeface="Lor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1" name="Google Shape;17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2" name="Google Shape;172;p31"/>
          <p:cNvPicPr preferRelativeResize="0"/>
          <p:nvPr/>
        </p:nvPicPr>
        <p:blipFill>
          <a:blip r:embed="rId3">
            <a:alphaModFix/>
          </a:blip>
          <a:stretch>
            <a:fillRect/>
          </a:stretch>
        </p:blipFill>
        <p:spPr>
          <a:xfrm>
            <a:off x="212650" y="0"/>
            <a:ext cx="8878173"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1500"/>
              </a:spcBef>
              <a:spcAft>
                <a:spcPts val="1500"/>
              </a:spcAft>
              <a:buClr>
                <a:schemeClr val="dk1"/>
              </a:buClr>
              <a:buSzPct val="39285"/>
              <a:buFont typeface="Arial"/>
              <a:buNone/>
            </a:pPr>
            <a:r>
              <a:t/>
            </a:r>
            <a:endParaRPr/>
          </a:p>
        </p:txBody>
      </p:sp>
      <p:sp>
        <p:nvSpPr>
          <p:cNvPr id="61" name="Google Shape;61;p14"/>
          <p:cNvSpPr txBox="1"/>
          <p:nvPr>
            <p:ph idx="1" type="body"/>
          </p:nvPr>
        </p:nvSpPr>
        <p:spPr>
          <a:xfrm>
            <a:off x="311700" y="445025"/>
            <a:ext cx="8520600" cy="4123800"/>
          </a:xfrm>
          <a:prstGeom prst="rect">
            <a:avLst/>
          </a:prstGeom>
        </p:spPr>
        <p:txBody>
          <a:bodyPr anchorCtr="0" anchor="t" bIns="91425" lIns="91425" spcFirstLastPara="1" rIns="91425" wrap="square" tIns="91425">
            <a:normAutofit/>
          </a:bodyPr>
          <a:lstStyle/>
          <a:p>
            <a:pPr indent="0" lvl="0" marL="0" rtl="0" algn="l">
              <a:lnSpc>
                <a:spcPct val="130000"/>
              </a:lnSpc>
              <a:spcBef>
                <a:spcPts val="1500"/>
              </a:spcBef>
              <a:spcAft>
                <a:spcPts val="0"/>
              </a:spcAft>
              <a:buClr>
                <a:schemeClr val="dk1"/>
              </a:buClr>
              <a:buSzPts val="1100"/>
              <a:buFont typeface="Arial"/>
              <a:buNone/>
            </a:pPr>
            <a:r>
              <a:rPr b="1" lang="en" sz="3000">
                <a:solidFill>
                  <a:srgbClr val="3D4251"/>
                </a:solidFill>
                <a:highlight>
                  <a:srgbClr val="FFFFFF"/>
                </a:highlight>
              </a:rPr>
              <a:t>Exception and Error Handling in Python</a:t>
            </a:r>
            <a:endParaRPr b="1" sz="3000">
              <a:solidFill>
                <a:srgbClr val="3D4251"/>
              </a:solidFill>
              <a:highlight>
                <a:srgbClr val="FFFFFF"/>
              </a:highlight>
            </a:endParaRPr>
          </a:p>
          <a:p>
            <a:pPr indent="0" lvl="0" marL="0" rtl="0" algn="l">
              <a:lnSpc>
                <a:spcPct val="150000"/>
              </a:lnSpc>
              <a:spcBef>
                <a:spcPts val="1500"/>
              </a:spcBef>
              <a:spcAft>
                <a:spcPts val="0"/>
              </a:spcAft>
              <a:buClr>
                <a:schemeClr val="dk1"/>
              </a:buClr>
              <a:buSzPts val="1100"/>
              <a:buFont typeface="Arial"/>
              <a:buNone/>
            </a:pPr>
            <a:r>
              <a:rPr lang="en" sz="1950">
                <a:solidFill>
                  <a:srgbClr val="3D4251"/>
                </a:solidFill>
                <a:highlight>
                  <a:srgbClr val="FFFFFF"/>
                </a:highlight>
                <a:latin typeface="Lora"/>
                <a:ea typeface="Lora"/>
                <a:cs typeface="Lora"/>
                <a:sym typeface="Lora"/>
              </a:rPr>
              <a:t>Error handling increases the robustness of your code, which guards against potential failures that would cause your program to exit in an uncontrolled fashion.</a:t>
            </a:r>
            <a:endParaRPr sz="1950">
              <a:solidFill>
                <a:srgbClr val="3D4251"/>
              </a:solidFill>
              <a:highlight>
                <a:srgbClr val="FFFFFF"/>
              </a:highlight>
              <a:latin typeface="Lora"/>
              <a:ea typeface="Lora"/>
              <a:cs typeface="Lora"/>
              <a:sym typeface="Lora"/>
            </a:endParaRPr>
          </a:p>
          <a:p>
            <a:pPr indent="0" lvl="0" marL="0" rtl="0" algn="l">
              <a:spcBef>
                <a:spcPts val="27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8" name="Google Shape;17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sz="1500">
                <a:solidFill>
                  <a:srgbClr val="3D4251"/>
                </a:solidFill>
                <a:highlight>
                  <a:srgbClr val="FFFFFF"/>
                </a:highlight>
                <a:latin typeface="Lora"/>
                <a:ea typeface="Lora"/>
                <a:cs typeface="Lora"/>
                <a:sym typeface="Lora"/>
              </a:rPr>
              <a:t>Before we get into why exception handling is essential and types of built-in exceptions that Python supports, it is necessary to understand that there is a subtle difference between an </a:t>
            </a:r>
            <a:r>
              <a:rPr lang="en" sz="1000">
                <a:solidFill>
                  <a:srgbClr val="3D4251"/>
                </a:solidFill>
                <a:highlight>
                  <a:srgbClr val="E6EAEB"/>
                </a:highlight>
                <a:latin typeface="Roboto Mono"/>
                <a:ea typeface="Roboto Mono"/>
                <a:cs typeface="Roboto Mono"/>
                <a:sym typeface="Roboto Mono"/>
              </a:rPr>
              <a:t>error</a:t>
            </a:r>
            <a:r>
              <a:rPr lang="en" sz="1500">
                <a:solidFill>
                  <a:srgbClr val="3D4251"/>
                </a:solidFill>
                <a:highlight>
                  <a:srgbClr val="FFFFFF"/>
                </a:highlight>
                <a:latin typeface="Lora"/>
                <a:ea typeface="Lora"/>
                <a:cs typeface="Lora"/>
                <a:sym typeface="Lora"/>
              </a:rPr>
              <a:t> and an </a:t>
            </a:r>
            <a:r>
              <a:rPr lang="en" sz="1000">
                <a:solidFill>
                  <a:srgbClr val="3D4251"/>
                </a:solidFill>
                <a:highlight>
                  <a:srgbClr val="E6EAEB"/>
                </a:highlight>
                <a:latin typeface="Roboto Mono"/>
                <a:ea typeface="Roboto Mono"/>
                <a:cs typeface="Roboto Mono"/>
                <a:sym typeface="Roboto Mono"/>
              </a:rPr>
              <a:t>exception</a:t>
            </a:r>
            <a:r>
              <a:rPr lang="en" sz="1500">
                <a:solidFill>
                  <a:srgbClr val="3D4251"/>
                </a:solidFill>
                <a:highlight>
                  <a:srgbClr val="FFFFFF"/>
                </a:highlight>
                <a:latin typeface="Lora"/>
                <a:ea typeface="Lora"/>
                <a:cs typeface="Lora"/>
                <a:sym typeface="Lora"/>
              </a:rPr>
              <a:t>.</a:t>
            </a:r>
            <a:endParaRPr sz="1500">
              <a:solidFill>
                <a:srgbClr val="3D4251"/>
              </a:solidFill>
              <a:highlight>
                <a:srgbClr val="FFFFFF"/>
              </a:highlight>
              <a:latin typeface="Lora"/>
              <a:ea typeface="Lora"/>
              <a:cs typeface="Lora"/>
              <a:sym typeface="Lora"/>
            </a:endParaRPr>
          </a:p>
          <a:p>
            <a:pPr indent="0" lvl="0" marL="0" rtl="0" algn="l">
              <a:lnSpc>
                <a:spcPct val="180000"/>
              </a:lnSpc>
              <a:spcBef>
                <a:spcPts val="2300"/>
              </a:spcBef>
              <a:spcAft>
                <a:spcPts val="0"/>
              </a:spcAft>
              <a:buClr>
                <a:schemeClr val="dk1"/>
              </a:buClr>
              <a:buSzPct val="73333"/>
              <a:buFont typeface="Arial"/>
              <a:buNone/>
            </a:pPr>
            <a:r>
              <a:rPr lang="en" sz="1500">
                <a:solidFill>
                  <a:srgbClr val="3D4251"/>
                </a:solidFill>
                <a:highlight>
                  <a:srgbClr val="FFFFFF"/>
                </a:highlight>
                <a:latin typeface="Lora"/>
                <a:ea typeface="Lora"/>
                <a:cs typeface="Lora"/>
                <a:sym typeface="Lora"/>
              </a:rPr>
              <a:t>Errors cannot be handled, while Python exceptions can be handled at the run time. An error can be a </a:t>
            </a:r>
            <a:r>
              <a:rPr lang="en" sz="1350">
                <a:solidFill>
                  <a:srgbClr val="3D4251"/>
                </a:solidFill>
                <a:highlight>
                  <a:srgbClr val="E6EAEB"/>
                </a:highlight>
                <a:latin typeface="Roboto Mono"/>
                <a:ea typeface="Roboto Mono"/>
                <a:cs typeface="Roboto Mono"/>
                <a:sym typeface="Roboto Mono"/>
              </a:rPr>
              <a:t>syntax</a:t>
            </a:r>
            <a:r>
              <a:rPr lang="en" sz="1500">
                <a:solidFill>
                  <a:srgbClr val="3D4251"/>
                </a:solidFill>
                <a:highlight>
                  <a:srgbClr val="FFFFFF"/>
                </a:highlight>
                <a:latin typeface="Lora"/>
                <a:ea typeface="Lora"/>
                <a:cs typeface="Lora"/>
                <a:sym typeface="Lora"/>
              </a:rPr>
              <a:t> (parsing) error, while there can be many types of exceptions that could occur during the execution and are not unconditionally inoperable. An </a:t>
            </a:r>
            <a:r>
              <a:rPr lang="en" sz="1350">
                <a:solidFill>
                  <a:srgbClr val="3D4251"/>
                </a:solidFill>
                <a:highlight>
                  <a:srgbClr val="E6EAEB"/>
                </a:highlight>
                <a:latin typeface="Roboto Mono"/>
                <a:ea typeface="Roboto Mono"/>
                <a:cs typeface="Roboto Mono"/>
                <a:sym typeface="Roboto Mono"/>
              </a:rPr>
              <a:t>Error</a:t>
            </a:r>
            <a:r>
              <a:rPr lang="en" sz="1500">
                <a:solidFill>
                  <a:srgbClr val="3D4251"/>
                </a:solidFill>
                <a:highlight>
                  <a:srgbClr val="FFFFFF"/>
                </a:highlight>
                <a:latin typeface="Lora"/>
                <a:ea typeface="Lora"/>
                <a:cs typeface="Lora"/>
                <a:sym typeface="Lora"/>
              </a:rPr>
              <a:t> might indicate critical problems that a reasonable application should not try to catch, while an </a:t>
            </a:r>
            <a:r>
              <a:rPr lang="en" sz="1350">
                <a:solidFill>
                  <a:srgbClr val="3D4251"/>
                </a:solidFill>
                <a:highlight>
                  <a:srgbClr val="E6EAEB"/>
                </a:highlight>
                <a:latin typeface="Roboto Mono"/>
                <a:ea typeface="Roboto Mono"/>
                <a:cs typeface="Roboto Mono"/>
                <a:sym typeface="Roboto Mono"/>
              </a:rPr>
              <a:t>Exception</a:t>
            </a:r>
            <a:r>
              <a:rPr lang="en" sz="1500">
                <a:solidFill>
                  <a:srgbClr val="3D4251"/>
                </a:solidFill>
                <a:highlight>
                  <a:srgbClr val="FFFFFF"/>
                </a:highlight>
                <a:latin typeface="Lora"/>
                <a:ea typeface="Lora"/>
                <a:cs typeface="Lora"/>
                <a:sym typeface="Lora"/>
              </a:rPr>
              <a:t> might indicate conditions that an application should try to catch. Errors are a form of an unchecked exception and are irrecoverable like an </a:t>
            </a:r>
            <a:r>
              <a:rPr lang="en" sz="1350">
                <a:solidFill>
                  <a:srgbClr val="3D4251"/>
                </a:solidFill>
                <a:highlight>
                  <a:srgbClr val="E6EAEB"/>
                </a:highlight>
                <a:latin typeface="Roboto Mono"/>
                <a:ea typeface="Roboto Mono"/>
                <a:cs typeface="Roboto Mono"/>
                <a:sym typeface="Roboto Mono"/>
              </a:rPr>
              <a:t>OutOfMemoryError</a:t>
            </a:r>
            <a:r>
              <a:rPr lang="en" sz="1500">
                <a:solidFill>
                  <a:srgbClr val="3D4251"/>
                </a:solidFill>
                <a:highlight>
                  <a:srgbClr val="FFFFFF"/>
                </a:highlight>
                <a:latin typeface="Lora"/>
                <a:ea typeface="Lora"/>
                <a:cs typeface="Lora"/>
                <a:sym typeface="Lora"/>
              </a:rPr>
              <a:t>, which a programmer should not try to handle.</a:t>
            </a:r>
            <a:endParaRPr sz="1500">
              <a:solidFill>
                <a:srgbClr val="3D4251"/>
              </a:solidFill>
              <a:highlight>
                <a:srgbClr val="FFFFFF"/>
              </a:highlight>
              <a:latin typeface="Lora"/>
              <a:ea typeface="Lora"/>
              <a:cs typeface="Lora"/>
              <a:sym typeface="Lora"/>
            </a:endParaRPr>
          </a:p>
          <a:p>
            <a:pPr indent="0" lvl="0" marL="0" rtl="0" algn="l">
              <a:spcBef>
                <a:spcPts val="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1200"/>
              </a:spcAft>
              <a:buNone/>
            </a:pPr>
            <a:r>
              <a:t/>
            </a:r>
            <a:endParaRPr sz="1500">
              <a:solidFill>
                <a:srgbClr val="3D4251"/>
              </a:solidFill>
              <a:highlight>
                <a:srgbClr val="FFFFFF"/>
              </a:highlight>
              <a:latin typeface="Lora"/>
              <a:ea typeface="Lora"/>
              <a:cs typeface="Lora"/>
              <a:sym typeface="Lor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4" name="Google Shape;18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80000"/>
              </a:lnSpc>
              <a:spcBef>
                <a:spcPts val="2300"/>
              </a:spcBef>
              <a:spcAft>
                <a:spcPts val="0"/>
              </a:spcAft>
              <a:buClr>
                <a:schemeClr val="dk1"/>
              </a:buClr>
              <a:buSzPts val="1100"/>
              <a:buFont typeface="Arial"/>
              <a:buNone/>
            </a:pPr>
            <a:r>
              <a:rPr lang="en" sz="1500">
                <a:solidFill>
                  <a:srgbClr val="3D4251"/>
                </a:solidFill>
                <a:highlight>
                  <a:srgbClr val="FFFFFF"/>
                </a:highlight>
                <a:latin typeface="Lora"/>
                <a:ea typeface="Lora"/>
                <a:cs typeface="Lora"/>
                <a:sym typeface="Lora"/>
              </a:rPr>
              <a:t>Exception handling makes your code more robust and helps prevent potential failures that would cause your program to stop in an uncontrolled manner. Imagine if you have written a code which is deployed in production and still, it terminates due to an exception, your client would not appreciate that, so it's better to handle the particular exception beforehand and avoid the chaos.</a:t>
            </a:r>
            <a:endParaRPr sz="1500">
              <a:solidFill>
                <a:srgbClr val="3D4251"/>
              </a:solidFill>
              <a:highlight>
                <a:srgbClr val="FFFFFF"/>
              </a:highlight>
              <a:latin typeface="Lora"/>
              <a:ea typeface="Lora"/>
              <a:cs typeface="Lora"/>
              <a:sym typeface="Lora"/>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0" name="Google Shape;19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80000"/>
              </a:lnSpc>
              <a:spcBef>
                <a:spcPts val="2300"/>
              </a:spcBef>
              <a:spcAft>
                <a:spcPts val="0"/>
              </a:spcAft>
              <a:buClr>
                <a:schemeClr val="dk1"/>
              </a:buClr>
              <a:buSzPts val="1100"/>
              <a:buFont typeface="Arial"/>
              <a:buNone/>
            </a:pPr>
            <a:r>
              <a:rPr lang="en" sz="1500">
                <a:solidFill>
                  <a:srgbClr val="3D4251"/>
                </a:solidFill>
                <a:highlight>
                  <a:srgbClr val="FFFFFF"/>
                </a:highlight>
                <a:latin typeface="Lora"/>
                <a:ea typeface="Lora"/>
                <a:cs typeface="Lora"/>
                <a:sym typeface="Lora"/>
              </a:rPr>
              <a:t>Errors can be of various types:</a:t>
            </a:r>
            <a:endParaRPr sz="1500">
              <a:solidFill>
                <a:srgbClr val="3D4251"/>
              </a:solidFill>
              <a:highlight>
                <a:srgbClr val="FFFFFF"/>
              </a:highlight>
              <a:latin typeface="Lora"/>
              <a:ea typeface="Lora"/>
              <a:cs typeface="Lora"/>
              <a:sym typeface="Lora"/>
            </a:endParaRPr>
          </a:p>
          <a:p>
            <a:pPr indent="-323850" lvl="0" marL="457200" rtl="0" algn="l">
              <a:lnSpc>
                <a:spcPct val="180000"/>
              </a:lnSpc>
              <a:spcBef>
                <a:spcPts val="2300"/>
              </a:spcBef>
              <a:spcAft>
                <a:spcPts val="0"/>
              </a:spcAft>
              <a:buClr>
                <a:srgbClr val="3D4251"/>
              </a:buClr>
              <a:buSzPts val="1500"/>
              <a:buFont typeface="Lora"/>
              <a:buChar char="●"/>
            </a:pPr>
            <a:r>
              <a:rPr b="1" lang="en" sz="1500">
                <a:solidFill>
                  <a:srgbClr val="3D4251"/>
                </a:solidFill>
                <a:highlight>
                  <a:srgbClr val="FFFFFF"/>
                </a:highlight>
                <a:latin typeface="Lora"/>
                <a:ea typeface="Lora"/>
                <a:cs typeface="Lora"/>
                <a:sym typeface="Lora"/>
              </a:rPr>
              <a:t>Syntax Error</a:t>
            </a:r>
            <a:endParaRPr b="1" sz="1500">
              <a:solidFill>
                <a:srgbClr val="3D4251"/>
              </a:solidFill>
              <a:highlight>
                <a:srgbClr val="FFFFFF"/>
              </a:highlight>
              <a:latin typeface="Lora"/>
              <a:ea typeface="Lora"/>
              <a:cs typeface="Lora"/>
              <a:sym typeface="Lora"/>
            </a:endParaRPr>
          </a:p>
          <a:p>
            <a:pPr indent="-323850" lvl="0" marL="457200" rtl="0" algn="l">
              <a:lnSpc>
                <a:spcPct val="180000"/>
              </a:lnSpc>
              <a:spcBef>
                <a:spcPts val="0"/>
              </a:spcBef>
              <a:spcAft>
                <a:spcPts val="0"/>
              </a:spcAft>
              <a:buClr>
                <a:srgbClr val="3D4251"/>
              </a:buClr>
              <a:buSzPts val="1500"/>
              <a:buFont typeface="Lora"/>
              <a:buChar char="●"/>
            </a:pPr>
            <a:r>
              <a:rPr b="1" lang="en" sz="1500">
                <a:solidFill>
                  <a:srgbClr val="3D4251"/>
                </a:solidFill>
                <a:highlight>
                  <a:srgbClr val="FFFFFF"/>
                </a:highlight>
                <a:latin typeface="Lora"/>
                <a:ea typeface="Lora"/>
                <a:cs typeface="Lora"/>
                <a:sym typeface="Lora"/>
              </a:rPr>
              <a:t>Out of Memory Error</a:t>
            </a:r>
            <a:endParaRPr b="1" sz="1500">
              <a:solidFill>
                <a:srgbClr val="3D4251"/>
              </a:solidFill>
              <a:highlight>
                <a:srgbClr val="FFFFFF"/>
              </a:highlight>
              <a:latin typeface="Lora"/>
              <a:ea typeface="Lora"/>
              <a:cs typeface="Lora"/>
              <a:sym typeface="Lora"/>
            </a:endParaRPr>
          </a:p>
          <a:p>
            <a:pPr indent="-323850" lvl="0" marL="457200" rtl="0" algn="l">
              <a:lnSpc>
                <a:spcPct val="180000"/>
              </a:lnSpc>
              <a:spcBef>
                <a:spcPts val="0"/>
              </a:spcBef>
              <a:spcAft>
                <a:spcPts val="0"/>
              </a:spcAft>
              <a:buClr>
                <a:srgbClr val="3D4251"/>
              </a:buClr>
              <a:buSzPts val="1500"/>
              <a:buFont typeface="Lora"/>
              <a:buChar char="●"/>
            </a:pPr>
            <a:r>
              <a:rPr b="1" lang="en" sz="1500">
                <a:solidFill>
                  <a:srgbClr val="3D4251"/>
                </a:solidFill>
                <a:highlight>
                  <a:srgbClr val="FFFFFF"/>
                </a:highlight>
                <a:latin typeface="Lora"/>
                <a:ea typeface="Lora"/>
                <a:cs typeface="Lora"/>
                <a:sym typeface="Lora"/>
              </a:rPr>
              <a:t>Recursion Error</a:t>
            </a:r>
            <a:endParaRPr b="1" sz="1500">
              <a:solidFill>
                <a:srgbClr val="3D4251"/>
              </a:solidFill>
              <a:highlight>
                <a:srgbClr val="FFFFFF"/>
              </a:highlight>
              <a:latin typeface="Lora"/>
              <a:ea typeface="Lora"/>
              <a:cs typeface="Lora"/>
              <a:sym typeface="Lora"/>
            </a:endParaRPr>
          </a:p>
          <a:p>
            <a:pPr indent="-323850" lvl="0" marL="457200" rtl="0" algn="l">
              <a:lnSpc>
                <a:spcPct val="180000"/>
              </a:lnSpc>
              <a:spcBef>
                <a:spcPts val="0"/>
              </a:spcBef>
              <a:spcAft>
                <a:spcPts val="0"/>
              </a:spcAft>
              <a:buClr>
                <a:srgbClr val="3D4251"/>
              </a:buClr>
              <a:buSzPts val="1500"/>
              <a:buFont typeface="Lora"/>
              <a:buChar char="●"/>
            </a:pPr>
            <a:r>
              <a:rPr b="1" lang="en" sz="1500">
                <a:solidFill>
                  <a:srgbClr val="3D4251"/>
                </a:solidFill>
                <a:highlight>
                  <a:srgbClr val="FFFFFF"/>
                </a:highlight>
                <a:latin typeface="Lora"/>
                <a:ea typeface="Lora"/>
                <a:cs typeface="Lora"/>
                <a:sym typeface="Lora"/>
              </a:rPr>
              <a:t>Exceptions</a:t>
            </a:r>
            <a:endParaRPr b="1" sz="1500">
              <a:solidFill>
                <a:srgbClr val="3D4251"/>
              </a:solidFill>
              <a:highlight>
                <a:srgbClr val="FFFFFF"/>
              </a:highlight>
              <a:latin typeface="Lora"/>
              <a:ea typeface="Lora"/>
              <a:cs typeface="Lora"/>
              <a:sym typeface="Lora"/>
            </a:endParaRPr>
          </a:p>
          <a:p>
            <a:pPr indent="0" lvl="0" marL="0" rtl="0" algn="l">
              <a:lnSpc>
                <a:spcPct val="180000"/>
              </a:lnSpc>
              <a:spcBef>
                <a:spcPts val="2300"/>
              </a:spcBef>
              <a:spcAft>
                <a:spcPts val="0"/>
              </a:spcAft>
              <a:buClr>
                <a:schemeClr val="dk1"/>
              </a:buClr>
              <a:buSzPts val="1100"/>
              <a:buFont typeface="Arial"/>
              <a:buNone/>
            </a:pPr>
            <a:r>
              <a:rPr lang="en" sz="1500">
                <a:solidFill>
                  <a:srgbClr val="3D4251"/>
                </a:solidFill>
                <a:highlight>
                  <a:srgbClr val="FFFFFF"/>
                </a:highlight>
                <a:latin typeface="Lora"/>
                <a:ea typeface="Lora"/>
                <a:cs typeface="Lora"/>
                <a:sym typeface="Lora"/>
              </a:rPr>
              <a:t>Let's see them one by one.</a:t>
            </a:r>
            <a:endParaRPr sz="1500">
              <a:solidFill>
                <a:srgbClr val="3D4251"/>
              </a:solidFill>
              <a:highlight>
                <a:srgbClr val="FFFFFF"/>
              </a:highlight>
              <a:latin typeface="Lora"/>
              <a:ea typeface="Lora"/>
              <a:cs typeface="Lora"/>
              <a:sym typeface="Lora"/>
            </a:endParaRPr>
          </a:p>
          <a:p>
            <a:pPr indent="0" lvl="0" marL="0" rtl="0" algn="l">
              <a:spcBef>
                <a:spcPts val="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6" name="Google Shape;19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20000"/>
              </a:lnSpc>
              <a:spcBef>
                <a:spcPts val="2200"/>
              </a:spcBef>
              <a:spcAft>
                <a:spcPts val="0"/>
              </a:spcAft>
              <a:buClr>
                <a:schemeClr val="dk1"/>
              </a:buClr>
              <a:buSzPts val="1100"/>
              <a:buFont typeface="Arial"/>
              <a:buNone/>
            </a:pPr>
            <a:r>
              <a:rPr b="1" lang="en" sz="1450">
                <a:solidFill>
                  <a:srgbClr val="3D4251"/>
                </a:solidFill>
                <a:highlight>
                  <a:srgbClr val="FFFFFF"/>
                </a:highlight>
              </a:rPr>
              <a:t>Syntax Error</a:t>
            </a:r>
            <a:endParaRPr b="1" sz="1450">
              <a:solidFill>
                <a:srgbClr val="3D4251"/>
              </a:solidFill>
              <a:highlight>
                <a:srgbClr val="FFFFFF"/>
              </a:highlight>
            </a:endParaRPr>
          </a:p>
          <a:p>
            <a:pPr indent="0" lvl="0" marL="0" rtl="0" algn="l">
              <a:lnSpc>
                <a:spcPct val="180000"/>
              </a:lnSpc>
              <a:spcBef>
                <a:spcPts val="700"/>
              </a:spcBef>
              <a:spcAft>
                <a:spcPts val="0"/>
              </a:spcAft>
              <a:buClr>
                <a:schemeClr val="dk1"/>
              </a:buClr>
              <a:buSzPts val="1100"/>
              <a:buFont typeface="Arial"/>
              <a:buNone/>
            </a:pPr>
            <a:r>
              <a:rPr b="1" lang="en" sz="1500">
                <a:solidFill>
                  <a:srgbClr val="3D4251"/>
                </a:solidFill>
                <a:highlight>
                  <a:srgbClr val="FFFFFF"/>
                </a:highlight>
                <a:latin typeface="Lora"/>
                <a:ea typeface="Lora"/>
                <a:cs typeface="Lora"/>
                <a:sym typeface="Lora"/>
              </a:rPr>
              <a:t>Syntax</a:t>
            </a:r>
            <a:r>
              <a:rPr lang="en" sz="1500">
                <a:solidFill>
                  <a:srgbClr val="3D4251"/>
                </a:solidFill>
                <a:highlight>
                  <a:srgbClr val="FFFFFF"/>
                </a:highlight>
                <a:latin typeface="Lora"/>
                <a:ea typeface="Lora"/>
                <a:cs typeface="Lora"/>
                <a:sym typeface="Lora"/>
              </a:rPr>
              <a:t> errors often called as parsing errors, are predominantly caused when the parser detects a syntactic issue in your code.</a:t>
            </a:r>
            <a:endParaRPr sz="1500">
              <a:solidFill>
                <a:srgbClr val="3D4251"/>
              </a:solidFill>
              <a:highlight>
                <a:srgbClr val="FFFFFF"/>
              </a:highlight>
              <a:latin typeface="Lora"/>
              <a:ea typeface="Lora"/>
              <a:cs typeface="Lora"/>
              <a:sym typeface="Lora"/>
            </a:endParaRPr>
          </a:p>
          <a:p>
            <a:pPr indent="0" lvl="0" marL="0" rtl="0" algn="l">
              <a:lnSpc>
                <a:spcPct val="180000"/>
              </a:lnSpc>
              <a:spcBef>
                <a:spcPts val="2300"/>
              </a:spcBef>
              <a:spcAft>
                <a:spcPts val="0"/>
              </a:spcAft>
              <a:buClr>
                <a:schemeClr val="dk1"/>
              </a:buClr>
              <a:buSzPts val="1100"/>
              <a:buFont typeface="Arial"/>
              <a:buNone/>
            </a:pPr>
            <a:r>
              <a:rPr lang="en" sz="1500">
                <a:solidFill>
                  <a:srgbClr val="3D4251"/>
                </a:solidFill>
                <a:highlight>
                  <a:srgbClr val="FFFFFF"/>
                </a:highlight>
                <a:latin typeface="Lora"/>
                <a:ea typeface="Lora"/>
                <a:cs typeface="Lora"/>
                <a:sym typeface="Lora"/>
              </a:rPr>
              <a:t>Let's take an example to understand it.</a:t>
            </a:r>
            <a:endParaRPr sz="1500">
              <a:solidFill>
                <a:srgbClr val="3D4251"/>
              </a:solidFill>
              <a:highlight>
                <a:srgbClr val="FFFFFF"/>
              </a:highlight>
              <a:latin typeface="Lora"/>
              <a:ea typeface="Lora"/>
              <a:cs typeface="Lora"/>
              <a:sym typeface="Lora"/>
            </a:endParaRPr>
          </a:p>
          <a:p>
            <a:pPr indent="0" lvl="0" marL="0" rtl="0" algn="l">
              <a:spcBef>
                <a:spcPts val="0"/>
              </a:spcBef>
              <a:spcAft>
                <a:spcPts val="1200"/>
              </a:spcAft>
              <a:buNone/>
            </a:pPr>
            <a:r>
              <a:t/>
            </a:r>
            <a:endParaRPr/>
          </a:p>
        </p:txBody>
      </p:sp>
      <p:pic>
        <p:nvPicPr>
          <p:cNvPr id="197" name="Google Shape;197;p35"/>
          <p:cNvPicPr preferRelativeResize="0"/>
          <p:nvPr/>
        </p:nvPicPr>
        <p:blipFill>
          <a:blip r:embed="rId3">
            <a:alphaModFix/>
          </a:blip>
          <a:stretch>
            <a:fillRect/>
          </a:stretch>
        </p:blipFill>
        <p:spPr>
          <a:xfrm>
            <a:off x="311700" y="3291500"/>
            <a:ext cx="8093526" cy="1390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3" name="Google Shape;20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4" name="Google Shape;204;p36"/>
          <p:cNvPicPr preferRelativeResize="0"/>
          <p:nvPr/>
        </p:nvPicPr>
        <p:blipFill>
          <a:blip r:embed="rId3">
            <a:alphaModFix/>
          </a:blip>
          <a:stretch>
            <a:fillRect/>
          </a:stretch>
        </p:blipFill>
        <p:spPr>
          <a:xfrm>
            <a:off x="375000" y="1152475"/>
            <a:ext cx="8520599" cy="1651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0" name="Google Shape;210;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3D4251"/>
                </a:solidFill>
                <a:highlight>
                  <a:srgbClr val="FFFFFF"/>
                </a:highlight>
                <a:latin typeface="Lora"/>
                <a:ea typeface="Lora"/>
                <a:cs typeface="Lora"/>
                <a:sym typeface="Lora"/>
              </a:rPr>
              <a:t>The above arrow indicates when the parser ran into an error while executing the code. The token preceding the arrow causes the failure. To rectify such fundamental errors, Python will do most of your job since it will print for you the file name and the line number at which the error occurred.</a:t>
            </a:r>
            <a:endParaRPr sz="1500">
              <a:solidFill>
                <a:srgbClr val="3D4251"/>
              </a:solidFill>
              <a:highlight>
                <a:srgbClr val="FFFFFF"/>
              </a:highlight>
              <a:latin typeface="Lora"/>
              <a:ea typeface="Lora"/>
              <a:cs typeface="Lora"/>
              <a:sym typeface="Lora"/>
            </a:endParaRPr>
          </a:p>
          <a:p>
            <a:pPr indent="0" lvl="0" marL="0" rtl="0" algn="l">
              <a:spcBef>
                <a:spcPts val="1200"/>
              </a:spcBef>
              <a:spcAft>
                <a:spcPts val="1200"/>
              </a:spcAft>
              <a:buNone/>
            </a:pPr>
            <a:r>
              <a:t/>
            </a:r>
            <a:endParaRPr sz="1500">
              <a:solidFill>
                <a:srgbClr val="3D4251"/>
              </a:solidFill>
              <a:highlight>
                <a:srgbClr val="FFFFFF"/>
              </a:highlight>
              <a:latin typeface="Lora"/>
              <a:ea typeface="Lora"/>
              <a:cs typeface="Lora"/>
              <a:sym typeface="Lor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6" name="Google Shape;216;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lnSpc>
                <a:spcPct val="120000"/>
              </a:lnSpc>
              <a:spcBef>
                <a:spcPts val="2200"/>
              </a:spcBef>
              <a:spcAft>
                <a:spcPts val="0"/>
              </a:spcAft>
              <a:buClr>
                <a:schemeClr val="dk1"/>
              </a:buClr>
              <a:buSzPct val="75862"/>
              <a:buFont typeface="Arial"/>
              <a:buNone/>
            </a:pPr>
            <a:r>
              <a:rPr b="1" lang="en" sz="1450">
                <a:solidFill>
                  <a:srgbClr val="3D4251"/>
                </a:solidFill>
                <a:highlight>
                  <a:srgbClr val="FFFFFF"/>
                </a:highlight>
              </a:rPr>
              <a:t>Out of Memory Error</a:t>
            </a:r>
            <a:endParaRPr b="1" sz="1450">
              <a:solidFill>
                <a:srgbClr val="3D4251"/>
              </a:solidFill>
              <a:highlight>
                <a:srgbClr val="FFFFFF"/>
              </a:highlight>
            </a:endParaRPr>
          </a:p>
          <a:p>
            <a:pPr indent="0" lvl="0" marL="0" rtl="0" algn="l">
              <a:lnSpc>
                <a:spcPct val="180000"/>
              </a:lnSpc>
              <a:spcBef>
                <a:spcPts val="700"/>
              </a:spcBef>
              <a:spcAft>
                <a:spcPts val="0"/>
              </a:spcAft>
              <a:buClr>
                <a:schemeClr val="dk1"/>
              </a:buClr>
              <a:buSzPct val="73333"/>
              <a:buFont typeface="Arial"/>
              <a:buNone/>
            </a:pPr>
            <a:r>
              <a:rPr b="1" lang="en" sz="1500">
                <a:solidFill>
                  <a:srgbClr val="3D4251"/>
                </a:solidFill>
                <a:highlight>
                  <a:srgbClr val="FFFFFF"/>
                </a:highlight>
                <a:latin typeface="Lora"/>
                <a:ea typeface="Lora"/>
                <a:cs typeface="Lora"/>
                <a:sym typeface="Lora"/>
              </a:rPr>
              <a:t>Memory</a:t>
            </a:r>
            <a:r>
              <a:rPr lang="en" sz="1500">
                <a:solidFill>
                  <a:srgbClr val="3D4251"/>
                </a:solidFill>
                <a:highlight>
                  <a:srgbClr val="FFFFFF"/>
                </a:highlight>
                <a:latin typeface="Lora"/>
                <a:ea typeface="Lora"/>
                <a:cs typeface="Lora"/>
                <a:sym typeface="Lora"/>
              </a:rPr>
              <a:t> errors are mostly dependent on your systems RAM and are related to </a:t>
            </a:r>
            <a:r>
              <a:rPr lang="en" sz="1350">
                <a:solidFill>
                  <a:srgbClr val="3D4251"/>
                </a:solidFill>
                <a:highlight>
                  <a:srgbClr val="E6EAEB"/>
                </a:highlight>
                <a:latin typeface="Roboto Mono"/>
                <a:ea typeface="Roboto Mono"/>
                <a:cs typeface="Roboto Mono"/>
                <a:sym typeface="Roboto Mono"/>
              </a:rPr>
              <a:t>Heap</a:t>
            </a:r>
            <a:r>
              <a:rPr lang="en" sz="1500">
                <a:solidFill>
                  <a:srgbClr val="3D4251"/>
                </a:solidFill>
                <a:highlight>
                  <a:srgbClr val="FFFFFF"/>
                </a:highlight>
                <a:latin typeface="Lora"/>
                <a:ea typeface="Lora"/>
                <a:cs typeface="Lora"/>
                <a:sym typeface="Lora"/>
              </a:rPr>
              <a:t>. If you have large objects (or) referenced objects in memory, then you will see OutofMemoryError (</a:t>
            </a:r>
            <a:r>
              <a:rPr lang="en" sz="1500">
                <a:solidFill>
                  <a:srgbClr val="009BD8"/>
                </a:solidFill>
                <a:highlight>
                  <a:srgbClr val="FFFFFF"/>
                </a:highlight>
                <a:uFill>
                  <a:noFill/>
                </a:uFill>
                <a:latin typeface="Lora"/>
                <a:ea typeface="Lora"/>
                <a:cs typeface="Lora"/>
                <a:sym typeface="Lora"/>
                <a:hlinkClick r:id="rId3">
                  <a:extLst>
                    <a:ext uri="{A12FA001-AC4F-418D-AE19-62706E023703}">
                      <ahyp:hlinkClr val="tx"/>
                    </a:ext>
                  </a:extLst>
                </a:hlinkClick>
              </a:rPr>
              <a:t>Source</a:t>
            </a:r>
            <a:r>
              <a:rPr lang="en" sz="1500">
                <a:solidFill>
                  <a:srgbClr val="3D4251"/>
                </a:solidFill>
                <a:highlight>
                  <a:srgbClr val="FFFFFF"/>
                </a:highlight>
                <a:latin typeface="Lora"/>
                <a:ea typeface="Lora"/>
                <a:cs typeface="Lora"/>
                <a:sym typeface="Lora"/>
              </a:rPr>
              <a:t>). It can be caused due to various reasons:</a:t>
            </a:r>
            <a:endParaRPr sz="1500">
              <a:solidFill>
                <a:srgbClr val="3D4251"/>
              </a:solidFill>
              <a:highlight>
                <a:srgbClr val="FFFFFF"/>
              </a:highlight>
              <a:latin typeface="Lora"/>
              <a:ea typeface="Lora"/>
              <a:cs typeface="Lora"/>
              <a:sym typeface="Lora"/>
            </a:endParaRPr>
          </a:p>
          <a:p>
            <a:pPr indent="-295275" lvl="0" marL="457200" rtl="0" algn="l">
              <a:lnSpc>
                <a:spcPct val="180000"/>
              </a:lnSpc>
              <a:spcBef>
                <a:spcPts val="2300"/>
              </a:spcBef>
              <a:spcAft>
                <a:spcPts val="0"/>
              </a:spcAft>
              <a:buClr>
                <a:srgbClr val="3D4251"/>
              </a:buClr>
              <a:buSzPct val="100000"/>
              <a:buFont typeface="Lora"/>
              <a:buChar char="●"/>
            </a:pPr>
            <a:r>
              <a:rPr lang="en" sz="1500">
                <a:solidFill>
                  <a:srgbClr val="3D4251"/>
                </a:solidFill>
                <a:highlight>
                  <a:srgbClr val="FFFFFF"/>
                </a:highlight>
                <a:latin typeface="Lora"/>
                <a:ea typeface="Lora"/>
                <a:cs typeface="Lora"/>
                <a:sym typeface="Lora"/>
              </a:rPr>
              <a:t>Using a 32-bit Python Architecture (Maximum Memory Allocation given is very low, between 2GB - 4GB).</a:t>
            </a:r>
            <a:endParaRPr sz="1500">
              <a:solidFill>
                <a:srgbClr val="3D4251"/>
              </a:solidFill>
              <a:highlight>
                <a:srgbClr val="FFFFFF"/>
              </a:highlight>
              <a:latin typeface="Lora"/>
              <a:ea typeface="Lora"/>
              <a:cs typeface="Lora"/>
              <a:sym typeface="Lora"/>
            </a:endParaRPr>
          </a:p>
          <a:p>
            <a:pPr indent="-295275" lvl="0" marL="457200" rtl="0" algn="l">
              <a:lnSpc>
                <a:spcPct val="180000"/>
              </a:lnSpc>
              <a:spcBef>
                <a:spcPts val="0"/>
              </a:spcBef>
              <a:spcAft>
                <a:spcPts val="0"/>
              </a:spcAft>
              <a:buClr>
                <a:srgbClr val="3D4251"/>
              </a:buClr>
              <a:buSzPct val="100000"/>
              <a:buFont typeface="Lora"/>
              <a:buChar char="●"/>
            </a:pPr>
            <a:r>
              <a:rPr lang="en" sz="1500">
                <a:solidFill>
                  <a:srgbClr val="3D4251"/>
                </a:solidFill>
                <a:highlight>
                  <a:srgbClr val="FFFFFF"/>
                </a:highlight>
                <a:latin typeface="Lora"/>
                <a:ea typeface="Lora"/>
                <a:cs typeface="Lora"/>
                <a:sym typeface="Lora"/>
              </a:rPr>
              <a:t>Loading a very large data file</a:t>
            </a:r>
            <a:endParaRPr sz="1500">
              <a:solidFill>
                <a:srgbClr val="3D4251"/>
              </a:solidFill>
              <a:highlight>
                <a:srgbClr val="FFFFFF"/>
              </a:highlight>
              <a:latin typeface="Lora"/>
              <a:ea typeface="Lora"/>
              <a:cs typeface="Lora"/>
              <a:sym typeface="Lora"/>
            </a:endParaRPr>
          </a:p>
          <a:p>
            <a:pPr indent="-295275" lvl="0" marL="457200" rtl="0" algn="l">
              <a:lnSpc>
                <a:spcPct val="180000"/>
              </a:lnSpc>
              <a:spcBef>
                <a:spcPts val="0"/>
              </a:spcBef>
              <a:spcAft>
                <a:spcPts val="0"/>
              </a:spcAft>
              <a:buClr>
                <a:srgbClr val="3D4251"/>
              </a:buClr>
              <a:buSzPct val="100000"/>
              <a:buFont typeface="Lora"/>
              <a:buChar char="●"/>
            </a:pPr>
            <a:r>
              <a:rPr lang="en" sz="1500">
                <a:solidFill>
                  <a:srgbClr val="3D4251"/>
                </a:solidFill>
                <a:highlight>
                  <a:srgbClr val="FFFFFF"/>
                </a:highlight>
                <a:latin typeface="Lora"/>
                <a:ea typeface="Lora"/>
                <a:cs typeface="Lora"/>
                <a:sym typeface="Lora"/>
              </a:rPr>
              <a:t>Running a Machine Learning/Deep Learning model and many more.</a:t>
            </a:r>
            <a:endParaRPr sz="1500">
              <a:solidFill>
                <a:srgbClr val="3D4251"/>
              </a:solidFill>
              <a:highlight>
                <a:srgbClr val="FFFFFF"/>
              </a:highlight>
              <a:latin typeface="Lora"/>
              <a:ea typeface="Lora"/>
              <a:cs typeface="Lora"/>
              <a:sym typeface="Lora"/>
            </a:endParaRPr>
          </a:p>
          <a:p>
            <a:pPr indent="0" lvl="0" marL="0" rtl="0" algn="l">
              <a:lnSpc>
                <a:spcPct val="180000"/>
              </a:lnSpc>
              <a:spcBef>
                <a:spcPts val="2300"/>
              </a:spcBef>
              <a:spcAft>
                <a:spcPts val="0"/>
              </a:spcAft>
              <a:buClr>
                <a:schemeClr val="dk1"/>
              </a:buClr>
              <a:buSzPct val="73333"/>
              <a:buFont typeface="Arial"/>
              <a:buNone/>
            </a:pPr>
            <a:r>
              <a:rPr lang="en" sz="1500">
                <a:solidFill>
                  <a:srgbClr val="3D4251"/>
                </a:solidFill>
                <a:highlight>
                  <a:srgbClr val="FFFFFF"/>
                </a:highlight>
                <a:latin typeface="Lora"/>
                <a:ea typeface="Lora"/>
                <a:cs typeface="Lora"/>
                <a:sym typeface="Lora"/>
              </a:rPr>
              <a:t>You can handle the </a:t>
            </a:r>
            <a:r>
              <a:rPr lang="en" sz="1350">
                <a:solidFill>
                  <a:srgbClr val="3D4251"/>
                </a:solidFill>
                <a:highlight>
                  <a:srgbClr val="E6EAEB"/>
                </a:highlight>
                <a:latin typeface="Roboto Mono"/>
                <a:ea typeface="Roboto Mono"/>
                <a:cs typeface="Roboto Mono"/>
                <a:sym typeface="Roboto Mono"/>
              </a:rPr>
              <a:t>memory</a:t>
            </a:r>
            <a:r>
              <a:rPr lang="en" sz="1500">
                <a:solidFill>
                  <a:srgbClr val="3D4251"/>
                </a:solidFill>
                <a:highlight>
                  <a:srgbClr val="FFFFFF"/>
                </a:highlight>
                <a:latin typeface="Lora"/>
                <a:ea typeface="Lora"/>
                <a:cs typeface="Lora"/>
                <a:sym typeface="Lora"/>
              </a:rPr>
              <a:t> error with the help of exception handling, a fallback exception for when the interpreter entirely runs out of memory and must immediately stop the current execution. In these rare instances, Python raises an </a:t>
            </a:r>
            <a:r>
              <a:rPr lang="en" sz="1350">
                <a:solidFill>
                  <a:srgbClr val="3D4251"/>
                </a:solidFill>
                <a:highlight>
                  <a:srgbClr val="E6EAEB"/>
                </a:highlight>
                <a:latin typeface="Roboto Mono"/>
                <a:ea typeface="Roboto Mono"/>
                <a:cs typeface="Roboto Mono"/>
                <a:sym typeface="Roboto Mono"/>
              </a:rPr>
              <a:t>OutofMemoryError</a:t>
            </a:r>
            <a:r>
              <a:rPr lang="en" sz="1500">
                <a:solidFill>
                  <a:srgbClr val="3D4251"/>
                </a:solidFill>
                <a:highlight>
                  <a:srgbClr val="FFFFFF"/>
                </a:highlight>
                <a:latin typeface="Lora"/>
                <a:ea typeface="Lora"/>
                <a:cs typeface="Lora"/>
                <a:sym typeface="Lora"/>
              </a:rPr>
              <a:t>, allowing the script to somehow </a:t>
            </a:r>
            <a:r>
              <a:rPr lang="en" sz="1350">
                <a:solidFill>
                  <a:srgbClr val="3D4251"/>
                </a:solidFill>
                <a:highlight>
                  <a:srgbClr val="E6EAEB"/>
                </a:highlight>
                <a:latin typeface="Roboto Mono"/>
                <a:ea typeface="Roboto Mono"/>
                <a:cs typeface="Roboto Mono"/>
                <a:sym typeface="Roboto Mono"/>
              </a:rPr>
              <a:t>catch</a:t>
            </a:r>
            <a:r>
              <a:rPr lang="en" sz="1500">
                <a:solidFill>
                  <a:srgbClr val="3D4251"/>
                </a:solidFill>
                <a:highlight>
                  <a:srgbClr val="FFFFFF"/>
                </a:highlight>
                <a:latin typeface="Lora"/>
                <a:ea typeface="Lora"/>
                <a:cs typeface="Lora"/>
                <a:sym typeface="Lora"/>
              </a:rPr>
              <a:t> itself and </a:t>
            </a:r>
            <a:r>
              <a:rPr lang="en" sz="1350">
                <a:solidFill>
                  <a:srgbClr val="3D4251"/>
                </a:solidFill>
                <a:highlight>
                  <a:srgbClr val="E6EAEB"/>
                </a:highlight>
                <a:latin typeface="Roboto Mono"/>
                <a:ea typeface="Roboto Mono"/>
                <a:cs typeface="Roboto Mono"/>
                <a:sym typeface="Roboto Mono"/>
              </a:rPr>
              <a:t>break</a:t>
            </a:r>
            <a:r>
              <a:rPr lang="en" sz="1500">
                <a:solidFill>
                  <a:srgbClr val="3D4251"/>
                </a:solidFill>
                <a:highlight>
                  <a:srgbClr val="FFFFFF"/>
                </a:highlight>
                <a:latin typeface="Lora"/>
                <a:ea typeface="Lora"/>
                <a:cs typeface="Lora"/>
                <a:sym typeface="Lora"/>
              </a:rPr>
              <a:t> out of the memory error and recover itself.</a:t>
            </a:r>
            <a:endParaRPr sz="1500">
              <a:solidFill>
                <a:srgbClr val="3D4251"/>
              </a:solidFill>
              <a:highlight>
                <a:srgbClr val="FFFFFF"/>
              </a:highlight>
              <a:latin typeface="Lora"/>
              <a:ea typeface="Lora"/>
              <a:cs typeface="Lora"/>
              <a:sym typeface="Lora"/>
            </a:endParaRPr>
          </a:p>
          <a:p>
            <a:pPr indent="0" lvl="0" marL="0" rtl="0" algn="l">
              <a:spcBef>
                <a:spcPts val="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2" name="Google Shape;222;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3D4251"/>
                </a:solidFill>
                <a:highlight>
                  <a:srgbClr val="FFFFFF"/>
                </a:highlight>
                <a:latin typeface="Lora"/>
                <a:ea typeface="Lora"/>
                <a:cs typeface="Lora"/>
                <a:sym typeface="Lora"/>
              </a:rPr>
              <a:t>However, since Python adopts to the memory management architecture of the C language (malloc() function), it is not certain that all processes of the script will recover — in some cases, a MemoryError will result in an unrecoverable crash. Hence, neither it is a good practice to use exception handling for such an error, nor it is advisable.</a:t>
            </a:r>
            <a:endParaRPr sz="1500">
              <a:solidFill>
                <a:srgbClr val="3D4251"/>
              </a:solidFill>
              <a:highlight>
                <a:srgbClr val="FFFFFF"/>
              </a:highlight>
              <a:latin typeface="Lora"/>
              <a:ea typeface="Lora"/>
              <a:cs typeface="Lora"/>
              <a:sym typeface="Lora"/>
            </a:endParaRPr>
          </a:p>
          <a:p>
            <a:pPr indent="0" lvl="0" marL="0" rtl="0" algn="l">
              <a:lnSpc>
                <a:spcPct val="120000"/>
              </a:lnSpc>
              <a:spcBef>
                <a:spcPts val="2200"/>
              </a:spcBef>
              <a:spcAft>
                <a:spcPts val="0"/>
              </a:spcAft>
              <a:buClr>
                <a:schemeClr val="dk1"/>
              </a:buClr>
              <a:buSzPts val="1100"/>
              <a:buFont typeface="Arial"/>
              <a:buNone/>
            </a:pPr>
            <a:r>
              <a:rPr b="1" lang="en" sz="1450">
                <a:solidFill>
                  <a:srgbClr val="3D4251"/>
                </a:solidFill>
                <a:highlight>
                  <a:srgbClr val="FFFFFF"/>
                </a:highlight>
              </a:rPr>
              <a:t>Recursion Error</a:t>
            </a:r>
            <a:endParaRPr b="1" sz="1450">
              <a:solidFill>
                <a:srgbClr val="3D4251"/>
              </a:solidFill>
              <a:highlight>
                <a:srgbClr val="FFFFFF"/>
              </a:highlight>
            </a:endParaRPr>
          </a:p>
          <a:p>
            <a:pPr indent="0" lvl="0" marL="0" rtl="0" algn="l">
              <a:lnSpc>
                <a:spcPct val="180000"/>
              </a:lnSpc>
              <a:spcBef>
                <a:spcPts val="700"/>
              </a:spcBef>
              <a:spcAft>
                <a:spcPts val="0"/>
              </a:spcAft>
              <a:buClr>
                <a:schemeClr val="dk1"/>
              </a:buClr>
              <a:buSzPts val="1100"/>
              <a:buFont typeface="Arial"/>
              <a:buNone/>
            </a:pPr>
            <a:r>
              <a:rPr lang="en" sz="1500">
                <a:solidFill>
                  <a:srgbClr val="3D4251"/>
                </a:solidFill>
                <a:highlight>
                  <a:srgbClr val="FFFFFF"/>
                </a:highlight>
                <a:latin typeface="Lora"/>
                <a:ea typeface="Lora"/>
                <a:cs typeface="Lora"/>
                <a:sym typeface="Lora"/>
              </a:rPr>
              <a:t>It is related to </a:t>
            </a:r>
            <a:r>
              <a:rPr lang="en" sz="1350">
                <a:solidFill>
                  <a:srgbClr val="3D4251"/>
                </a:solidFill>
                <a:highlight>
                  <a:srgbClr val="E6EAEB"/>
                </a:highlight>
                <a:latin typeface="Roboto Mono"/>
                <a:ea typeface="Roboto Mono"/>
                <a:cs typeface="Roboto Mono"/>
                <a:sym typeface="Roboto Mono"/>
              </a:rPr>
              <a:t>stack</a:t>
            </a:r>
            <a:r>
              <a:rPr lang="en" sz="1500">
                <a:solidFill>
                  <a:srgbClr val="3D4251"/>
                </a:solidFill>
                <a:highlight>
                  <a:srgbClr val="FFFFFF"/>
                </a:highlight>
                <a:latin typeface="Lora"/>
                <a:ea typeface="Lora"/>
                <a:cs typeface="Lora"/>
                <a:sym typeface="Lora"/>
              </a:rPr>
              <a:t> and occurs when you call functions. As the name suggests, </a:t>
            </a:r>
            <a:r>
              <a:rPr lang="en" sz="1350">
                <a:solidFill>
                  <a:srgbClr val="3D4251"/>
                </a:solidFill>
                <a:highlight>
                  <a:srgbClr val="E6EAEB"/>
                </a:highlight>
                <a:latin typeface="Roboto Mono"/>
                <a:ea typeface="Roboto Mono"/>
                <a:cs typeface="Roboto Mono"/>
                <a:sym typeface="Roboto Mono"/>
              </a:rPr>
              <a:t>recursion</a:t>
            </a:r>
            <a:r>
              <a:rPr lang="en" sz="1500">
                <a:solidFill>
                  <a:srgbClr val="3D4251"/>
                </a:solidFill>
                <a:highlight>
                  <a:srgbClr val="FFFFFF"/>
                </a:highlight>
                <a:latin typeface="Lora"/>
                <a:ea typeface="Lora"/>
                <a:cs typeface="Lora"/>
                <a:sym typeface="Lora"/>
              </a:rPr>
              <a:t> error transpires when too many methods, one inside another is executed (one with an infinite recursion), which is limited by the size of the stack.</a:t>
            </a:r>
            <a:endParaRPr sz="1500">
              <a:solidFill>
                <a:srgbClr val="3D4251"/>
              </a:solidFill>
              <a:highlight>
                <a:srgbClr val="FFFFFF"/>
              </a:highlight>
              <a:latin typeface="Lora"/>
              <a:ea typeface="Lora"/>
              <a:cs typeface="Lora"/>
              <a:sym typeface="Lora"/>
            </a:endParaRPr>
          </a:p>
          <a:p>
            <a:pPr indent="0" lvl="0" marL="0" rtl="0" algn="l">
              <a:spcBef>
                <a:spcPts val="0"/>
              </a:spcBef>
              <a:spcAft>
                <a:spcPts val="1200"/>
              </a:spcAft>
              <a:buNone/>
            </a:pPr>
            <a:r>
              <a:t/>
            </a:r>
            <a:endParaRPr sz="1500">
              <a:solidFill>
                <a:srgbClr val="3D4251"/>
              </a:solidFill>
              <a:highlight>
                <a:srgbClr val="FFFFFF"/>
              </a:highlight>
              <a:latin typeface="Lora"/>
              <a:ea typeface="Lora"/>
              <a:cs typeface="Lora"/>
              <a:sym typeface="Lor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8" name="Google Shape;228;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3D4251"/>
                </a:solidFill>
                <a:highlight>
                  <a:srgbClr val="FFFFFF"/>
                </a:highlight>
                <a:latin typeface="Lora"/>
                <a:ea typeface="Lora"/>
                <a:cs typeface="Lora"/>
                <a:sym typeface="Lora"/>
              </a:rPr>
              <a:t>All your local variables and methods call associated data will be placed on the stack. For each method call, one stack frame will be created, and local as well as method call relevant data will be placed inside that stack frame. Once the method execution is completed, the stack frame will be removed.</a:t>
            </a:r>
            <a:endParaRPr sz="1500">
              <a:solidFill>
                <a:srgbClr val="3D4251"/>
              </a:solidFill>
              <a:highlight>
                <a:srgbClr val="FFFFFF"/>
              </a:highlight>
              <a:latin typeface="Lora"/>
              <a:ea typeface="Lora"/>
              <a:cs typeface="Lora"/>
              <a:sym typeface="Lora"/>
            </a:endParaRPr>
          </a:p>
          <a:p>
            <a:pPr indent="0" lvl="0" marL="0" rtl="0" algn="l">
              <a:spcBef>
                <a:spcPts val="1200"/>
              </a:spcBef>
              <a:spcAft>
                <a:spcPts val="1200"/>
              </a:spcAft>
              <a:buNone/>
            </a:pPr>
            <a:r>
              <a:rPr lang="en" sz="1500">
                <a:solidFill>
                  <a:srgbClr val="3D4251"/>
                </a:solidFill>
                <a:highlight>
                  <a:srgbClr val="FFFFFF"/>
                </a:highlight>
                <a:latin typeface="Lora"/>
                <a:ea typeface="Lora"/>
                <a:cs typeface="Lora"/>
                <a:sym typeface="Lora"/>
              </a:rPr>
              <a:t>To reproduce this error, let's define a function </a:t>
            </a:r>
            <a:r>
              <a:rPr lang="en" sz="1000">
                <a:solidFill>
                  <a:srgbClr val="3D4251"/>
                </a:solidFill>
                <a:highlight>
                  <a:srgbClr val="E6EAEB"/>
                </a:highlight>
                <a:latin typeface="Roboto Mono"/>
                <a:ea typeface="Roboto Mono"/>
                <a:cs typeface="Roboto Mono"/>
                <a:sym typeface="Roboto Mono"/>
              </a:rPr>
              <a:t>recursion</a:t>
            </a:r>
            <a:r>
              <a:rPr lang="en" sz="1500">
                <a:solidFill>
                  <a:srgbClr val="3D4251"/>
                </a:solidFill>
                <a:highlight>
                  <a:srgbClr val="FFFFFF"/>
                </a:highlight>
                <a:latin typeface="Lora"/>
                <a:ea typeface="Lora"/>
                <a:cs typeface="Lora"/>
                <a:sym typeface="Lora"/>
              </a:rPr>
              <a:t> that will be recursive, meaning it will keep calling itself as an infinite loop method call, you will see StackOverflow or a Recursion Error because the stack frame will be populated with method data for every call, but it will not be freed.</a:t>
            </a:r>
            <a:endParaRPr sz="1500">
              <a:solidFill>
                <a:srgbClr val="3D4251"/>
              </a:solidFill>
              <a:highlight>
                <a:srgbClr val="FFFFFF"/>
              </a:highlight>
              <a:latin typeface="Lora"/>
              <a:ea typeface="Lora"/>
              <a:cs typeface="Lora"/>
              <a:sym typeface="Lora"/>
            </a:endParaRPr>
          </a:p>
        </p:txBody>
      </p:sp>
      <p:pic>
        <p:nvPicPr>
          <p:cNvPr id="229" name="Google Shape;229;p40"/>
          <p:cNvPicPr preferRelativeResize="0"/>
          <p:nvPr/>
        </p:nvPicPr>
        <p:blipFill>
          <a:blip r:embed="rId3">
            <a:alphaModFix/>
          </a:blip>
          <a:stretch>
            <a:fillRect/>
          </a:stretch>
        </p:blipFill>
        <p:spPr>
          <a:xfrm>
            <a:off x="250900" y="3292900"/>
            <a:ext cx="8656124" cy="1917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5" name="Google Shape;235;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20000"/>
              </a:lnSpc>
              <a:spcBef>
                <a:spcPts val="2200"/>
              </a:spcBef>
              <a:spcAft>
                <a:spcPts val="0"/>
              </a:spcAft>
              <a:buClr>
                <a:schemeClr val="dk1"/>
              </a:buClr>
              <a:buSzPts val="1100"/>
              <a:buFont typeface="Arial"/>
              <a:buNone/>
            </a:pPr>
            <a:r>
              <a:rPr b="1" lang="en" sz="1450">
                <a:solidFill>
                  <a:srgbClr val="3D4251"/>
                </a:solidFill>
                <a:highlight>
                  <a:srgbClr val="FFFFFF"/>
                </a:highlight>
              </a:rPr>
              <a:t>Indentation Error</a:t>
            </a:r>
            <a:endParaRPr b="1" sz="1450">
              <a:solidFill>
                <a:srgbClr val="3D4251"/>
              </a:solidFill>
              <a:highlight>
                <a:srgbClr val="FFFFFF"/>
              </a:highlight>
            </a:endParaRPr>
          </a:p>
          <a:p>
            <a:pPr indent="0" lvl="0" marL="0" rtl="0" algn="l">
              <a:lnSpc>
                <a:spcPct val="180000"/>
              </a:lnSpc>
              <a:spcBef>
                <a:spcPts val="700"/>
              </a:spcBef>
              <a:spcAft>
                <a:spcPts val="0"/>
              </a:spcAft>
              <a:buClr>
                <a:schemeClr val="dk1"/>
              </a:buClr>
              <a:buSzPts val="1100"/>
              <a:buFont typeface="Arial"/>
              <a:buNone/>
            </a:pPr>
            <a:r>
              <a:rPr lang="en" sz="1500">
                <a:solidFill>
                  <a:srgbClr val="3D4251"/>
                </a:solidFill>
                <a:highlight>
                  <a:srgbClr val="FFFFFF"/>
                </a:highlight>
                <a:latin typeface="Lora"/>
                <a:ea typeface="Lora"/>
                <a:cs typeface="Lora"/>
                <a:sym typeface="Lora"/>
              </a:rPr>
              <a:t>Indentation error is similar in spirit to the </a:t>
            </a:r>
            <a:r>
              <a:rPr b="1" lang="en" sz="1500">
                <a:solidFill>
                  <a:srgbClr val="3D4251"/>
                </a:solidFill>
                <a:highlight>
                  <a:srgbClr val="FFFFFF"/>
                </a:highlight>
                <a:latin typeface="Lora"/>
                <a:ea typeface="Lora"/>
                <a:cs typeface="Lora"/>
                <a:sym typeface="Lora"/>
              </a:rPr>
              <a:t>syntax</a:t>
            </a:r>
            <a:r>
              <a:rPr lang="en" sz="1500">
                <a:solidFill>
                  <a:srgbClr val="3D4251"/>
                </a:solidFill>
                <a:highlight>
                  <a:srgbClr val="FFFFFF"/>
                </a:highlight>
                <a:latin typeface="Lora"/>
                <a:ea typeface="Lora"/>
                <a:cs typeface="Lora"/>
                <a:sym typeface="Lora"/>
              </a:rPr>
              <a:t> error and falls under it. However, specific to the only indentation related issues in the script.</a:t>
            </a:r>
            <a:endParaRPr sz="1500">
              <a:solidFill>
                <a:srgbClr val="3D4251"/>
              </a:solidFill>
              <a:highlight>
                <a:srgbClr val="FFFFFF"/>
              </a:highlight>
              <a:latin typeface="Lora"/>
              <a:ea typeface="Lora"/>
              <a:cs typeface="Lora"/>
              <a:sym typeface="Lora"/>
            </a:endParaRPr>
          </a:p>
          <a:p>
            <a:pPr indent="0" lvl="0" marL="0" rtl="0" algn="l">
              <a:lnSpc>
                <a:spcPct val="180000"/>
              </a:lnSpc>
              <a:spcBef>
                <a:spcPts val="2300"/>
              </a:spcBef>
              <a:spcAft>
                <a:spcPts val="0"/>
              </a:spcAft>
              <a:buClr>
                <a:schemeClr val="dk1"/>
              </a:buClr>
              <a:buSzPts val="1100"/>
              <a:buFont typeface="Arial"/>
              <a:buNone/>
            </a:pPr>
            <a:r>
              <a:rPr lang="en" sz="1500">
                <a:solidFill>
                  <a:srgbClr val="3D4251"/>
                </a:solidFill>
                <a:highlight>
                  <a:srgbClr val="FFFFFF"/>
                </a:highlight>
                <a:latin typeface="Lora"/>
                <a:ea typeface="Lora"/>
                <a:cs typeface="Lora"/>
                <a:sym typeface="Lora"/>
              </a:rPr>
              <a:t>So let's take a quick example to understand an indentation error.</a:t>
            </a:r>
            <a:endParaRPr sz="1500">
              <a:solidFill>
                <a:srgbClr val="3D4251"/>
              </a:solidFill>
              <a:highlight>
                <a:srgbClr val="FFFFFF"/>
              </a:highlight>
              <a:latin typeface="Lora"/>
              <a:ea typeface="Lora"/>
              <a:cs typeface="Lora"/>
              <a:sym typeface="Lora"/>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lnSpc>
                <a:spcPct val="150000"/>
              </a:lnSpc>
              <a:spcBef>
                <a:spcPts val="0"/>
              </a:spcBef>
              <a:spcAft>
                <a:spcPts val="0"/>
              </a:spcAft>
              <a:buClr>
                <a:schemeClr val="dk1"/>
              </a:buClr>
              <a:buSzPct val="61111"/>
              <a:buFont typeface="Arial"/>
              <a:buNone/>
            </a:pPr>
            <a:r>
              <a:rPr b="1" lang="en">
                <a:solidFill>
                  <a:srgbClr val="25265E"/>
                </a:solidFill>
                <a:highlight>
                  <a:srgbClr val="F9FAFC"/>
                </a:highlight>
              </a:rPr>
              <a:t>Exceptions in Python</a:t>
            </a:r>
            <a:endParaRPr b="1">
              <a:solidFill>
                <a:srgbClr val="25265E"/>
              </a:solidFill>
              <a:highlight>
                <a:srgbClr val="F9FAFC"/>
              </a:highlight>
            </a:endParaRPr>
          </a:p>
          <a:p>
            <a:pPr indent="0" lvl="0" marL="0" rtl="0" algn="l">
              <a:lnSpc>
                <a:spcPct val="166666"/>
              </a:lnSpc>
              <a:spcBef>
                <a:spcPts val="900"/>
              </a:spcBef>
              <a:spcAft>
                <a:spcPts val="0"/>
              </a:spcAft>
              <a:buClr>
                <a:schemeClr val="dk1"/>
              </a:buClr>
              <a:buSzPct val="81481"/>
              <a:buFont typeface="Arial"/>
              <a:buNone/>
            </a:pPr>
            <a:r>
              <a:rPr lang="en" sz="1350">
                <a:solidFill>
                  <a:schemeClr val="dk1"/>
                </a:solidFill>
                <a:highlight>
                  <a:srgbClr val="F9FAFC"/>
                </a:highlight>
              </a:rPr>
              <a:t>Python has many </a:t>
            </a:r>
            <a:r>
              <a:rPr lang="en" sz="1350">
                <a:solidFill>
                  <a:srgbClr val="0556F3"/>
                </a:solidFill>
                <a:highlight>
                  <a:srgbClr val="F9FAFC"/>
                </a:highlight>
                <a:uFill>
                  <a:noFill/>
                </a:uFill>
                <a:hlinkClick r:id="rId3">
                  <a:extLst>
                    <a:ext uri="{A12FA001-AC4F-418D-AE19-62706E023703}">
                      <ahyp:hlinkClr val="tx"/>
                    </a:ext>
                  </a:extLst>
                </a:hlinkClick>
              </a:rPr>
              <a:t>built-in exceptions</a:t>
            </a:r>
            <a:r>
              <a:rPr lang="en" sz="1350">
                <a:solidFill>
                  <a:schemeClr val="dk1"/>
                </a:solidFill>
                <a:highlight>
                  <a:srgbClr val="F9FAFC"/>
                </a:highlight>
              </a:rPr>
              <a:t> that are raised when your program encounters an error (something in the program goes wrong).</a:t>
            </a:r>
            <a:endParaRPr sz="1350">
              <a:solidFill>
                <a:schemeClr val="dk1"/>
              </a:solidFill>
              <a:highlight>
                <a:srgbClr val="F9FAFC"/>
              </a:highlight>
            </a:endParaRPr>
          </a:p>
          <a:p>
            <a:pPr indent="0" lvl="0" marL="0" rtl="0" algn="l">
              <a:lnSpc>
                <a:spcPct val="166666"/>
              </a:lnSpc>
              <a:spcBef>
                <a:spcPts val="1200"/>
              </a:spcBef>
              <a:spcAft>
                <a:spcPts val="0"/>
              </a:spcAft>
              <a:buClr>
                <a:schemeClr val="dk1"/>
              </a:buClr>
              <a:buSzPct val="81481"/>
              <a:buFont typeface="Arial"/>
              <a:buNone/>
            </a:pPr>
            <a:r>
              <a:rPr lang="en" sz="1350">
                <a:solidFill>
                  <a:schemeClr val="dk1"/>
                </a:solidFill>
                <a:highlight>
                  <a:srgbClr val="F9FAFC"/>
                </a:highlight>
              </a:rPr>
              <a:t>When these exceptions occur, the Python interpreter stops the current process and passes it to the calling process until it is handled. If not handled, the program will crash.</a:t>
            </a:r>
            <a:endParaRPr sz="1350">
              <a:solidFill>
                <a:schemeClr val="dk1"/>
              </a:solidFill>
              <a:highlight>
                <a:srgbClr val="F9FAFC"/>
              </a:highlight>
            </a:endParaRPr>
          </a:p>
          <a:p>
            <a:pPr indent="0" lvl="0" marL="0" rtl="0" algn="l">
              <a:lnSpc>
                <a:spcPct val="166666"/>
              </a:lnSpc>
              <a:spcBef>
                <a:spcPts val="1200"/>
              </a:spcBef>
              <a:spcAft>
                <a:spcPts val="0"/>
              </a:spcAft>
              <a:buClr>
                <a:schemeClr val="dk1"/>
              </a:buClr>
              <a:buSzPct val="81481"/>
              <a:buFont typeface="Arial"/>
              <a:buNone/>
            </a:pPr>
            <a:r>
              <a:rPr lang="en" sz="1350">
                <a:solidFill>
                  <a:schemeClr val="dk1"/>
                </a:solidFill>
                <a:highlight>
                  <a:srgbClr val="F9FAFC"/>
                </a:highlight>
              </a:rPr>
              <a:t>For example, let us consider a program where we have a </a:t>
            </a:r>
            <a:r>
              <a:rPr lang="en" sz="1350">
                <a:solidFill>
                  <a:srgbClr val="0556F3"/>
                </a:solidFill>
                <a:highlight>
                  <a:srgbClr val="F9FAFC"/>
                </a:highlight>
                <a:uFill>
                  <a:noFill/>
                </a:uFill>
                <a:hlinkClick r:id="rId4">
                  <a:extLst>
                    <a:ext uri="{A12FA001-AC4F-418D-AE19-62706E023703}">
                      <ahyp:hlinkClr val="tx"/>
                    </a:ext>
                  </a:extLst>
                </a:hlinkClick>
              </a:rPr>
              <a:t>function</a:t>
            </a:r>
            <a:r>
              <a:rPr lang="en" sz="1350">
                <a:solidFill>
                  <a:schemeClr val="dk1"/>
                </a:solidFill>
                <a:highlight>
                  <a:srgbClr val="F9FAFC"/>
                </a:highlight>
              </a:rPr>
              <a:t> </a:t>
            </a:r>
            <a:r>
              <a:rPr lang="en" sz="1050">
                <a:solidFill>
                  <a:schemeClr val="dk1"/>
                </a:solidFill>
                <a:highlight>
                  <a:srgbClr val="F5F5F5"/>
                </a:highlight>
                <a:latin typeface="Courier New"/>
                <a:ea typeface="Courier New"/>
                <a:cs typeface="Courier New"/>
                <a:sym typeface="Courier New"/>
              </a:rPr>
              <a:t>A</a:t>
            </a:r>
            <a:r>
              <a:rPr lang="en" sz="1350">
                <a:solidFill>
                  <a:schemeClr val="dk1"/>
                </a:solidFill>
                <a:highlight>
                  <a:srgbClr val="F9FAFC"/>
                </a:highlight>
              </a:rPr>
              <a:t> that calls function </a:t>
            </a:r>
            <a:r>
              <a:rPr lang="en" sz="1050">
                <a:solidFill>
                  <a:schemeClr val="dk1"/>
                </a:solidFill>
                <a:highlight>
                  <a:srgbClr val="F5F5F5"/>
                </a:highlight>
                <a:latin typeface="Courier New"/>
                <a:ea typeface="Courier New"/>
                <a:cs typeface="Courier New"/>
                <a:sym typeface="Courier New"/>
              </a:rPr>
              <a:t>B</a:t>
            </a:r>
            <a:r>
              <a:rPr lang="en" sz="1350">
                <a:solidFill>
                  <a:schemeClr val="dk1"/>
                </a:solidFill>
                <a:highlight>
                  <a:srgbClr val="F9FAFC"/>
                </a:highlight>
              </a:rPr>
              <a:t>, which in turn calls function </a:t>
            </a:r>
            <a:r>
              <a:rPr lang="en" sz="1050">
                <a:solidFill>
                  <a:schemeClr val="dk1"/>
                </a:solidFill>
                <a:highlight>
                  <a:srgbClr val="F5F5F5"/>
                </a:highlight>
                <a:latin typeface="Courier New"/>
                <a:ea typeface="Courier New"/>
                <a:cs typeface="Courier New"/>
                <a:sym typeface="Courier New"/>
              </a:rPr>
              <a:t>C</a:t>
            </a:r>
            <a:r>
              <a:rPr lang="en" sz="1350">
                <a:solidFill>
                  <a:schemeClr val="dk1"/>
                </a:solidFill>
                <a:highlight>
                  <a:srgbClr val="F9FAFC"/>
                </a:highlight>
              </a:rPr>
              <a:t>. If an exception occurs in function </a:t>
            </a:r>
            <a:r>
              <a:rPr lang="en" sz="1050">
                <a:solidFill>
                  <a:schemeClr val="dk1"/>
                </a:solidFill>
                <a:highlight>
                  <a:srgbClr val="F5F5F5"/>
                </a:highlight>
                <a:latin typeface="Courier New"/>
                <a:ea typeface="Courier New"/>
                <a:cs typeface="Courier New"/>
                <a:sym typeface="Courier New"/>
              </a:rPr>
              <a:t>C</a:t>
            </a:r>
            <a:r>
              <a:rPr lang="en" sz="1350">
                <a:solidFill>
                  <a:schemeClr val="dk1"/>
                </a:solidFill>
                <a:highlight>
                  <a:srgbClr val="F9FAFC"/>
                </a:highlight>
              </a:rPr>
              <a:t> but is not handled in </a:t>
            </a:r>
            <a:r>
              <a:rPr lang="en" sz="1050">
                <a:solidFill>
                  <a:schemeClr val="dk1"/>
                </a:solidFill>
                <a:highlight>
                  <a:srgbClr val="F5F5F5"/>
                </a:highlight>
                <a:latin typeface="Courier New"/>
                <a:ea typeface="Courier New"/>
                <a:cs typeface="Courier New"/>
                <a:sym typeface="Courier New"/>
              </a:rPr>
              <a:t>C</a:t>
            </a:r>
            <a:r>
              <a:rPr lang="en" sz="1350">
                <a:solidFill>
                  <a:schemeClr val="dk1"/>
                </a:solidFill>
                <a:highlight>
                  <a:srgbClr val="F9FAFC"/>
                </a:highlight>
              </a:rPr>
              <a:t>, the exception passes to </a:t>
            </a:r>
            <a:r>
              <a:rPr lang="en" sz="1050">
                <a:solidFill>
                  <a:schemeClr val="dk1"/>
                </a:solidFill>
                <a:highlight>
                  <a:srgbClr val="F5F5F5"/>
                </a:highlight>
                <a:latin typeface="Courier New"/>
                <a:ea typeface="Courier New"/>
                <a:cs typeface="Courier New"/>
                <a:sym typeface="Courier New"/>
              </a:rPr>
              <a:t>B</a:t>
            </a:r>
            <a:r>
              <a:rPr lang="en" sz="1350">
                <a:solidFill>
                  <a:schemeClr val="dk1"/>
                </a:solidFill>
                <a:highlight>
                  <a:srgbClr val="F9FAFC"/>
                </a:highlight>
              </a:rPr>
              <a:t> and then to </a:t>
            </a:r>
            <a:r>
              <a:rPr lang="en" sz="1050">
                <a:solidFill>
                  <a:schemeClr val="dk1"/>
                </a:solidFill>
                <a:highlight>
                  <a:srgbClr val="F5F5F5"/>
                </a:highlight>
                <a:latin typeface="Courier New"/>
                <a:ea typeface="Courier New"/>
                <a:cs typeface="Courier New"/>
                <a:sym typeface="Courier New"/>
              </a:rPr>
              <a:t>A</a:t>
            </a:r>
            <a:r>
              <a:rPr lang="en" sz="1350">
                <a:solidFill>
                  <a:schemeClr val="dk1"/>
                </a:solidFill>
                <a:highlight>
                  <a:srgbClr val="F9FAFC"/>
                </a:highlight>
              </a:rPr>
              <a:t>.</a:t>
            </a:r>
            <a:endParaRPr sz="1350">
              <a:solidFill>
                <a:schemeClr val="dk1"/>
              </a:solidFill>
              <a:highlight>
                <a:srgbClr val="F9FAFC"/>
              </a:highlight>
            </a:endParaRPr>
          </a:p>
          <a:p>
            <a:pPr indent="0" lvl="0" marL="0" rtl="0" algn="l">
              <a:lnSpc>
                <a:spcPct val="166666"/>
              </a:lnSpc>
              <a:spcBef>
                <a:spcPts val="1200"/>
              </a:spcBef>
              <a:spcAft>
                <a:spcPts val="0"/>
              </a:spcAft>
              <a:buClr>
                <a:schemeClr val="dk1"/>
              </a:buClr>
              <a:buSzPct val="81481"/>
              <a:buFont typeface="Arial"/>
              <a:buNone/>
            </a:pPr>
            <a:r>
              <a:rPr lang="en" sz="1350">
                <a:solidFill>
                  <a:schemeClr val="dk1"/>
                </a:solidFill>
                <a:highlight>
                  <a:srgbClr val="F9FAFC"/>
                </a:highlight>
              </a:rPr>
              <a:t>If never handled, an error message is displayed and our program comes to a sudden unexpected halt.</a:t>
            </a:r>
            <a:endParaRPr sz="1350">
              <a:solidFill>
                <a:schemeClr val="dk1"/>
              </a:solidFill>
              <a:highlight>
                <a:srgbClr val="F9FAFC"/>
              </a:highlight>
            </a:endParaRPr>
          </a:p>
          <a:p>
            <a:pPr indent="0" lvl="0" marL="0" rtl="0" algn="l">
              <a:spcBef>
                <a:spcPts val="120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1" name="Google Shape;241;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2" name="Google Shape;242;p42"/>
          <p:cNvPicPr preferRelativeResize="0"/>
          <p:nvPr/>
        </p:nvPicPr>
        <p:blipFill>
          <a:blip r:embed="rId3">
            <a:alphaModFix/>
          </a:blip>
          <a:stretch>
            <a:fillRect/>
          </a:stretch>
        </p:blipFill>
        <p:spPr>
          <a:xfrm>
            <a:off x="456100" y="1559550"/>
            <a:ext cx="8060650" cy="2846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8" name="Google Shape;248;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lnSpc>
                <a:spcPct val="130000"/>
              </a:lnSpc>
              <a:spcBef>
                <a:spcPts val="2600"/>
              </a:spcBef>
              <a:spcAft>
                <a:spcPts val="0"/>
              </a:spcAft>
              <a:buClr>
                <a:schemeClr val="dk1"/>
              </a:buClr>
              <a:buSzPct val="64705"/>
              <a:buFont typeface="Arial"/>
              <a:buNone/>
            </a:pPr>
            <a:r>
              <a:rPr b="1" lang="en" sz="1700">
                <a:solidFill>
                  <a:srgbClr val="3D4251"/>
                </a:solidFill>
                <a:highlight>
                  <a:srgbClr val="FFFFFF"/>
                </a:highlight>
              </a:rPr>
              <a:t>Exceptions</a:t>
            </a:r>
            <a:endParaRPr b="1" sz="1700">
              <a:solidFill>
                <a:srgbClr val="3D4251"/>
              </a:solidFill>
              <a:highlight>
                <a:srgbClr val="FFFFFF"/>
              </a:highlight>
            </a:endParaRPr>
          </a:p>
          <a:p>
            <a:pPr indent="0" lvl="0" marL="0" rtl="0" algn="l">
              <a:lnSpc>
                <a:spcPct val="180000"/>
              </a:lnSpc>
              <a:spcBef>
                <a:spcPts val="900"/>
              </a:spcBef>
              <a:spcAft>
                <a:spcPts val="0"/>
              </a:spcAft>
              <a:buClr>
                <a:schemeClr val="dk1"/>
              </a:buClr>
              <a:buSzPct val="73333"/>
              <a:buFont typeface="Arial"/>
              <a:buNone/>
            </a:pPr>
            <a:r>
              <a:rPr lang="en" sz="1500">
                <a:solidFill>
                  <a:srgbClr val="3D4251"/>
                </a:solidFill>
                <a:highlight>
                  <a:srgbClr val="FFFFFF"/>
                </a:highlight>
                <a:latin typeface="Lora"/>
                <a:ea typeface="Lora"/>
                <a:cs typeface="Lora"/>
                <a:sym typeface="Lora"/>
              </a:rPr>
              <a:t>Even if the syntax of a statement or expression is correct, it may still cause an error when executed. Python exceptions are errors that are detected during execution and are not unconditionally fatal: you will soon learn in the tutorial how to handle them in Python programs. An exception object is created when a Python script raises an exception. If the script explicitly doesn't handle the exception, the program will be forced to terminate abruptly.</a:t>
            </a:r>
            <a:endParaRPr sz="1500">
              <a:solidFill>
                <a:srgbClr val="3D4251"/>
              </a:solidFill>
              <a:highlight>
                <a:srgbClr val="FFFFFF"/>
              </a:highlight>
              <a:latin typeface="Lora"/>
              <a:ea typeface="Lora"/>
              <a:cs typeface="Lora"/>
              <a:sym typeface="Lora"/>
            </a:endParaRPr>
          </a:p>
          <a:p>
            <a:pPr indent="0" lvl="0" marL="0" rtl="0" algn="l">
              <a:lnSpc>
                <a:spcPct val="180000"/>
              </a:lnSpc>
              <a:spcBef>
                <a:spcPts val="2300"/>
              </a:spcBef>
              <a:spcAft>
                <a:spcPts val="0"/>
              </a:spcAft>
              <a:buClr>
                <a:schemeClr val="dk1"/>
              </a:buClr>
              <a:buSzPct val="73333"/>
              <a:buFont typeface="Arial"/>
              <a:buNone/>
            </a:pPr>
            <a:r>
              <a:rPr lang="en" sz="1500">
                <a:solidFill>
                  <a:srgbClr val="3D4251"/>
                </a:solidFill>
                <a:highlight>
                  <a:srgbClr val="FFFFFF"/>
                </a:highlight>
                <a:latin typeface="Lora"/>
                <a:ea typeface="Lora"/>
                <a:cs typeface="Lora"/>
                <a:sym typeface="Lora"/>
              </a:rPr>
              <a:t>The programs usually do not handle exceptions, and result in error messages as shown here:</a:t>
            </a:r>
            <a:endParaRPr sz="1500">
              <a:solidFill>
                <a:srgbClr val="3D4251"/>
              </a:solidFill>
              <a:highlight>
                <a:srgbClr val="FFFFFF"/>
              </a:highlight>
              <a:latin typeface="Lora"/>
              <a:ea typeface="Lora"/>
              <a:cs typeface="Lora"/>
              <a:sym typeface="Lora"/>
            </a:endParaRPr>
          </a:p>
          <a:p>
            <a:pPr indent="0" lvl="0" marL="0" rtl="0" algn="l">
              <a:spcBef>
                <a:spcPts val="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4" name="Google Shape;254;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5" name="Google Shape;255;p44"/>
          <p:cNvPicPr preferRelativeResize="0"/>
          <p:nvPr/>
        </p:nvPicPr>
        <p:blipFill>
          <a:blip r:embed="rId3">
            <a:alphaModFix/>
          </a:blip>
          <a:stretch>
            <a:fillRect/>
          </a:stretch>
        </p:blipFill>
        <p:spPr>
          <a:xfrm>
            <a:off x="-111499" y="-703925"/>
            <a:ext cx="7552424" cy="5143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1" name="Google Shape;261;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2" name="Google Shape;262;p45"/>
          <p:cNvPicPr preferRelativeResize="0"/>
          <p:nvPr/>
        </p:nvPicPr>
        <p:blipFill>
          <a:blip r:embed="rId3">
            <a:alphaModFix/>
          </a:blip>
          <a:stretch>
            <a:fillRect/>
          </a:stretch>
        </p:blipFill>
        <p:spPr>
          <a:xfrm>
            <a:off x="97575" y="125450"/>
            <a:ext cx="8600376" cy="40848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8" name="Google Shape;268;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80000"/>
              </a:lnSpc>
              <a:spcBef>
                <a:spcPts val="2300"/>
              </a:spcBef>
              <a:spcAft>
                <a:spcPts val="0"/>
              </a:spcAft>
              <a:buClr>
                <a:schemeClr val="dk1"/>
              </a:buClr>
              <a:buSzPts val="1100"/>
              <a:buFont typeface="Arial"/>
              <a:buNone/>
            </a:pPr>
            <a:r>
              <a:rPr lang="en" sz="1500">
                <a:solidFill>
                  <a:srgbClr val="3D4251"/>
                </a:solidFill>
                <a:highlight>
                  <a:srgbClr val="FFFFFF"/>
                </a:highlight>
                <a:latin typeface="Lora"/>
                <a:ea typeface="Lora"/>
                <a:cs typeface="Lora"/>
                <a:sym typeface="Lora"/>
              </a:rPr>
              <a:t>There are various types of Python exceptions, and the type is printed as part of the message: the types in the above two examples are ZeroDivisionError and TypeError. Both the error strings printed as the exception type is the name of the Python's built-in exception.</a:t>
            </a:r>
            <a:endParaRPr sz="1500">
              <a:solidFill>
                <a:srgbClr val="3D4251"/>
              </a:solidFill>
              <a:highlight>
                <a:srgbClr val="FFFFFF"/>
              </a:highlight>
              <a:latin typeface="Lora"/>
              <a:ea typeface="Lora"/>
              <a:cs typeface="Lora"/>
              <a:sym typeface="Lora"/>
            </a:endParaRPr>
          </a:p>
          <a:p>
            <a:pPr indent="0" lvl="0" marL="0" rtl="0" algn="l">
              <a:lnSpc>
                <a:spcPct val="180000"/>
              </a:lnSpc>
              <a:spcBef>
                <a:spcPts val="2300"/>
              </a:spcBef>
              <a:spcAft>
                <a:spcPts val="0"/>
              </a:spcAft>
              <a:buClr>
                <a:schemeClr val="dk1"/>
              </a:buClr>
              <a:buSzPts val="1100"/>
              <a:buFont typeface="Arial"/>
              <a:buNone/>
            </a:pPr>
            <a:r>
              <a:rPr lang="en" sz="1500">
                <a:solidFill>
                  <a:srgbClr val="3D4251"/>
                </a:solidFill>
                <a:highlight>
                  <a:srgbClr val="FFFFFF"/>
                </a:highlight>
                <a:latin typeface="Lora"/>
                <a:ea typeface="Lora"/>
                <a:cs typeface="Lora"/>
                <a:sym typeface="Lora"/>
              </a:rPr>
              <a:t>The remaining part of the error line provides the details of what caused the error based on the type of exception.</a:t>
            </a:r>
            <a:endParaRPr sz="1500">
              <a:solidFill>
                <a:srgbClr val="3D4251"/>
              </a:solidFill>
              <a:highlight>
                <a:srgbClr val="FFFFFF"/>
              </a:highlight>
              <a:latin typeface="Lora"/>
              <a:ea typeface="Lora"/>
              <a:cs typeface="Lora"/>
              <a:sym typeface="Lora"/>
            </a:endParaRPr>
          </a:p>
          <a:p>
            <a:pPr indent="0" lvl="0" marL="0" rtl="0" algn="l">
              <a:spcBef>
                <a:spcPts val="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4" name="Google Shape;274;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lnSpc>
                <a:spcPct val="180000"/>
              </a:lnSpc>
              <a:spcBef>
                <a:spcPts val="2300"/>
              </a:spcBef>
              <a:spcAft>
                <a:spcPts val="0"/>
              </a:spcAft>
              <a:buNone/>
            </a:pPr>
            <a:r>
              <a:rPr lang="en" sz="1500">
                <a:solidFill>
                  <a:srgbClr val="3D4251"/>
                </a:solidFill>
                <a:highlight>
                  <a:srgbClr val="FFFFFF"/>
                </a:highlight>
                <a:latin typeface="Lora"/>
                <a:ea typeface="Lora"/>
                <a:cs typeface="Lora"/>
                <a:sym typeface="Lora"/>
              </a:rPr>
              <a:t>Let's now look at Python's built-in exceptions.</a:t>
            </a:r>
            <a:endParaRPr sz="1500">
              <a:solidFill>
                <a:srgbClr val="3D4251"/>
              </a:solidFill>
              <a:highlight>
                <a:srgbClr val="FFFFFF"/>
              </a:highlight>
              <a:latin typeface="Lora"/>
              <a:ea typeface="Lora"/>
              <a:cs typeface="Lora"/>
              <a:sym typeface="Lora"/>
            </a:endParaRPr>
          </a:p>
          <a:p>
            <a:pPr indent="0" lvl="0" marL="0" rtl="0" algn="l">
              <a:lnSpc>
                <a:spcPct val="130000"/>
              </a:lnSpc>
              <a:spcBef>
                <a:spcPts val="2600"/>
              </a:spcBef>
              <a:spcAft>
                <a:spcPts val="0"/>
              </a:spcAft>
              <a:buNone/>
            </a:pPr>
            <a:r>
              <a:rPr b="1" lang="en" sz="1700">
                <a:solidFill>
                  <a:srgbClr val="3D4251"/>
                </a:solidFill>
                <a:highlight>
                  <a:srgbClr val="FFFFFF"/>
                </a:highlight>
              </a:rPr>
              <a:t>Built-in Exceptions</a:t>
            </a:r>
            <a:endParaRPr b="1" sz="1700">
              <a:solidFill>
                <a:srgbClr val="3D4251"/>
              </a:solidFill>
              <a:highlight>
                <a:srgbClr val="FFFFFF"/>
              </a:highlight>
            </a:endParaRPr>
          </a:p>
          <a:p>
            <a:pPr indent="0" lvl="0" marL="0" rtl="0" algn="l">
              <a:spcBef>
                <a:spcPts val="900"/>
              </a:spcBef>
              <a:spcAft>
                <a:spcPts val="0"/>
              </a:spcAft>
              <a:buNone/>
            </a:pPr>
            <a:r>
              <a:rPr lang="en" sz="1500">
                <a:solidFill>
                  <a:srgbClr val="009BD8"/>
                </a:solidFill>
                <a:highlight>
                  <a:srgbClr val="FFFFFF"/>
                </a:highlight>
                <a:uFill>
                  <a:noFill/>
                </a:uFill>
                <a:latin typeface="Lora"/>
                <a:ea typeface="Lora"/>
                <a:cs typeface="Lora"/>
                <a:sym typeface="Lora"/>
                <a:hlinkClick r:id="rId3">
                  <a:extLst>
                    <a:ext uri="{A12FA001-AC4F-418D-AE19-62706E023703}">
                      <ahyp:hlinkClr val="tx"/>
                    </a:ext>
                  </a:extLst>
                </a:hlinkClick>
              </a:rPr>
              <a:t>Source</a:t>
            </a:r>
            <a:endParaRPr sz="1500">
              <a:solidFill>
                <a:srgbClr val="009BD8"/>
              </a:solidFill>
              <a:highlight>
                <a:srgbClr val="FFFFFF"/>
              </a:highlight>
              <a:latin typeface="Lora"/>
              <a:ea typeface="Lora"/>
              <a:cs typeface="Lora"/>
              <a:sym typeface="Lora"/>
            </a:endParaRPr>
          </a:p>
          <a:p>
            <a:pPr indent="0" lvl="0" marL="0" rtl="0" algn="l">
              <a:lnSpc>
                <a:spcPct val="180000"/>
              </a:lnSpc>
              <a:spcBef>
                <a:spcPts val="0"/>
              </a:spcBef>
              <a:spcAft>
                <a:spcPts val="0"/>
              </a:spcAft>
              <a:buNone/>
            </a:pPr>
            <a:r>
              <a:rPr lang="en" sz="1500">
                <a:solidFill>
                  <a:srgbClr val="3D4251"/>
                </a:solidFill>
                <a:highlight>
                  <a:srgbClr val="FFFFFF"/>
                </a:highlight>
                <a:latin typeface="Lora"/>
                <a:ea typeface="Lora"/>
                <a:cs typeface="Lora"/>
                <a:sym typeface="Lora"/>
              </a:rPr>
              <a:t>Before you start learning the built-in exceptions, let's just quickly revise the four main components of exception handling, as shown in </a:t>
            </a:r>
            <a:r>
              <a:rPr lang="en" sz="1500">
                <a:solidFill>
                  <a:srgbClr val="009BD8"/>
                </a:solidFill>
                <a:highlight>
                  <a:srgbClr val="FFFFFF"/>
                </a:highlight>
                <a:uFill>
                  <a:noFill/>
                </a:uFill>
                <a:latin typeface="Lora"/>
                <a:ea typeface="Lora"/>
                <a:cs typeface="Lora"/>
                <a:sym typeface="Lora"/>
                <a:hlinkClick r:id="rId4">
                  <a:extLst>
                    <a:ext uri="{A12FA001-AC4F-418D-AE19-62706E023703}">
                      <ahyp:hlinkClr val="tx"/>
                    </a:ext>
                  </a:extLst>
                </a:hlinkClick>
              </a:rPr>
              <a:t>this</a:t>
            </a:r>
            <a:r>
              <a:rPr lang="en" sz="1500">
                <a:solidFill>
                  <a:srgbClr val="3D4251"/>
                </a:solidFill>
                <a:highlight>
                  <a:srgbClr val="FFFFFF"/>
                </a:highlight>
                <a:latin typeface="Lora"/>
                <a:ea typeface="Lora"/>
                <a:cs typeface="Lora"/>
                <a:sym typeface="Lora"/>
              </a:rPr>
              <a:t> figure.</a:t>
            </a:r>
            <a:endParaRPr sz="1500">
              <a:solidFill>
                <a:srgbClr val="3D4251"/>
              </a:solidFill>
              <a:highlight>
                <a:srgbClr val="FFFFFF"/>
              </a:highlight>
              <a:latin typeface="Lora"/>
              <a:ea typeface="Lora"/>
              <a:cs typeface="Lora"/>
              <a:sym typeface="Lora"/>
            </a:endParaRPr>
          </a:p>
          <a:p>
            <a:pPr indent="-302418" lvl="0" marL="457200" rtl="0" algn="l">
              <a:lnSpc>
                <a:spcPct val="180000"/>
              </a:lnSpc>
              <a:spcBef>
                <a:spcPts val="2300"/>
              </a:spcBef>
              <a:spcAft>
                <a:spcPts val="0"/>
              </a:spcAft>
              <a:buClr>
                <a:srgbClr val="3D4251"/>
              </a:buClr>
              <a:buSzPct val="100000"/>
              <a:buFont typeface="Lora"/>
              <a:buChar char="●"/>
            </a:pPr>
            <a:r>
              <a:rPr b="1" lang="en" sz="1500">
                <a:solidFill>
                  <a:srgbClr val="3D4251"/>
                </a:solidFill>
                <a:highlight>
                  <a:srgbClr val="FFFFFF"/>
                </a:highlight>
                <a:latin typeface="Lora"/>
                <a:ea typeface="Lora"/>
                <a:cs typeface="Lora"/>
                <a:sym typeface="Lora"/>
              </a:rPr>
              <a:t>Try:</a:t>
            </a:r>
            <a:r>
              <a:rPr lang="en" sz="1500">
                <a:solidFill>
                  <a:srgbClr val="3D4251"/>
                </a:solidFill>
                <a:highlight>
                  <a:srgbClr val="FFFFFF"/>
                </a:highlight>
                <a:latin typeface="Lora"/>
                <a:ea typeface="Lora"/>
                <a:cs typeface="Lora"/>
                <a:sym typeface="Lora"/>
              </a:rPr>
              <a:t> It will run the code block in which you expect an error to occur.</a:t>
            </a:r>
            <a:br>
              <a:rPr lang="en" sz="1500">
                <a:solidFill>
                  <a:srgbClr val="3D4251"/>
                </a:solidFill>
                <a:highlight>
                  <a:srgbClr val="FFFFFF"/>
                </a:highlight>
                <a:latin typeface="Lora"/>
                <a:ea typeface="Lora"/>
                <a:cs typeface="Lora"/>
                <a:sym typeface="Lora"/>
              </a:rPr>
            </a:br>
            <a:endParaRPr sz="1500">
              <a:solidFill>
                <a:srgbClr val="3D4251"/>
              </a:solidFill>
              <a:highlight>
                <a:srgbClr val="FFFFFF"/>
              </a:highlight>
              <a:latin typeface="Lora"/>
              <a:ea typeface="Lora"/>
              <a:cs typeface="Lora"/>
              <a:sym typeface="Lora"/>
            </a:endParaRPr>
          </a:p>
          <a:p>
            <a:pPr indent="-302418" lvl="0" marL="457200" rtl="0" algn="l">
              <a:lnSpc>
                <a:spcPct val="180000"/>
              </a:lnSpc>
              <a:spcBef>
                <a:spcPts val="0"/>
              </a:spcBef>
              <a:spcAft>
                <a:spcPts val="0"/>
              </a:spcAft>
              <a:buClr>
                <a:srgbClr val="3D4251"/>
              </a:buClr>
              <a:buSzPct val="100000"/>
              <a:buFont typeface="Lora"/>
              <a:buChar char="●"/>
            </a:pPr>
            <a:r>
              <a:rPr b="1" lang="en" sz="1500">
                <a:solidFill>
                  <a:srgbClr val="3D4251"/>
                </a:solidFill>
                <a:highlight>
                  <a:srgbClr val="FFFFFF"/>
                </a:highlight>
                <a:latin typeface="Lora"/>
                <a:ea typeface="Lora"/>
                <a:cs typeface="Lora"/>
                <a:sym typeface="Lora"/>
              </a:rPr>
              <a:t>Except:</a:t>
            </a:r>
            <a:r>
              <a:rPr lang="en" sz="1500">
                <a:solidFill>
                  <a:srgbClr val="3D4251"/>
                </a:solidFill>
                <a:highlight>
                  <a:srgbClr val="FFFFFF"/>
                </a:highlight>
                <a:latin typeface="Lora"/>
                <a:ea typeface="Lora"/>
                <a:cs typeface="Lora"/>
                <a:sym typeface="Lora"/>
              </a:rPr>
              <a:t> Here, you will define the type of exception you expect in the try block (built-in or custom).</a:t>
            </a:r>
            <a:endParaRPr sz="1500">
              <a:solidFill>
                <a:srgbClr val="3D4251"/>
              </a:solidFill>
              <a:highlight>
                <a:srgbClr val="FFFFFF"/>
              </a:highlight>
              <a:latin typeface="Lora"/>
              <a:ea typeface="Lora"/>
              <a:cs typeface="Lora"/>
              <a:sym typeface="Lora"/>
            </a:endParaRPr>
          </a:p>
          <a:p>
            <a:pPr indent="0" lvl="0" marL="0" rtl="0" algn="l">
              <a:spcBef>
                <a:spcPts val="15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0" name="Google Shape;280;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16706" lvl="0" marL="457200" rtl="0" algn="l">
              <a:lnSpc>
                <a:spcPct val="180000"/>
              </a:lnSpc>
              <a:spcBef>
                <a:spcPts val="3800"/>
              </a:spcBef>
              <a:spcAft>
                <a:spcPts val="0"/>
              </a:spcAft>
              <a:buClr>
                <a:srgbClr val="3D4251"/>
              </a:buClr>
              <a:buSzPct val="100000"/>
              <a:buFont typeface="Lora"/>
              <a:buChar char="●"/>
            </a:pPr>
            <a:r>
              <a:rPr b="1" lang="en" sz="1500">
                <a:solidFill>
                  <a:srgbClr val="3D4251"/>
                </a:solidFill>
                <a:highlight>
                  <a:srgbClr val="FFFFFF"/>
                </a:highlight>
                <a:latin typeface="Lora"/>
                <a:ea typeface="Lora"/>
                <a:cs typeface="Lora"/>
                <a:sym typeface="Lora"/>
              </a:rPr>
              <a:t>Else:</a:t>
            </a:r>
            <a:r>
              <a:rPr lang="en" sz="1500">
                <a:solidFill>
                  <a:srgbClr val="3D4251"/>
                </a:solidFill>
                <a:highlight>
                  <a:srgbClr val="FFFFFF"/>
                </a:highlight>
                <a:latin typeface="Lora"/>
                <a:ea typeface="Lora"/>
                <a:cs typeface="Lora"/>
                <a:sym typeface="Lora"/>
              </a:rPr>
              <a:t> If there isn't any exception, then this block of code will be executed (consider this as a remedy or a fallback option if you expect a part of your script to produce an exception).</a:t>
            </a:r>
            <a:br>
              <a:rPr lang="en" sz="1500">
                <a:solidFill>
                  <a:srgbClr val="3D4251"/>
                </a:solidFill>
                <a:highlight>
                  <a:srgbClr val="FFFFFF"/>
                </a:highlight>
                <a:latin typeface="Lora"/>
                <a:ea typeface="Lora"/>
                <a:cs typeface="Lora"/>
                <a:sym typeface="Lora"/>
              </a:rPr>
            </a:br>
            <a:endParaRPr sz="1500">
              <a:solidFill>
                <a:srgbClr val="3D4251"/>
              </a:solidFill>
              <a:highlight>
                <a:srgbClr val="FFFFFF"/>
              </a:highlight>
              <a:latin typeface="Lora"/>
              <a:ea typeface="Lora"/>
              <a:cs typeface="Lora"/>
              <a:sym typeface="Lora"/>
            </a:endParaRPr>
          </a:p>
          <a:p>
            <a:pPr indent="-316706" lvl="0" marL="457200" rtl="0" algn="l">
              <a:lnSpc>
                <a:spcPct val="180000"/>
              </a:lnSpc>
              <a:spcBef>
                <a:spcPts val="0"/>
              </a:spcBef>
              <a:spcAft>
                <a:spcPts val="0"/>
              </a:spcAft>
              <a:buClr>
                <a:srgbClr val="3D4251"/>
              </a:buClr>
              <a:buSzPct val="100000"/>
              <a:buFont typeface="Lora"/>
              <a:buChar char="●"/>
            </a:pPr>
            <a:r>
              <a:rPr b="1" lang="en" sz="1500">
                <a:solidFill>
                  <a:srgbClr val="3D4251"/>
                </a:solidFill>
                <a:highlight>
                  <a:srgbClr val="FFFFFF"/>
                </a:highlight>
                <a:latin typeface="Lora"/>
                <a:ea typeface="Lora"/>
                <a:cs typeface="Lora"/>
                <a:sym typeface="Lora"/>
              </a:rPr>
              <a:t>Finally:</a:t>
            </a:r>
            <a:r>
              <a:rPr lang="en" sz="1500">
                <a:solidFill>
                  <a:srgbClr val="3D4251"/>
                </a:solidFill>
                <a:highlight>
                  <a:srgbClr val="FFFFFF"/>
                </a:highlight>
                <a:latin typeface="Lora"/>
                <a:ea typeface="Lora"/>
                <a:cs typeface="Lora"/>
                <a:sym typeface="Lora"/>
              </a:rPr>
              <a:t> Irrespective of whether there is an exception or not, this block of code will always be executed.</a:t>
            </a:r>
            <a:endParaRPr sz="1500">
              <a:solidFill>
                <a:srgbClr val="3D4251"/>
              </a:solidFill>
              <a:highlight>
                <a:srgbClr val="FFFFFF"/>
              </a:highlight>
              <a:latin typeface="Lora"/>
              <a:ea typeface="Lora"/>
              <a:cs typeface="Lora"/>
              <a:sym typeface="Lora"/>
            </a:endParaRPr>
          </a:p>
          <a:p>
            <a:pPr indent="0" lvl="0" marL="0" rtl="0" algn="l">
              <a:lnSpc>
                <a:spcPct val="180000"/>
              </a:lnSpc>
              <a:spcBef>
                <a:spcPts val="2300"/>
              </a:spcBef>
              <a:spcAft>
                <a:spcPts val="0"/>
              </a:spcAft>
              <a:buClr>
                <a:schemeClr val="dk1"/>
              </a:buClr>
              <a:buSzPct val="73333"/>
              <a:buFont typeface="Arial"/>
              <a:buNone/>
            </a:pPr>
            <a:r>
              <a:rPr lang="en" sz="1500">
                <a:solidFill>
                  <a:srgbClr val="3D4251"/>
                </a:solidFill>
                <a:highlight>
                  <a:srgbClr val="FFFFFF"/>
                </a:highlight>
                <a:latin typeface="Lora"/>
                <a:ea typeface="Lora"/>
                <a:cs typeface="Lora"/>
                <a:sym typeface="Lora"/>
              </a:rPr>
              <a:t>In the following section of the tutorial, you will learn about the common type of exceptions and also learn to handle them with the help of exception handling.</a:t>
            </a:r>
            <a:endParaRPr sz="1500">
              <a:solidFill>
                <a:srgbClr val="3D4251"/>
              </a:solidFill>
              <a:highlight>
                <a:srgbClr val="FFFFFF"/>
              </a:highlight>
              <a:latin typeface="Lora"/>
              <a:ea typeface="Lora"/>
              <a:cs typeface="Lora"/>
              <a:sym typeface="Lora"/>
            </a:endParaRPr>
          </a:p>
          <a:p>
            <a:pPr indent="0" lvl="0" marL="0" rtl="0" algn="l">
              <a:spcBef>
                <a:spcPts val="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6" name="Google Shape;286;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lnSpc>
                <a:spcPct val="120000"/>
              </a:lnSpc>
              <a:spcBef>
                <a:spcPts val="2200"/>
              </a:spcBef>
              <a:spcAft>
                <a:spcPts val="0"/>
              </a:spcAft>
              <a:buClr>
                <a:schemeClr val="dk1"/>
              </a:buClr>
              <a:buSzPct val="75862"/>
              <a:buFont typeface="Arial"/>
              <a:buNone/>
            </a:pPr>
            <a:r>
              <a:rPr b="1" lang="en" sz="1450">
                <a:solidFill>
                  <a:srgbClr val="3D4251"/>
                </a:solidFill>
                <a:highlight>
                  <a:srgbClr val="FFFFFF"/>
                </a:highlight>
              </a:rPr>
              <a:t>Keyboard Interrupt Error</a:t>
            </a:r>
            <a:endParaRPr b="1" sz="1450">
              <a:solidFill>
                <a:srgbClr val="3D4251"/>
              </a:solidFill>
              <a:highlight>
                <a:srgbClr val="FFFFFF"/>
              </a:highlight>
            </a:endParaRPr>
          </a:p>
          <a:p>
            <a:pPr indent="0" lvl="0" marL="0" rtl="0" algn="l">
              <a:lnSpc>
                <a:spcPct val="180000"/>
              </a:lnSpc>
              <a:spcBef>
                <a:spcPts val="700"/>
              </a:spcBef>
              <a:spcAft>
                <a:spcPts val="0"/>
              </a:spcAft>
              <a:buClr>
                <a:schemeClr val="dk1"/>
              </a:buClr>
              <a:buSzPct val="73333"/>
              <a:buFont typeface="Arial"/>
              <a:buNone/>
            </a:pPr>
            <a:r>
              <a:rPr lang="en" sz="1500">
                <a:solidFill>
                  <a:srgbClr val="3D4251"/>
                </a:solidFill>
                <a:highlight>
                  <a:srgbClr val="FFFFFF"/>
                </a:highlight>
                <a:latin typeface="Lora"/>
                <a:ea typeface="Lora"/>
                <a:cs typeface="Lora"/>
                <a:sym typeface="Lora"/>
              </a:rPr>
              <a:t>The KeyboardInterrupt exception is raised when you try to stop a running program by pressing </a:t>
            </a:r>
            <a:r>
              <a:rPr lang="en" sz="1350">
                <a:solidFill>
                  <a:srgbClr val="3D4251"/>
                </a:solidFill>
                <a:highlight>
                  <a:srgbClr val="E6EAEB"/>
                </a:highlight>
                <a:latin typeface="Roboto Mono"/>
                <a:ea typeface="Roboto Mono"/>
                <a:cs typeface="Roboto Mono"/>
                <a:sym typeface="Roboto Mono"/>
              </a:rPr>
              <a:t>ctrl+c</a:t>
            </a:r>
            <a:r>
              <a:rPr lang="en" sz="1500">
                <a:solidFill>
                  <a:srgbClr val="3D4251"/>
                </a:solidFill>
                <a:highlight>
                  <a:srgbClr val="FFFFFF"/>
                </a:highlight>
                <a:latin typeface="Lora"/>
                <a:ea typeface="Lora"/>
                <a:cs typeface="Lora"/>
                <a:sym typeface="Lora"/>
              </a:rPr>
              <a:t> or </a:t>
            </a:r>
            <a:r>
              <a:rPr lang="en" sz="1350">
                <a:solidFill>
                  <a:srgbClr val="3D4251"/>
                </a:solidFill>
                <a:highlight>
                  <a:srgbClr val="E6EAEB"/>
                </a:highlight>
                <a:latin typeface="Roboto Mono"/>
                <a:ea typeface="Roboto Mono"/>
                <a:cs typeface="Roboto Mono"/>
                <a:sym typeface="Roboto Mono"/>
              </a:rPr>
              <a:t>ctrl+z</a:t>
            </a:r>
            <a:r>
              <a:rPr lang="en" sz="1500">
                <a:solidFill>
                  <a:srgbClr val="3D4251"/>
                </a:solidFill>
                <a:highlight>
                  <a:srgbClr val="FFFFFF"/>
                </a:highlight>
                <a:latin typeface="Lora"/>
                <a:ea typeface="Lora"/>
                <a:cs typeface="Lora"/>
                <a:sym typeface="Lora"/>
              </a:rPr>
              <a:t> in a command line or interrupting the kernel in Jupyter Notebook. Sometimes you might not intend to interrupt a program, but by mistake, it happens, in which case using exception handling to avoid such issues can be helpful.</a:t>
            </a:r>
            <a:endParaRPr sz="1500">
              <a:solidFill>
                <a:srgbClr val="3D4251"/>
              </a:solidFill>
              <a:highlight>
                <a:srgbClr val="FFFFFF"/>
              </a:highlight>
              <a:latin typeface="Lora"/>
              <a:ea typeface="Lora"/>
              <a:cs typeface="Lora"/>
              <a:sym typeface="Lora"/>
            </a:endParaRPr>
          </a:p>
          <a:p>
            <a:pPr indent="0" lvl="0" marL="0" rtl="0" algn="l">
              <a:lnSpc>
                <a:spcPct val="180000"/>
              </a:lnSpc>
              <a:spcBef>
                <a:spcPts val="2300"/>
              </a:spcBef>
              <a:spcAft>
                <a:spcPts val="0"/>
              </a:spcAft>
              <a:buClr>
                <a:schemeClr val="dk1"/>
              </a:buClr>
              <a:buSzPct val="73333"/>
              <a:buFont typeface="Arial"/>
              <a:buNone/>
            </a:pPr>
            <a:r>
              <a:rPr lang="en" sz="1500">
                <a:solidFill>
                  <a:srgbClr val="3D4251"/>
                </a:solidFill>
                <a:highlight>
                  <a:srgbClr val="FFFFFF"/>
                </a:highlight>
                <a:latin typeface="Lora"/>
                <a:ea typeface="Lora"/>
                <a:cs typeface="Lora"/>
                <a:sym typeface="Lora"/>
              </a:rPr>
              <a:t>In the below example, if you run the cell and interrupt the kernel, the program will raise a KeyboardInterrupt exception. inp = input() Let's now handle the </a:t>
            </a:r>
            <a:r>
              <a:rPr lang="en" sz="1350">
                <a:solidFill>
                  <a:srgbClr val="3D4251"/>
                </a:solidFill>
                <a:highlight>
                  <a:srgbClr val="E6EAEB"/>
                </a:highlight>
                <a:latin typeface="Roboto Mono"/>
                <a:ea typeface="Roboto Mono"/>
                <a:cs typeface="Roboto Mono"/>
                <a:sym typeface="Roboto Mono"/>
              </a:rPr>
              <a:t>KeyboardInterrupt</a:t>
            </a:r>
            <a:r>
              <a:rPr lang="en" sz="1500">
                <a:solidFill>
                  <a:srgbClr val="3D4251"/>
                </a:solidFill>
                <a:highlight>
                  <a:srgbClr val="FFFFFF"/>
                </a:highlight>
                <a:latin typeface="Lora"/>
                <a:ea typeface="Lora"/>
                <a:cs typeface="Lora"/>
                <a:sym typeface="Lora"/>
              </a:rPr>
              <a:t> exception.</a:t>
            </a:r>
            <a:endParaRPr sz="1500">
              <a:solidFill>
                <a:srgbClr val="3D4251"/>
              </a:solidFill>
              <a:highlight>
                <a:srgbClr val="FFFFFF"/>
              </a:highlight>
              <a:latin typeface="Lora"/>
              <a:ea typeface="Lora"/>
              <a:cs typeface="Lora"/>
              <a:sym typeface="Lora"/>
            </a:endParaRPr>
          </a:p>
          <a:p>
            <a:pPr indent="0" lvl="0" marL="0" rtl="0" algn="l">
              <a:spcBef>
                <a:spcPts val="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2" name="Google Shape;292;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3" name="Google Shape;293;p50"/>
          <p:cNvPicPr preferRelativeResize="0"/>
          <p:nvPr/>
        </p:nvPicPr>
        <p:blipFill>
          <a:blip r:embed="rId3">
            <a:alphaModFix/>
          </a:blip>
          <a:stretch>
            <a:fillRect/>
          </a:stretch>
        </p:blipFill>
        <p:spPr>
          <a:xfrm>
            <a:off x="125450" y="1017733"/>
            <a:ext cx="9144000" cy="347058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9" name="Google Shape;299;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lnSpc>
                <a:spcPct val="130000"/>
              </a:lnSpc>
              <a:spcBef>
                <a:spcPts val="2600"/>
              </a:spcBef>
              <a:spcAft>
                <a:spcPts val="0"/>
              </a:spcAft>
              <a:buClr>
                <a:schemeClr val="dk1"/>
              </a:buClr>
              <a:buSzPct val="64705"/>
              <a:buFont typeface="Arial"/>
              <a:buNone/>
            </a:pPr>
            <a:r>
              <a:rPr b="1" lang="en" sz="1700">
                <a:solidFill>
                  <a:srgbClr val="3D4251"/>
                </a:solidFill>
                <a:highlight>
                  <a:srgbClr val="FFFFFF"/>
                </a:highlight>
              </a:rPr>
              <a:t>Standard Error</a:t>
            </a:r>
            <a:endParaRPr b="1" sz="1700">
              <a:solidFill>
                <a:srgbClr val="3D4251"/>
              </a:solidFill>
              <a:highlight>
                <a:srgbClr val="FFFFFF"/>
              </a:highlight>
            </a:endParaRPr>
          </a:p>
          <a:p>
            <a:pPr indent="0" lvl="0" marL="0" rtl="0" algn="l">
              <a:lnSpc>
                <a:spcPct val="180000"/>
              </a:lnSpc>
              <a:spcBef>
                <a:spcPts val="900"/>
              </a:spcBef>
              <a:spcAft>
                <a:spcPts val="0"/>
              </a:spcAft>
              <a:buClr>
                <a:schemeClr val="dk1"/>
              </a:buClr>
              <a:buSzPct val="73333"/>
              <a:buFont typeface="Arial"/>
              <a:buNone/>
            </a:pPr>
            <a:r>
              <a:rPr lang="en" sz="1500">
                <a:solidFill>
                  <a:srgbClr val="3D4251"/>
                </a:solidFill>
                <a:highlight>
                  <a:srgbClr val="FFFFFF"/>
                </a:highlight>
                <a:latin typeface="Lora"/>
                <a:ea typeface="Lora"/>
                <a:cs typeface="Lora"/>
                <a:sym typeface="Lora"/>
              </a:rPr>
              <a:t>Let's learn about some of the standard errors that could usually occur while programming.</a:t>
            </a:r>
            <a:endParaRPr sz="1500">
              <a:solidFill>
                <a:srgbClr val="3D4251"/>
              </a:solidFill>
              <a:highlight>
                <a:srgbClr val="FFFFFF"/>
              </a:highlight>
              <a:latin typeface="Lora"/>
              <a:ea typeface="Lora"/>
              <a:cs typeface="Lora"/>
              <a:sym typeface="Lora"/>
            </a:endParaRPr>
          </a:p>
          <a:p>
            <a:pPr indent="0" lvl="0" marL="0" rtl="0" algn="l">
              <a:lnSpc>
                <a:spcPct val="120000"/>
              </a:lnSpc>
              <a:spcBef>
                <a:spcPts val="2200"/>
              </a:spcBef>
              <a:spcAft>
                <a:spcPts val="0"/>
              </a:spcAft>
              <a:buClr>
                <a:schemeClr val="dk1"/>
              </a:buClr>
              <a:buSzPct val="75862"/>
              <a:buFont typeface="Arial"/>
              <a:buNone/>
            </a:pPr>
            <a:r>
              <a:rPr b="1" lang="en" sz="1450">
                <a:solidFill>
                  <a:srgbClr val="3D4251"/>
                </a:solidFill>
                <a:highlight>
                  <a:srgbClr val="FFFFFF"/>
                </a:highlight>
              </a:rPr>
              <a:t>Arithmetic Error</a:t>
            </a:r>
            <a:endParaRPr b="1" sz="1450">
              <a:solidFill>
                <a:srgbClr val="3D4251"/>
              </a:solidFill>
              <a:highlight>
                <a:srgbClr val="FFFFFF"/>
              </a:highlight>
            </a:endParaRPr>
          </a:p>
          <a:p>
            <a:pPr indent="-302418" lvl="0" marL="457200" rtl="0" algn="l">
              <a:lnSpc>
                <a:spcPct val="180000"/>
              </a:lnSpc>
              <a:spcBef>
                <a:spcPts val="1500"/>
              </a:spcBef>
              <a:spcAft>
                <a:spcPts val="0"/>
              </a:spcAft>
              <a:buClr>
                <a:srgbClr val="3D4251"/>
              </a:buClr>
              <a:buSzPct val="100000"/>
              <a:buFont typeface="Lora"/>
              <a:buChar char="●"/>
            </a:pPr>
            <a:r>
              <a:rPr b="1" lang="en" sz="1500">
                <a:solidFill>
                  <a:srgbClr val="3D4251"/>
                </a:solidFill>
                <a:highlight>
                  <a:srgbClr val="FFFFFF"/>
                </a:highlight>
                <a:latin typeface="Lora"/>
                <a:ea typeface="Lora"/>
                <a:cs typeface="Lora"/>
                <a:sym typeface="Lora"/>
              </a:rPr>
              <a:t>Zero Division Error</a:t>
            </a:r>
            <a:endParaRPr b="1" sz="1500">
              <a:solidFill>
                <a:srgbClr val="3D4251"/>
              </a:solidFill>
              <a:highlight>
                <a:srgbClr val="FFFFFF"/>
              </a:highlight>
              <a:latin typeface="Lora"/>
              <a:ea typeface="Lora"/>
              <a:cs typeface="Lora"/>
              <a:sym typeface="Lora"/>
            </a:endParaRPr>
          </a:p>
          <a:p>
            <a:pPr indent="-302418" lvl="0" marL="457200" rtl="0" algn="l">
              <a:lnSpc>
                <a:spcPct val="180000"/>
              </a:lnSpc>
              <a:spcBef>
                <a:spcPts val="0"/>
              </a:spcBef>
              <a:spcAft>
                <a:spcPts val="0"/>
              </a:spcAft>
              <a:buClr>
                <a:srgbClr val="3D4251"/>
              </a:buClr>
              <a:buSzPct val="100000"/>
              <a:buFont typeface="Lora"/>
              <a:buChar char="●"/>
            </a:pPr>
            <a:r>
              <a:rPr b="1" lang="en" sz="1500">
                <a:solidFill>
                  <a:srgbClr val="3D4251"/>
                </a:solidFill>
                <a:highlight>
                  <a:srgbClr val="FFFFFF"/>
                </a:highlight>
                <a:latin typeface="Lora"/>
                <a:ea typeface="Lora"/>
                <a:cs typeface="Lora"/>
                <a:sym typeface="Lora"/>
              </a:rPr>
              <a:t>OverFlow Error</a:t>
            </a:r>
            <a:endParaRPr b="1" sz="1500">
              <a:solidFill>
                <a:srgbClr val="3D4251"/>
              </a:solidFill>
              <a:highlight>
                <a:srgbClr val="FFFFFF"/>
              </a:highlight>
              <a:latin typeface="Lora"/>
              <a:ea typeface="Lora"/>
              <a:cs typeface="Lora"/>
              <a:sym typeface="Lora"/>
            </a:endParaRPr>
          </a:p>
          <a:p>
            <a:pPr indent="-302418" lvl="0" marL="457200" rtl="0" algn="l">
              <a:lnSpc>
                <a:spcPct val="180000"/>
              </a:lnSpc>
              <a:spcBef>
                <a:spcPts val="0"/>
              </a:spcBef>
              <a:spcAft>
                <a:spcPts val="0"/>
              </a:spcAft>
              <a:buClr>
                <a:srgbClr val="3D4251"/>
              </a:buClr>
              <a:buSzPct val="100000"/>
              <a:buFont typeface="Lora"/>
              <a:buChar char="●"/>
            </a:pPr>
            <a:r>
              <a:rPr b="1" lang="en" sz="1500">
                <a:solidFill>
                  <a:srgbClr val="3D4251"/>
                </a:solidFill>
                <a:highlight>
                  <a:srgbClr val="FFFFFF"/>
                </a:highlight>
                <a:latin typeface="Lora"/>
                <a:ea typeface="Lora"/>
                <a:cs typeface="Lora"/>
                <a:sym typeface="Lora"/>
              </a:rPr>
              <a:t>Floating Point Error</a:t>
            </a:r>
            <a:endParaRPr b="1" sz="1500">
              <a:solidFill>
                <a:srgbClr val="3D4251"/>
              </a:solidFill>
              <a:highlight>
                <a:srgbClr val="FFFFFF"/>
              </a:highlight>
              <a:latin typeface="Lora"/>
              <a:ea typeface="Lora"/>
              <a:cs typeface="Lora"/>
              <a:sym typeface="Lora"/>
            </a:endParaRPr>
          </a:p>
          <a:p>
            <a:pPr indent="0" lvl="0" marL="0" rtl="0" algn="l">
              <a:lnSpc>
                <a:spcPct val="180000"/>
              </a:lnSpc>
              <a:spcBef>
                <a:spcPts val="2300"/>
              </a:spcBef>
              <a:spcAft>
                <a:spcPts val="0"/>
              </a:spcAft>
              <a:buClr>
                <a:schemeClr val="dk1"/>
              </a:buClr>
              <a:buSzPct val="73333"/>
              <a:buFont typeface="Arial"/>
              <a:buNone/>
            </a:pPr>
            <a:r>
              <a:rPr lang="en" sz="1500">
                <a:solidFill>
                  <a:srgbClr val="3D4251"/>
                </a:solidFill>
                <a:highlight>
                  <a:srgbClr val="FFFFFF"/>
                </a:highlight>
                <a:latin typeface="Lora"/>
                <a:ea typeface="Lora"/>
                <a:cs typeface="Lora"/>
                <a:sym typeface="Lora"/>
              </a:rPr>
              <a:t>All of the above exceptions fall under the </a:t>
            </a:r>
            <a:r>
              <a:rPr lang="en" sz="1350">
                <a:solidFill>
                  <a:srgbClr val="3D4251"/>
                </a:solidFill>
                <a:highlight>
                  <a:srgbClr val="E6EAEB"/>
                </a:highlight>
                <a:latin typeface="Roboto Mono"/>
                <a:ea typeface="Roboto Mono"/>
                <a:cs typeface="Roboto Mono"/>
                <a:sym typeface="Roboto Mono"/>
              </a:rPr>
              <a:t>Arithmetic</a:t>
            </a:r>
            <a:r>
              <a:rPr lang="en" sz="1500">
                <a:solidFill>
                  <a:srgbClr val="3D4251"/>
                </a:solidFill>
                <a:highlight>
                  <a:srgbClr val="FFFFFF"/>
                </a:highlight>
                <a:latin typeface="Lora"/>
                <a:ea typeface="Lora"/>
                <a:cs typeface="Lora"/>
                <a:sym typeface="Lora"/>
              </a:rPr>
              <a:t> base class and are raised for errors in arithmetic operations, as discussed </a:t>
            </a:r>
            <a:r>
              <a:rPr lang="en" sz="1500">
                <a:solidFill>
                  <a:srgbClr val="009BD8"/>
                </a:solidFill>
                <a:highlight>
                  <a:srgbClr val="FFFFFF"/>
                </a:highlight>
                <a:uFill>
                  <a:noFill/>
                </a:uFill>
                <a:latin typeface="Lora"/>
                <a:ea typeface="Lora"/>
                <a:cs typeface="Lora"/>
                <a:sym typeface="Lora"/>
                <a:hlinkClick r:id="rId3">
                  <a:extLst>
                    <a:ext uri="{A12FA001-AC4F-418D-AE19-62706E023703}">
                      <ahyp:hlinkClr val="tx"/>
                    </a:ext>
                  </a:extLst>
                </a:hlinkClick>
              </a:rPr>
              <a:t>here</a:t>
            </a:r>
            <a:r>
              <a:rPr lang="en" sz="1500">
                <a:solidFill>
                  <a:srgbClr val="3D4251"/>
                </a:solidFill>
                <a:highlight>
                  <a:srgbClr val="FFFFFF"/>
                </a:highlight>
                <a:latin typeface="Lora"/>
                <a:ea typeface="Lora"/>
                <a:cs typeface="Lora"/>
                <a:sym typeface="Lora"/>
              </a:rPr>
              <a:t>.</a:t>
            </a:r>
            <a:endParaRPr sz="1500">
              <a:solidFill>
                <a:srgbClr val="3D4251"/>
              </a:solidFill>
              <a:highlight>
                <a:srgbClr val="FFFFFF"/>
              </a:highlight>
              <a:latin typeface="Lora"/>
              <a:ea typeface="Lora"/>
              <a:cs typeface="Lora"/>
              <a:sym typeface="Lora"/>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3" name="Google Shape;73;p16"/>
          <p:cNvSpPr txBox="1"/>
          <p:nvPr>
            <p:ph idx="1" type="body"/>
          </p:nvPr>
        </p:nvSpPr>
        <p:spPr>
          <a:xfrm>
            <a:off x="311700" y="1017725"/>
            <a:ext cx="8520600" cy="3551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b="1" lang="en">
                <a:solidFill>
                  <a:srgbClr val="25265E"/>
                </a:solidFill>
                <a:highlight>
                  <a:srgbClr val="F9FAFC"/>
                </a:highlight>
              </a:rPr>
              <a:t>Catching Exceptions in Python</a:t>
            </a:r>
            <a:endParaRPr b="1">
              <a:solidFill>
                <a:srgbClr val="25265E"/>
              </a:solidFill>
              <a:highlight>
                <a:srgbClr val="F9FAFC"/>
              </a:highlight>
            </a:endParaRPr>
          </a:p>
          <a:p>
            <a:pPr indent="0" lvl="0" marL="0" rtl="0" algn="l">
              <a:lnSpc>
                <a:spcPct val="166666"/>
              </a:lnSpc>
              <a:spcBef>
                <a:spcPts val="900"/>
              </a:spcBef>
              <a:spcAft>
                <a:spcPts val="0"/>
              </a:spcAft>
              <a:buClr>
                <a:schemeClr val="dk1"/>
              </a:buClr>
              <a:buSzPts val="1100"/>
              <a:buFont typeface="Arial"/>
              <a:buNone/>
            </a:pPr>
            <a:r>
              <a:rPr lang="en" sz="1350">
                <a:solidFill>
                  <a:schemeClr val="dk1"/>
                </a:solidFill>
                <a:highlight>
                  <a:srgbClr val="F9FAFC"/>
                </a:highlight>
              </a:rPr>
              <a:t>In Python, exceptions can be handled using a </a:t>
            </a:r>
            <a:r>
              <a:rPr lang="en" sz="1050">
                <a:solidFill>
                  <a:schemeClr val="dk1"/>
                </a:solidFill>
                <a:highlight>
                  <a:srgbClr val="F5F5F5"/>
                </a:highlight>
                <a:latin typeface="Courier New"/>
                <a:ea typeface="Courier New"/>
                <a:cs typeface="Courier New"/>
                <a:sym typeface="Courier New"/>
              </a:rPr>
              <a:t>try</a:t>
            </a:r>
            <a:r>
              <a:rPr lang="en" sz="1350">
                <a:solidFill>
                  <a:schemeClr val="dk1"/>
                </a:solidFill>
                <a:highlight>
                  <a:srgbClr val="F9FAFC"/>
                </a:highlight>
              </a:rPr>
              <a:t> statement.</a:t>
            </a:r>
            <a:endParaRPr sz="1350">
              <a:solidFill>
                <a:schemeClr val="dk1"/>
              </a:solidFill>
              <a:highlight>
                <a:srgbClr val="F9FAFC"/>
              </a:highlight>
            </a:endParaRPr>
          </a:p>
          <a:p>
            <a:pPr indent="0" lvl="0" marL="0" rtl="0" algn="l">
              <a:lnSpc>
                <a:spcPct val="166666"/>
              </a:lnSpc>
              <a:spcBef>
                <a:spcPts val="1200"/>
              </a:spcBef>
              <a:spcAft>
                <a:spcPts val="0"/>
              </a:spcAft>
              <a:buClr>
                <a:schemeClr val="dk1"/>
              </a:buClr>
              <a:buSzPts val="1100"/>
              <a:buFont typeface="Arial"/>
              <a:buNone/>
            </a:pPr>
            <a:r>
              <a:rPr lang="en" sz="1350">
                <a:solidFill>
                  <a:schemeClr val="dk1"/>
                </a:solidFill>
                <a:highlight>
                  <a:srgbClr val="F9FAFC"/>
                </a:highlight>
              </a:rPr>
              <a:t>The critical operation which can raise an exception is placed inside the </a:t>
            </a:r>
            <a:r>
              <a:rPr lang="en" sz="1050">
                <a:solidFill>
                  <a:schemeClr val="dk1"/>
                </a:solidFill>
                <a:highlight>
                  <a:srgbClr val="F5F5F5"/>
                </a:highlight>
                <a:latin typeface="Courier New"/>
                <a:ea typeface="Courier New"/>
                <a:cs typeface="Courier New"/>
                <a:sym typeface="Courier New"/>
              </a:rPr>
              <a:t>try</a:t>
            </a:r>
            <a:r>
              <a:rPr lang="en" sz="1350">
                <a:solidFill>
                  <a:schemeClr val="dk1"/>
                </a:solidFill>
                <a:highlight>
                  <a:srgbClr val="F9FAFC"/>
                </a:highlight>
              </a:rPr>
              <a:t> clause. The code that handles the exceptions is written in the </a:t>
            </a:r>
            <a:r>
              <a:rPr lang="en" sz="1050">
                <a:solidFill>
                  <a:schemeClr val="dk1"/>
                </a:solidFill>
                <a:highlight>
                  <a:srgbClr val="F5F5F5"/>
                </a:highlight>
                <a:latin typeface="Courier New"/>
                <a:ea typeface="Courier New"/>
                <a:cs typeface="Courier New"/>
                <a:sym typeface="Courier New"/>
              </a:rPr>
              <a:t>except</a:t>
            </a:r>
            <a:r>
              <a:rPr lang="en" sz="1350">
                <a:solidFill>
                  <a:schemeClr val="dk1"/>
                </a:solidFill>
                <a:highlight>
                  <a:srgbClr val="F9FAFC"/>
                </a:highlight>
              </a:rPr>
              <a:t> clause.</a:t>
            </a:r>
            <a:endParaRPr sz="1350">
              <a:solidFill>
                <a:schemeClr val="dk1"/>
              </a:solidFill>
              <a:highlight>
                <a:srgbClr val="F9FAFC"/>
              </a:highlight>
            </a:endParaRPr>
          </a:p>
          <a:p>
            <a:pPr indent="0" lvl="0" marL="0" rtl="0" algn="l">
              <a:lnSpc>
                <a:spcPct val="166666"/>
              </a:lnSpc>
              <a:spcBef>
                <a:spcPts val="1200"/>
              </a:spcBef>
              <a:spcAft>
                <a:spcPts val="0"/>
              </a:spcAft>
              <a:buClr>
                <a:schemeClr val="dk1"/>
              </a:buClr>
              <a:buSzPts val="1100"/>
              <a:buFont typeface="Arial"/>
              <a:buNone/>
            </a:pPr>
            <a:r>
              <a:rPr lang="en" sz="1350">
                <a:solidFill>
                  <a:schemeClr val="dk1"/>
                </a:solidFill>
                <a:highlight>
                  <a:srgbClr val="F9FAFC"/>
                </a:highlight>
              </a:rPr>
              <a:t>We can thus choose what operations to perform once we have caught the exception. Here is a simple example.</a:t>
            </a:r>
            <a:endParaRPr sz="1350">
              <a:solidFill>
                <a:schemeClr val="dk1"/>
              </a:solidFill>
              <a:highlight>
                <a:srgbClr val="F9FAFC"/>
              </a:highlight>
            </a:endParaRPr>
          </a:p>
          <a:p>
            <a:pPr indent="0" lvl="0" marL="0" rtl="0" algn="l">
              <a:spcBef>
                <a:spcPts val="120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5" name="Google Shape;305;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20000"/>
              </a:lnSpc>
              <a:spcBef>
                <a:spcPts val="2300"/>
              </a:spcBef>
              <a:spcAft>
                <a:spcPts val="0"/>
              </a:spcAft>
              <a:buClr>
                <a:schemeClr val="dk1"/>
              </a:buClr>
              <a:buSzPts val="1100"/>
              <a:buFont typeface="Arial"/>
              <a:buNone/>
            </a:pPr>
            <a:r>
              <a:rPr b="1" lang="en" sz="1500">
                <a:solidFill>
                  <a:srgbClr val="3D4251"/>
                </a:solidFill>
                <a:highlight>
                  <a:srgbClr val="FFFFFF"/>
                </a:highlight>
              </a:rPr>
              <a:t>Zero Division</a:t>
            </a:r>
            <a:endParaRPr b="1" sz="1500">
              <a:solidFill>
                <a:srgbClr val="3D4251"/>
              </a:solidFill>
              <a:highlight>
                <a:srgbClr val="FFFFFF"/>
              </a:highlight>
            </a:endParaRPr>
          </a:p>
          <a:p>
            <a:pPr indent="0" lvl="0" marL="0" rtl="0" algn="l">
              <a:lnSpc>
                <a:spcPct val="180000"/>
              </a:lnSpc>
              <a:spcBef>
                <a:spcPts val="800"/>
              </a:spcBef>
              <a:spcAft>
                <a:spcPts val="0"/>
              </a:spcAft>
              <a:buClr>
                <a:schemeClr val="dk1"/>
              </a:buClr>
              <a:buSzPts val="1100"/>
              <a:buFont typeface="Arial"/>
              <a:buNone/>
            </a:pPr>
            <a:r>
              <a:rPr lang="en" sz="1500">
                <a:solidFill>
                  <a:srgbClr val="3D4251"/>
                </a:solidFill>
                <a:highlight>
                  <a:srgbClr val="FFFFFF"/>
                </a:highlight>
                <a:latin typeface="Lora"/>
                <a:ea typeface="Lora"/>
                <a:cs typeface="Lora"/>
                <a:sym typeface="Lora"/>
              </a:rPr>
              <a:t>When the divisor (second argument of the division) or the denominator is zero, then the resultant raises a zero division error.</a:t>
            </a:r>
            <a:endParaRPr sz="1500">
              <a:solidFill>
                <a:srgbClr val="3D4251"/>
              </a:solidFill>
              <a:highlight>
                <a:srgbClr val="FFFFFF"/>
              </a:highlight>
              <a:latin typeface="Lora"/>
              <a:ea typeface="Lora"/>
              <a:cs typeface="Lora"/>
              <a:sym typeface="Lora"/>
            </a:endParaRPr>
          </a:p>
          <a:p>
            <a:pPr indent="0" lvl="0" marL="0" rtl="0" algn="l">
              <a:spcBef>
                <a:spcPts val="0"/>
              </a:spcBef>
              <a:spcAft>
                <a:spcPts val="1200"/>
              </a:spcAft>
              <a:buNone/>
            </a:pPr>
            <a:r>
              <a:t/>
            </a:r>
            <a:endParaRPr/>
          </a:p>
        </p:txBody>
      </p:sp>
      <p:pic>
        <p:nvPicPr>
          <p:cNvPr id="306" name="Google Shape;306;p52"/>
          <p:cNvPicPr preferRelativeResize="0"/>
          <p:nvPr/>
        </p:nvPicPr>
        <p:blipFill>
          <a:blip r:embed="rId3">
            <a:alphaModFix/>
          </a:blip>
          <a:stretch>
            <a:fillRect/>
          </a:stretch>
        </p:blipFill>
        <p:spPr>
          <a:xfrm>
            <a:off x="0" y="2327800"/>
            <a:ext cx="8962801" cy="26679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2" name="Google Shape;312;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20000"/>
              </a:lnSpc>
              <a:spcBef>
                <a:spcPts val="2300"/>
              </a:spcBef>
              <a:spcAft>
                <a:spcPts val="0"/>
              </a:spcAft>
              <a:buClr>
                <a:schemeClr val="dk1"/>
              </a:buClr>
              <a:buSzPts val="1100"/>
              <a:buFont typeface="Arial"/>
              <a:buNone/>
            </a:pPr>
            <a:r>
              <a:rPr b="1" lang="en" sz="1500">
                <a:solidFill>
                  <a:srgbClr val="3D4251"/>
                </a:solidFill>
                <a:highlight>
                  <a:srgbClr val="FFFFFF"/>
                </a:highlight>
              </a:rPr>
              <a:t>OverFlow Error</a:t>
            </a:r>
            <a:endParaRPr b="1" sz="1500">
              <a:solidFill>
                <a:srgbClr val="3D4251"/>
              </a:solidFill>
              <a:highlight>
                <a:srgbClr val="FFFFFF"/>
              </a:highlight>
            </a:endParaRPr>
          </a:p>
          <a:p>
            <a:pPr indent="0" lvl="0" marL="0" rtl="0" algn="l">
              <a:lnSpc>
                <a:spcPct val="180000"/>
              </a:lnSpc>
              <a:spcBef>
                <a:spcPts val="800"/>
              </a:spcBef>
              <a:spcAft>
                <a:spcPts val="0"/>
              </a:spcAft>
              <a:buClr>
                <a:schemeClr val="dk1"/>
              </a:buClr>
              <a:buSzPts val="1100"/>
              <a:buFont typeface="Arial"/>
              <a:buNone/>
            </a:pPr>
            <a:r>
              <a:rPr lang="en" sz="1500">
                <a:solidFill>
                  <a:srgbClr val="3D4251"/>
                </a:solidFill>
                <a:highlight>
                  <a:srgbClr val="FFFFFF"/>
                </a:highlight>
                <a:latin typeface="Lora"/>
                <a:ea typeface="Lora"/>
                <a:cs typeface="Lora"/>
                <a:sym typeface="Lora"/>
              </a:rPr>
              <a:t>The Overflow Error is raised when the result of an arithmetic operation is out of range. OverflowError is raised for integers that are outside a required range.</a:t>
            </a:r>
            <a:endParaRPr sz="1500">
              <a:solidFill>
                <a:srgbClr val="3D4251"/>
              </a:solidFill>
              <a:highlight>
                <a:srgbClr val="FFFFFF"/>
              </a:highlight>
              <a:latin typeface="Lora"/>
              <a:ea typeface="Lora"/>
              <a:cs typeface="Lora"/>
              <a:sym typeface="Lora"/>
            </a:endParaRPr>
          </a:p>
          <a:p>
            <a:pPr indent="0" lvl="0" marL="0" rtl="0" algn="l">
              <a:spcBef>
                <a:spcPts val="0"/>
              </a:spcBef>
              <a:spcAft>
                <a:spcPts val="1200"/>
              </a:spcAft>
              <a:buNone/>
            </a:pPr>
            <a:r>
              <a:t/>
            </a:r>
            <a:endParaRPr/>
          </a:p>
        </p:txBody>
      </p:sp>
      <p:pic>
        <p:nvPicPr>
          <p:cNvPr id="313" name="Google Shape;313;p53"/>
          <p:cNvPicPr preferRelativeResize="0"/>
          <p:nvPr/>
        </p:nvPicPr>
        <p:blipFill>
          <a:blip r:embed="rId3">
            <a:alphaModFix/>
          </a:blip>
          <a:stretch>
            <a:fillRect/>
          </a:stretch>
        </p:blipFill>
        <p:spPr>
          <a:xfrm>
            <a:off x="0" y="2049025"/>
            <a:ext cx="8832300" cy="27181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9" name="Google Shape;319;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20000"/>
              </a:lnSpc>
              <a:spcBef>
                <a:spcPts val="2200"/>
              </a:spcBef>
              <a:spcAft>
                <a:spcPts val="0"/>
              </a:spcAft>
              <a:buClr>
                <a:schemeClr val="dk1"/>
              </a:buClr>
              <a:buSzPts val="1100"/>
              <a:buFont typeface="Arial"/>
              <a:buNone/>
            </a:pPr>
            <a:r>
              <a:rPr b="1" lang="en" sz="1450">
                <a:solidFill>
                  <a:srgbClr val="3D4251"/>
                </a:solidFill>
                <a:highlight>
                  <a:srgbClr val="FFFFFF"/>
                </a:highlight>
              </a:rPr>
              <a:t>Assertion Error</a:t>
            </a:r>
            <a:endParaRPr b="1" sz="1450">
              <a:solidFill>
                <a:srgbClr val="3D4251"/>
              </a:solidFill>
              <a:highlight>
                <a:srgbClr val="FFFFFF"/>
              </a:highlight>
            </a:endParaRPr>
          </a:p>
          <a:p>
            <a:pPr indent="0" lvl="0" marL="0" rtl="0" algn="l">
              <a:lnSpc>
                <a:spcPct val="180000"/>
              </a:lnSpc>
              <a:spcBef>
                <a:spcPts val="700"/>
              </a:spcBef>
              <a:spcAft>
                <a:spcPts val="0"/>
              </a:spcAft>
              <a:buClr>
                <a:schemeClr val="dk1"/>
              </a:buClr>
              <a:buSzPts val="1100"/>
              <a:buFont typeface="Arial"/>
              <a:buNone/>
            </a:pPr>
            <a:r>
              <a:rPr lang="en" sz="1500">
                <a:solidFill>
                  <a:srgbClr val="3D4251"/>
                </a:solidFill>
                <a:highlight>
                  <a:srgbClr val="FFFFFF"/>
                </a:highlight>
                <a:latin typeface="Lora"/>
                <a:ea typeface="Lora"/>
                <a:cs typeface="Lora"/>
                <a:sym typeface="Lora"/>
              </a:rPr>
              <a:t>When an assert statement is failed, an Assertion Error is raised.</a:t>
            </a:r>
            <a:endParaRPr sz="1500">
              <a:solidFill>
                <a:srgbClr val="3D4251"/>
              </a:solidFill>
              <a:highlight>
                <a:srgbClr val="FFFFFF"/>
              </a:highlight>
              <a:latin typeface="Lora"/>
              <a:ea typeface="Lora"/>
              <a:cs typeface="Lora"/>
              <a:sym typeface="Lora"/>
            </a:endParaRPr>
          </a:p>
          <a:p>
            <a:pPr indent="0" lvl="0" marL="0" rtl="0" algn="l">
              <a:lnSpc>
                <a:spcPct val="180000"/>
              </a:lnSpc>
              <a:spcBef>
                <a:spcPts val="2300"/>
              </a:spcBef>
              <a:spcAft>
                <a:spcPts val="0"/>
              </a:spcAft>
              <a:buClr>
                <a:schemeClr val="dk1"/>
              </a:buClr>
              <a:buSzPts val="1100"/>
              <a:buFont typeface="Arial"/>
              <a:buNone/>
            </a:pPr>
            <a:r>
              <a:rPr lang="en" sz="1500">
                <a:solidFill>
                  <a:srgbClr val="3D4251"/>
                </a:solidFill>
                <a:highlight>
                  <a:srgbClr val="FFFFFF"/>
                </a:highlight>
                <a:latin typeface="Lora"/>
                <a:ea typeface="Lora"/>
                <a:cs typeface="Lora"/>
                <a:sym typeface="Lora"/>
              </a:rPr>
              <a:t>Let's take an example to understand the assertion error. Let's say you have two variables </a:t>
            </a:r>
            <a:r>
              <a:rPr lang="en" sz="1350">
                <a:solidFill>
                  <a:srgbClr val="3D4251"/>
                </a:solidFill>
                <a:highlight>
                  <a:srgbClr val="E6EAEB"/>
                </a:highlight>
                <a:latin typeface="Roboto Mono"/>
                <a:ea typeface="Roboto Mono"/>
                <a:cs typeface="Roboto Mono"/>
                <a:sym typeface="Roboto Mono"/>
              </a:rPr>
              <a:t>a</a:t>
            </a:r>
            <a:r>
              <a:rPr lang="en" sz="1500">
                <a:solidFill>
                  <a:srgbClr val="3D4251"/>
                </a:solidFill>
                <a:highlight>
                  <a:srgbClr val="FFFFFF"/>
                </a:highlight>
                <a:latin typeface="Lora"/>
                <a:ea typeface="Lora"/>
                <a:cs typeface="Lora"/>
                <a:sym typeface="Lora"/>
              </a:rPr>
              <a:t> and </a:t>
            </a:r>
            <a:r>
              <a:rPr lang="en" sz="1350">
                <a:solidFill>
                  <a:srgbClr val="3D4251"/>
                </a:solidFill>
                <a:highlight>
                  <a:srgbClr val="E6EAEB"/>
                </a:highlight>
                <a:latin typeface="Roboto Mono"/>
                <a:ea typeface="Roboto Mono"/>
                <a:cs typeface="Roboto Mono"/>
                <a:sym typeface="Roboto Mono"/>
              </a:rPr>
              <a:t>b</a:t>
            </a:r>
            <a:r>
              <a:rPr lang="en" sz="1500">
                <a:solidFill>
                  <a:srgbClr val="3D4251"/>
                </a:solidFill>
                <a:highlight>
                  <a:srgbClr val="FFFFFF"/>
                </a:highlight>
                <a:latin typeface="Lora"/>
                <a:ea typeface="Lora"/>
                <a:cs typeface="Lora"/>
                <a:sym typeface="Lora"/>
              </a:rPr>
              <a:t>, which you need to compare. To check whether </a:t>
            </a:r>
            <a:r>
              <a:rPr lang="en" sz="1350">
                <a:solidFill>
                  <a:srgbClr val="3D4251"/>
                </a:solidFill>
                <a:highlight>
                  <a:srgbClr val="E6EAEB"/>
                </a:highlight>
                <a:latin typeface="Roboto Mono"/>
                <a:ea typeface="Roboto Mono"/>
                <a:cs typeface="Roboto Mono"/>
                <a:sym typeface="Roboto Mono"/>
              </a:rPr>
              <a:t>a</a:t>
            </a:r>
            <a:r>
              <a:rPr lang="en" sz="1500">
                <a:solidFill>
                  <a:srgbClr val="3D4251"/>
                </a:solidFill>
                <a:highlight>
                  <a:srgbClr val="FFFFFF"/>
                </a:highlight>
                <a:latin typeface="Lora"/>
                <a:ea typeface="Lora"/>
                <a:cs typeface="Lora"/>
                <a:sym typeface="Lora"/>
              </a:rPr>
              <a:t> and </a:t>
            </a:r>
            <a:r>
              <a:rPr lang="en" sz="1350">
                <a:solidFill>
                  <a:srgbClr val="3D4251"/>
                </a:solidFill>
                <a:highlight>
                  <a:srgbClr val="E6EAEB"/>
                </a:highlight>
                <a:latin typeface="Roboto Mono"/>
                <a:ea typeface="Roboto Mono"/>
                <a:cs typeface="Roboto Mono"/>
                <a:sym typeface="Roboto Mono"/>
              </a:rPr>
              <a:t>b</a:t>
            </a:r>
            <a:r>
              <a:rPr lang="en" sz="1500">
                <a:solidFill>
                  <a:srgbClr val="3D4251"/>
                </a:solidFill>
                <a:highlight>
                  <a:srgbClr val="FFFFFF"/>
                </a:highlight>
                <a:latin typeface="Lora"/>
                <a:ea typeface="Lora"/>
                <a:cs typeface="Lora"/>
                <a:sym typeface="Lora"/>
              </a:rPr>
              <a:t> are equal or not, you apply an </a:t>
            </a:r>
            <a:r>
              <a:rPr lang="en" sz="1350">
                <a:solidFill>
                  <a:srgbClr val="3D4251"/>
                </a:solidFill>
                <a:highlight>
                  <a:srgbClr val="E6EAEB"/>
                </a:highlight>
                <a:latin typeface="Roboto Mono"/>
                <a:ea typeface="Roboto Mono"/>
                <a:cs typeface="Roboto Mono"/>
                <a:sym typeface="Roboto Mono"/>
              </a:rPr>
              <a:t>assert</a:t>
            </a:r>
            <a:r>
              <a:rPr lang="en" sz="1500">
                <a:solidFill>
                  <a:srgbClr val="3D4251"/>
                </a:solidFill>
                <a:highlight>
                  <a:srgbClr val="FFFFFF"/>
                </a:highlight>
                <a:latin typeface="Lora"/>
                <a:ea typeface="Lora"/>
                <a:cs typeface="Lora"/>
                <a:sym typeface="Lora"/>
              </a:rPr>
              <a:t> keyword before that, which will raise an </a:t>
            </a:r>
            <a:r>
              <a:rPr lang="en" sz="1350">
                <a:solidFill>
                  <a:srgbClr val="3D4251"/>
                </a:solidFill>
                <a:highlight>
                  <a:srgbClr val="E6EAEB"/>
                </a:highlight>
                <a:latin typeface="Roboto Mono"/>
                <a:ea typeface="Roboto Mono"/>
                <a:cs typeface="Roboto Mono"/>
                <a:sym typeface="Roboto Mono"/>
              </a:rPr>
              <a:t>Assertion</a:t>
            </a:r>
            <a:r>
              <a:rPr lang="en" sz="1500">
                <a:solidFill>
                  <a:srgbClr val="3D4251"/>
                </a:solidFill>
                <a:highlight>
                  <a:srgbClr val="FFFFFF"/>
                </a:highlight>
                <a:latin typeface="Lora"/>
                <a:ea typeface="Lora"/>
                <a:cs typeface="Lora"/>
                <a:sym typeface="Lora"/>
              </a:rPr>
              <a:t> exception when the expression will return false.</a:t>
            </a:r>
            <a:endParaRPr sz="1500">
              <a:solidFill>
                <a:srgbClr val="3D4251"/>
              </a:solidFill>
              <a:highlight>
                <a:srgbClr val="FFFFFF"/>
              </a:highlight>
              <a:latin typeface="Lora"/>
              <a:ea typeface="Lora"/>
              <a:cs typeface="Lora"/>
              <a:sym typeface="Lora"/>
            </a:endParaRPr>
          </a:p>
          <a:p>
            <a:pPr indent="0" lvl="0" marL="0" rtl="0" algn="l">
              <a:spcBef>
                <a:spcPts val="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5" name="Google Shape;325;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6" name="Google Shape;326;p55"/>
          <p:cNvPicPr preferRelativeResize="0"/>
          <p:nvPr/>
        </p:nvPicPr>
        <p:blipFill>
          <a:blip r:embed="rId3">
            <a:alphaModFix/>
          </a:blip>
          <a:stretch>
            <a:fillRect/>
          </a:stretch>
        </p:blipFill>
        <p:spPr>
          <a:xfrm>
            <a:off x="139375" y="614525"/>
            <a:ext cx="8520600" cy="37890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32" name="Google Shape;332;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20000"/>
              </a:lnSpc>
              <a:spcBef>
                <a:spcPts val="2200"/>
              </a:spcBef>
              <a:spcAft>
                <a:spcPts val="0"/>
              </a:spcAft>
              <a:buClr>
                <a:schemeClr val="dk1"/>
              </a:buClr>
              <a:buSzPts val="1100"/>
              <a:buFont typeface="Arial"/>
              <a:buNone/>
            </a:pPr>
            <a:r>
              <a:rPr b="1" lang="en" sz="1450">
                <a:solidFill>
                  <a:srgbClr val="3D4251"/>
                </a:solidFill>
                <a:highlight>
                  <a:srgbClr val="FFFFFF"/>
                </a:highlight>
              </a:rPr>
              <a:t>Attribute Error</a:t>
            </a:r>
            <a:endParaRPr b="1" sz="1450">
              <a:solidFill>
                <a:srgbClr val="3D4251"/>
              </a:solidFill>
              <a:highlight>
                <a:srgbClr val="FFFFFF"/>
              </a:highlight>
            </a:endParaRPr>
          </a:p>
          <a:p>
            <a:pPr indent="0" lvl="0" marL="0" rtl="0" algn="l">
              <a:lnSpc>
                <a:spcPct val="180000"/>
              </a:lnSpc>
              <a:spcBef>
                <a:spcPts val="700"/>
              </a:spcBef>
              <a:spcAft>
                <a:spcPts val="0"/>
              </a:spcAft>
              <a:buClr>
                <a:schemeClr val="dk1"/>
              </a:buClr>
              <a:buSzPts val="1100"/>
              <a:buFont typeface="Arial"/>
              <a:buNone/>
            </a:pPr>
            <a:r>
              <a:rPr lang="en" sz="1500">
                <a:solidFill>
                  <a:srgbClr val="3D4251"/>
                </a:solidFill>
                <a:highlight>
                  <a:srgbClr val="FFFFFF"/>
                </a:highlight>
                <a:latin typeface="Lora"/>
                <a:ea typeface="Lora"/>
                <a:cs typeface="Lora"/>
                <a:sym typeface="Lora"/>
              </a:rPr>
              <a:t>When a non-existent attribute is referenced, and when that attribute reference or assignment fails, an attribute error is raised.</a:t>
            </a:r>
            <a:endParaRPr sz="1500">
              <a:solidFill>
                <a:srgbClr val="3D4251"/>
              </a:solidFill>
              <a:highlight>
                <a:srgbClr val="FFFFFF"/>
              </a:highlight>
              <a:latin typeface="Lora"/>
              <a:ea typeface="Lora"/>
              <a:cs typeface="Lora"/>
              <a:sym typeface="Lora"/>
            </a:endParaRPr>
          </a:p>
          <a:p>
            <a:pPr indent="0" lvl="0" marL="0" rtl="0" algn="l">
              <a:lnSpc>
                <a:spcPct val="180000"/>
              </a:lnSpc>
              <a:spcBef>
                <a:spcPts val="2300"/>
              </a:spcBef>
              <a:spcAft>
                <a:spcPts val="0"/>
              </a:spcAft>
              <a:buClr>
                <a:schemeClr val="dk1"/>
              </a:buClr>
              <a:buSzPts val="1100"/>
              <a:buFont typeface="Arial"/>
              <a:buNone/>
            </a:pPr>
            <a:r>
              <a:rPr lang="en" sz="1500">
                <a:solidFill>
                  <a:srgbClr val="3D4251"/>
                </a:solidFill>
                <a:highlight>
                  <a:srgbClr val="FFFFFF"/>
                </a:highlight>
                <a:latin typeface="Lora"/>
                <a:ea typeface="Lora"/>
                <a:cs typeface="Lora"/>
                <a:sym typeface="Lora"/>
              </a:rPr>
              <a:t>In the below example, you can observe that the </a:t>
            </a:r>
            <a:r>
              <a:rPr lang="en" sz="1350">
                <a:solidFill>
                  <a:srgbClr val="3D4251"/>
                </a:solidFill>
                <a:highlight>
                  <a:srgbClr val="E6EAEB"/>
                </a:highlight>
                <a:latin typeface="Roboto Mono"/>
                <a:ea typeface="Roboto Mono"/>
                <a:cs typeface="Roboto Mono"/>
                <a:sym typeface="Roboto Mono"/>
              </a:rPr>
              <a:t>Attributes</a:t>
            </a:r>
            <a:r>
              <a:rPr lang="en" sz="1500">
                <a:solidFill>
                  <a:srgbClr val="3D4251"/>
                </a:solidFill>
                <a:highlight>
                  <a:srgbClr val="FFFFFF"/>
                </a:highlight>
                <a:latin typeface="Lora"/>
                <a:ea typeface="Lora"/>
                <a:cs typeface="Lora"/>
                <a:sym typeface="Lora"/>
              </a:rPr>
              <a:t> class object has no attribute with the name </a:t>
            </a:r>
            <a:r>
              <a:rPr lang="en" sz="1350">
                <a:solidFill>
                  <a:srgbClr val="3D4251"/>
                </a:solidFill>
                <a:highlight>
                  <a:srgbClr val="E6EAEB"/>
                </a:highlight>
                <a:latin typeface="Roboto Mono"/>
                <a:ea typeface="Roboto Mono"/>
                <a:cs typeface="Roboto Mono"/>
                <a:sym typeface="Roboto Mono"/>
              </a:rPr>
              <a:t>attribute</a:t>
            </a:r>
            <a:r>
              <a:rPr lang="en" sz="1500">
                <a:solidFill>
                  <a:srgbClr val="3D4251"/>
                </a:solidFill>
                <a:highlight>
                  <a:srgbClr val="FFFFFF"/>
                </a:highlight>
                <a:latin typeface="Lora"/>
                <a:ea typeface="Lora"/>
                <a:cs typeface="Lora"/>
                <a:sym typeface="Lora"/>
              </a:rPr>
              <a:t>.</a:t>
            </a:r>
            <a:endParaRPr sz="1500">
              <a:solidFill>
                <a:srgbClr val="3D4251"/>
              </a:solidFill>
              <a:highlight>
                <a:srgbClr val="FFFFFF"/>
              </a:highlight>
              <a:latin typeface="Lora"/>
              <a:ea typeface="Lora"/>
              <a:cs typeface="Lora"/>
              <a:sym typeface="Lora"/>
            </a:endParaRPr>
          </a:p>
          <a:p>
            <a:pPr indent="0" lvl="0" marL="0" rtl="0" algn="l">
              <a:spcBef>
                <a:spcPts val="0"/>
              </a:spcBef>
              <a:spcAft>
                <a:spcPts val="12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38" name="Google Shape;338;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9" name="Google Shape;339;p57"/>
          <p:cNvPicPr preferRelativeResize="0"/>
          <p:nvPr/>
        </p:nvPicPr>
        <p:blipFill>
          <a:blip r:embed="rId3">
            <a:alphaModFix/>
          </a:blip>
          <a:stretch>
            <a:fillRect/>
          </a:stretch>
        </p:blipFill>
        <p:spPr>
          <a:xfrm>
            <a:off x="69700" y="369250"/>
            <a:ext cx="8823374" cy="44050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45" name="Google Shape;345;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20000"/>
              </a:lnSpc>
              <a:spcBef>
                <a:spcPts val="2200"/>
              </a:spcBef>
              <a:spcAft>
                <a:spcPts val="0"/>
              </a:spcAft>
              <a:buClr>
                <a:schemeClr val="dk1"/>
              </a:buClr>
              <a:buSzPts val="1100"/>
              <a:buFont typeface="Arial"/>
              <a:buNone/>
            </a:pPr>
            <a:r>
              <a:rPr b="1" lang="en" sz="1450">
                <a:solidFill>
                  <a:srgbClr val="3D4251"/>
                </a:solidFill>
                <a:highlight>
                  <a:srgbClr val="FFFFFF"/>
                </a:highlight>
              </a:rPr>
              <a:t>Import Error</a:t>
            </a:r>
            <a:endParaRPr b="1" sz="1450">
              <a:solidFill>
                <a:srgbClr val="3D4251"/>
              </a:solidFill>
              <a:highlight>
                <a:srgbClr val="FFFFFF"/>
              </a:highlight>
            </a:endParaRPr>
          </a:p>
          <a:p>
            <a:pPr indent="0" lvl="0" marL="0" rtl="0" algn="l">
              <a:lnSpc>
                <a:spcPct val="180000"/>
              </a:lnSpc>
              <a:spcBef>
                <a:spcPts val="700"/>
              </a:spcBef>
              <a:spcAft>
                <a:spcPts val="0"/>
              </a:spcAft>
              <a:buClr>
                <a:schemeClr val="dk1"/>
              </a:buClr>
              <a:buSzPts val="1100"/>
              <a:buFont typeface="Arial"/>
              <a:buNone/>
            </a:pPr>
            <a:r>
              <a:rPr lang="en" sz="1500">
                <a:solidFill>
                  <a:srgbClr val="3D4251"/>
                </a:solidFill>
                <a:highlight>
                  <a:srgbClr val="FFFFFF"/>
                </a:highlight>
                <a:latin typeface="Lora"/>
                <a:ea typeface="Lora"/>
                <a:cs typeface="Lora"/>
                <a:sym typeface="Lora"/>
              </a:rPr>
              <a:t>ImportError is raised when you try to import a module that does not exist (unable to load) in its standard path or even when you make a typo in the module's name.</a:t>
            </a:r>
            <a:endParaRPr sz="1500">
              <a:solidFill>
                <a:srgbClr val="3D4251"/>
              </a:solidFill>
              <a:highlight>
                <a:srgbClr val="FFFFFF"/>
              </a:highlight>
              <a:latin typeface="Lora"/>
              <a:ea typeface="Lora"/>
              <a:cs typeface="Lora"/>
              <a:sym typeface="Lora"/>
            </a:endParaRPr>
          </a:p>
          <a:p>
            <a:pPr indent="0" lvl="0" marL="0" rtl="0" algn="l">
              <a:spcBef>
                <a:spcPts val="0"/>
              </a:spcBef>
              <a:spcAft>
                <a:spcPts val="1200"/>
              </a:spcAft>
              <a:buNone/>
            </a:pPr>
            <a:r>
              <a:t/>
            </a:r>
            <a:endParaRPr/>
          </a:p>
        </p:txBody>
      </p:sp>
      <p:pic>
        <p:nvPicPr>
          <p:cNvPr id="346" name="Google Shape;346;p58"/>
          <p:cNvPicPr preferRelativeResize="0"/>
          <p:nvPr/>
        </p:nvPicPr>
        <p:blipFill>
          <a:blip r:embed="rId3">
            <a:alphaModFix/>
          </a:blip>
          <a:stretch>
            <a:fillRect/>
          </a:stretch>
        </p:blipFill>
        <p:spPr>
          <a:xfrm>
            <a:off x="311700" y="2341750"/>
            <a:ext cx="8520599" cy="29690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52" name="Google Shape;352;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lnSpc>
                <a:spcPct val="120000"/>
              </a:lnSpc>
              <a:spcBef>
                <a:spcPts val="2200"/>
              </a:spcBef>
              <a:spcAft>
                <a:spcPts val="0"/>
              </a:spcAft>
              <a:buClr>
                <a:schemeClr val="dk1"/>
              </a:buClr>
              <a:buSzPct val="75862"/>
              <a:buFont typeface="Arial"/>
              <a:buNone/>
            </a:pPr>
            <a:r>
              <a:rPr b="1" lang="en" sz="1450">
                <a:solidFill>
                  <a:srgbClr val="3D4251"/>
                </a:solidFill>
                <a:highlight>
                  <a:srgbClr val="FFFFFF"/>
                </a:highlight>
              </a:rPr>
              <a:t>Lookup Error</a:t>
            </a:r>
            <a:endParaRPr b="1" sz="1450">
              <a:solidFill>
                <a:srgbClr val="3D4251"/>
              </a:solidFill>
              <a:highlight>
                <a:srgbClr val="FFFFFF"/>
              </a:highlight>
            </a:endParaRPr>
          </a:p>
          <a:p>
            <a:pPr indent="0" lvl="0" marL="0" rtl="0" algn="l">
              <a:lnSpc>
                <a:spcPct val="180000"/>
              </a:lnSpc>
              <a:spcBef>
                <a:spcPts val="700"/>
              </a:spcBef>
              <a:spcAft>
                <a:spcPts val="0"/>
              </a:spcAft>
              <a:buClr>
                <a:schemeClr val="dk1"/>
              </a:buClr>
              <a:buSzPct val="73333"/>
              <a:buFont typeface="Arial"/>
              <a:buNone/>
            </a:pPr>
            <a:r>
              <a:rPr lang="en" sz="1500">
                <a:solidFill>
                  <a:srgbClr val="3D4251"/>
                </a:solidFill>
                <a:highlight>
                  <a:srgbClr val="FFFFFF"/>
                </a:highlight>
                <a:latin typeface="Lora"/>
                <a:ea typeface="Lora"/>
                <a:cs typeface="Lora"/>
                <a:sym typeface="Lora"/>
              </a:rPr>
              <a:t>Lookup Error acts as a base class for the exceptions that occur when a </a:t>
            </a:r>
            <a:r>
              <a:rPr b="1" lang="en" sz="1500">
                <a:solidFill>
                  <a:srgbClr val="3D4251"/>
                </a:solidFill>
                <a:highlight>
                  <a:srgbClr val="FFFFFF"/>
                </a:highlight>
                <a:latin typeface="Lora"/>
                <a:ea typeface="Lora"/>
                <a:cs typeface="Lora"/>
                <a:sym typeface="Lora"/>
              </a:rPr>
              <a:t>key</a:t>
            </a:r>
            <a:r>
              <a:rPr lang="en" sz="1500">
                <a:solidFill>
                  <a:srgbClr val="3D4251"/>
                </a:solidFill>
                <a:highlight>
                  <a:srgbClr val="FFFFFF"/>
                </a:highlight>
                <a:latin typeface="Lora"/>
                <a:ea typeface="Lora"/>
                <a:cs typeface="Lora"/>
                <a:sym typeface="Lora"/>
              </a:rPr>
              <a:t> or </a:t>
            </a:r>
            <a:r>
              <a:rPr b="1" lang="en" sz="1500">
                <a:solidFill>
                  <a:srgbClr val="3D4251"/>
                </a:solidFill>
                <a:highlight>
                  <a:srgbClr val="FFFFFF"/>
                </a:highlight>
                <a:latin typeface="Lora"/>
                <a:ea typeface="Lora"/>
                <a:cs typeface="Lora"/>
                <a:sym typeface="Lora"/>
              </a:rPr>
              <a:t>index</a:t>
            </a:r>
            <a:r>
              <a:rPr lang="en" sz="1500">
                <a:solidFill>
                  <a:srgbClr val="3D4251"/>
                </a:solidFill>
                <a:highlight>
                  <a:srgbClr val="FFFFFF"/>
                </a:highlight>
                <a:latin typeface="Lora"/>
                <a:ea typeface="Lora"/>
                <a:cs typeface="Lora"/>
                <a:sym typeface="Lora"/>
              </a:rPr>
              <a:t> used on a mapping or sequence of a list/dictionary is invalid or does not exists.</a:t>
            </a:r>
            <a:endParaRPr sz="1500">
              <a:solidFill>
                <a:srgbClr val="3D4251"/>
              </a:solidFill>
              <a:highlight>
                <a:srgbClr val="FFFFFF"/>
              </a:highlight>
              <a:latin typeface="Lora"/>
              <a:ea typeface="Lora"/>
              <a:cs typeface="Lora"/>
              <a:sym typeface="Lora"/>
            </a:endParaRPr>
          </a:p>
          <a:p>
            <a:pPr indent="0" lvl="0" marL="0" rtl="0" algn="l">
              <a:lnSpc>
                <a:spcPct val="180000"/>
              </a:lnSpc>
              <a:spcBef>
                <a:spcPts val="2300"/>
              </a:spcBef>
              <a:spcAft>
                <a:spcPts val="0"/>
              </a:spcAft>
              <a:buClr>
                <a:schemeClr val="dk1"/>
              </a:buClr>
              <a:buSzPct val="73333"/>
              <a:buFont typeface="Arial"/>
              <a:buNone/>
            </a:pPr>
            <a:r>
              <a:rPr lang="en" sz="1500">
                <a:solidFill>
                  <a:srgbClr val="3D4251"/>
                </a:solidFill>
                <a:highlight>
                  <a:srgbClr val="FFFFFF"/>
                </a:highlight>
                <a:latin typeface="Lora"/>
                <a:ea typeface="Lora"/>
                <a:cs typeface="Lora"/>
                <a:sym typeface="Lora"/>
              </a:rPr>
              <a:t>The two types of exceptions raised are:</a:t>
            </a:r>
            <a:endParaRPr sz="1500">
              <a:solidFill>
                <a:srgbClr val="3D4251"/>
              </a:solidFill>
              <a:highlight>
                <a:srgbClr val="FFFFFF"/>
              </a:highlight>
              <a:latin typeface="Lora"/>
              <a:ea typeface="Lora"/>
              <a:cs typeface="Lora"/>
              <a:sym typeface="Lora"/>
            </a:endParaRPr>
          </a:p>
          <a:p>
            <a:pPr indent="-295275" lvl="0" marL="457200" rtl="0" algn="l">
              <a:lnSpc>
                <a:spcPct val="180000"/>
              </a:lnSpc>
              <a:spcBef>
                <a:spcPts val="2300"/>
              </a:spcBef>
              <a:spcAft>
                <a:spcPts val="0"/>
              </a:spcAft>
              <a:buClr>
                <a:srgbClr val="3D4251"/>
              </a:buClr>
              <a:buSzPct val="100000"/>
              <a:buFont typeface="Lora"/>
              <a:buChar char="●"/>
            </a:pPr>
            <a:r>
              <a:rPr b="1" lang="en" sz="1500">
                <a:solidFill>
                  <a:srgbClr val="3D4251"/>
                </a:solidFill>
                <a:highlight>
                  <a:srgbClr val="FFFFFF"/>
                </a:highlight>
                <a:latin typeface="Lora"/>
                <a:ea typeface="Lora"/>
                <a:cs typeface="Lora"/>
                <a:sym typeface="Lora"/>
              </a:rPr>
              <a:t>IndexError</a:t>
            </a:r>
            <a:endParaRPr b="1" sz="1500">
              <a:solidFill>
                <a:srgbClr val="3D4251"/>
              </a:solidFill>
              <a:highlight>
                <a:srgbClr val="FFFFFF"/>
              </a:highlight>
              <a:latin typeface="Lora"/>
              <a:ea typeface="Lora"/>
              <a:cs typeface="Lora"/>
              <a:sym typeface="Lora"/>
            </a:endParaRPr>
          </a:p>
          <a:p>
            <a:pPr indent="-295275" lvl="0" marL="457200" rtl="0" algn="l">
              <a:lnSpc>
                <a:spcPct val="180000"/>
              </a:lnSpc>
              <a:spcBef>
                <a:spcPts val="0"/>
              </a:spcBef>
              <a:spcAft>
                <a:spcPts val="0"/>
              </a:spcAft>
              <a:buClr>
                <a:srgbClr val="3D4251"/>
              </a:buClr>
              <a:buSzPct val="100000"/>
              <a:buFont typeface="Lora"/>
              <a:buChar char="●"/>
            </a:pPr>
            <a:r>
              <a:rPr b="1" lang="en" sz="1500">
                <a:solidFill>
                  <a:srgbClr val="3D4251"/>
                </a:solidFill>
                <a:highlight>
                  <a:srgbClr val="FFFFFF"/>
                </a:highlight>
                <a:latin typeface="Lora"/>
                <a:ea typeface="Lora"/>
                <a:cs typeface="Lora"/>
                <a:sym typeface="Lora"/>
              </a:rPr>
              <a:t>KeyError</a:t>
            </a:r>
            <a:endParaRPr b="1" sz="1500">
              <a:solidFill>
                <a:srgbClr val="3D4251"/>
              </a:solidFill>
              <a:highlight>
                <a:srgbClr val="FFFFFF"/>
              </a:highlight>
              <a:latin typeface="Lora"/>
              <a:ea typeface="Lora"/>
              <a:cs typeface="Lora"/>
              <a:sym typeface="Lora"/>
            </a:endParaRPr>
          </a:p>
          <a:p>
            <a:pPr indent="0" lvl="0" marL="0" rtl="0" algn="l">
              <a:lnSpc>
                <a:spcPct val="120000"/>
              </a:lnSpc>
              <a:spcBef>
                <a:spcPts val="2300"/>
              </a:spcBef>
              <a:spcAft>
                <a:spcPts val="0"/>
              </a:spcAft>
              <a:buClr>
                <a:schemeClr val="dk1"/>
              </a:buClr>
              <a:buSzPct val="73333"/>
              <a:buFont typeface="Arial"/>
              <a:buNone/>
            </a:pPr>
            <a:r>
              <a:rPr b="1" lang="en" sz="1500">
                <a:solidFill>
                  <a:srgbClr val="3D4251"/>
                </a:solidFill>
                <a:highlight>
                  <a:srgbClr val="FFFFFF"/>
                </a:highlight>
              </a:rPr>
              <a:t>Key Error</a:t>
            </a:r>
            <a:endParaRPr b="1" sz="1500">
              <a:solidFill>
                <a:srgbClr val="3D4251"/>
              </a:solidFill>
              <a:highlight>
                <a:srgbClr val="FFFFFF"/>
              </a:highlight>
            </a:endParaRPr>
          </a:p>
          <a:p>
            <a:pPr indent="0" lvl="0" marL="0" rtl="0" algn="l">
              <a:lnSpc>
                <a:spcPct val="180000"/>
              </a:lnSpc>
              <a:spcBef>
                <a:spcPts val="800"/>
              </a:spcBef>
              <a:spcAft>
                <a:spcPts val="0"/>
              </a:spcAft>
              <a:buClr>
                <a:schemeClr val="dk1"/>
              </a:buClr>
              <a:buSzPct val="73333"/>
              <a:buFont typeface="Arial"/>
              <a:buNone/>
            </a:pPr>
            <a:r>
              <a:rPr lang="en" sz="1500">
                <a:solidFill>
                  <a:srgbClr val="3D4251"/>
                </a:solidFill>
                <a:highlight>
                  <a:srgbClr val="FFFFFF"/>
                </a:highlight>
                <a:latin typeface="Lora"/>
                <a:ea typeface="Lora"/>
                <a:cs typeface="Lora"/>
                <a:sym typeface="Lora"/>
              </a:rPr>
              <a:t>If a key you are trying to access is not found in the dictionary, a </a:t>
            </a:r>
            <a:r>
              <a:rPr lang="en" sz="1350">
                <a:solidFill>
                  <a:srgbClr val="3D4251"/>
                </a:solidFill>
                <a:highlight>
                  <a:srgbClr val="E6EAEB"/>
                </a:highlight>
                <a:latin typeface="Roboto Mono"/>
                <a:ea typeface="Roboto Mono"/>
                <a:cs typeface="Roboto Mono"/>
                <a:sym typeface="Roboto Mono"/>
              </a:rPr>
              <a:t>key</a:t>
            </a:r>
            <a:r>
              <a:rPr lang="en" sz="1500">
                <a:solidFill>
                  <a:srgbClr val="3D4251"/>
                </a:solidFill>
                <a:highlight>
                  <a:srgbClr val="FFFFFF"/>
                </a:highlight>
                <a:latin typeface="Lora"/>
                <a:ea typeface="Lora"/>
                <a:cs typeface="Lora"/>
                <a:sym typeface="Lora"/>
              </a:rPr>
              <a:t> error exception is raised.</a:t>
            </a:r>
            <a:endParaRPr sz="1500">
              <a:solidFill>
                <a:srgbClr val="3D4251"/>
              </a:solidFill>
              <a:highlight>
                <a:srgbClr val="FFFFFF"/>
              </a:highlight>
              <a:latin typeface="Lora"/>
              <a:ea typeface="Lora"/>
              <a:cs typeface="Lora"/>
              <a:sym typeface="Lora"/>
            </a:endParaRPr>
          </a:p>
          <a:p>
            <a:pPr indent="0" lvl="0" marL="0" rtl="0" algn="l">
              <a:spcBef>
                <a:spcPts val="0"/>
              </a:spcBef>
              <a:spcAft>
                <a:spcPts val="12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58" name="Google Shape;358;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9" name="Google Shape;359;p60"/>
          <p:cNvPicPr preferRelativeResize="0"/>
          <p:nvPr/>
        </p:nvPicPr>
        <p:blipFill>
          <a:blip r:embed="rId3">
            <a:alphaModFix/>
          </a:blip>
          <a:stretch>
            <a:fillRect/>
          </a:stretch>
        </p:blipFill>
        <p:spPr>
          <a:xfrm>
            <a:off x="0" y="775438"/>
            <a:ext cx="9143999" cy="34671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65" name="Google Shape;365;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20000"/>
              </a:lnSpc>
              <a:spcBef>
                <a:spcPts val="2300"/>
              </a:spcBef>
              <a:spcAft>
                <a:spcPts val="0"/>
              </a:spcAft>
              <a:buClr>
                <a:schemeClr val="dk1"/>
              </a:buClr>
              <a:buSzPts val="1100"/>
              <a:buFont typeface="Arial"/>
              <a:buNone/>
            </a:pPr>
            <a:r>
              <a:rPr b="1" lang="en" sz="1500">
                <a:solidFill>
                  <a:srgbClr val="3D4251"/>
                </a:solidFill>
                <a:highlight>
                  <a:srgbClr val="FFFFFF"/>
                </a:highlight>
              </a:rPr>
              <a:t>Index Error</a:t>
            </a:r>
            <a:endParaRPr b="1" sz="1500">
              <a:solidFill>
                <a:srgbClr val="3D4251"/>
              </a:solidFill>
              <a:highlight>
                <a:srgbClr val="FFFFFF"/>
              </a:highlight>
            </a:endParaRPr>
          </a:p>
          <a:p>
            <a:pPr indent="0" lvl="0" marL="0" rtl="0" algn="l">
              <a:lnSpc>
                <a:spcPct val="180000"/>
              </a:lnSpc>
              <a:spcBef>
                <a:spcPts val="800"/>
              </a:spcBef>
              <a:spcAft>
                <a:spcPts val="0"/>
              </a:spcAft>
              <a:buClr>
                <a:schemeClr val="dk1"/>
              </a:buClr>
              <a:buSzPts val="1100"/>
              <a:buFont typeface="Arial"/>
              <a:buNone/>
            </a:pPr>
            <a:r>
              <a:rPr lang="en" sz="1500">
                <a:solidFill>
                  <a:srgbClr val="3D4251"/>
                </a:solidFill>
                <a:highlight>
                  <a:srgbClr val="FFFFFF"/>
                </a:highlight>
                <a:latin typeface="Lora"/>
                <a:ea typeface="Lora"/>
                <a:cs typeface="Lora"/>
                <a:sym typeface="Lora"/>
              </a:rPr>
              <a:t>When you are trying to access an index (sequence) of a list that does not exist in that list or is out of range of that list, an index error is raised.</a:t>
            </a:r>
            <a:endParaRPr sz="1500">
              <a:solidFill>
                <a:srgbClr val="3D4251"/>
              </a:solidFill>
              <a:highlight>
                <a:srgbClr val="FFFFFF"/>
              </a:highlight>
              <a:latin typeface="Lora"/>
              <a:ea typeface="Lora"/>
              <a:cs typeface="Lora"/>
              <a:sym typeface="Lora"/>
            </a:endParaRPr>
          </a:p>
          <a:p>
            <a:pPr indent="0" lvl="0" marL="0" rtl="0" algn="l">
              <a:spcBef>
                <a:spcPts val="0"/>
              </a:spcBef>
              <a:spcAft>
                <a:spcPts val="1200"/>
              </a:spcAft>
              <a:buNone/>
            </a:pPr>
            <a:r>
              <a:t/>
            </a:r>
            <a:endParaRPr/>
          </a:p>
        </p:txBody>
      </p:sp>
      <p:pic>
        <p:nvPicPr>
          <p:cNvPr id="366" name="Google Shape;366;p61"/>
          <p:cNvPicPr preferRelativeResize="0"/>
          <p:nvPr/>
        </p:nvPicPr>
        <p:blipFill>
          <a:blip r:embed="rId3">
            <a:alphaModFix/>
          </a:blip>
          <a:stretch>
            <a:fillRect/>
          </a:stretch>
        </p:blipFill>
        <p:spPr>
          <a:xfrm>
            <a:off x="120425" y="2336152"/>
            <a:ext cx="9143999" cy="2807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7"/>
          <p:cNvPicPr preferRelativeResize="0"/>
          <p:nvPr/>
        </p:nvPicPr>
        <p:blipFill>
          <a:blip r:embed="rId3">
            <a:alphaModFix/>
          </a:blip>
          <a:stretch>
            <a:fillRect/>
          </a:stretch>
        </p:blipFill>
        <p:spPr>
          <a:xfrm>
            <a:off x="-97600" y="445025"/>
            <a:ext cx="9144000" cy="44104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72" name="Google Shape;372;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20000"/>
              </a:lnSpc>
              <a:spcBef>
                <a:spcPts val="2200"/>
              </a:spcBef>
              <a:spcAft>
                <a:spcPts val="0"/>
              </a:spcAft>
              <a:buClr>
                <a:schemeClr val="dk1"/>
              </a:buClr>
              <a:buSzPts val="1100"/>
              <a:buFont typeface="Arial"/>
              <a:buNone/>
            </a:pPr>
            <a:r>
              <a:rPr b="1" lang="en" sz="1450">
                <a:solidFill>
                  <a:srgbClr val="3D4251"/>
                </a:solidFill>
                <a:highlight>
                  <a:srgbClr val="FFFFFF"/>
                </a:highlight>
              </a:rPr>
              <a:t>Memory Error</a:t>
            </a:r>
            <a:endParaRPr b="1" sz="1450">
              <a:solidFill>
                <a:srgbClr val="3D4251"/>
              </a:solidFill>
              <a:highlight>
                <a:srgbClr val="FFFFFF"/>
              </a:highlight>
            </a:endParaRPr>
          </a:p>
          <a:p>
            <a:pPr indent="0" lvl="0" marL="0" rtl="0" algn="l">
              <a:lnSpc>
                <a:spcPct val="180000"/>
              </a:lnSpc>
              <a:spcBef>
                <a:spcPts val="700"/>
              </a:spcBef>
              <a:spcAft>
                <a:spcPts val="0"/>
              </a:spcAft>
              <a:buClr>
                <a:schemeClr val="dk1"/>
              </a:buClr>
              <a:buSzPts val="1100"/>
              <a:buFont typeface="Arial"/>
              <a:buNone/>
            </a:pPr>
            <a:r>
              <a:rPr lang="en" sz="1500">
                <a:solidFill>
                  <a:srgbClr val="3D4251"/>
                </a:solidFill>
                <a:highlight>
                  <a:srgbClr val="FFFFFF"/>
                </a:highlight>
                <a:latin typeface="Lora"/>
                <a:ea typeface="Lora"/>
                <a:cs typeface="Lora"/>
                <a:sym typeface="Lora"/>
              </a:rPr>
              <a:t>As discussed </a:t>
            </a:r>
            <a:r>
              <a:rPr lang="en" sz="1500">
                <a:solidFill>
                  <a:srgbClr val="009BD8"/>
                </a:solidFill>
                <a:highlight>
                  <a:srgbClr val="FFFFFF"/>
                </a:highlight>
                <a:uFill>
                  <a:noFill/>
                </a:uFill>
                <a:latin typeface="Lora"/>
                <a:ea typeface="Lora"/>
                <a:cs typeface="Lora"/>
                <a:sym typeface="Lora"/>
                <a:hlinkClick r:id="rId3">
                  <a:extLst>
                    <a:ext uri="{A12FA001-AC4F-418D-AE19-62706E023703}">
                      <ahyp:hlinkClr val="tx"/>
                    </a:ext>
                  </a:extLst>
                </a:hlinkClick>
              </a:rPr>
              <a:t>earlier</a:t>
            </a:r>
            <a:r>
              <a:rPr lang="en" sz="1500">
                <a:solidFill>
                  <a:srgbClr val="3D4251"/>
                </a:solidFill>
                <a:highlight>
                  <a:srgbClr val="FFFFFF"/>
                </a:highlight>
                <a:latin typeface="Lora"/>
                <a:ea typeface="Lora"/>
                <a:cs typeface="Lora"/>
                <a:sym typeface="Lora"/>
              </a:rPr>
              <a:t>, Memory Error is raised when an operation does not get enough memory to process further.</a:t>
            </a:r>
            <a:endParaRPr sz="1500">
              <a:solidFill>
                <a:srgbClr val="3D4251"/>
              </a:solidFill>
              <a:highlight>
                <a:srgbClr val="FFFFFF"/>
              </a:highlight>
              <a:latin typeface="Lora"/>
              <a:ea typeface="Lora"/>
              <a:cs typeface="Lora"/>
              <a:sym typeface="Lora"/>
            </a:endParaRPr>
          </a:p>
          <a:p>
            <a:pPr indent="0" lvl="0" marL="0" rtl="0" algn="l">
              <a:lnSpc>
                <a:spcPct val="120000"/>
              </a:lnSpc>
              <a:spcBef>
                <a:spcPts val="2200"/>
              </a:spcBef>
              <a:spcAft>
                <a:spcPts val="0"/>
              </a:spcAft>
              <a:buClr>
                <a:schemeClr val="dk1"/>
              </a:buClr>
              <a:buSzPts val="1100"/>
              <a:buFont typeface="Arial"/>
              <a:buNone/>
            </a:pPr>
            <a:r>
              <a:rPr b="1" lang="en" sz="1450">
                <a:solidFill>
                  <a:srgbClr val="3D4251"/>
                </a:solidFill>
                <a:highlight>
                  <a:srgbClr val="FFFFFF"/>
                </a:highlight>
              </a:rPr>
              <a:t>Name Error</a:t>
            </a:r>
            <a:endParaRPr b="1" sz="1450">
              <a:solidFill>
                <a:srgbClr val="3D4251"/>
              </a:solidFill>
              <a:highlight>
                <a:srgbClr val="FFFFFF"/>
              </a:highlight>
            </a:endParaRPr>
          </a:p>
          <a:p>
            <a:pPr indent="0" lvl="0" marL="0" rtl="0" algn="l">
              <a:lnSpc>
                <a:spcPct val="180000"/>
              </a:lnSpc>
              <a:spcBef>
                <a:spcPts val="700"/>
              </a:spcBef>
              <a:spcAft>
                <a:spcPts val="0"/>
              </a:spcAft>
              <a:buClr>
                <a:schemeClr val="dk1"/>
              </a:buClr>
              <a:buSzPts val="1100"/>
              <a:buFont typeface="Arial"/>
              <a:buNone/>
            </a:pPr>
            <a:r>
              <a:rPr lang="en" sz="1500">
                <a:solidFill>
                  <a:srgbClr val="3D4251"/>
                </a:solidFill>
                <a:highlight>
                  <a:srgbClr val="FFFFFF"/>
                </a:highlight>
                <a:latin typeface="Lora"/>
                <a:ea typeface="Lora"/>
                <a:cs typeface="Lora"/>
                <a:sym typeface="Lora"/>
              </a:rPr>
              <a:t>Name Error is raised when a local or global name is not found.</a:t>
            </a:r>
            <a:endParaRPr sz="1500">
              <a:solidFill>
                <a:srgbClr val="3D4251"/>
              </a:solidFill>
              <a:highlight>
                <a:srgbClr val="FFFFFF"/>
              </a:highlight>
              <a:latin typeface="Lora"/>
              <a:ea typeface="Lora"/>
              <a:cs typeface="Lora"/>
              <a:sym typeface="Lora"/>
            </a:endParaRPr>
          </a:p>
          <a:p>
            <a:pPr indent="0" lvl="0" marL="0" rtl="0" algn="l">
              <a:lnSpc>
                <a:spcPct val="180000"/>
              </a:lnSpc>
              <a:spcBef>
                <a:spcPts val="2300"/>
              </a:spcBef>
              <a:spcAft>
                <a:spcPts val="0"/>
              </a:spcAft>
              <a:buClr>
                <a:schemeClr val="dk1"/>
              </a:buClr>
              <a:buSzPts val="1100"/>
              <a:buFont typeface="Arial"/>
              <a:buNone/>
            </a:pPr>
            <a:r>
              <a:rPr lang="en" sz="1500">
                <a:solidFill>
                  <a:srgbClr val="3D4251"/>
                </a:solidFill>
                <a:highlight>
                  <a:srgbClr val="FFFFFF"/>
                </a:highlight>
                <a:latin typeface="Lora"/>
                <a:ea typeface="Lora"/>
                <a:cs typeface="Lora"/>
                <a:sym typeface="Lora"/>
              </a:rPr>
              <a:t>In the below example, </a:t>
            </a:r>
            <a:r>
              <a:rPr lang="en" sz="1350">
                <a:solidFill>
                  <a:srgbClr val="3D4251"/>
                </a:solidFill>
                <a:highlight>
                  <a:srgbClr val="E6EAEB"/>
                </a:highlight>
                <a:latin typeface="Roboto Mono"/>
                <a:ea typeface="Roboto Mono"/>
                <a:cs typeface="Roboto Mono"/>
                <a:sym typeface="Roboto Mono"/>
              </a:rPr>
              <a:t>ans</a:t>
            </a:r>
            <a:r>
              <a:rPr lang="en" sz="1500">
                <a:solidFill>
                  <a:srgbClr val="3D4251"/>
                </a:solidFill>
                <a:highlight>
                  <a:srgbClr val="FFFFFF"/>
                </a:highlight>
                <a:latin typeface="Lora"/>
                <a:ea typeface="Lora"/>
                <a:cs typeface="Lora"/>
                <a:sym typeface="Lora"/>
              </a:rPr>
              <a:t> variable is not defined. Hence, you will get a </a:t>
            </a:r>
            <a:r>
              <a:rPr lang="en" sz="1350">
                <a:solidFill>
                  <a:srgbClr val="3D4251"/>
                </a:solidFill>
                <a:highlight>
                  <a:srgbClr val="E6EAEB"/>
                </a:highlight>
                <a:latin typeface="Roboto Mono"/>
                <a:ea typeface="Roboto Mono"/>
                <a:cs typeface="Roboto Mono"/>
                <a:sym typeface="Roboto Mono"/>
              </a:rPr>
              <a:t>name error</a:t>
            </a:r>
            <a:r>
              <a:rPr lang="en" sz="1500">
                <a:solidFill>
                  <a:srgbClr val="3D4251"/>
                </a:solidFill>
                <a:highlight>
                  <a:srgbClr val="FFFFFF"/>
                </a:highlight>
                <a:latin typeface="Lora"/>
                <a:ea typeface="Lora"/>
                <a:cs typeface="Lora"/>
                <a:sym typeface="Lora"/>
              </a:rPr>
              <a:t>.</a:t>
            </a:r>
            <a:endParaRPr sz="1500">
              <a:solidFill>
                <a:srgbClr val="3D4251"/>
              </a:solidFill>
              <a:highlight>
                <a:srgbClr val="FFFFFF"/>
              </a:highlight>
              <a:latin typeface="Lora"/>
              <a:ea typeface="Lora"/>
              <a:cs typeface="Lora"/>
              <a:sym typeface="Lora"/>
            </a:endParaRPr>
          </a:p>
          <a:p>
            <a:pPr indent="0" lvl="0" marL="0" rtl="0" algn="l">
              <a:spcBef>
                <a:spcPts val="0"/>
              </a:spcBef>
              <a:spcAft>
                <a:spcPts val="12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78" name="Google Shape;378;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9" name="Google Shape;379;p63"/>
          <p:cNvPicPr preferRelativeResize="0"/>
          <p:nvPr/>
        </p:nvPicPr>
        <p:blipFill rotWithShape="1">
          <a:blip r:embed="rId3">
            <a:alphaModFix/>
          </a:blip>
          <a:srcRect b="7290" l="-7319" r="0" t="-7290"/>
          <a:stretch/>
        </p:blipFill>
        <p:spPr>
          <a:xfrm>
            <a:off x="-311700" y="765042"/>
            <a:ext cx="9143999" cy="315341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85" name="Google Shape;385;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20000"/>
              </a:lnSpc>
              <a:spcBef>
                <a:spcPts val="2200"/>
              </a:spcBef>
              <a:spcAft>
                <a:spcPts val="0"/>
              </a:spcAft>
              <a:buClr>
                <a:schemeClr val="dk1"/>
              </a:buClr>
              <a:buSzPts val="1100"/>
              <a:buFont typeface="Arial"/>
              <a:buNone/>
            </a:pPr>
            <a:r>
              <a:rPr b="1" lang="en" sz="1450">
                <a:solidFill>
                  <a:srgbClr val="3D4251"/>
                </a:solidFill>
                <a:highlight>
                  <a:srgbClr val="FFFFFF"/>
                </a:highlight>
              </a:rPr>
              <a:t>Runtime Error</a:t>
            </a:r>
            <a:endParaRPr b="1" sz="1450">
              <a:solidFill>
                <a:srgbClr val="3D4251"/>
              </a:solidFill>
              <a:highlight>
                <a:srgbClr val="FFFFFF"/>
              </a:highlight>
            </a:endParaRPr>
          </a:p>
          <a:p>
            <a:pPr indent="0" lvl="0" marL="0" rtl="0" algn="l">
              <a:lnSpc>
                <a:spcPct val="120000"/>
              </a:lnSpc>
              <a:spcBef>
                <a:spcPts val="2300"/>
              </a:spcBef>
              <a:spcAft>
                <a:spcPts val="0"/>
              </a:spcAft>
              <a:buClr>
                <a:schemeClr val="dk1"/>
              </a:buClr>
              <a:buSzPts val="1100"/>
              <a:buFont typeface="Arial"/>
              <a:buNone/>
            </a:pPr>
            <a:r>
              <a:rPr b="1" lang="en" sz="1500">
                <a:solidFill>
                  <a:srgbClr val="3D4251"/>
                </a:solidFill>
                <a:highlight>
                  <a:srgbClr val="FFFFFF"/>
                </a:highlight>
              </a:rPr>
              <a:t>Not Implemented Error</a:t>
            </a:r>
            <a:endParaRPr b="1" sz="1500">
              <a:solidFill>
                <a:srgbClr val="3D4251"/>
              </a:solidFill>
              <a:highlight>
                <a:srgbClr val="FFFFFF"/>
              </a:highlight>
            </a:endParaRPr>
          </a:p>
          <a:p>
            <a:pPr indent="0" lvl="0" marL="0" rtl="0" algn="l">
              <a:lnSpc>
                <a:spcPct val="180000"/>
              </a:lnSpc>
              <a:spcBef>
                <a:spcPts val="800"/>
              </a:spcBef>
              <a:spcAft>
                <a:spcPts val="0"/>
              </a:spcAft>
              <a:buClr>
                <a:schemeClr val="dk1"/>
              </a:buClr>
              <a:buSzPts val="1100"/>
              <a:buFont typeface="Arial"/>
              <a:buNone/>
            </a:pPr>
            <a:r>
              <a:rPr lang="en" sz="1500">
                <a:solidFill>
                  <a:srgbClr val="3D4251"/>
                </a:solidFill>
                <a:highlight>
                  <a:srgbClr val="FFFFFF"/>
                </a:highlight>
                <a:latin typeface="Lora"/>
                <a:ea typeface="Lora"/>
                <a:cs typeface="Lora"/>
                <a:sym typeface="Lora"/>
              </a:rPr>
              <a:t>This section of the tutorial is derived from this </a:t>
            </a:r>
            <a:r>
              <a:rPr lang="en" sz="1500">
                <a:solidFill>
                  <a:srgbClr val="009BD8"/>
                </a:solidFill>
                <a:highlight>
                  <a:srgbClr val="FFFFFF"/>
                </a:highlight>
                <a:uFill>
                  <a:noFill/>
                </a:uFill>
                <a:latin typeface="Lora"/>
                <a:ea typeface="Lora"/>
                <a:cs typeface="Lora"/>
                <a:sym typeface="Lora"/>
                <a:hlinkClick r:id="rId3">
                  <a:extLst>
                    <a:ext uri="{A12FA001-AC4F-418D-AE19-62706E023703}">
                      <ahyp:hlinkClr val="tx"/>
                    </a:ext>
                  </a:extLst>
                </a:hlinkClick>
              </a:rPr>
              <a:t>Source</a:t>
            </a:r>
            <a:r>
              <a:rPr lang="en" sz="1500">
                <a:solidFill>
                  <a:srgbClr val="3D4251"/>
                </a:solidFill>
                <a:highlight>
                  <a:srgbClr val="FFFFFF"/>
                </a:highlight>
                <a:latin typeface="Lora"/>
                <a:ea typeface="Lora"/>
                <a:cs typeface="Lora"/>
                <a:sym typeface="Lora"/>
              </a:rPr>
              <a:t>. Runtime Error acts as a base class for the NotImplemented Error. Abstract methods in user-defined classes should raise this exception when the derived classes override the method.</a:t>
            </a:r>
            <a:endParaRPr sz="1500">
              <a:solidFill>
                <a:srgbClr val="3D4251"/>
              </a:solidFill>
              <a:highlight>
                <a:srgbClr val="FFFFFF"/>
              </a:highlight>
              <a:latin typeface="Lora"/>
              <a:ea typeface="Lora"/>
              <a:cs typeface="Lora"/>
              <a:sym typeface="Lora"/>
            </a:endParaRPr>
          </a:p>
          <a:p>
            <a:pPr indent="0" lvl="0" marL="0" rtl="0" algn="l">
              <a:spcBef>
                <a:spcPts val="0"/>
              </a:spcBef>
              <a:spcAft>
                <a:spcPts val="120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91" name="Google Shape;391;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2" name="Google Shape;392;p65"/>
          <p:cNvPicPr preferRelativeResize="0"/>
          <p:nvPr/>
        </p:nvPicPr>
        <p:blipFill>
          <a:blip r:embed="rId3">
            <a:alphaModFix/>
          </a:blip>
          <a:stretch>
            <a:fillRect/>
          </a:stretch>
        </p:blipFill>
        <p:spPr>
          <a:xfrm>
            <a:off x="97150" y="-662100"/>
            <a:ext cx="8615149" cy="51435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98" name="Google Shape;398;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9" name="Google Shape;399;p66"/>
          <p:cNvPicPr preferRelativeResize="0"/>
          <p:nvPr/>
        </p:nvPicPr>
        <p:blipFill>
          <a:blip r:embed="rId3">
            <a:alphaModFix/>
          </a:blip>
          <a:stretch>
            <a:fillRect/>
          </a:stretch>
        </p:blipFill>
        <p:spPr>
          <a:xfrm>
            <a:off x="0" y="0"/>
            <a:ext cx="8377351" cy="4969249"/>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05" name="Google Shape;405;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20000"/>
              </a:lnSpc>
              <a:spcBef>
                <a:spcPts val="2200"/>
              </a:spcBef>
              <a:spcAft>
                <a:spcPts val="0"/>
              </a:spcAft>
              <a:buClr>
                <a:schemeClr val="dk1"/>
              </a:buClr>
              <a:buSzPts val="1100"/>
              <a:buFont typeface="Arial"/>
              <a:buNone/>
            </a:pPr>
            <a:r>
              <a:rPr b="1" lang="en" sz="1450">
                <a:solidFill>
                  <a:srgbClr val="3D4251"/>
                </a:solidFill>
                <a:highlight>
                  <a:srgbClr val="FFFFFF"/>
                </a:highlight>
              </a:rPr>
              <a:t>Type Error</a:t>
            </a:r>
            <a:endParaRPr b="1" sz="1450">
              <a:solidFill>
                <a:srgbClr val="3D4251"/>
              </a:solidFill>
              <a:highlight>
                <a:srgbClr val="FFFFFF"/>
              </a:highlight>
            </a:endParaRPr>
          </a:p>
          <a:p>
            <a:pPr indent="0" lvl="0" marL="0" rtl="0" algn="l">
              <a:lnSpc>
                <a:spcPct val="180000"/>
              </a:lnSpc>
              <a:spcBef>
                <a:spcPts val="700"/>
              </a:spcBef>
              <a:spcAft>
                <a:spcPts val="0"/>
              </a:spcAft>
              <a:buClr>
                <a:schemeClr val="dk1"/>
              </a:buClr>
              <a:buSzPts val="1100"/>
              <a:buFont typeface="Arial"/>
              <a:buNone/>
            </a:pPr>
            <a:r>
              <a:rPr lang="en" sz="1500">
                <a:solidFill>
                  <a:srgbClr val="3D4251"/>
                </a:solidFill>
                <a:highlight>
                  <a:srgbClr val="FFFFFF"/>
                </a:highlight>
                <a:latin typeface="Lora"/>
                <a:ea typeface="Lora"/>
                <a:cs typeface="Lora"/>
                <a:sym typeface="Lora"/>
              </a:rPr>
              <a:t>Type Error Exception is raised when two different or unrelated types of operands or objects are combined.</a:t>
            </a:r>
            <a:endParaRPr sz="1500">
              <a:solidFill>
                <a:srgbClr val="3D4251"/>
              </a:solidFill>
              <a:highlight>
                <a:srgbClr val="FFFFFF"/>
              </a:highlight>
              <a:latin typeface="Lora"/>
              <a:ea typeface="Lora"/>
              <a:cs typeface="Lora"/>
              <a:sym typeface="Lora"/>
            </a:endParaRPr>
          </a:p>
          <a:p>
            <a:pPr indent="0" lvl="0" marL="0" rtl="0" algn="l">
              <a:lnSpc>
                <a:spcPct val="180000"/>
              </a:lnSpc>
              <a:spcBef>
                <a:spcPts val="2300"/>
              </a:spcBef>
              <a:spcAft>
                <a:spcPts val="0"/>
              </a:spcAft>
              <a:buClr>
                <a:schemeClr val="dk1"/>
              </a:buClr>
              <a:buSzPts val="1100"/>
              <a:buFont typeface="Arial"/>
              <a:buNone/>
            </a:pPr>
            <a:r>
              <a:rPr lang="en" sz="1500">
                <a:solidFill>
                  <a:srgbClr val="3D4251"/>
                </a:solidFill>
                <a:highlight>
                  <a:srgbClr val="FFFFFF"/>
                </a:highlight>
                <a:latin typeface="Lora"/>
                <a:ea typeface="Lora"/>
                <a:cs typeface="Lora"/>
                <a:sym typeface="Lora"/>
              </a:rPr>
              <a:t>In the below example, an integer and a string are added, which results in a </a:t>
            </a:r>
            <a:r>
              <a:rPr lang="en" sz="1350">
                <a:solidFill>
                  <a:srgbClr val="3D4251"/>
                </a:solidFill>
                <a:highlight>
                  <a:srgbClr val="E6EAEB"/>
                </a:highlight>
                <a:latin typeface="Roboto Mono"/>
                <a:ea typeface="Roboto Mono"/>
                <a:cs typeface="Roboto Mono"/>
                <a:sym typeface="Roboto Mono"/>
              </a:rPr>
              <a:t>type</a:t>
            </a:r>
            <a:r>
              <a:rPr lang="en" sz="1500">
                <a:solidFill>
                  <a:srgbClr val="3D4251"/>
                </a:solidFill>
                <a:highlight>
                  <a:srgbClr val="FFFFFF"/>
                </a:highlight>
                <a:latin typeface="Lora"/>
                <a:ea typeface="Lora"/>
                <a:cs typeface="Lora"/>
                <a:sym typeface="Lora"/>
              </a:rPr>
              <a:t> error.</a:t>
            </a:r>
            <a:endParaRPr sz="1500">
              <a:solidFill>
                <a:srgbClr val="3D4251"/>
              </a:solidFill>
              <a:highlight>
                <a:srgbClr val="FFFFFF"/>
              </a:highlight>
              <a:latin typeface="Lora"/>
              <a:ea typeface="Lora"/>
              <a:cs typeface="Lora"/>
              <a:sym typeface="Lora"/>
            </a:endParaRPr>
          </a:p>
          <a:p>
            <a:pPr indent="0" lvl="0" marL="0" rtl="0" algn="l">
              <a:spcBef>
                <a:spcPts val="0"/>
              </a:spcBef>
              <a:spcAft>
                <a:spcPts val="12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11" name="Google Shape;411;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12" name="Google Shape;412;p68"/>
          <p:cNvPicPr preferRelativeResize="0"/>
          <p:nvPr/>
        </p:nvPicPr>
        <p:blipFill>
          <a:blip r:embed="rId3">
            <a:alphaModFix/>
          </a:blip>
          <a:stretch>
            <a:fillRect/>
          </a:stretch>
        </p:blipFill>
        <p:spPr>
          <a:xfrm>
            <a:off x="0" y="675383"/>
            <a:ext cx="9144001" cy="3792733"/>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18" name="Google Shape;418;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20000"/>
              </a:lnSpc>
              <a:spcBef>
                <a:spcPts val="2200"/>
              </a:spcBef>
              <a:spcAft>
                <a:spcPts val="0"/>
              </a:spcAft>
              <a:buClr>
                <a:schemeClr val="dk1"/>
              </a:buClr>
              <a:buSzPts val="1100"/>
              <a:buFont typeface="Arial"/>
              <a:buNone/>
            </a:pPr>
            <a:r>
              <a:rPr b="1" lang="en" sz="1450">
                <a:solidFill>
                  <a:srgbClr val="3D4251"/>
                </a:solidFill>
                <a:highlight>
                  <a:srgbClr val="FFFFFF"/>
                </a:highlight>
              </a:rPr>
              <a:t>Value Error</a:t>
            </a:r>
            <a:endParaRPr b="1" sz="1450">
              <a:solidFill>
                <a:srgbClr val="3D4251"/>
              </a:solidFill>
              <a:highlight>
                <a:srgbClr val="FFFFFF"/>
              </a:highlight>
            </a:endParaRPr>
          </a:p>
          <a:p>
            <a:pPr indent="0" lvl="0" marL="0" rtl="0" algn="l">
              <a:lnSpc>
                <a:spcPct val="180000"/>
              </a:lnSpc>
              <a:spcBef>
                <a:spcPts val="700"/>
              </a:spcBef>
              <a:spcAft>
                <a:spcPts val="0"/>
              </a:spcAft>
              <a:buClr>
                <a:schemeClr val="dk1"/>
              </a:buClr>
              <a:buSzPts val="1100"/>
              <a:buFont typeface="Arial"/>
              <a:buNone/>
            </a:pPr>
            <a:r>
              <a:rPr lang="en" sz="1500">
                <a:solidFill>
                  <a:srgbClr val="3D4251"/>
                </a:solidFill>
                <a:highlight>
                  <a:srgbClr val="FFFFFF"/>
                </a:highlight>
                <a:latin typeface="Lora"/>
                <a:ea typeface="Lora"/>
                <a:cs typeface="Lora"/>
                <a:sym typeface="Lora"/>
              </a:rPr>
              <a:t>Value error is raised when the built-in operation or a function receives an argument that has a correct </a:t>
            </a:r>
            <a:r>
              <a:rPr lang="en" sz="1350">
                <a:solidFill>
                  <a:srgbClr val="3D4251"/>
                </a:solidFill>
                <a:highlight>
                  <a:srgbClr val="E6EAEB"/>
                </a:highlight>
                <a:latin typeface="Roboto Mono"/>
                <a:ea typeface="Roboto Mono"/>
                <a:cs typeface="Roboto Mono"/>
                <a:sym typeface="Roboto Mono"/>
              </a:rPr>
              <a:t>type</a:t>
            </a:r>
            <a:r>
              <a:rPr lang="en" sz="1500">
                <a:solidFill>
                  <a:srgbClr val="3D4251"/>
                </a:solidFill>
                <a:highlight>
                  <a:srgbClr val="FFFFFF"/>
                </a:highlight>
                <a:latin typeface="Lora"/>
                <a:ea typeface="Lora"/>
                <a:cs typeface="Lora"/>
                <a:sym typeface="Lora"/>
              </a:rPr>
              <a:t> but invalid </a:t>
            </a:r>
            <a:r>
              <a:rPr lang="en" sz="1350">
                <a:solidFill>
                  <a:srgbClr val="3D4251"/>
                </a:solidFill>
                <a:highlight>
                  <a:srgbClr val="E6EAEB"/>
                </a:highlight>
                <a:latin typeface="Roboto Mono"/>
                <a:ea typeface="Roboto Mono"/>
                <a:cs typeface="Roboto Mono"/>
                <a:sym typeface="Roboto Mono"/>
              </a:rPr>
              <a:t>value</a:t>
            </a:r>
            <a:r>
              <a:rPr lang="en" sz="1500">
                <a:solidFill>
                  <a:srgbClr val="3D4251"/>
                </a:solidFill>
                <a:highlight>
                  <a:srgbClr val="FFFFFF"/>
                </a:highlight>
                <a:latin typeface="Lora"/>
                <a:ea typeface="Lora"/>
                <a:cs typeface="Lora"/>
                <a:sym typeface="Lora"/>
              </a:rPr>
              <a:t>.</a:t>
            </a:r>
            <a:endParaRPr sz="1500">
              <a:solidFill>
                <a:srgbClr val="3D4251"/>
              </a:solidFill>
              <a:highlight>
                <a:srgbClr val="FFFFFF"/>
              </a:highlight>
              <a:latin typeface="Lora"/>
              <a:ea typeface="Lora"/>
              <a:cs typeface="Lora"/>
              <a:sym typeface="Lora"/>
            </a:endParaRPr>
          </a:p>
          <a:p>
            <a:pPr indent="0" lvl="0" marL="0" rtl="0" algn="l">
              <a:lnSpc>
                <a:spcPct val="180000"/>
              </a:lnSpc>
              <a:spcBef>
                <a:spcPts val="2300"/>
              </a:spcBef>
              <a:spcAft>
                <a:spcPts val="0"/>
              </a:spcAft>
              <a:buClr>
                <a:schemeClr val="dk1"/>
              </a:buClr>
              <a:buSzPts val="1100"/>
              <a:buFont typeface="Arial"/>
              <a:buNone/>
            </a:pPr>
            <a:r>
              <a:rPr lang="en" sz="1500">
                <a:solidFill>
                  <a:srgbClr val="3D4251"/>
                </a:solidFill>
                <a:highlight>
                  <a:srgbClr val="FFFFFF"/>
                </a:highlight>
                <a:latin typeface="Lora"/>
                <a:ea typeface="Lora"/>
                <a:cs typeface="Lora"/>
                <a:sym typeface="Lora"/>
              </a:rPr>
              <a:t>In the below example, the built-in operation </a:t>
            </a:r>
            <a:r>
              <a:rPr lang="en" sz="1350">
                <a:solidFill>
                  <a:srgbClr val="3D4251"/>
                </a:solidFill>
                <a:highlight>
                  <a:srgbClr val="E6EAEB"/>
                </a:highlight>
                <a:latin typeface="Roboto Mono"/>
                <a:ea typeface="Roboto Mono"/>
                <a:cs typeface="Roboto Mono"/>
                <a:sym typeface="Roboto Mono"/>
              </a:rPr>
              <a:t>float</a:t>
            </a:r>
            <a:r>
              <a:rPr lang="en" sz="1500">
                <a:solidFill>
                  <a:srgbClr val="3D4251"/>
                </a:solidFill>
                <a:highlight>
                  <a:srgbClr val="FFFFFF"/>
                </a:highlight>
                <a:latin typeface="Lora"/>
                <a:ea typeface="Lora"/>
                <a:cs typeface="Lora"/>
                <a:sym typeface="Lora"/>
              </a:rPr>
              <a:t> receives an argument, which is a sequence of characters (value), which is invalid for a type float.</a:t>
            </a:r>
            <a:endParaRPr sz="1500">
              <a:solidFill>
                <a:srgbClr val="3D4251"/>
              </a:solidFill>
              <a:highlight>
                <a:srgbClr val="FFFFFF"/>
              </a:highlight>
              <a:latin typeface="Lora"/>
              <a:ea typeface="Lora"/>
              <a:cs typeface="Lora"/>
              <a:sym typeface="Lora"/>
            </a:endParaRPr>
          </a:p>
          <a:p>
            <a:pPr indent="0" lvl="0" marL="0" rtl="0" algn="l">
              <a:spcBef>
                <a:spcPts val="0"/>
              </a:spcBef>
              <a:spcAft>
                <a:spcPts val="120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24" name="Google Shape;424;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25" name="Google Shape;425;p70"/>
          <p:cNvPicPr preferRelativeResize="0"/>
          <p:nvPr/>
        </p:nvPicPr>
        <p:blipFill>
          <a:blip r:embed="rId3">
            <a:alphaModFix/>
          </a:blip>
          <a:stretch>
            <a:fillRect/>
          </a:stretch>
        </p:blipFill>
        <p:spPr>
          <a:xfrm>
            <a:off x="83625" y="1017725"/>
            <a:ext cx="8748674" cy="26592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31" name="Google Shape;431;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lnSpc>
                <a:spcPct val="120000"/>
              </a:lnSpc>
              <a:spcBef>
                <a:spcPts val="2200"/>
              </a:spcBef>
              <a:spcAft>
                <a:spcPts val="0"/>
              </a:spcAft>
              <a:buClr>
                <a:schemeClr val="dk1"/>
              </a:buClr>
              <a:buSzPct val="75862"/>
              <a:buFont typeface="Arial"/>
              <a:buNone/>
            </a:pPr>
            <a:r>
              <a:rPr b="1" lang="en" sz="1450">
                <a:solidFill>
                  <a:srgbClr val="3D4251"/>
                </a:solidFill>
                <a:highlight>
                  <a:srgbClr val="FFFFFF"/>
                </a:highlight>
              </a:rPr>
              <a:t>Python Custom Exceptions</a:t>
            </a:r>
            <a:endParaRPr b="1" sz="1450">
              <a:solidFill>
                <a:srgbClr val="3D4251"/>
              </a:solidFill>
              <a:highlight>
                <a:srgbClr val="FFFFFF"/>
              </a:highlight>
            </a:endParaRPr>
          </a:p>
          <a:p>
            <a:pPr indent="0" lvl="0" marL="0" rtl="0" algn="l">
              <a:lnSpc>
                <a:spcPct val="180000"/>
              </a:lnSpc>
              <a:spcBef>
                <a:spcPts val="700"/>
              </a:spcBef>
              <a:spcAft>
                <a:spcPts val="0"/>
              </a:spcAft>
              <a:buClr>
                <a:schemeClr val="dk1"/>
              </a:buClr>
              <a:buSzPct val="73333"/>
              <a:buFont typeface="Arial"/>
              <a:buNone/>
            </a:pPr>
            <a:r>
              <a:rPr lang="en" sz="1500">
                <a:solidFill>
                  <a:srgbClr val="3D4251"/>
                </a:solidFill>
                <a:highlight>
                  <a:srgbClr val="FFFFFF"/>
                </a:highlight>
                <a:latin typeface="Lora"/>
                <a:ea typeface="Lora"/>
                <a:cs typeface="Lora"/>
                <a:sym typeface="Lora"/>
              </a:rPr>
              <a:t>This section of the tutorial is derived from this </a:t>
            </a:r>
            <a:r>
              <a:rPr lang="en" sz="1500">
                <a:solidFill>
                  <a:srgbClr val="009BD8"/>
                </a:solidFill>
                <a:highlight>
                  <a:srgbClr val="FFFFFF"/>
                </a:highlight>
                <a:uFill>
                  <a:noFill/>
                </a:uFill>
                <a:latin typeface="Lora"/>
                <a:ea typeface="Lora"/>
                <a:cs typeface="Lora"/>
                <a:sym typeface="Lora"/>
                <a:hlinkClick r:id="rId3">
                  <a:extLst>
                    <a:ext uri="{A12FA001-AC4F-418D-AE19-62706E023703}">
                      <ahyp:hlinkClr val="tx"/>
                    </a:ext>
                  </a:extLst>
                </a:hlinkClick>
              </a:rPr>
              <a:t>Source</a:t>
            </a:r>
            <a:r>
              <a:rPr lang="en" sz="1500">
                <a:solidFill>
                  <a:srgbClr val="3D4251"/>
                </a:solidFill>
                <a:highlight>
                  <a:srgbClr val="FFFFFF"/>
                </a:highlight>
                <a:latin typeface="Lora"/>
                <a:ea typeface="Lora"/>
                <a:cs typeface="Lora"/>
                <a:sym typeface="Lora"/>
              </a:rPr>
              <a:t>.</a:t>
            </a:r>
            <a:endParaRPr sz="1500">
              <a:solidFill>
                <a:srgbClr val="3D4251"/>
              </a:solidFill>
              <a:highlight>
                <a:srgbClr val="FFFFFF"/>
              </a:highlight>
              <a:latin typeface="Lora"/>
              <a:ea typeface="Lora"/>
              <a:cs typeface="Lora"/>
              <a:sym typeface="Lora"/>
            </a:endParaRPr>
          </a:p>
          <a:p>
            <a:pPr indent="0" lvl="0" marL="0" rtl="0" algn="l">
              <a:lnSpc>
                <a:spcPct val="180000"/>
              </a:lnSpc>
              <a:spcBef>
                <a:spcPts val="2300"/>
              </a:spcBef>
              <a:spcAft>
                <a:spcPts val="0"/>
              </a:spcAft>
              <a:buClr>
                <a:schemeClr val="dk1"/>
              </a:buClr>
              <a:buSzPct val="73333"/>
              <a:buFont typeface="Arial"/>
              <a:buNone/>
            </a:pPr>
            <a:r>
              <a:rPr lang="en" sz="1500">
                <a:solidFill>
                  <a:srgbClr val="3D4251"/>
                </a:solidFill>
                <a:highlight>
                  <a:srgbClr val="FFFFFF"/>
                </a:highlight>
                <a:latin typeface="Lora"/>
                <a:ea typeface="Lora"/>
                <a:cs typeface="Lora"/>
                <a:sym typeface="Lora"/>
              </a:rPr>
              <a:t>As studied in the previous section of the tutorial, Python has many built-in exceptions that you can use in your program. Still, sometimes, you may need to create custom exceptions with custom messages to serve your purpose.</a:t>
            </a:r>
            <a:endParaRPr sz="1500">
              <a:solidFill>
                <a:srgbClr val="3D4251"/>
              </a:solidFill>
              <a:highlight>
                <a:srgbClr val="FFFFFF"/>
              </a:highlight>
              <a:latin typeface="Lora"/>
              <a:ea typeface="Lora"/>
              <a:cs typeface="Lora"/>
              <a:sym typeface="Lora"/>
            </a:endParaRPr>
          </a:p>
          <a:p>
            <a:pPr indent="0" lvl="0" marL="0" rtl="0" algn="l">
              <a:lnSpc>
                <a:spcPct val="180000"/>
              </a:lnSpc>
              <a:spcBef>
                <a:spcPts val="2300"/>
              </a:spcBef>
              <a:spcAft>
                <a:spcPts val="0"/>
              </a:spcAft>
              <a:buClr>
                <a:schemeClr val="dk1"/>
              </a:buClr>
              <a:buSzPct val="73333"/>
              <a:buFont typeface="Arial"/>
              <a:buNone/>
            </a:pPr>
            <a:r>
              <a:rPr lang="en" sz="1500">
                <a:solidFill>
                  <a:srgbClr val="3D4251"/>
                </a:solidFill>
                <a:highlight>
                  <a:srgbClr val="FFFFFF"/>
                </a:highlight>
                <a:latin typeface="Lora"/>
                <a:ea typeface="Lora"/>
                <a:cs typeface="Lora"/>
                <a:sym typeface="Lora"/>
              </a:rPr>
              <a:t>You can achieve this by creating a new class, which will be derived from the pre-defined Exception class in Python.</a:t>
            </a:r>
            <a:endParaRPr sz="1500">
              <a:solidFill>
                <a:srgbClr val="3D4251"/>
              </a:solidFill>
              <a:highlight>
                <a:srgbClr val="FFFFFF"/>
              </a:highlight>
              <a:latin typeface="Lora"/>
              <a:ea typeface="Lora"/>
              <a:cs typeface="Lora"/>
              <a:sym typeface="Lora"/>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8"/>
          <p:cNvPicPr preferRelativeResize="0"/>
          <p:nvPr/>
        </p:nvPicPr>
        <p:blipFill>
          <a:blip r:embed="rId3">
            <a:alphaModFix/>
          </a:blip>
          <a:stretch>
            <a:fillRect/>
          </a:stretch>
        </p:blipFill>
        <p:spPr>
          <a:xfrm>
            <a:off x="78575" y="515750"/>
            <a:ext cx="8842376" cy="40531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37" name="Google Shape;437;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38" name="Google Shape;438;p72"/>
          <p:cNvPicPr preferRelativeResize="0"/>
          <p:nvPr/>
        </p:nvPicPr>
        <p:blipFill>
          <a:blip r:embed="rId3">
            <a:alphaModFix/>
          </a:blip>
          <a:stretch>
            <a:fillRect/>
          </a:stretch>
        </p:blipFill>
        <p:spPr>
          <a:xfrm>
            <a:off x="-60800" y="613114"/>
            <a:ext cx="9144000" cy="4495121"/>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44" name="Google Shape;444;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45" name="Google Shape;445;p73"/>
          <p:cNvPicPr preferRelativeResize="0"/>
          <p:nvPr/>
        </p:nvPicPr>
        <p:blipFill>
          <a:blip r:embed="rId3">
            <a:alphaModFix/>
          </a:blip>
          <a:stretch>
            <a:fillRect/>
          </a:stretch>
        </p:blipFill>
        <p:spPr>
          <a:xfrm>
            <a:off x="0" y="1091550"/>
            <a:ext cx="8832301" cy="13295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51" name="Google Shape;451;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3D4251"/>
                </a:solidFill>
                <a:highlight>
                  <a:srgbClr val="FFFFFF"/>
                </a:highlight>
                <a:latin typeface="Lora"/>
                <a:ea typeface="Lora"/>
                <a:cs typeface="Lora"/>
                <a:sym typeface="Lora"/>
              </a:rPr>
              <a:t>In the above example, as you observed that if you enter anything less than 1, a custom exception will be raised and handled. Many standard modules define their exceptions to report errors that may occur in functions they define.</a:t>
            </a:r>
            <a:endParaRPr sz="1500">
              <a:solidFill>
                <a:srgbClr val="3D4251"/>
              </a:solidFill>
              <a:highlight>
                <a:srgbClr val="FFFFFF"/>
              </a:highlight>
              <a:latin typeface="Lora"/>
              <a:ea typeface="Lora"/>
              <a:cs typeface="Lora"/>
              <a:sym typeface="Lora"/>
            </a:endParaRPr>
          </a:p>
          <a:p>
            <a:pPr indent="0" lvl="0" marL="0" rtl="0" algn="l">
              <a:lnSpc>
                <a:spcPct val="120000"/>
              </a:lnSpc>
              <a:spcBef>
                <a:spcPts val="2200"/>
              </a:spcBef>
              <a:spcAft>
                <a:spcPts val="0"/>
              </a:spcAft>
              <a:buClr>
                <a:schemeClr val="dk1"/>
              </a:buClr>
              <a:buSzPts val="1100"/>
              <a:buFont typeface="Arial"/>
              <a:buNone/>
            </a:pPr>
            <a:r>
              <a:rPr b="1" lang="en" sz="1450">
                <a:solidFill>
                  <a:srgbClr val="3D4251"/>
                </a:solidFill>
                <a:highlight>
                  <a:srgbClr val="FFFFFF"/>
                </a:highlight>
              </a:rPr>
              <a:t>Demerits of Python Exception Handling</a:t>
            </a:r>
            <a:endParaRPr b="1" sz="1450">
              <a:solidFill>
                <a:srgbClr val="3D4251"/>
              </a:solidFill>
              <a:highlight>
                <a:srgbClr val="FFFFFF"/>
              </a:highlight>
            </a:endParaRPr>
          </a:p>
          <a:p>
            <a:pPr indent="0" lvl="0" marL="0" rtl="0" algn="l">
              <a:lnSpc>
                <a:spcPct val="180000"/>
              </a:lnSpc>
              <a:spcBef>
                <a:spcPts val="700"/>
              </a:spcBef>
              <a:spcAft>
                <a:spcPts val="0"/>
              </a:spcAft>
              <a:buClr>
                <a:schemeClr val="dk1"/>
              </a:buClr>
              <a:buSzPts val="1100"/>
              <a:buFont typeface="Arial"/>
              <a:buNone/>
            </a:pPr>
            <a:r>
              <a:rPr lang="en" sz="1500">
                <a:solidFill>
                  <a:srgbClr val="3D4251"/>
                </a:solidFill>
                <a:highlight>
                  <a:srgbClr val="FFFFFF"/>
                </a:highlight>
                <a:latin typeface="Lora"/>
                <a:ea typeface="Lora"/>
                <a:cs typeface="Lora"/>
                <a:sym typeface="Lora"/>
              </a:rPr>
              <a:t>Making use of Python exception handling has a side effect, as well. Like, programs that make use </a:t>
            </a:r>
            <a:r>
              <a:rPr b="1" lang="en" sz="1500">
                <a:solidFill>
                  <a:srgbClr val="3D4251"/>
                </a:solidFill>
                <a:highlight>
                  <a:srgbClr val="FFFFFF"/>
                </a:highlight>
                <a:latin typeface="Lora"/>
                <a:ea typeface="Lora"/>
                <a:cs typeface="Lora"/>
                <a:sym typeface="Lora"/>
              </a:rPr>
              <a:t>try-except</a:t>
            </a:r>
            <a:r>
              <a:rPr lang="en" sz="1500">
                <a:solidFill>
                  <a:srgbClr val="3D4251"/>
                </a:solidFill>
                <a:highlight>
                  <a:srgbClr val="FFFFFF"/>
                </a:highlight>
                <a:latin typeface="Lora"/>
                <a:ea typeface="Lora"/>
                <a:cs typeface="Lora"/>
                <a:sym typeface="Lora"/>
              </a:rPr>
              <a:t> blocks to handle exceptions will run slightly slower, and the size of your code will increase.</a:t>
            </a:r>
            <a:endParaRPr sz="1500">
              <a:solidFill>
                <a:srgbClr val="3D4251"/>
              </a:solidFill>
              <a:highlight>
                <a:srgbClr val="FFFFFF"/>
              </a:highlight>
              <a:latin typeface="Lora"/>
              <a:ea typeface="Lora"/>
              <a:cs typeface="Lora"/>
              <a:sym typeface="Lora"/>
            </a:endParaRPr>
          </a:p>
          <a:p>
            <a:pPr indent="0" lvl="0" marL="0" rtl="0" algn="l">
              <a:spcBef>
                <a:spcPts val="0"/>
              </a:spcBef>
              <a:spcAft>
                <a:spcPts val="1200"/>
              </a:spcAft>
              <a:buNone/>
            </a:pPr>
            <a:r>
              <a:t/>
            </a:r>
            <a:endParaRPr sz="1500">
              <a:solidFill>
                <a:srgbClr val="3D4251"/>
              </a:solidFill>
              <a:highlight>
                <a:srgbClr val="FFFFFF"/>
              </a:highlight>
              <a:latin typeface="Lora"/>
              <a:ea typeface="Lora"/>
              <a:cs typeface="Lora"/>
              <a:sym typeface="Lora"/>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57" name="Google Shape;457;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3D4251"/>
                </a:solidFill>
                <a:highlight>
                  <a:srgbClr val="FFFFFF"/>
                </a:highlight>
                <a:latin typeface="Lora"/>
                <a:ea typeface="Lora"/>
                <a:cs typeface="Lora"/>
                <a:sym typeface="Lora"/>
              </a:rPr>
              <a:t>Below is an example where the </a:t>
            </a:r>
            <a:r>
              <a:rPr lang="en" sz="1000">
                <a:solidFill>
                  <a:srgbClr val="3D4251"/>
                </a:solidFill>
                <a:highlight>
                  <a:srgbClr val="E6EAEB"/>
                </a:highlight>
                <a:latin typeface="Roboto Mono"/>
                <a:ea typeface="Roboto Mono"/>
                <a:cs typeface="Roboto Mono"/>
                <a:sym typeface="Roboto Mono"/>
              </a:rPr>
              <a:t>timeit</a:t>
            </a:r>
            <a:r>
              <a:rPr lang="en" sz="1500">
                <a:solidFill>
                  <a:srgbClr val="3D4251"/>
                </a:solidFill>
                <a:highlight>
                  <a:srgbClr val="FFFFFF"/>
                </a:highlight>
                <a:latin typeface="Lora"/>
                <a:ea typeface="Lora"/>
                <a:cs typeface="Lora"/>
                <a:sym typeface="Lora"/>
              </a:rPr>
              <a:t> module of Python is being used to check the execution time of 2 different statements. In </a:t>
            </a:r>
            <a:r>
              <a:rPr lang="en" sz="1000">
                <a:solidFill>
                  <a:srgbClr val="3D4251"/>
                </a:solidFill>
                <a:highlight>
                  <a:srgbClr val="E6EAEB"/>
                </a:highlight>
                <a:latin typeface="Roboto Mono"/>
                <a:ea typeface="Roboto Mono"/>
                <a:cs typeface="Roboto Mono"/>
                <a:sym typeface="Roboto Mono"/>
              </a:rPr>
              <a:t>stmt1</a:t>
            </a:r>
            <a:r>
              <a:rPr lang="en" sz="1500">
                <a:solidFill>
                  <a:srgbClr val="3D4251"/>
                </a:solidFill>
                <a:highlight>
                  <a:srgbClr val="FFFFFF"/>
                </a:highlight>
                <a:latin typeface="Lora"/>
                <a:ea typeface="Lora"/>
                <a:cs typeface="Lora"/>
                <a:sym typeface="Lora"/>
              </a:rPr>
              <a:t>, </a:t>
            </a:r>
            <a:r>
              <a:rPr b="1" lang="en" sz="1500">
                <a:solidFill>
                  <a:srgbClr val="3D4251"/>
                </a:solidFill>
                <a:highlight>
                  <a:srgbClr val="FFFFFF"/>
                </a:highlight>
                <a:latin typeface="Lora"/>
                <a:ea typeface="Lora"/>
                <a:cs typeface="Lora"/>
                <a:sym typeface="Lora"/>
              </a:rPr>
              <a:t>try-except</a:t>
            </a:r>
            <a:r>
              <a:rPr lang="en" sz="1500">
                <a:solidFill>
                  <a:srgbClr val="3D4251"/>
                </a:solidFill>
                <a:highlight>
                  <a:srgbClr val="FFFFFF"/>
                </a:highlight>
                <a:latin typeface="Lora"/>
                <a:ea typeface="Lora"/>
                <a:cs typeface="Lora"/>
                <a:sym typeface="Lora"/>
              </a:rPr>
              <a:t> is used to handle </a:t>
            </a:r>
            <a:r>
              <a:rPr lang="en" sz="1000">
                <a:solidFill>
                  <a:srgbClr val="3D4251"/>
                </a:solidFill>
                <a:highlight>
                  <a:srgbClr val="E6EAEB"/>
                </a:highlight>
                <a:latin typeface="Roboto Mono"/>
                <a:ea typeface="Roboto Mono"/>
                <a:cs typeface="Roboto Mono"/>
                <a:sym typeface="Roboto Mono"/>
              </a:rPr>
              <a:t>ZeroDivisionError</a:t>
            </a:r>
            <a:r>
              <a:rPr lang="en" sz="1500">
                <a:solidFill>
                  <a:srgbClr val="3D4251"/>
                </a:solidFill>
                <a:highlight>
                  <a:srgbClr val="FFFFFF"/>
                </a:highlight>
                <a:latin typeface="Lora"/>
                <a:ea typeface="Lora"/>
                <a:cs typeface="Lora"/>
                <a:sym typeface="Lora"/>
              </a:rPr>
              <a:t>, while in </a:t>
            </a:r>
            <a:r>
              <a:rPr lang="en" sz="1000">
                <a:solidFill>
                  <a:srgbClr val="3D4251"/>
                </a:solidFill>
                <a:highlight>
                  <a:srgbClr val="E6EAEB"/>
                </a:highlight>
                <a:latin typeface="Roboto Mono"/>
                <a:ea typeface="Roboto Mono"/>
                <a:cs typeface="Roboto Mono"/>
                <a:sym typeface="Roboto Mono"/>
              </a:rPr>
              <a:t>stmt2</a:t>
            </a:r>
            <a:r>
              <a:rPr lang="en" sz="1500">
                <a:solidFill>
                  <a:srgbClr val="3D4251"/>
                </a:solidFill>
                <a:highlight>
                  <a:srgbClr val="FFFFFF"/>
                </a:highlight>
                <a:latin typeface="Lora"/>
                <a:ea typeface="Lora"/>
                <a:cs typeface="Lora"/>
                <a:sym typeface="Lora"/>
              </a:rPr>
              <a:t>, </a:t>
            </a:r>
            <a:r>
              <a:rPr lang="en" sz="1000">
                <a:solidFill>
                  <a:srgbClr val="3D4251"/>
                </a:solidFill>
                <a:highlight>
                  <a:srgbClr val="E6EAEB"/>
                </a:highlight>
                <a:latin typeface="Roboto Mono"/>
                <a:ea typeface="Roboto Mono"/>
                <a:cs typeface="Roboto Mono"/>
                <a:sym typeface="Roboto Mono"/>
              </a:rPr>
              <a:t>if</a:t>
            </a:r>
            <a:r>
              <a:rPr lang="en" sz="1500">
                <a:solidFill>
                  <a:srgbClr val="3D4251"/>
                </a:solidFill>
                <a:highlight>
                  <a:srgbClr val="FFFFFF"/>
                </a:highlight>
                <a:latin typeface="Lora"/>
                <a:ea typeface="Lora"/>
                <a:cs typeface="Lora"/>
                <a:sym typeface="Lora"/>
              </a:rPr>
              <a:t> statement is used as a normal check condition. Then, you execute these statements 10000 times with variable </a:t>
            </a:r>
            <a:r>
              <a:rPr b="1" lang="en" sz="1500">
                <a:solidFill>
                  <a:srgbClr val="3D4251"/>
                </a:solidFill>
                <a:highlight>
                  <a:srgbClr val="FFFFFF"/>
                </a:highlight>
                <a:latin typeface="Lora"/>
                <a:ea typeface="Lora"/>
                <a:cs typeface="Lora"/>
                <a:sym typeface="Lora"/>
              </a:rPr>
              <a:t>a=0</a:t>
            </a:r>
            <a:r>
              <a:rPr lang="en" sz="1500">
                <a:solidFill>
                  <a:srgbClr val="3D4251"/>
                </a:solidFill>
                <a:highlight>
                  <a:srgbClr val="FFFFFF"/>
                </a:highlight>
                <a:latin typeface="Lora"/>
                <a:ea typeface="Lora"/>
                <a:cs typeface="Lora"/>
                <a:sym typeface="Lora"/>
              </a:rPr>
              <a:t>. The point to note here is that the execution time of both the statements is different. You will find that </a:t>
            </a:r>
            <a:r>
              <a:rPr lang="en" sz="1000">
                <a:solidFill>
                  <a:srgbClr val="3D4251"/>
                </a:solidFill>
                <a:highlight>
                  <a:srgbClr val="E6EAEB"/>
                </a:highlight>
                <a:latin typeface="Roboto Mono"/>
                <a:ea typeface="Roboto Mono"/>
                <a:cs typeface="Roboto Mono"/>
                <a:sym typeface="Roboto Mono"/>
              </a:rPr>
              <a:t>stmt1</a:t>
            </a:r>
            <a:r>
              <a:rPr lang="en" sz="1500">
                <a:solidFill>
                  <a:srgbClr val="3D4251"/>
                </a:solidFill>
                <a:highlight>
                  <a:srgbClr val="FFFFFF"/>
                </a:highlight>
                <a:latin typeface="Lora"/>
                <a:ea typeface="Lora"/>
                <a:cs typeface="Lora"/>
                <a:sym typeface="Lora"/>
              </a:rPr>
              <a:t>, which is handling the exception, took a slightly longer time than </a:t>
            </a:r>
            <a:r>
              <a:rPr lang="en" sz="1000">
                <a:solidFill>
                  <a:srgbClr val="3D4251"/>
                </a:solidFill>
                <a:highlight>
                  <a:srgbClr val="E6EAEB"/>
                </a:highlight>
                <a:latin typeface="Roboto Mono"/>
                <a:ea typeface="Roboto Mono"/>
                <a:cs typeface="Roboto Mono"/>
                <a:sym typeface="Roboto Mono"/>
              </a:rPr>
              <a:t>stmt2</a:t>
            </a:r>
            <a:r>
              <a:rPr lang="en" sz="1500">
                <a:solidFill>
                  <a:srgbClr val="3D4251"/>
                </a:solidFill>
                <a:highlight>
                  <a:srgbClr val="FFFFFF"/>
                </a:highlight>
                <a:latin typeface="Lora"/>
                <a:ea typeface="Lora"/>
                <a:cs typeface="Lora"/>
                <a:sym typeface="Lora"/>
              </a:rPr>
              <a:t>, which is just checking the value and doing nothing if the condition is not met.</a:t>
            </a:r>
            <a:endParaRPr sz="1500">
              <a:solidFill>
                <a:srgbClr val="3D4251"/>
              </a:solidFill>
              <a:highlight>
                <a:srgbClr val="FFFFFF"/>
              </a:highlight>
              <a:latin typeface="Lora"/>
              <a:ea typeface="Lora"/>
              <a:cs typeface="Lora"/>
              <a:sym typeface="Lora"/>
            </a:endParaRPr>
          </a:p>
          <a:p>
            <a:pPr indent="0" lvl="0" marL="0" rtl="0" algn="l">
              <a:spcBef>
                <a:spcPts val="1200"/>
              </a:spcBef>
              <a:spcAft>
                <a:spcPts val="1200"/>
              </a:spcAft>
              <a:buNone/>
            </a:pPr>
            <a:r>
              <a:rPr lang="en" sz="1500">
                <a:solidFill>
                  <a:srgbClr val="3D4251"/>
                </a:solidFill>
                <a:highlight>
                  <a:srgbClr val="FFFFFF"/>
                </a:highlight>
                <a:latin typeface="Lora"/>
                <a:ea typeface="Lora"/>
                <a:cs typeface="Lora"/>
                <a:sym typeface="Lora"/>
              </a:rPr>
              <a:t>Hence, you should limit the use of Python exception handling and use it for rare cases only. For example, when you are not sure whether the input will be an integer or a float for arithmetic calculations or not sure about the existence of a file while trying to open it.</a:t>
            </a:r>
            <a:endParaRPr sz="1500">
              <a:solidFill>
                <a:srgbClr val="3D4251"/>
              </a:solidFill>
              <a:highlight>
                <a:srgbClr val="FFFFFF"/>
              </a:highlight>
              <a:latin typeface="Lora"/>
              <a:ea typeface="Lora"/>
              <a:cs typeface="Lora"/>
              <a:sym typeface="Lora"/>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63" name="Google Shape;463;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64" name="Google Shape;464;p76"/>
          <p:cNvPicPr preferRelativeResize="0"/>
          <p:nvPr/>
        </p:nvPicPr>
        <p:blipFill>
          <a:blip r:embed="rId3">
            <a:alphaModFix/>
          </a:blip>
          <a:stretch>
            <a:fillRect/>
          </a:stretch>
        </p:blipFill>
        <p:spPr>
          <a:xfrm>
            <a:off x="0" y="647758"/>
            <a:ext cx="9144000" cy="2607434"/>
          </a:xfrm>
          <a:prstGeom prst="rect">
            <a:avLst/>
          </a:prstGeom>
          <a:noFill/>
          <a:ln>
            <a:noFill/>
          </a:ln>
        </p:spPr>
      </p:pic>
      <p:pic>
        <p:nvPicPr>
          <p:cNvPr id="465" name="Google Shape;465;p76"/>
          <p:cNvPicPr preferRelativeResize="0"/>
          <p:nvPr/>
        </p:nvPicPr>
        <p:blipFill>
          <a:blip r:embed="rId4">
            <a:alphaModFix/>
          </a:blip>
          <a:stretch>
            <a:fillRect/>
          </a:stretch>
        </p:blipFill>
        <p:spPr>
          <a:xfrm>
            <a:off x="0" y="3255189"/>
            <a:ext cx="9144001" cy="1342321"/>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71" name="Google Shape;471;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72" name="Google Shape;472;p77"/>
          <p:cNvPicPr preferRelativeResize="0"/>
          <p:nvPr/>
        </p:nvPicPr>
        <p:blipFill>
          <a:blip r:embed="rId3">
            <a:alphaModFix/>
          </a:blip>
          <a:stretch>
            <a:fillRect/>
          </a:stretch>
        </p:blipFill>
        <p:spPr>
          <a:xfrm>
            <a:off x="219175" y="1229150"/>
            <a:ext cx="8520600" cy="2225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66666"/>
              </a:lnSpc>
              <a:spcBef>
                <a:spcPts val="0"/>
              </a:spcBef>
              <a:spcAft>
                <a:spcPts val="0"/>
              </a:spcAft>
              <a:buClr>
                <a:schemeClr val="dk1"/>
              </a:buClr>
              <a:buSzPts val="1100"/>
              <a:buFont typeface="Arial"/>
              <a:buNone/>
            </a:pPr>
            <a:r>
              <a:rPr lang="en" sz="1350">
                <a:solidFill>
                  <a:schemeClr val="dk1"/>
                </a:solidFill>
                <a:highlight>
                  <a:srgbClr val="F9FAFC"/>
                </a:highlight>
              </a:rPr>
              <a:t>In this program, we loop through the values of the </a:t>
            </a:r>
            <a:r>
              <a:rPr lang="en" sz="1050">
                <a:solidFill>
                  <a:schemeClr val="dk1"/>
                </a:solidFill>
                <a:highlight>
                  <a:srgbClr val="F5F5F5"/>
                </a:highlight>
                <a:latin typeface="Courier New"/>
                <a:ea typeface="Courier New"/>
                <a:cs typeface="Courier New"/>
                <a:sym typeface="Courier New"/>
              </a:rPr>
              <a:t>randomList</a:t>
            </a:r>
            <a:r>
              <a:rPr lang="en" sz="1350">
                <a:solidFill>
                  <a:schemeClr val="dk1"/>
                </a:solidFill>
                <a:highlight>
                  <a:srgbClr val="F9FAFC"/>
                </a:highlight>
              </a:rPr>
              <a:t> list. As previously mentioned, the portion that can cause an exception is placed inside the </a:t>
            </a:r>
            <a:r>
              <a:rPr lang="en" sz="1050">
                <a:solidFill>
                  <a:schemeClr val="dk1"/>
                </a:solidFill>
                <a:highlight>
                  <a:srgbClr val="F5F5F5"/>
                </a:highlight>
                <a:latin typeface="Courier New"/>
                <a:ea typeface="Courier New"/>
                <a:cs typeface="Courier New"/>
                <a:sym typeface="Courier New"/>
              </a:rPr>
              <a:t>try</a:t>
            </a:r>
            <a:r>
              <a:rPr lang="en" sz="1350">
                <a:solidFill>
                  <a:schemeClr val="dk1"/>
                </a:solidFill>
                <a:highlight>
                  <a:srgbClr val="F9FAFC"/>
                </a:highlight>
              </a:rPr>
              <a:t> block.</a:t>
            </a:r>
            <a:endParaRPr sz="1350">
              <a:solidFill>
                <a:schemeClr val="dk1"/>
              </a:solidFill>
              <a:highlight>
                <a:srgbClr val="F9FAFC"/>
              </a:highlight>
            </a:endParaRPr>
          </a:p>
          <a:p>
            <a:pPr indent="0" lvl="0" marL="0" rtl="0" algn="l">
              <a:lnSpc>
                <a:spcPct val="166666"/>
              </a:lnSpc>
              <a:spcBef>
                <a:spcPts val="1200"/>
              </a:spcBef>
              <a:spcAft>
                <a:spcPts val="0"/>
              </a:spcAft>
              <a:buClr>
                <a:schemeClr val="dk1"/>
              </a:buClr>
              <a:buSzPts val="1100"/>
              <a:buFont typeface="Arial"/>
              <a:buNone/>
            </a:pPr>
            <a:r>
              <a:rPr lang="en" sz="1350">
                <a:solidFill>
                  <a:schemeClr val="dk1"/>
                </a:solidFill>
                <a:highlight>
                  <a:srgbClr val="F9FAFC"/>
                </a:highlight>
              </a:rPr>
              <a:t>If no exception occurs, the </a:t>
            </a:r>
            <a:r>
              <a:rPr lang="en" sz="1050">
                <a:solidFill>
                  <a:schemeClr val="dk1"/>
                </a:solidFill>
                <a:highlight>
                  <a:srgbClr val="F5F5F5"/>
                </a:highlight>
                <a:latin typeface="Courier New"/>
                <a:ea typeface="Courier New"/>
                <a:cs typeface="Courier New"/>
                <a:sym typeface="Courier New"/>
              </a:rPr>
              <a:t>except</a:t>
            </a:r>
            <a:r>
              <a:rPr lang="en" sz="1350">
                <a:solidFill>
                  <a:schemeClr val="dk1"/>
                </a:solidFill>
                <a:highlight>
                  <a:srgbClr val="F9FAFC"/>
                </a:highlight>
              </a:rPr>
              <a:t> block is skipped and normal flow continues(for last value). But if any exception occurs, it is caught by the </a:t>
            </a:r>
            <a:r>
              <a:rPr lang="en" sz="1050">
                <a:solidFill>
                  <a:schemeClr val="dk1"/>
                </a:solidFill>
                <a:highlight>
                  <a:srgbClr val="F5F5F5"/>
                </a:highlight>
                <a:latin typeface="Courier New"/>
                <a:ea typeface="Courier New"/>
                <a:cs typeface="Courier New"/>
                <a:sym typeface="Courier New"/>
              </a:rPr>
              <a:t>except</a:t>
            </a:r>
            <a:r>
              <a:rPr lang="en" sz="1350">
                <a:solidFill>
                  <a:schemeClr val="dk1"/>
                </a:solidFill>
                <a:highlight>
                  <a:srgbClr val="F9FAFC"/>
                </a:highlight>
              </a:rPr>
              <a:t> block (first and second values).</a:t>
            </a:r>
            <a:endParaRPr sz="1350">
              <a:solidFill>
                <a:schemeClr val="dk1"/>
              </a:solidFill>
              <a:highlight>
                <a:srgbClr val="F9FAFC"/>
              </a:highlight>
            </a:endParaRPr>
          </a:p>
          <a:p>
            <a:pPr indent="0" lvl="0" marL="0" rtl="0" algn="l">
              <a:lnSpc>
                <a:spcPct val="166666"/>
              </a:lnSpc>
              <a:spcBef>
                <a:spcPts val="1200"/>
              </a:spcBef>
              <a:spcAft>
                <a:spcPts val="0"/>
              </a:spcAft>
              <a:buClr>
                <a:schemeClr val="dk1"/>
              </a:buClr>
              <a:buSzPts val="1100"/>
              <a:buFont typeface="Arial"/>
              <a:buNone/>
            </a:pPr>
            <a:r>
              <a:rPr lang="en" sz="1350">
                <a:solidFill>
                  <a:schemeClr val="dk1"/>
                </a:solidFill>
                <a:highlight>
                  <a:srgbClr val="F9FAFC"/>
                </a:highlight>
              </a:rPr>
              <a:t>Here, we print the name of the exception using the </a:t>
            </a:r>
            <a:r>
              <a:rPr lang="en" sz="1050">
                <a:solidFill>
                  <a:schemeClr val="dk1"/>
                </a:solidFill>
                <a:highlight>
                  <a:srgbClr val="F5F5F5"/>
                </a:highlight>
                <a:latin typeface="Courier New"/>
                <a:ea typeface="Courier New"/>
                <a:cs typeface="Courier New"/>
                <a:sym typeface="Courier New"/>
              </a:rPr>
              <a:t>exc_info()</a:t>
            </a:r>
            <a:r>
              <a:rPr lang="en" sz="1350">
                <a:solidFill>
                  <a:schemeClr val="dk1"/>
                </a:solidFill>
                <a:highlight>
                  <a:srgbClr val="F9FAFC"/>
                </a:highlight>
              </a:rPr>
              <a:t> function inside </a:t>
            </a:r>
            <a:r>
              <a:rPr lang="en" sz="1050">
                <a:solidFill>
                  <a:schemeClr val="dk1"/>
                </a:solidFill>
                <a:highlight>
                  <a:srgbClr val="F5F5F5"/>
                </a:highlight>
                <a:latin typeface="Courier New"/>
                <a:ea typeface="Courier New"/>
                <a:cs typeface="Courier New"/>
                <a:sym typeface="Courier New"/>
              </a:rPr>
              <a:t>sys</a:t>
            </a:r>
            <a:r>
              <a:rPr lang="en" sz="1350">
                <a:solidFill>
                  <a:schemeClr val="dk1"/>
                </a:solidFill>
                <a:highlight>
                  <a:srgbClr val="F9FAFC"/>
                </a:highlight>
              </a:rPr>
              <a:t> module. We can see that </a:t>
            </a:r>
            <a:r>
              <a:rPr lang="en" sz="1050">
                <a:solidFill>
                  <a:schemeClr val="dk1"/>
                </a:solidFill>
                <a:highlight>
                  <a:srgbClr val="F5F5F5"/>
                </a:highlight>
                <a:latin typeface="Courier New"/>
                <a:ea typeface="Courier New"/>
                <a:cs typeface="Courier New"/>
                <a:sym typeface="Courier New"/>
              </a:rPr>
              <a:t>a</a:t>
            </a:r>
            <a:r>
              <a:rPr lang="en" sz="1350">
                <a:solidFill>
                  <a:schemeClr val="dk1"/>
                </a:solidFill>
                <a:highlight>
                  <a:srgbClr val="F9FAFC"/>
                </a:highlight>
              </a:rPr>
              <a:t> causes </a:t>
            </a:r>
            <a:r>
              <a:rPr lang="en" sz="1050">
                <a:solidFill>
                  <a:schemeClr val="dk1"/>
                </a:solidFill>
                <a:highlight>
                  <a:srgbClr val="F5F5F5"/>
                </a:highlight>
                <a:latin typeface="Courier New"/>
                <a:ea typeface="Courier New"/>
                <a:cs typeface="Courier New"/>
                <a:sym typeface="Courier New"/>
              </a:rPr>
              <a:t>ValueError</a:t>
            </a:r>
            <a:r>
              <a:rPr lang="en" sz="1350">
                <a:solidFill>
                  <a:schemeClr val="dk1"/>
                </a:solidFill>
                <a:highlight>
                  <a:srgbClr val="F9FAFC"/>
                </a:highlight>
              </a:rPr>
              <a:t> and </a:t>
            </a:r>
            <a:r>
              <a:rPr lang="en" sz="1050">
                <a:solidFill>
                  <a:schemeClr val="dk1"/>
                </a:solidFill>
                <a:highlight>
                  <a:srgbClr val="F5F5F5"/>
                </a:highlight>
                <a:latin typeface="Courier New"/>
                <a:ea typeface="Courier New"/>
                <a:cs typeface="Courier New"/>
                <a:sym typeface="Courier New"/>
              </a:rPr>
              <a:t>0</a:t>
            </a:r>
            <a:r>
              <a:rPr lang="en" sz="1350">
                <a:solidFill>
                  <a:schemeClr val="dk1"/>
                </a:solidFill>
                <a:highlight>
                  <a:srgbClr val="F9FAFC"/>
                </a:highlight>
              </a:rPr>
              <a:t> causes </a:t>
            </a:r>
            <a:r>
              <a:rPr lang="en" sz="1050">
                <a:solidFill>
                  <a:schemeClr val="dk1"/>
                </a:solidFill>
                <a:highlight>
                  <a:srgbClr val="F5F5F5"/>
                </a:highlight>
                <a:latin typeface="Courier New"/>
                <a:ea typeface="Courier New"/>
                <a:cs typeface="Courier New"/>
                <a:sym typeface="Courier New"/>
              </a:rPr>
              <a:t>ZeroDivisionError</a:t>
            </a:r>
            <a:r>
              <a:rPr lang="en" sz="1350">
                <a:solidFill>
                  <a:schemeClr val="dk1"/>
                </a:solidFill>
                <a:highlight>
                  <a:srgbClr val="F9FAFC"/>
                </a:highlight>
              </a:rPr>
              <a:t>.</a:t>
            </a:r>
            <a:endParaRPr sz="1350">
              <a:solidFill>
                <a:schemeClr val="dk1"/>
              </a:solidFill>
              <a:highlight>
                <a:srgbClr val="F9FAFC"/>
              </a:highlight>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chemeClr val="dk1"/>
                </a:solidFill>
                <a:highlight>
                  <a:srgbClr val="F9FAFC"/>
                </a:highlight>
              </a:rPr>
              <a:t>Since every exception in Python inherits from the base </a:t>
            </a:r>
            <a:r>
              <a:rPr lang="en" sz="1050">
                <a:solidFill>
                  <a:schemeClr val="dk1"/>
                </a:solidFill>
                <a:highlight>
                  <a:srgbClr val="F5F5F5"/>
                </a:highlight>
                <a:latin typeface="Courier New"/>
                <a:ea typeface="Courier New"/>
                <a:cs typeface="Courier New"/>
                <a:sym typeface="Courier New"/>
              </a:rPr>
              <a:t>Exception</a:t>
            </a:r>
            <a:r>
              <a:rPr lang="en" sz="1350">
                <a:solidFill>
                  <a:schemeClr val="dk1"/>
                </a:solidFill>
                <a:highlight>
                  <a:srgbClr val="F9FAFC"/>
                </a:highlight>
              </a:rPr>
              <a:t> class, we can also perform the above task in the following way:</a:t>
            </a:r>
            <a:endParaRPr sz="1350">
              <a:solidFill>
                <a:schemeClr val="dk1"/>
              </a:solidFill>
              <a:highlight>
                <a:srgbClr val="F9FAFC"/>
              </a:highlight>
            </a:endParaRPr>
          </a:p>
          <a:p>
            <a:pPr indent="0" lvl="0" marL="0" rtl="0" algn="l">
              <a:spcBef>
                <a:spcPts val="1200"/>
              </a:spcBef>
              <a:spcAft>
                <a:spcPts val="1200"/>
              </a:spcAft>
              <a:buNone/>
            </a:pPr>
            <a:r>
              <a:t/>
            </a:r>
            <a:endParaRPr sz="1350">
              <a:solidFill>
                <a:schemeClr val="dk1"/>
              </a:solidFill>
              <a:highlight>
                <a:srgbClr val="F9FAFC"/>
              </a:highlight>
            </a:endParaRPr>
          </a:p>
        </p:txBody>
      </p:sp>
      <p:pic>
        <p:nvPicPr>
          <p:cNvPr id="100" name="Google Shape;100;p20"/>
          <p:cNvPicPr preferRelativeResize="0"/>
          <p:nvPr/>
        </p:nvPicPr>
        <p:blipFill>
          <a:blip r:embed="rId3">
            <a:alphaModFix/>
          </a:blip>
          <a:stretch>
            <a:fillRect/>
          </a:stretch>
        </p:blipFill>
        <p:spPr>
          <a:xfrm>
            <a:off x="0" y="1714500"/>
            <a:ext cx="9018524" cy="3359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6" name="Google Shape;106;p21"/>
          <p:cNvSpPr txBox="1"/>
          <p:nvPr>
            <p:ph idx="1" type="body"/>
          </p:nvPr>
        </p:nvSpPr>
        <p:spPr>
          <a:xfrm>
            <a:off x="311700" y="599375"/>
            <a:ext cx="8520600" cy="3913800"/>
          </a:xfrm>
          <a:prstGeom prst="rect">
            <a:avLst/>
          </a:prstGeom>
        </p:spPr>
        <p:txBody>
          <a:bodyPr anchorCtr="0" anchor="t" bIns="91425" lIns="91425" spcFirstLastPara="1" rIns="91425" wrap="square" tIns="91425">
            <a:normAutofit lnSpcReduction="10000"/>
          </a:bodyPr>
          <a:lstStyle/>
          <a:p>
            <a:pPr indent="0" lvl="0" marL="0" rtl="0" algn="l">
              <a:lnSpc>
                <a:spcPct val="150000"/>
              </a:lnSpc>
              <a:spcBef>
                <a:spcPts val="0"/>
              </a:spcBef>
              <a:spcAft>
                <a:spcPts val="0"/>
              </a:spcAft>
              <a:buClr>
                <a:schemeClr val="dk1"/>
              </a:buClr>
              <a:buSzPts val="1100"/>
              <a:buFont typeface="Arial"/>
              <a:buNone/>
            </a:pPr>
            <a:r>
              <a:rPr b="1" lang="en">
                <a:solidFill>
                  <a:srgbClr val="25265E"/>
                </a:solidFill>
                <a:highlight>
                  <a:srgbClr val="F9FAFC"/>
                </a:highlight>
              </a:rPr>
              <a:t>Catching Specific Exceptions in Python</a:t>
            </a:r>
            <a:endParaRPr b="1">
              <a:solidFill>
                <a:srgbClr val="25265E"/>
              </a:solidFill>
              <a:highlight>
                <a:srgbClr val="F9FAFC"/>
              </a:highlight>
            </a:endParaRPr>
          </a:p>
          <a:p>
            <a:pPr indent="0" lvl="0" marL="0" rtl="0" algn="l">
              <a:lnSpc>
                <a:spcPct val="166666"/>
              </a:lnSpc>
              <a:spcBef>
                <a:spcPts val="900"/>
              </a:spcBef>
              <a:spcAft>
                <a:spcPts val="0"/>
              </a:spcAft>
              <a:buClr>
                <a:schemeClr val="dk1"/>
              </a:buClr>
              <a:buSzPts val="1100"/>
              <a:buFont typeface="Arial"/>
              <a:buNone/>
            </a:pPr>
            <a:r>
              <a:rPr lang="en" sz="1350">
                <a:solidFill>
                  <a:schemeClr val="dk1"/>
                </a:solidFill>
                <a:highlight>
                  <a:srgbClr val="F9FAFC"/>
                </a:highlight>
              </a:rPr>
              <a:t>In the above example, we did not mention any specific exception in the </a:t>
            </a:r>
            <a:r>
              <a:rPr lang="en" sz="1050">
                <a:solidFill>
                  <a:schemeClr val="dk1"/>
                </a:solidFill>
                <a:highlight>
                  <a:srgbClr val="F5F5F5"/>
                </a:highlight>
                <a:latin typeface="Courier New"/>
                <a:ea typeface="Courier New"/>
                <a:cs typeface="Courier New"/>
                <a:sym typeface="Courier New"/>
              </a:rPr>
              <a:t>except</a:t>
            </a:r>
            <a:r>
              <a:rPr lang="en" sz="1350">
                <a:solidFill>
                  <a:schemeClr val="dk1"/>
                </a:solidFill>
                <a:highlight>
                  <a:srgbClr val="F9FAFC"/>
                </a:highlight>
              </a:rPr>
              <a:t> clause.</a:t>
            </a:r>
            <a:endParaRPr sz="1350">
              <a:solidFill>
                <a:schemeClr val="dk1"/>
              </a:solidFill>
              <a:highlight>
                <a:srgbClr val="F9FAFC"/>
              </a:highlight>
            </a:endParaRPr>
          </a:p>
          <a:p>
            <a:pPr indent="0" lvl="0" marL="0" rtl="0" algn="l">
              <a:lnSpc>
                <a:spcPct val="166666"/>
              </a:lnSpc>
              <a:spcBef>
                <a:spcPts val="1200"/>
              </a:spcBef>
              <a:spcAft>
                <a:spcPts val="0"/>
              </a:spcAft>
              <a:buClr>
                <a:schemeClr val="dk1"/>
              </a:buClr>
              <a:buSzPts val="1100"/>
              <a:buFont typeface="Arial"/>
              <a:buNone/>
            </a:pPr>
            <a:r>
              <a:rPr lang="en" sz="1350">
                <a:solidFill>
                  <a:schemeClr val="dk1"/>
                </a:solidFill>
                <a:highlight>
                  <a:srgbClr val="F9FAFC"/>
                </a:highlight>
              </a:rPr>
              <a:t>This is not a good programming practice as it will catch all exceptions and handle every case in the same way. We can specify which exceptions an </a:t>
            </a:r>
            <a:r>
              <a:rPr lang="en" sz="1050">
                <a:solidFill>
                  <a:schemeClr val="dk1"/>
                </a:solidFill>
                <a:highlight>
                  <a:srgbClr val="F5F5F5"/>
                </a:highlight>
                <a:latin typeface="Courier New"/>
                <a:ea typeface="Courier New"/>
                <a:cs typeface="Courier New"/>
                <a:sym typeface="Courier New"/>
              </a:rPr>
              <a:t>except</a:t>
            </a:r>
            <a:r>
              <a:rPr lang="en" sz="1350">
                <a:solidFill>
                  <a:schemeClr val="dk1"/>
                </a:solidFill>
                <a:highlight>
                  <a:srgbClr val="F9FAFC"/>
                </a:highlight>
              </a:rPr>
              <a:t> clause should catch.</a:t>
            </a:r>
            <a:endParaRPr sz="1350">
              <a:solidFill>
                <a:schemeClr val="dk1"/>
              </a:solidFill>
              <a:highlight>
                <a:srgbClr val="F9FAFC"/>
              </a:highlight>
            </a:endParaRPr>
          </a:p>
          <a:p>
            <a:pPr indent="0" lvl="0" marL="0" rtl="0" algn="l">
              <a:lnSpc>
                <a:spcPct val="166666"/>
              </a:lnSpc>
              <a:spcBef>
                <a:spcPts val="1200"/>
              </a:spcBef>
              <a:spcAft>
                <a:spcPts val="0"/>
              </a:spcAft>
              <a:buClr>
                <a:schemeClr val="dk1"/>
              </a:buClr>
              <a:buSzPts val="1100"/>
              <a:buFont typeface="Arial"/>
              <a:buNone/>
            </a:pPr>
            <a:r>
              <a:rPr lang="en" sz="1350">
                <a:solidFill>
                  <a:schemeClr val="dk1"/>
                </a:solidFill>
                <a:highlight>
                  <a:srgbClr val="F9FAFC"/>
                </a:highlight>
              </a:rPr>
              <a:t>A </a:t>
            </a:r>
            <a:r>
              <a:rPr lang="en" sz="1050">
                <a:solidFill>
                  <a:schemeClr val="dk1"/>
                </a:solidFill>
                <a:highlight>
                  <a:srgbClr val="F5F5F5"/>
                </a:highlight>
                <a:latin typeface="Courier New"/>
                <a:ea typeface="Courier New"/>
                <a:cs typeface="Courier New"/>
                <a:sym typeface="Courier New"/>
              </a:rPr>
              <a:t>try</a:t>
            </a:r>
            <a:r>
              <a:rPr lang="en" sz="1350">
                <a:solidFill>
                  <a:schemeClr val="dk1"/>
                </a:solidFill>
                <a:highlight>
                  <a:srgbClr val="F9FAFC"/>
                </a:highlight>
              </a:rPr>
              <a:t> clause can have any number of </a:t>
            </a:r>
            <a:r>
              <a:rPr lang="en" sz="1050">
                <a:solidFill>
                  <a:schemeClr val="dk1"/>
                </a:solidFill>
                <a:highlight>
                  <a:srgbClr val="F5F5F5"/>
                </a:highlight>
                <a:latin typeface="Courier New"/>
                <a:ea typeface="Courier New"/>
                <a:cs typeface="Courier New"/>
                <a:sym typeface="Courier New"/>
              </a:rPr>
              <a:t>except</a:t>
            </a:r>
            <a:r>
              <a:rPr lang="en" sz="1350">
                <a:solidFill>
                  <a:schemeClr val="dk1"/>
                </a:solidFill>
                <a:highlight>
                  <a:srgbClr val="F9FAFC"/>
                </a:highlight>
              </a:rPr>
              <a:t> clauses to handle different exceptions, however, only one will be executed in case an exception occurs.</a:t>
            </a:r>
            <a:endParaRPr sz="1350">
              <a:solidFill>
                <a:schemeClr val="dk1"/>
              </a:solidFill>
              <a:highlight>
                <a:srgbClr val="F9FAFC"/>
              </a:highlight>
            </a:endParaRPr>
          </a:p>
          <a:p>
            <a:pPr indent="0" lvl="0" marL="0" rtl="0" algn="l">
              <a:lnSpc>
                <a:spcPct val="166666"/>
              </a:lnSpc>
              <a:spcBef>
                <a:spcPts val="1200"/>
              </a:spcBef>
              <a:spcAft>
                <a:spcPts val="0"/>
              </a:spcAft>
              <a:buClr>
                <a:schemeClr val="dk1"/>
              </a:buClr>
              <a:buSzPts val="1100"/>
              <a:buFont typeface="Arial"/>
              <a:buNone/>
            </a:pPr>
            <a:r>
              <a:rPr lang="en" sz="1350">
                <a:solidFill>
                  <a:schemeClr val="dk1"/>
                </a:solidFill>
                <a:highlight>
                  <a:srgbClr val="F9FAFC"/>
                </a:highlight>
              </a:rPr>
              <a:t>We can use a tuple of values to specify multiple exceptions in an except clause. Here is an example pseudo code.</a:t>
            </a:r>
            <a:endParaRPr sz="1350">
              <a:solidFill>
                <a:schemeClr val="dk1"/>
              </a:solidFill>
              <a:highlight>
                <a:srgbClr val="F9FAFC"/>
              </a:highlight>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