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76" r:id="rId15"/>
    <p:sldId id="269" r:id="rId16"/>
    <p:sldId id="270" r:id="rId17"/>
    <p:sldId id="271" r:id="rId18"/>
    <p:sldId id="272" r:id="rId19"/>
    <p:sldId id="274" r:id="rId20"/>
    <p:sldId id="273" r:id="rId21"/>
    <p:sldId id="277" r:id="rId22"/>
    <p:sldId id="279" r:id="rId23"/>
    <p:sldId id="283" r:id="rId24"/>
    <p:sldId id="284" r:id="rId25"/>
    <p:sldId id="280" r:id="rId26"/>
    <p:sldId id="281" r:id="rId27"/>
    <p:sldId id="282" r:id="rId28"/>
    <p:sldId id="285" r:id="rId29"/>
    <p:sldId id="290" r:id="rId30"/>
    <p:sldId id="286" r:id="rId31"/>
    <p:sldId id="287" r:id="rId32"/>
    <p:sldId id="288"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93A3FA-F39B-43B4-92B8-D377C54C11D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1CAA560-AC73-4C1E-8C79-685A5DE2280A}">
      <dgm:prSet/>
      <dgm:spPr/>
      <dgm:t>
        <a:bodyPr/>
        <a:lstStyle/>
        <a:p>
          <a:r>
            <a:rPr lang="en-US"/>
            <a:t>Encapsulation also ensures that your data is hidden from external modification. Encapsulation is also known as </a:t>
          </a:r>
          <a:r>
            <a:rPr lang="en-US" b="1"/>
            <a:t>Data-Hidden</a:t>
          </a:r>
          <a:r>
            <a:rPr lang="en-US"/>
            <a:t>. </a:t>
          </a:r>
        </a:p>
      </dgm:t>
    </dgm:pt>
    <dgm:pt modelId="{0A97F34D-0784-49E5-B98D-E156C09DC252}" type="parTrans" cxnId="{6A35A69C-A82A-474E-AEF2-7D8D4AEA3972}">
      <dgm:prSet/>
      <dgm:spPr/>
      <dgm:t>
        <a:bodyPr/>
        <a:lstStyle/>
        <a:p>
          <a:endParaRPr lang="en-US"/>
        </a:p>
      </dgm:t>
    </dgm:pt>
    <dgm:pt modelId="{1E80B26B-A2EA-4CA3-87CB-3EA74B971341}" type="sibTrans" cxnId="{6A35A69C-A82A-474E-AEF2-7D8D4AEA3972}">
      <dgm:prSet/>
      <dgm:spPr/>
      <dgm:t>
        <a:bodyPr/>
        <a:lstStyle/>
        <a:p>
          <a:endParaRPr lang="en-US"/>
        </a:p>
      </dgm:t>
    </dgm:pt>
    <dgm:pt modelId="{59185B8B-D88C-4740-B445-4DE7EFEE8C4A}">
      <dgm:prSet/>
      <dgm:spPr/>
      <dgm:t>
        <a:bodyPr/>
        <a:lstStyle/>
        <a:p>
          <a:r>
            <a:rPr lang="en-US"/>
            <a:t>Encapsulation can be viewed as a shield that protects data from getting accessed by outside code. Encapsulation binds data and code as a single unit and enforces modularity.</a:t>
          </a:r>
        </a:p>
      </dgm:t>
    </dgm:pt>
    <dgm:pt modelId="{2F40A995-E27E-48BF-B003-A5E3F1607508}" type="parTrans" cxnId="{69EA2D98-EC51-4A4F-878A-A71B89A8A519}">
      <dgm:prSet/>
      <dgm:spPr/>
      <dgm:t>
        <a:bodyPr/>
        <a:lstStyle/>
        <a:p>
          <a:endParaRPr lang="en-US"/>
        </a:p>
      </dgm:t>
    </dgm:pt>
    <dgm:pt modelId="{1DEA6E1E-785A-4C9E-92C0-E6179B5A79EC}" type="sibTrans" cxnId="{69EA2D98-EC51-4A4F-878A-A71B89A8A519}">
      <dgm:prSet/>
      <dgm:spPr/>
      <dgm:t>
        <a:bodyPr/>
        <a:lstStyle/>
        <a:p>
          <a:endParaRPr lang="en-US"/>
        </a:p>
      </dgm:t>
    </dgm:pt>
    <dgm:pt modelId="{84DDC39B-9910-416F-94D0-CCBC176BE78D}">
      <dgm:prSet/>
      <dgm:spPr/>
      <dgm:t>
        <a:bodyPr/>
        <a:lstStyle/>
        <a:p>
          <a:r>
            <a:rPr lang="en-US"/>
            <a:t>Since we do not have access modifiers in Python, we will use a few different methods to control the access of variables within a Python program.</a:t>
          </a:r>
        </a:p>
      </dgm:t>
    </dgm:pt>
    <dgm:pt modelId="{8446E792-656C-4831-B208-6C1871BC18AC}" type="parTrans" cxnId="{182B64CB-9CED-4A49-880B-FB3BB61051F1}">
      <dgm:prSet/>
      <dgm:spPr/>
      <dgm:t>
        <a:bodyPr/>
        <a:lstStyle/>
        <a:p>
          <a:endParaRPr lang="en-US"/>
        </a:p>
      </dgm:t>
    </dgm:pt>
    <dgm:pt modelId="{D5CA9035-92FE-4576-8B5F-BBB5BD15965D}" type="sibTrans" cxnId="{182B64CB-9CED-4A49-880B-FB3BB61051F1}">
      <dgm:prSet/>
      <dgm:spPr/>
      <dgm:t>
        <a:bodyPr/>
        <a:lstStyle/>
        <a:p>
          <a:endParaRPr lang="en-US"/>
        </a:p>
      </dgm:t>
    </dgm:pt>
    <dgm:pt modelId="{12844B6C-6AFD-8C44-9B2B-0DA20A07C94D}" type="pres">
      <dgm:prSet presAssocID="{9F93A3FA-F39B-43B4-92B8-D377C54C11D8}" presName="linear" presStyleCnt="0">
        <dgm:presLayoutVars>
          <dgm:animLvl val="lvl"/>
          <dgm:resizeHandles val="exact"/>
        </dgm:presLayoutVars>
      </dgm:prSet>
      <dgm:spPr/>
    </dgm:pt>
    <dgm:pt modelId="{904FA003-1A01-974E-A771-2D05ED2C637F}" type="pres">
      <dgm:prSet presAssocID="{81CAA560-AC73-4C1E-8C79-685A5DE2280A}" presName="parentText" presStyleLbl="node1" presStyleIdx="0" presStyleCnt="3">
        <dgm:presLayoutVars>
          <dgm:chMax val="0"/>
          <dgm:bulletEnabled val="1"/>
        </dgm:presLayoutVars>
      </dgm:prSet>
      <dgm:spPr/>
    </dgm:pt>
    <dgm:pt modelId="{148FDA45-24A0-814A-89FA-4DDEEF542323}" type="pres">
      <dgm:prSet presAssocID="{1E80B26B-A2EA-4CA3-87CB-3EA74B971341}" presName="spacer" presStyleCnt="0"/>
      <dgm:spPr/>
    </dgm:pt>
    <dgm:pt modelId="{AE9367C9-D3E7-5048-9E6D-7BF7A375A3BE}" type="pres">
      <dgm:prSet presAssocID="{59185B8B-D88C-4740-B445-4DE7EFEE8C4A}" presName="parentText" presStyleLbl="node1" presStyleIdx="1" presStyleCnt="3">
        <dgm:presLayoutVars>
          <dgm:chMax val="0"/>
          <dgm:bulletEnabled val="1"/>
        </dgm:presLayoutVars>
      </dgm:prSet>
      <dgm:spPr/>
    </dgm:pt>
    <dgm:pt modelId="{BA24954D-9FCE-C148-9BDA-31919A8ED38A}" type="pres">
      <dgm:prSet presAssocID="{1DEA6E1E-785A-4C9E-92C0-E6179B5A79EC}" presName="spacer" presStyleCnt="0"/>
      <dgm:spPr/>
    </dgm:pt>
    <dgm:pt modelId="{62E6007D-5FA1-EB4B-999F-44B5CC604930}" type="pres">
      <dgm:prSet presAssocID="{84DDC39B-9910-416F-94D0-CCBC176BE78D}" presName="parentText" presStyleLbl="node1" presStyleIdx="2" presStyleCnt="3">
        <dgm:presLayoutVars>
          <dgm:chMax val="0"/>
          <dgm:bulletEnabled val="1"/>
        </dgm:presLayoutVars>
      </dgm:prSet>
      <dgm:spPr/>
    </dgm:pt>
  </dgm:ptLst>
  <dgm:cxnLst>
    <dgm:cxn modelId="{904D637E-C2DA-B043-9C9D-6598AF404189}" type="presOf" srcId="{9F93A3FA-F39B-43B4-92B8-D377C54C11D8}" destId="{12844B6C-6AFD-8C44-9B2B-0DA20A07C94D}" srcOrd="0" destOrd="0" presId="urn:microsoft.com/office/officeart/2005/8/layout/vList2"/>
    <dgm:cxn modelId="{69EA2D98-EC51-4A4F-878A-A71B89A8A519}" srcId="{9F93A3FA-F39B-43B4-92B8-D377C54C11D8}" destId="{59185B8B-D88C-4740-B445-4DE7EFEE8C4A}" srcOrd="1" destOrd="0" parTransId="{2F40A995-E27E-48BF-B003-A5E3F1607508}" sibTransId="{1DEA6E1E-785A-4C9E-92C0-E6179B5A79EC}"/>
    <dgm:cxn modelId="{6A35A69C-A82A-474E-AEF2-7D8D4AEA3972}" srcId="{9F93A3FA-F39B-43B4-92B8-D377C54C11D8}" destId="{81CAA560-AC73-4C1E-8C79-685A5DE2280A}" srcOrd="0" destOrd="0" parTransId="{0A97F34D-0784-49E5-B98D-E156C09DC252}" sibTransId="{1E80B26B-A2EA-4CA3-87CB-3EA74B971341}"/>
    <dgm:cxn modelId="{DFA7DBAD-7435-9342-A7B0-D0330FC92A1A}" type="presOf" srcId="{59185B8B-D88C-4740-B445-4DE7EFEE8C4A}" destId="{AE9367C9-D3E7-5048-9E6D-7BF7A375A3BE}" srcOrd="0" destOrd="0" presId="urn:microsoft.com/office/officeart/2005/8/layout/vList2"/>
    <dgm:cxn modelId="{190B81BC-9978-3544-9825-1EE4388AD8EA}" type="presOf" srcId="{84DDC39B-9910-416F-94D0-CCBC176BE78D}" destId="{62E6007D-5FA1-EB4B-999F-44B5CC604930}" srcOrd="0" destOrd="0" presId="urn:microsoft.com/office/officeart/2005/8/layout/vList2"/>
    <dgm:cxn modelId="{182B64CB-9CED-4A49-880B-FB3BB61051F1}" srcId="{9F93A3FA-F39B-43B4-92B8-D377C54C11D8}" destId="{84DDC39B-9910-416F-94D0-CCBC176BE78D}" srcOrd="2" destOrd="0" parTransId="{8446E792-656C-4831-B208-6C1871BC18AC}" sibTransId="{D5CA9035-92FE-4576-8B5F-BBB5BD15965D}"/>
    <dgm:cxn modelId="{0F409DD1-65B6-2D47-8807-18EE3F0F32DC}" type="presOf" srcId="{81CAA560-AC73-4C1E-8C79-685A5DE2280A}" destId="{904FA003-1A01-974E-A771-2D05ED2C637F}" srcOrd="0" destOrd="0" presId="urn:microsoft.com/office/officeart/2005/8/layout/vList2"/>
    <dgm:cxn modelId="{8F4C350B-6746-324D-9854-AD19CAA066F3}" type="presParOf" srcId="{12844B6C-6AFD-8C44-9B2B-0DA20A07C94D}" destId="{904FA003-1A01-974E-A771-2D05ED2C637F}" srcOrd="0" destOrd="0" presId="urn:microsoft.com/office/officeart/2005/8/layout/vList2"/>
    <dgm:cxn modelId="{1991949B-CAC0-FE46-B68B-5E8FE3739F8D}" type="presParOf" srcId="{12844B6C-6AFD-8C44-9B2B-0DA20A07C94D}" destId="{148FDA45-24A0-814A-89FA-4DDEEF542323}" srcOrd="1" destOrd="0" presId="urn:microsoft.com/office/officeart/2005/8/layout/vList2"/>
    <dgm:cxn modelId="{8AA1D150-FD4D-294A-9150-A57D8CF9AC1E}" type="presParOf" srcId="{12844B6C-6AFD-8C44-9B2B-0DA20A07C94D}" destId="{AE9367C9-D3E7-5048-9E6D-7BF7A375A3BE}" srcOrd="2" destOrd="0" presId="urn:microsoft.com/office/officeart/2005/8/layout/vList2"/>
    <dgm:cxn modelId="{FC98CEEC-6E28-8E4D-9CB5-06A2AE67FDE6}" type="presParOf" srcId="{12844B6C-6AFD-8C44-9B2B-0DA20A07C94D}" destId="{BA24954D-9FCE-C148-9BDA-31919A8ED38A}" srcOrd="3" destOrd="0" presId="urn:microsoft.com/office/officeart/2005/8/layout/vList2"/>
    <dgm:cxn modelId="{9DEBD253-02FF-8447-B46B-1DDC91215568}" type="presParOf" srcId="{12844B6C-6AFD-8C44-9B2B-0DA20A07C94D}" destId="{62E6007D-5FA1-EB4B-999F-44B5CC60493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4FA003-1A01-974E-A771-2D05ED2C637F}">
      <dsp:nvSpPr>
        <dsp:cNvPr id="0" name=""/>
        <dsp:cNvSpPr/>
      </dsp:nvSpPr>
      <dsp:spPr>
        <a:xfrm>
          <a:off x="0" y="302630"/>
          <a:ext cx="5029199" cy="140911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Encapsulation also ensures that your data is hidden from external modification. Encapsulation is also known as </a:t>
          </a:r>
          <a:r>
            <a:rPr lang="en-US" sz="2000" b="1" kern="1200"/>
            <a:t>Data-Hidden</a:t>
          </a:r>
          <a:r>
            <a:rPr lang="en-US" sz="2000" kern="1200"/>
            <a:t>. </a:t>
          </a:r>
        </a:p>
      </dsp:txBody>
      <dsp:txXfrm>
        <a:off x="68787" y="371417"/>
        <a:ext cx="4891625" cy="1271544"/>
      </dsp:txXfrm>
    </dsp:sp>
    <dsp:sp modelId="{AE9367C9-D3E7-5048-9E6D-7BF7A375A3BE}">
      <dsp:nvSpPr>
        <dsp:cNvPr id="0" name=""/>
        <dsp:cNvSpPr/>
      </dsp:nvSpPr>
      <dsp:spPr>
        <a:xfrm>
          <a:off x="0" y="1769349"/>
          <a:ext cx="5029199" cy="1409118"/>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Encapsulation can be viewed as a shield that protects data from getting accessed by outside code. Encapsulation binds data and code as a single unit and enforces modularity.</a:t>
          </a:r>
        </a:p>
      </dsp:txBody>
      <dsp:txXfrm>
        <a:off x="68787" y="1838136"/>
        <a:ext cx="4891625" cy="1271544"/>
      </dsp:txXfrm>
    </dsp:sp>
    <dsp:sp modelId="{62E6007D-5FA1-EB4B-999F-44B5CC604930}">
      <dsp:nvSpPr>
        <dsp:cNvPr id="0" name=""/>
        <dsp:cNvSpPr/>
      </dsp:nvSpPr>
      <dsp:spPr>
        <a:xfrm>
          <a:off x="0" y="3236068"/>
          <a:ext cx="5029199" cy="1409118"/>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Since we do not have access modifiers in Python, we will use a few different methods to control the access of variables within a Python program.</a:t>
          </a:r>
        </a:p>
      </dsp:txBody>
      <dsp:txXfrm>
        <a:off x="68787" y="3304855"/>
        <a:ext cx="4891625" cy="127154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4E6A4E-7679-F640-B2A8-0971AA69588A}" type="datetimeFigureOut">
              <a:rPr lang="en-US" smtClean="0"/>
              <a:t>9/27/20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5F7C89-B9EE-DB42-9713-301BB0CEA0DD}" type="slidenum">
              <a:rPr lang="en-US" smtClean="0"/>
              <a:t>‹#›</a:t>
            </a:fld>
            <a:endParaRPr lang="en-US"/>
          </a:p>
        </p:txBody>
      </p:sp>
    </p:spTree>
    <p:extLst>
      <p:ext uri="{BB962C8B-B14F-4D97-AF65-F5344CB8AC3E}">
        <p14:creationId xmlns:p14="http://schemas.microsoft.com/office/powerpoint/2010/main" val="2885807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8D7B1-0ED0-AF4A-9140-FF90935B7F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4548F2-09CF-4D41-8245-C1A08D1E1F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84611B-F644-A645-9CF3-F52550F63680}"/>
              </a:ext>
            </a:extLst>
          </p:cNvPr>
          <p:cNvSpPr>
            <a:spLocks noGrp="1"/>
          </p:cNvSpPr>
          <p:nvPr>
            <p:ph type="dt" sz="half" idx="10"/>
          </p:nvPr>
        </p:nvSpPr>
        <p:spPr/>
        <p:txBody>
          <a:bodyPr/>
          <a:lstStyle/>
          <a:p>
            <a:fld id="{6C12CB60-FF7F-6C4B-A176-F5E101BC3F96}" type="datetime1">
              <a:rPr lang="en-US" smtClean="0"/>
              <a:t>9/27/20</a:t>
            </a:fld>
            <a:endParaRPr lang="en-US"/>
          </a:p>
        </p:txBody>
      </p:sp>
      <p:sp>
        <p:nvSpPr>
          <p:cNvPr id="5" name="Footer Placeholder 4">
            <a:extLst>
              <a:ext uri="{FF2B5EF4-FFF2-40B4-BE49-F238E27FC236}">
                <a16:creationId xmlns:a16="http://schemas.microsoft.com/office/drawing/2014/main" id="{D2581CFD-B180-D74C-8F7E-4C26C02BDA76}"/>
              </a:ext>
            </a:extLst>
          </p:cNvPr>
          <p:cNvSpPr>
            <a:spLocks noGrp="1"/>
          </p:cNvSpPr>
          <p:nvPr>
            <p:ph type="ftr" sz="quarter" idx="11"/>
          </p:nvPr>
        </p:nvSpPr>
        <p:spPr/>
        <p:txBody>
          <a:bodyPr/>
          <a:lstStyle/>
          <a:p>
            <a:r>
              <a:rPr lang="en-US"/>
              <a:t>Compiled by: Ndede, Migot G.</a:t>
            </a:r>
          </a:p>
        </p:txBody>
      </p:sp>
      <p:sp>
        <p:nvSpPr>
          <p:cNvPr id="6" name="Slide Number Placeholder 5">
            <a:extLst>
              <a:ext uri="{FF2B5EF4-FFF2-40B4-BE49-F238E27FC236}">
                <a16:creationId xmlns:a16="http://schemas.microsoft.com/office/drawing/2014/main" id="{1C5B80F0-EC4C-754D-A814-A8B825DE1EC2}"/>
              </a:ext>
            </a:extLst>
          </p:cNvPr>
          <p:cNvSpPr>
            <a:spLocks noGrp="1"/>
          </p:cNvSpPr>
          <p:nvPr>
            <p:ph type="sldNum" sz="quarter" idx="12"/>
          </p:nvPr>
        </p:nvSpPr>
        <p:spPr/>
        <p:txBody>
          <a:bodyPr/>
          <a:lstStyle/>
          <a:p>
            <a:fld id="{5B21A60A-ADDB-DC45-98BC-AA1EEB732C07}" type="slidenum">
              <a:rPr lang="en-US" smtClean="0"/>
              <a:t>‹#›</a:t>
            </a:fld>
            <a:endParaRPr lang="en-US"/>
          </a:p>
        </p:txBody>
      </p:sp>
    </p:spTree>
    <p:extLst>
      <p:ext uri="{BB962C8B-B14F-4D97-AF65-F5344CB8AC3E}">
        <p14:creationId xmlns:p14="http://schemas.microsoft.com/office/powerpoint/2010/main" val="2055787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06914-3DE7-644A-9B46-8810B57F8B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9A2241-D222-C04D-BDA2-9BCDDCBFFF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0FC595-2FC2-814C-A314-E462EB9850CD}"/>
              </a:ext>
            </a:extLst>
          </p:cNvPr>
          <p:cNvSpPr>
            <a:spLocks noGrp="1"/>
          </p:cNvSpPr>
          <p:nvPr>
            <p:ph type="dt" sz="half" idx="10"/>
          </p:nvPr>
        </p:nvSpPr>
        <p:spPr/>
        <p:txBody>
          <a:bodyPr/>
          <a:lstStyle/>
          <a:p>
            <a:fld id="{F9412C16-6204-C340-B3CA-E6D0C9802E05}" type="datetime1">
              <a:rPr lang="en-US" smtClean="0"/>
              <a:t>9/27/20</a:t>
            </a:fld>
            <a:endParaRPr lang="en-US"/>
          </a:p>
        </p:txBody>
      </p:sp>
      <p:sp>
        <p:nvSpPr>
          <p:cNvPr id="5" name="Footer Placeholder 4">
            <a:extLst>
              <a:ext uri="{FF2B5EF4-FFF2-40B4-BE49-F238E27FC236}">
                <a16:creationId xmlns:a16="http://schemas.microsoft.com/office/drawing/2014/main" id="{7DC3B3FA-E21F-F446-99BE-564060A29DE4}"/>
              </a:ext>
            </a:extLst>
          </p:cNvPr>
          <p:cNvSpPr>
            <a:spLocks noGrp="1"/>
          </p:cNvSpPr>
          <p:nvPr>
            <p:ph type="ftr" sz="quarter" idx="11"/>
          </p:nvPr>
        </p:nvSpPr>
        <p:spPr/>
        <p:txBody>
          <a:bodyPr/>
          <a:lstStyle/>
          <a:p>
            <a:r>
              <a:rPr lang="en-US"/>
              <a:t>Compiled by: Ndede, Migot G.</a:t>
            </a:r>
          </a:p>
        </p:txBody>
      </p:sp>
      <p:sp>
        <p:nvSpPr>
          <p:cNvPr id="6" name="Slide Number Placeholder 5">
            <a:extLst>
              <a:ext uri="{FF2B5EF4-FFF2-40B4-BE49-F238E27FC236}">
                <a16:creationId xmlns:a16="http://schemas.microsoft.com/office/drawing/2014/main" id="{AFF799C4-8640-8A44-AE7E-84EA459F2A1A}"/>
              </a:ext>
            </a:extLst>
          </p:cNvPr>
          <p:cNvSpPr>
            <a:spLocks noGrp="1"/>
          </p:cNvSpPr>
          <p:nvPr>
            <p:ph type="sldNum" sz="quarter" idx="12"/>
          </p:nvPr>
        </p:nvSpPr>
        <p:spPr/>
        <p:txBody>
          <a:bodyPr/>
          <a:lstStyle/>
          <a:p>
            <a:fld id="{5B21A60A-ADDB-DC45-98BC-AA1EEB732C07}" type="slidenum">
              <a:rPr lang="en-US" smtClean="0"/>
              <a:t>‹#›</a:t>
            </a:fld>
            <a:endParaRPr lang="en-US"/>
          </a:p>
        </p:txBody>
      </p:sp>
    </p:spTree>
    <p:extLst>
      <p:ext uri="{BB962C8B-B14F-4D97-AF65-F5344CB8AC3E}">
        <p14:creationId xmlns:p14="http://schemas.microsoft.com/office/powerpoint/2010/main" val="593395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295E3-D6AB-AE44-B660-0E17142948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8F9240-9610-1C4F-B2EB-009EA303E8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765A-D1F9-2643-B631-6F0822F058FA}"/>
              </a:ext>
            </a:extLst>
          </p:cNvPr>
          <p:cNvSpPr>
            <a:spLocks noGrp="1"/>
          </p:cNvSpPr>
          <p:nvPr>
            <p:ph type="dt" sz="half" idx="10"/>
          </p:nvPr>
        </p:nvSpPr>
        <p:spPr/>
        <p:txBody>
          <a:bodyPr/>
          <a:lstStyle/>
          <a:p>
            <a:fld id="{C99ACED5-CD10-F34F-80ED-FF25E9661227}" type="datetime1">
              <a:rPr lang="en-US" smtClean="0"/>
              <a:t>9/27/20</a:t>
            </a:fld>
            <a:endParaRPr lang="en-US"/>
          </a:p>
        </p:txBody>
      </p:sp>
      <p:sp>
        <p:nvSpPr>
          <p:cNvPr id="5" name="Footer Placeholder 4">
            <a:extLst>
              <a:ext uri="{FF2B5EF4-FFF2-40B4-BE49-F238E27FC236}">
                <a16:creationId xmlns:a16="http://schemas.microsoft.com/office/drawing/2014/main" id="{C0341BC2-0D3C-B24C-AB36-16F41C52A102}"/>
              </a:ext>
            </a:extLst>
          </p:cNvPr>
          <p:cNvSpPr>
            <a:spLocks noGrp="1"/>
          </p:cNvSpPr>
          <p:nvPr>
            <p:ph type="ftr" sz="quarter" idx="11"/>
          </p:nvPr>
        </p:nvSpPr>
        <p:spPr/>
        <p:txBody>
          <a:bodyPr/>
          <a:lstStyle/>
          <a:p>
            <a:r>
              <a:rPr lang="en-US"/>
              <a:t>Compiled by: Ndede, Migot G.</a:t>
            </a:r>
          </a:p>
        </p:txBody>
      </p:sp>
      <p:sp>
        <p:nvSpPr>
          <p:cNvPr id="6" name="Slide Number Placeholder 5">
            <a:extLst>
              <a:ext uri="{FF2B5EF4-FFF2-40B4-BE49-F238E27FC236}">
                <a16:creationId xmlns:a16="http://schemas.microsoft.com/office/drawing/2014/main" id="{C8A20AA8-204D-B14A-9053-D8C996B801CF}"/>
              </a:ext>
            </a:extLst>
          </p:cNvPr>
          <p:cNvSpPr>
            <a:spLocks noGrp="1"/>
          </p:cNvSpPr>
          <p:nvPr>
            <p:ph type="sldNum" sz="quarter" idx="12"/>
          </p:nvPr>
        </p:nvSpPr>
        <p:spPr/>
        <p:txBody>
          <a:bodyPr/>
          <a:lstStyle/>
          <a:p>
            <a:fld id="{5B21A60A-ADDB-DC45-98BC-AA1EEB732C07}" type="slidenum">
              <a:rPr lang="en-US" smtClean="0"/>
              <a:t>‹#›</a:t>
            </a:fld>
            <a:endParaRPr lang="en-US"/>
          </a:p>
        </p:txBody>
      </p:sp>
    </p:spTree>
    <p:extLst>
      <p:ext uri="{BB962C8B-B14F-4D97-AF65-F5344CB8AC3E}">
        <p14:creationId xmlns:p14="http://schemas.microsoft.com/office/powerpoint/2010/main" val="207387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16AA-0028-874C-8D8E-049FC7F45C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5D877B-6651-1341-8261-151CA1EC00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EF7F1-33EA-1848-917A-2FA5DDDBBD90}"/>
              </a:ext>
            </a:extLst>
          </p:cNvPr>
          <p:cNvSpPr>
            <a:spLocks noGrp="1"/>
          </p:cNvSpPr>
          <p:nvPr>
            <p:ph type="dt" sz="half" idx="10"/>
          </p:nvPr>
        </p:nvSpPr>
        <p:spPr/>
        <p:txBody>
          <a:bodyPr/>
          <a:lstStyle/>
          <a:p>
            <a:fld id="{39640750-49C7-A143-8B4A-78E273200456}" type="datetime1">
              <a:rPr lang="en-US" smtClean="0"/>
              <a:t>9/27/20</a:t>
            </a:fld>
            <a:endParaRPr lang="en-US"/>
          </a:p>
        </p:txBody>
      </p:sp>
      <p:sp>
        <p:nvSpPr>
          <p:cNvPr id="5" name="Footer Placeholder 4">
            <a:extLst>
              <a:ext uri="{FF2B5EF4-FFF2-40B4-BE49-F238E27FC236}">
                <a16:creationId xmlns:a16="http://schemas.microsoft.com/office/drawing/2014/main" id="{2CA8A7B8-B43E-4148-B7C7-7E4C53D00941}"/>
              </a:ext>
            </a:extLst>
          </p:cNvPr>
          <p:cNvSpPr>
            <a:spLocks noGrp="1"/>
          </p:cNvSpPr>
          <p:nvPr>
            <p:ph type="ftr" sz="quarter" idx="11"/>
          </p:nvPr>
        </p:nvSpPr>
        <p:spPr/>
        <p:txBody>
          <a:bodyPr/>
          <a:lstStyle/>
          <a:p>
            <a:r>
              <a:rPr lang="en-US"/>
              <a:t>Compiled by: Ndede, Migot G.</a:t>
            </a:r>
          </a:p>
        </p:txBody>
      </p:sp>
      <p:sp>
        <p:nvSpPr>
          <p:cNvPr id="6" name="Slide Number Placeholder 5">
            <a:extLst>
              <a:ext uri="{FF2B5EF4-FFF2-40B4-BE49-F238E27FC236}">
                <a16:creationId xmlns:a16="http://schemas.microsoft.com/office/drawing/2014/main" id="{A487B22F-4612-8043-B270-BD69E55BC865}"/>
              </a:ext>
            </a:extLst>
          </p:cNvPr>
          <p:cNvSpPr>
            <a:spLocks noGrp="1"/>
          </p:cNvSpPr>
          <p:nvPr>
            <p:ph type="sldNum" sz="quarter" idx="12"/>
          </p:nvPr>
        </p:nvSpPr>
        <p:spPr/>
        <p:txBody>
          <a:bodyPr/>
          <a:lstStyle/>
          <a:p>
            <a:fld id="{5B21A60A-ADDB-DC45-98BC-AA1EEB732C07}" type="slidenum">
              <a:rPr lang="en-US" smtClean="0"/>
              <a:t>‹#›</a:t>
            </a:fld>
            <a:endParaRPr lang="en-US"/>
          </a:p>
        </p:txBody>
      </p:sp>
    </p:spTree>
    <p:extLst>
      <p:ext uri="{BB962C8B-B14F-4D97-AF65-F5344CB8AC3E}">
        <p14:creationId xmlns:p14="http://schemas.microsoft.com/office/powerpoint/2010/main" val="1822644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2DB3B-CF8F-D849-84FB-2D3149FDAB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5542A2-10B8-A84A-8EE2-102193F97F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69D500-5B6C-FE48-B70C-C8F8B6827957}"/>
              </a:ext>
            </a:extLst>
          </p:cNvPr>
          <p:cNvSpPr>
            <a:spLocks noGrp="1"/>
          </p:cNvSpPr>
          <p:nvPr>
            <p:ph type="dt" sz="half" idx="10"/>
          </p:nvPr>
        </p:nvSpPr>
        <p:spPr/>
        <p:txBody>
          <a:bodyPr/>
          <a:lstStyle/>
          <a:p>
            <a:fld id="{0778D68F-83FC-6747-9B3F-C998EFC1329D}" type="datetime1">
              <a:rPr lang="en-US" smtClean="0"/>
              <a:t>9/27/20</a:t>
            </a:fld>
            <a:endParaRPr lang="en-US"/>
          </a:p>
        </p:txBody>
      </p:sp>
      <p:sp>
        <p:nvSpPr>
          <p:cNvPr id="5" name="Footer Placeholder 4">
            <a:extLst>
              <a:ext uri="{FF2B5EF4-FFF2-40B4-BE49-F238E27FC236}">
                <a16:creationId xmlns:a16="http://schemas.microsoft.com/office/drawing/2014/main" id="{DA32DE1B-8C76-C041-AB68-96493F141CDF}"/>
              </a:ext>
            </a:extLst>
          </p:cNvPr>
          <p:cNvSpPr>
            <a:spLocks noGrp="1"/>
          </p:cNvSpPr>
          <p:nvPr>
            <p:ph type="ftr" sz="quarter" idx="11"/>
          </p:nvPr>
        </p:nvSpPr>
        <p:spPr/>
        <p:txBody>
          <a:bodyPr/>
          <a:lstStyle/>
          <a:p>
            <a:r>
              <a:rPr lang="en-US"/>
              <a:t>Compiled by: Ndede, Migot G.</a:t>
            </a:r>
          </a:p>
        </p:txBody>
      </p:sp>
      <p:sp>
        <p:nvSpPr>
          <p:cNvPr id="6" name="Slide Number Placeholder 5">
            <a:extLst>
              <a:ext uri="{FF2B5EF4-FFF2-40B4-BE49-F238E27FC236}">
                <a16:creationId xmlns:a16="http://schemas.microsoft.com/office/drawing/2014/main" id="{B9F57D35-DC71-CE46-960A-AE92C2716FAD}"/>
              </a:ext>
            </a:extLst>
          </p:cNvPr>
          <p:cNvSpPr>
            <a:spLocks noGrp="1"/>
          </p:cNvSpPr>
          <p:nvPr>
            <p:ph type="sldNum" sz="quarter" idx="12"/>
          </p:nvPr>
        </p:nvSpPr>
        <p:spPr/>
        <p:txBody>
          <a:bodyPr/>
          <a:lstStyle/>
          <a:p>
            <a:fld id="{5B21A60A-ADDB-DC45-98BC-AA1EEB732C07}" type="slidenum">
              <a:rPr lang="en-US" smtClean="0"/>
              <a:t>‹#›</a:t>
            </a:fld>
            <a:endParaRPr lang="en-US"/>
          </a:p>
        </p:txBody>
      </p:sp>
    </p:spTree>
    <p:extLst>
      <p:ext uri="{BB962C8B-B14F-4D97-AF65-F5344CB8AC3E}">
        <p14:creationId xmlns:p14="http://schemas.microsoft.com/office/powerpoint/2010/main" val="2372891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3D5B-FF30-F54D-8DF6-3A895EA847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826CB3-54A5-614C-9BF1-2A98C6A367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BB8CB2-47E3-D14F-84E0-87A097CFCC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52CB6A-9F00-5C4E-B7D9-332D832834E8}"/>
              </a:ext>
            </a:extLst>
          </p:cNvPr>
          <p:cNvSpPr>
            <a:spLocks noGrp="1"/>
          </p:cNvSpPr>
          <p:nvPr>
            <p:ph type="dt" sz="half" idx="10"/>
          </p:nvPr>
        </p:nvSpPr>
        <p:spPr/>
        <p:txBody>
          <a:bodyPr/>
          <a:lstStyle/>
          <a:p>
            <a:fld id="{97A48FB3-1FD7-7542-9CE6-FBAADA65385D}" type="datetime1">
              <a:rPr lang="en-US" smtClean="0"/>
              <a:t>9/27/20</a:t>
            </a:fld>
            <a:endParaRPr lang="en-US"/>
          </a:p>
        </p:txBody>
      </p:sp>
      <p:sp>
        <p:nvSpPr>
          <p:cNvPr id="6" name="Footer Placeholder 5">
            <a:extLst>
              <a:ext uri="{FF2B5EF4-FFF2-40B4-BE49-F238E27FC236}">
                <a16:creationId xmlns:a16="http://schemas.microsoft.com/office/drawing/2014/main" id="{0A4D3813-2237-B442-BC8D-66D32EC74B4F}"/>
              </a:ext>
            </a:extLst>
          </p:cNvPr>
          <p:cNvSpPr>
            <a:spLocks noGrp="1"/>
          </p:cNvSpPr>
          <p:nvPr>
            <p:ph type="ftr" sz="quarter" idx="11"/>
          </p:nvPr>
        </p:nvSpPr>
        <p:spPr/>
        <p:txBody>
          <a:bodyPr/>
          <a:lstStyle/>
          <a:p>
            <a:r>
              <a:rPr lang="en-US"/>
              <a:t>Compiled by: Ndede, Migot G.</a:t>
            </a:r>
          </a:p>
        </p:txBody>
      </p:sp>
      <p:sp>
        <p:nvSpPr>
          <p:cNvPr id="7" name="Slide Number Placeholder 6">
            <a:extLst>
              <a:ext uri="{FF2B5EF4-FFF2-40B4-BE49-F238E27FC236}">
                <a16:creationId xmlns:a16="http://schemas.microsoft.com/office/drawing/2014/main" id="{B24869BB-630F-C64B-9356-DC440DA15C06}"/>
              </a:ext>
            </a:extLst>
          </p:cNvPr>
          <p:cNvSpPr>
            <a:spLocks noGrp="1"/>
          </p:cNvSpPr>
          <p:nvPr>
            <p:ph type="sldNum" sz="quarter" idx="12"/>
          </p:nvPr>
        </p:nvSpPr>
        <p:spPr/>
        <p:txBody>
          <a:bodyPr/>
          <a:lstStyle/>
          <a:p>
            <a:fld id="{5B21A60A-ADDB-DC45-98BC-AA1EEB732C07}" type="slidenum">
              <a:rPr lang="en-US" smtClean="0"/>
              <a:t>‹#›</a:t>
            </a:fld>
            <a:endParaRPr lang="en-US"/>
          </a:p>
        </p:txBody>
      </p:sp>
    </p:spTree>
    <p:extLst>
      <p:ext uri="{BB962C8B-B14F-4D97-AF65-F5344CB8AC3E}">
        <p14:creationId xmlns:p14="http://schemas.microsoft.com/office/powerpoint/2010/main" val="3493425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87AB5-23A3-6C43-9F1E-D8996F866B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E84466-6FE2-F74A-A1F0-0FE9F8EF1E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DD3F37-B89A-2D4A-8988-D612D960F3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CDECF1-7196-0440-88CB-A28E892B96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4F9A0E-B6F2-8C4F-A54C-914287EA4D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AD021C-A0BB-7649-A712-FEA049822951}"/>
              </a:ext>
            </a:extLst>
          </p:cNvPr>
          <p:cNvSpPr>
            <a:spLocks noGrp="1"/>
          </p:cNvSpPr>
          <p:nvPr>
            <p:ph type="dt" sz="half" idx="10"/>
          </p:nvPr>
        </p:nvSpPr>
        <p:spPr/>
        <p:txBody>
          <a:bodyPr/>
          <a:lstStyle/>
          <a:p>
            <a:fld id="{456B1DCE-DA5A-C349-BAAE-07368CC19EA8}" type="datetime1">
              <a:rPr lang="en-US" smtClean="0"/>
              <a:t>9/27/20</a:t>
            </a:fld>
            <a:endParaRPr lang="en-US"/>
          </a:p>
        </p:txBody>
      </p:sp>
      <p:sp>
        <p:nvSpPr>
          <p:cNvPr id="8" name="Footer Placeholder 7">
            <a:extLst>
              <a:ext uri="{FF2B5EF4-FFF2-40B4-BE49-F238E27FC236}">
                <a16:creationId xmlns:a16="http://schemas.microsoft.com/office/drawing/2014/main" id="{D11D2941-AFD9-4C43-B73E-637E065A2BA9}"/>
              </a:ext>
            </a:extLst>
          </p:cNvPr>
          <p:cNvSpPr>
            <a:spLocks noGrp="1"/>
          </p:cNvSpPr>
          <p:nvPr>
            <p:ph type="ftr" sz="quarter" idx="11"/>
          </p:nvPr>
        </p:nvSpPr>
        <p:spPr/>
        <p:txBody>
          <a:bodyPr/>
          <a:lstStyle/>
          <a:p>
            <a:r>
              <a:rPr lang="en-US"/>
              <a:t>Compiled by: Ndede, Migot G.</a:t>
            </a:r>
          </a:p>
        </p:txBody>
      </p:sp>
      <p:sp>
        <p:nvSpPr>
          <p:cNvPr id="9" name="Slide Number Placeholder 8">
            <a:extLst>
              <a:ext uri="{FF2B5EF4-FFF2-40B4-BE49-F238E27FC236}">
                <a16:creationId xmlns:a16="http://schemas.microsoft.com/office/drawing/2014/main" id="{166AE8DD-FB70-154F-8221-B961323F8E79}"/>
              </a:ext>
            </a:extLst>
          </p:cNvPr>
          <p:cNvSpPr>
            <a:spLocks noGrp="1"/>
          </p:cNvSpPr>
          <p:nvPr>
            <p:ph type="sldNum" sz="quarter" idx="12"/>
          </p:nvPr>
        </p:nvSpPr>
        <p:spPr/>
        <p:txBody>
          <a:bodyPr/>
          <a:lstStyle/>
          <a:p>
            <a:fld id="{5B21A60A-ADDB-DC45-98BC-AA1EEB732C07}" type="slidenum">
              <a:rPr lang="en-US" smtClean="0"/>
              <a:t>‹#›</a:t>
            </a:fld>
            <a:endParaRPr lang="en-US"/>
          </a:p>
        </p:txBody>
      </p:sp>
    </p:spTree>
    <p:extLst>
      <p:ext uri="{BB962C8B-B14F-4D97-AF65-F5344CB8AC3E}">
        <p14:creationId xmlns:p14="http://schemas.microsoft.com/office/powerpoint/2010/main" val="2669404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0DDA8-280B-A843-B47B-DDC7F29133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DCBBE4-D468-6346-982C-8844353FAF7C}"/>
              </a:ext>
            </a:extLst>
          </p:cNvPr>
          <p:cNvSpPr>
            <a:spLocks noGrp="1"/>
          </p:cNvSpPr>
          <p:nvPr>
            <p:ph type="dt" sz="half" idx="10"/>
          </p:nvPr>
        </p:nvSpPr>
        <p:spPr/>
        <p:txBody>
          <a:bodyPr/>
          <a:lstStyle/>
          <a:p>
            <a:fld id="{ABA930FE-8DE3-5A42-A9D9-E3A806AFECB5}" type="datetime1">
              <a:rPr lang="en-US" smtClean="0"/>
              <a:t>9/27/20</a:t>
            </a:fld>
            <a:endParaRPr lang="en-US"/>
          </a:p>
        </p:txBody>
      </p:sp>
      <p:sp>
        <p:nvSpPr>
          <p:cNvPr id="4" name="Footer Placeholder 3">
            <a:extLst>
              <a:ext uri="{FF2B5EF4-FFF2-40B4-BE49-F238E27FC236}">
                <a16:creationId xmlns:a16="http://schemas.microsoft.com/office/drawing/2014/main" id="{B2DFE5DB-C1CE-104F-8D4D-BFE69B1BA884}"/>
              </a:ext>
            </a:extLst>
          </p:cNvPr>
          <p:cNvSpPr>
            <a:spLocks noGrp="1"/>
          </p:cNvSpPr>
          <p:nvPr>
            <p:ph type="ftr" sz="quarter" idx="11"/>
          </p:nvPr>
        </p:nvSpPr>
        <p:spPr/>
        <p:txBody>
          <a:bodyPr/>
          <a:lstStyle/>
          <a:p>
            <a:r>
              <a:rPr lang="en-US"/>
              <a:t>Compiled by: Ndede, Migot G.</a:t>
            </a:r>
          </a:p>
        </p:txBody>
      </p:sp>
      <p:sp>
        <p:nvSpPr>
          <p:cNvPr id="5" name="Slide Number Placeholder 4">
            <a:extLst>
              <a:ext uri="{FF2B5EF4-FFF2-40B4-BE49-F238E27FC236}">
                <a16:creationId xmlns:a16="http://schemas.microsoft.com/office/drawing/2014/main" id="{C05AC4A5-6934-3E4F-B98B-4AB20CBBD3DF}"/>
              </a:ext>
            </a:extLst>
          </p:cNvPr>
          <p:cNvSpPr>
            <a:spLocks noGrp="1"/>
          </p:cNvSpPr>
          <p:nvPr>
            <p:ph type="sldNum" sz="quarter" idx="12"/>
          </p:nvPr>
        </p:nvSpPr>
        <p:spPr/>
        <p:txBody>
          <a:bodyPr/>
          <a:lstStyle/>
          <a:p>
            <a:fld id="{5B21A60A-ADDB-DC45-98BC-AA1EEB732C07}" type="slidenum">
              <a:rPr lang="en-US" smtClean="0"/>
              <a:t>‹#›</a:t>
            </a:fld>
            <a:endParaRPr lang="en-US"/>
          </a:p>
        </p:txBody>
      </p:sp>
    </p:spTree>
    <p:extLst>
      <p:ext uri="{BB962C8B-B14F-4D97-AF65-F5344CB8AC3E}">
        <p14:creationId xmlns:p14="http://schemas.microsoft.com/office/powerpoint/2010/main" val="425256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D6CA43-9010-3946-AF05-064C2D941623}"/>
              </a:ext>
            </a:extLst>
          </p:cNvPr>
          <p:cNvSpPr>
            <a:spLocks noGrp="1"/>
          </p:cNvSpPr>
          <p:nvPr>
            <p:ph type="dt" sz="half" idx="10"/>
          </p:nvPr>
        </p:nvSpPr>
        <p:spPr/>
        <p:txBody>
          <a:bodyPr/>
          <a:lstStyle/>
          <a:p>
            <a:fld id="{741AD0C2-E7CA-1742-A4EB-E5B721D545A6}" type="datetime1">
              <a:rPr lang="en-US" smtClean="0"/>
              <a:t>9/27/20</a:t>
            </a:fld>
            <a:endParaRPr lang="en-US"/>
          </a:p>
        </p:txBody>
      </p:sp>
      <p:sp>
        <p:nvSpPr>
          <p:cNvPr id="3" name="Footer Placeholder 2">
            <a:extLst>
              <a:ext uri="{FF2B5EF4-FFF2-40B4-BE49-F238E27FC236}">
                <a16:creationId xmlns:a16="http://schemas.microsoft.com/office/drawing/2014/main" id="{134D51DB-ED19-5243-8769-3A2FDE6C53F3}"/>
              </a:ext>
            </a:extLst>
          </p:cNvPr>
          <p:cNvSpPr>
            <a:spLocks noGrp="1"/>
          </p:cNvSpPr>
          <p:nvPr>
            <p:ph type="ftr" sz="quarter" idx="11"/>
          </p:nvPr>
        </p:nvSpPr>
        <p:spPr/>
        <p:txBody>
          <a:bodyPr/>
          <a:lstStyle/>
          <a:p>
            <a:r>
              <a:rPr lang="en-US"/>
              <a:t>Compiled by: Ndede, Migot G.</a:t>
            </a:r>
          </a:p>
        </p:txBody>
      </p:sp>
      <p:sp>
        <p:nvSpPr>
          <p:cNvPr id="4" name="Slide Number Placeholder 3">
            <a:extLst>
              <a:ext uri="{FF2B5EF4-FFF2-40B4-BE49-F238E27FC236}">
                <a16:creationId xmlns:a16="http://schemas.microsoft.com/office/drawing/2014/main" id="{604BEF59-99FD-F84F-BA39-CE373CF1D82C}"/>
              </a:ext>
            </a:extLst>
          </p:cNvPr>
          <p:cNvSpPr>
            <a:spLocks noGrp="1"/>
          </p:cNvSpPr>
          <p:nvPr>
            <p:ph type="sldNum" sz="quarter" idx="12"/>
          </p:nvPr>
        </p:nvSpPr>
        <p:spPr/>
        <p:txBody>
          <a:bodyPr/>
          <a:lstStyle/>
          <a:p>
            <a:fld id="{5B21A60A-ADDB-DC45-98BC-AA1EEB732C07}" type="slidenum">
              <a:rPr lang="en-US" smtClean="0"/>
              <a:t>‹#›</a:t>
            </a:fld>
            <a:endParaRPr lang="en-US"/>
          </a:p>
        </p:txBody>
      </p:sp>
    </p:spTree>
    <p:extLst>
      <p:ext uri="{BB962C8B-B14F-4D97-AF65-F5344CB8AC3E}">
        <p14:creationId xmlns:p14="http://schemas.microsoft.com/office/powerpoint/2010/main" val="137426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51F55-93E3-C041-B4FA-635FE78EF9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C0F299-D955-A143-88E5-E0FFC2D788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8ABC37-2DE9-8C40-AD5E-6959FAE84B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FCEA81-843C-9242-B978-897CB9D49F77}"/>
              </a:ext>
            </a:extLst>
          </p:cNvPr>
          <p:cNvSpPr>
            <a:spLocks noGrp="1"/>
          </p:cNvSpPr>
          <p:nvPr>
            <p:ph type="dt" sz="half" idx="10"/>
          </p:nvPr>
        </p:nvSpPr>
        <p:spPr/>
        <p:txBody>
          <a:bodyPr/>
          <a:lstStyle/>
          <a:p>
            <a:fld id="{DD9DAFC3-5ACF-174B-A7A6-3AAB12ACE2ED}" type="datetime1">
              <a:rPr lang="en-US" smtClean="0"/>
              <a:t>9/27/20</a:t>
            </a:fld>
            <a:endParaRPr lang="en-US"/>
          </a:p>
        </p:txBody>
      </p:sp>
      <p:sp>
        <p:nvSpPr>
          <p:cNvPr id="6" name="Footer Placeholder 5">
            <a:extLst>
              <a:ext uri="{FF2B5EF4-FFF2-40B4-BE49-F238E27FC236}">
                <a16:creationId xmlns:a16="http://schemas.microsoft.com/office/drawing/2014/main" id="{CCF4553F-E0EC-D541-A538-57A6CCC3C4BB}"/>
              </a:ext>
            </a:extLst>
          </p:cNvPr>
          <p:cNvSpPr>
            <a:spLocks noGrp="1"/>
          </p:cNvSpPr>
          <p:nvPr>
            <p:ph type="ftr" sz="quarter" idx="11"/>
          </p:nvPr>
        </p:nvSpPr>
        <p:spPr/>
        <p:txBody>
          <a:bodyPr/>
          <a:lstStyle/>
          <a:p>
            <a:r>
              <a:rPr lang="en-US"/>
              <a:t>Compiled by: Ndede, Migot G.</a:t>
            </a:r>
          </a:p>
        </p:txBody>
      </p:sp>
      <p:sp>
        <p:nvSpPr>
          <p:cNvPr id="7" name="Slide Number Placeholder 6">
            <a:extLst>
              <a:ext uri="{FF2B5EF4-FFF2-40B4-BE49-F238E27FC236}">
                <a16:creationId xmlns:a16="http://schemas.microsoft.com/office/drawing/2014/main" id="{24378C35-7892-2049-8421-F599EC3AE5B0}"/>
              </a:ext>
            </a:extLst>
          </p:cNvPr>
          <p:cNvSpPr>
            <a:spLocks noGrp="1"/>
          </p:cNvSpPr>
          <p:nvPr>
            <p:ph type="sldNum" sz="quarter" idx="12"/>
          </p:nvPr>
        </p:nvSpPr>
        <p:spPr/>
        <p:txBody>
          <a:bodyPr/>
          <a:lstStyle/>
          <a:p>
            <a:fld id="{5B21A60A-ADDB-DC45-98BC-AA1EEB732C07}" type="slidenum">
              <a:rPr lang="en-US" smtClean="0"/>
              <a:t>‹#›</a:t>
            </a:fld>
            <a:endParaRPr lang="en-US"/>
          </a:p>
        </p:txBody>
      </p:sp>
    </p:spTree>
    <p:extLst>
      <p:ext uri="{BB962C8B-B14F-4D97-AF65-F5344CB8AC3E}">
        <p14:creationId xmlns:p14="http://schemas.microsoft.com/office/powerpoint/2010/main" val="200361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82A90-C756-A445-9399-D65C303765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79E273-E827-CD42-9118-A1C5EA56F8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D70D0B-839C-674F-836F-024560D1A5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EB0287-404F-FE48-B398-2F6F2D76B4A7}"/>
              </a:ext>
            </a:extLst>
          </p:cNvPr>
          <p:cNvSpPr>
            <a:spLocks noGrp="1"/>
          </p:cNvSpPr>
          <p:nvPr>
            <p:ph type="dt" sz="half" idx="10"/>
          </p:nvPr>
        </p:nvSpPr>
        <p:spPr/>
        <p:txBody>
          <a:bodyPr/>
          <a:lstStyle/>
          <a:p>
            <a:fld id="{B454C1E2-BA08-664B-844F-D75A622AC07D}" type="datetime1">
              <a:rPr lang="en-US" smtClean="0"/>
              <a:t>9/27/20</a:t>
            </a:fld>
            <a:endParaRPr lang="en-US"/>
          </a:p>
        </p:txBody>
      </p:sp>
      <p:sp>
        <p:nvSpPr>
          <p:cNvPr id="6" name="Footer Placeholder 5">
            <a:extLst>
              <a:ext uri="{FF2B5EF4-FFF2-40B4-BE49-F238E27FC236}">
                <a16:creationId xmlns:a16="http://schemas.microsoft.com/office/drawing/2014/main" id="{9982DB4C-3085-EA4B-BDA6-943115F58C41}"/>
              </a:ext>
            </a:extLst>
          </p:cNvPr>
          <p:cNvSpPr>
            <a:spLocks noGrp="1"/>
          </p:cNvSpPr>
          <p:nvPr>
            <p:ph type="ftr" sz="quarter" idx="11"/>
          </p:nvPr>
        </p:nvSpPr>
        <p:spPr/>
        <p:txBody>
          <a:bodyPr/>
          <a:lstStyle/>
          <a:p>
            <a:r>
              <a:rPr lang="en-US"/>
              <a:t>Compiled by: Ndede, Migot G.</a:t>
            </a:r>
          </a:p>
        </p:txBody>
      </p:sp>
      <p:sp>
        <p:nvSpPr>
          <p:cNvPr id="7" name="Slide Number Placeholder 6">
            <a:extLst>
              <a:ext uri="{FF2B5EF4-FFF2-40B4-BE49-F238E27FC236}">
                <a16:creationId xmlns:a16="http://schemas.microsoft.com/office/drawing/2014/main" id="{72C6143D-A1BA-7249-BFFD-7CCD2B745409}"/>
              </a:ext>
            </a:extLst>
          </p:cNvPr>
          <p:cNvSpPr>
            <a:spLocks noGrp="1"/>
          </p:cNvSpPr>
          <p:nvPr>
            <p:ph type="sldNum" sz="quarter" idx="12"/>
          </p:nvPr>
        </p:nvSpPr>
        <p:spPr/>
        <p:txBody>
          <a:bodyPr/>
          <a:lstStyle/>
          <a:p>
            <a:fld id="{5B21A60A-ADDB-DC45-98BC-AA1EEB732C07}" type="slidenum">
              <a:rPr lang="en-US" smtClean="0"/>
              <a:t>‹#›</a:t>
            </a:fld>
            <a:endParaRPr lang="en-US"/>
          </a:p>
        </p:txBody>
      </p:sp>
    </p:spTree>
    <p:extLst>
      <p:ext uri="{BB962C8B-B14F-4D97-AF65-F5344CB8AC3E}">
        <p14:creationId xmlns:p14="http://schemas.microsoft.com/office/powerpoint/2010/main" val="1838711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0CE230-BD57-5C40-AB05-014A8009F6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86AC9C-94BC-0C47-9206-E51B1413BF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E365BC-7596-EB4C-BF56-E2E3D71FC0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1FD626-BDB7-5544-8C02-0F1DEF44F409}" type="datetime1">
              <a:rPr lang="en-US" smtClean="0"/>
              <a:t>9/27/20</a:t>
            </a:fld>
            <a:endParaRPr lang="en-US"/>
          </a:p>
        </p:txBody>
      </p:sp>
      <p:sp>
        <p:nvSpPr>
          <p:cNvPr id="5" name="Footer Placeholder 4">
            <a:extLst>
              <a:ext uri="{FF2B5EF4-FFF2-40B4-BE49-F238E27FC236}">
                <a16:creationId xmlns:a16="http://schemas.microsoft.com/office/drawing/2014/main" id="{F50BDDBE-D566-F04C-90C9-DEB4950D06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Compiled by: Ndede, Migot G.</a:t>
            </a:r>
          </a:p>
        </p:txBody>
      </p:sp>
      <p:sp>
        <p:nvSpPr>
          <p:cNvPr id="6" name="Slide Number Placeholder 5">
            <a:extLst>
              <a:ext uri="{FF2B5EF4-FFF2-40B4-BE49-F238E27FC236}">
                <a16:creationId xmlns:a16="http://schemas.microsoft.com/office/drawing/2014/main" id="{2B244686-D0F6-B942-9C93-275C314749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21A60A-ADDB-DC45-98BC-AA1EEB732C07}" type="slidenum">
              <a:rPr lang="en-US" smtClean="0"/>
              <a:t>‹#›</a:t>
            </a:fld>
            <a:endParaRPr lang="en-US"/>
          </a:p>
        </p:txBody>
      </p:sp>
    </p:spTree>
    <p:extLst>
      <p:ext uri="{BB962C8B-B14F-4D97-AF65-F5344CB8AC3E}">
        <p14:creationId xmlns:p14="http://schemas.microsoft.com/office/powerpoint/2010/main" val="435962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s://en.wikipedia.org/wiki/QED_(text_editor)"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en.wikipedia.org/wiki/Ken_Thompson" TargetMode="External"/><Relationship Id="rId5" Type="http://schemas.openxmlformats.org/officeDocument/2006/relationships/hyperlink" Target="https://en.wikipedia.org/wiki/Regular_expression" TargetMode="External"/><Relationship Id="rId4" Type="http://schemas.openxmlformats.org/officeDocument/2006/relationships/hyperlink" Target="https://en.wikipedia.org/wiki/Regular_language"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hyperlink" Target="https://realpython.com/null-in-python/"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realpython.com/lessons/import-statement/"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94A7A8F-D989-4A01-9AB5-0EDC9EFB9751}"/>
              </a:ext>
            </a:extLst>
          </p:cNvPr>
          <p:cNvPicPr>
            <a:picLocks noChangeAspect="1"/>
          </p:cNvPicPr>
          <p:nvPr/>
        </p:nvPicPr>
        <p:blipFill rotWithShape="1">
          <a:blip r:embed="rId2">
            <a:alphaModFix amt="50000"/>
          </a:blip>
          <a:srcRect t="5981" b="9750"/>
          <a:stretch/>
        </p:blipFill>
        <p:spPr>
          <a:xfrm>
            <a:off x="20" y="1"/>
            <a:ext cx="12191980" cy="6857999"/>
          </a:xfrm>
          <a:prstGeom prst="rect">
            <a:avLst/>
          </a:prstGeom>
        </p:spPr>
      </p:pic>
      <p:sp>
        <p:nvSpPr>
          <p:cNvPr id="2" name="Title 1">
            <a:extLst>
              <a:ext uri="{FF2B5EF4-FFF2-40B4-BE49-F238E27FC236}">
                <a16:creationId xmlns:a16="http://schemas.microsoft.com/office/drawing/2014/main" id="{E3DD8048-400C-3443-A3BC-390C7BA8D140}"/>
              </a:ext>
            </a:extLst>
          </p:cNvPr>
          <p:cNvSpPr>
            <a:spLocks noGrp="1"/>
          </p:cNvSpPr>
          <p:nvPr>
            <p:ph type="ctrTitle"/>
          </p:nvPr>
        </p:nvSpPr>
        <p:spPr>
          <a:xfrm>
            <a:off x="1524000" y="1122362"/>
            <a:ext cx="9144000" cy="2900518"/>
          </a:xfrm>
        </p:spPr>
        <p:txBody>
          <a:bodyPr>
            <a:normAutofit/>
          </a:bodyPr>
          <a:lstStyle/>
          <a:p>
            <a:r>
              <a:rPr lang="en-US" b="1" dirty="0">
                <a:solidFill>
                  <a:srgbClr val="FFFFFF"/>
                </a:solidFill>
              </a:rPr>
              <a:t>Python Programming</a:t>
            </a:r>
          </a:p>
        </p:txBody>
      </p:sp>
      <p:sp>
        <p:nvSpPr>
          <p:cNvPr id="3" name="Subtitle 2">
            <a:extLst>
              <a:ext uri="{FF2B5EF4-FFF2-40B4-BE49-F238E27FC236}">
                <a16:creationId xmlns:a16="http://schemas.microsoft.com/office/drawing/2014/main" id="{7B58CEAF-99A7-5443-AF4E-38B1AC4B2E94}"/>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3</a:t>
            </a:r>
            <a:r>
              <a:rPr lang="en-US" baseline="30000">
                <a:solidFill>
                  <a:srgbClr val="FFFFFF"/>
                </a:solidFill>
              </a:rPr>
              <a:t>rd</a:t>
            </a:r>
            <a:r>
              <a:rPr lang="en-US">
                <a:solidFill>
                  <a:srgbClr val="FFFFFF"/>
                </a:solidFill>
              </a:rPr>
              <a:t> &amp; last Zoom Session</a:t>
            </a:r>
          </a:p>
        </p:txBody>
      </p:sp>
      <p:sp>
        <p:nvSpPr>
          <p:cNvPr id="4" name="Footer Placeholder 3">
            <a:extLst>
              <a:ext uri="{FF2B5EF4-FFF2-40B4-BE49-F238E27FC236}">
                <a16:creationId xmlns:a16="http://schemas.microsoft.com/office/drawing/2014/main" id="{FB61E2B1-4C78-DA40-AC92-D6EECB27DF70}"/>
              </a:ext>
            </a:extLst>
          </p:cNvPr>
          <p:cNvSpPr>
            <a:spLocks noGrp="1"/>
          </p:cNvSpPr>
          <p:nvPr>
            <p:ph type="ftr" sz="quarter" idx="11"/>
          </p:nvPr>
        </p:nvSpPr>
        <p:spPr/>
        <p:txBody>
          <a:bodyPr/>
          <a:lstStyle/>
          <a:p>
            <a:r>
              <a:rPr lang="en-US"/>
              <a:t>Compiled by: Ndede, Migot G.</a:t>
            </a:r>
          </a:p>
        </p:txBody>
      </p:sp>
    </p:spTree>
    <p:extLst>
      <p:ext uri="{BB962C8B-B14F-4D97-AF65-F5344CB8AC3E}">
        <p14:creationId xmlns:p14="http://schemas.microsoft.com/office/powerpoint/2010/main" val="97451959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57D4A72-F4F1-498A-B083-59E8C50B78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C7FF3303-6FC3-4637-A201-B4CCC1C992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220636" cy="6858000"/>
          </a:xfrm>
          <a:prstGeom prst="rect">
            <a:avLst/>
          </a:prstGeom>
        </p:spPr>
      </p:pic>
      <p:sp>
        <p:nvSpPr>
          <p:cNvPr id="2" name="Title 1">
            <a:extLst>
              <a:ext uri="{FF2B5EF4-FFF2-40B4-BE49-F238E27FC236}">
                <a16:creationId xmlns:a16="http://schemas.microsoft.com/office/drawing/2014/main" id="{C01A1D57-9242-CA46-BE78-F43B3D1DB445}"/>
              </a:ext>
            </a:extLst>
          </p:cNvPr>
          <p:cNvSpPr>
            <a:spLocks noGrp="1"/>
          </p:cNvSpPr>
          <p:nvPr>
            <p:ph type="title"/>
          </p:nvPr>
        </p:nvSpPr>
        <p:spPr>
          <a:xfrm>
            <a:off x="640079" y="2023236"/>
            <a:ext cx="3659777" cy="2820908"/>
          </a:xfrm>
        </p:spPr>
        <p:txBody>
          <a:bodyPr>
            <a:normAutofit/>
          </a:bodyPr>
          <a:lstStyle/>
          <a:p>
            <a:r>
              <a:rPr lang="en-US" sz="4000">
                <a:solidFill>
                  <a:srgbClr val="FFFFFF"/>
                </a:solidFill>
              </a:rPr>
              <a:t>Encapsulation</a:t>
            </a:r>
          </a:p>
        </p:txBody>
      </p:sp>
      <p:sp>
        <p:nvSpPr>
          <p:cNvPr id="4" name="Footer Placeholder 3">
            <a:extLst>
              <a:ext uri="{FF2B5EF4-FFF2-40B4-BE49-F238E27FC236}">
                <a16:creationId xmlns:a16="http://schemas.microsoft.com/office/drawing/2014/main" id="{6308C7D6-F0ED-E442-B1A5-B5F4AE5B6531}"/>
              </a:ext>
            </a:extLst>
          </p:cNvPr>
          <p:cNvSpPr>
            <a:spLocks noGrp="1"/>
          </p:cNvSpPr>
          <p:nvPr>
            <p:ph type="ftr" sz="quarter" idx="11"/>
          </p:nvPr>
        </p:nvSpPr>
        <p:spPr>
          <a:xfrm>
            <a:off x="5536367" y="6223702"/>
            <a:ext cx="5289562" cy="314067"/>
          </a:xfrm>
        </p:spPr>
        <p:txBody>
          <a:bodyPr>
            <a:normAutofit/>
          </a:bodyPr>
          <a:lstStyle/>
          <a:p>
            <a:pPr algn="r">
              <a:spcAft>
                <a:spcPts val="600"/>
              </a:spcAft>
            </a:pPr>
            <a:r>
              <a:rPr lang="en-US" sz="1000">
                <a:solidFill>
                  <a:srgbClr val="898989"/>
                </a:solidFill>
              </a:rPr>
              <a:t>Compiled by: Ndede, Migot G.</a:t>
            </a:r>
          </a:p>
        </p:txBody>
      </p:sp>
      <p:graphicFrame>
        <p:nvGraphicFramePr>
          <p:cNvPr id="6" name="Content Placeholder 2">
            <a:extLst>
              <a:ext uri="{FF2B5EF4-FFF2-40B4-BE49-F238E27FC236}">
                <a16:creationId xmlns:a16="http://schemas.microsoft.com/office/drawing/2014/main" id="{2BB97B92-E003-416E-AB37-6EEB0C179D3D}"/>
              </a:ext>
            </a:extLst>
          </p:cNvPr>
          <p:cNvGraphicFramePr>
            <a:graphicFrameLocks noGrp="1"/>
          </p:cNvGraphicFramePr>
          <p:nvPr>
            <p:ph idx="1"/>
            <p:extLst>
              <p:ext uri="{D42A27DB-BD31-4B8C-83A1-F6EECF244321}">
                <p14:modId xmlns:p14="http://schemas.microsoft.com/office/powerpoint/2010/main" val="3430464573"/>
              </p:ext>
            </p:extLst>
          </p:nvPr>
        </p:nvGraphicFramePr>
        <p:xfrm>
          <a:off x="6355080" y="955653"/>
          <a:ext cx="5029200"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0727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5DDCA02-68BB-6341-B6EB-4D552E4E847C}"/>
              </a:ext>
            </a:extLst>
          </p:cNvPr>
          <p:cNvSpPr>
            <a:spLocks noGrp="1"/>
          </p:cNvSpPr>
          <p:nvPr>
            <p:ph type="title"/>
          </p:nvPr>
        </p:nvSpPr>
        <p:spPr>
          <a:xfrm>
            <a:off x="640079" y="2053641"/>
            <a:ext cx="3669161" cy="2760098"/>
          </a:xfrm>
        </p:spPr>
        <p:txBody>
          <a:bodyPr>
            <a:normAutofit/>
          </a:bodyPr>
          <a:lstStyle/>
          <a:p>
            <a:r>
              <a:rPr lang="en-US" b="1">
                <a:solidFill>
                  <a:srgbClr val="FFFFFF"/>
                </a:solidFill>
              </a:rPr>
              <a:t>Access modifiers in Python</a:t>
            </a:r>
          </a:p>
        </p:txBody>
      </p:sp>
      <p:sp>
        <p:nvSpPr>
          <p:cNvPr id="3" name="Content Placeholder 2">
            <a:extLst>
              <a:ext uri="{FF2B5EF4-FFF2-40B4-BE49-F238E27FC236}">
                <a16:creationId xmlns:a16="http://schemas.microsoft.com/office/drawing/2014/main" id="{E212470A-351A-3543-8E2B-14A2F468A742}"/>
              </a:ext>
            </a:extLst>
          </p:cNvPr>
          <p:cNvSpPr>
            <a:spLocks noGrp="1"/>
          </p:cNvSpPr>
          <p:nvPr>
            <p:ph idx="1"/>
          </p:nvPr>
        </p:nvSpPr>
        <p:spPr>
          <a:xfrm>
            <a:off x="6090574" y="801866"/>
            <a:ext cx="5306084" cy="5230634"/>
          </a:xfrm>
        </p:spPr>
        <p:txBody>
          <a:bodyPr anchor="ctr">
            <a:normAutofit/>
          </a:bodyPr>
          <a:lstStyle/>
          <a:p>
            <a:pPr marL="0" indent="0">
              <a:buNone/>
            </a:pPr>
            <a:r>
              <a:rPr lang="en-US" sz="2000" b="1" dirty="0">
                <a:solidFill>
                  <a:srgbClr val="000000"/>
                </a:solidFill>
              </a:rPr>
              <a:t>Using Single Underscore</a:t>
            </a:r>
            <a:endParaRPr lang="en-US" sz="2000" b="1" dirty="0">
              <a:solidFill>
                <a:srgbClr val="000000"/>
              </a:solidFill>
              <a:effectLst/>
            </a:endParaRPr>
          </a:p>
          <a:p>
            <a:r>
              <a:rPr lang="en-US" sz="2000" dirty="0">
                <a:solidFill>
                  <a:srgbClr val="000000"/>
                </a:solidFill>
              </a:rPr>
              <a:t>A common Python programming convention to identify a private variable is by prefixing it with an underscore.</a:t>
            </a:r>
            <a:endParaRPr lang="en-US" sz="2000" b="1" dirty="0">
              <a:solidFill>
                <a:srgbClr val="000000"/>
              </a:solidFill>
              <a:effectLst/>
            </a:endParaRPr>
          </a:p>
          <a:p>
            <a:endParaRPr lang="en-US" sz="2000" dirty="0">
              <a:solidFill>
                <a:srgbClr val="000000"/>
              </a:solidFill>
            </a:endParaRPr>
          </a:p>
          <a:p>
            <a:pPr marL="0" indent="0">
              <a:buNone/>
            </a:pPr>
            <a:r>
              <a:rPr lang="en-US" sz="2000" b="1" dirty="0">
                <a:solidFill>
                  <a:srgbClr val="000000"/>
                </a:solidFill>
              </a:rPr>
              <a:t>Using Double Underscores</a:t>
            </a:r>
            <a:endParaRPr lang="en-US" sz="2000" b="1" dirty="0">
              <a:solidFill>
                <a:srgbClr val="000000"/>
              </a:solidFill>
              <a:effectLst/>
            </a:endParaRPr>
          </a:p>
          <a:p>
            <a:r>
              <a:rPr lang="en-US" sz="2000" dirty="0">
                <a:solidFill>
                  <a:srgbClr val="000000"/>
                </a:solidFill>
              </a:rPr>
              <a:t>If you want to make class members i.e. </a:t>
            </a:r>
            <a:r>
              <a:rPr lang="en-US" sz="2000" b="1" dirty="0">
                <a:solidFill>
                  <a:srgbClr val="000000"/>
                </a:solidFill>
              </a:rPr>
              <a:t>methods</a:t>
            </a:r>
            <a:r>
              <a:rPr lang="en-US" sz="2000" dirty="0">
                <a:solidFill>
                  <a:srgbClr val="000000"/>
                </a:solidFill>
              </a:rPr>
              <a:t> and </a:t>
            </a:r>
            <a:r>
              <a:rPr lang="en-US" sz="2000" b="1" dirty="0">
                <a:solidFill>
                  <a:srgbClr val="000000"/>
                </a:solidFill>
              </a:rPr>
              <a:t>variables</a:t>
            </a:r>
            <a:r>
              <a:rPr lang="en-US" sz="2000" dirty="0">
                <a:solidFill>
                  <a:srgbClr val="000000"/>
                </a:solidFill>
              </a:rPr>
              <a:t> private, then you should prefix them with double underscores. </a:t>
            </a:r>
            <a:endParaRPr lang="en-US" sz="2000" b="0" dirty="0">
              <a:solidFill>
                <a:srgbClr val="000000"/>
              </a:solidFill>
              <a:effectLst/>
            </a:endParaRPr>
          </a:p>
          <a:p>
            <a:r>
              <a:rPr lang="en-US" sz="2000" dirty="0">
                <a:solidFill>
                  <a:srgbClr val="000000"/>
                </a:solidFill>
              </a:rPr>
              <a:t>But Python offers some sort of support to the private modifier. This mechanism is called </a:t>
            </a:r>
            <a:r>
              <a:rPr lang="en-US" sz="2000" b="1" dirty="0">
                <a:solidFill>
                  <a:srgbClr val="000000"/>
                </a:solidFill>
              </a:rPr>
              <a:t>Name mangling</a:t>
            </a:r>
            <a:r>
              <a:rPr lang="en-US" sz="2000" dirty="0">
                <a:solidFill>
                  <a:srgbClr val="000000"/>
                </a:solidFill>
              </a:rPr>
              <a:t>. With this, it is still possible to access the class members from outside it.</a:t>
            </a:r>
          </a:p>
        </p:txBody>
      </p:sp>
      <p:sp>
        <p:nvSpPr>
          <p:cNvPr id="4" name="Footer Placeholder 3">
            <a:extLst>
              <a:ext uri="{FF2B5EF4-FFF2-40B4-BE49-F238E27FC236}">
                <a16:creationId xmlns:a16="http://schemas.microsoft.com/office/drawing/2014/main" id="{EB85F54A-DE2A-5340-A72C-2C1F82149881}"/>
              </a:ext>
            </a:extLst>
          </p:cNvPr>
          <p:cNvSpPr>
            <a:spLocks noGrp="1"/>
          </p:cNvSpPr>
          <p:nvPr>
            <p:ph type="ftr" sz="quarter" idx="11"/>
          </p:nvPr>
        </p:nvSpPr>
        <p:spPr>
          <a:xfrm>
            <a:off x="5536367" y="6223702"/>
            <a:ext cx="5289562" cy="314067"/>
          </a:xfrm>
        </p:spPr>
        <p:txBody>
          <a:bodyPr>
            <a:normAutofit/>
          </a:bodyPr>
          <a:lstStyle/>
          <a:p>
            <a:pPr algn="r">
              <a:spcAft>
                <a:spcPts val="600"/>
              </a:spcAft>
            </a:pPr>
            <a:r>
              <a:rPr lang="en-US" sz="1000">
                <a:solidFill>
                  <a:srgbClr val="898989"/>
                </a:solidFill>
              </a:rPr>
              <a:t>Compiled by: Ndede, Migot G.</a:t>
            </a:r>
          </a:p>
        </p:txBody>
      </p:sp>
    </p:spTree>
    <p:extLst>
      <p:ext uri="{BB962C8B-B14F-4D97-AF65-F5344CB8AC3E}">
        <p14:creationId xmlns:p14="http://schemas.microsoft.com/office/powerpoint/2010/main" val="369570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BC2289B-A38D-B743-9960-8801776DF673}"/>
              </a:ext>
            </a:extLst>
          </p:cNvPr>
          <p:cNvSpPr>
            <a:spLocks noGrp="1"/>
          </p:cNvSpPr>
          <p:nvPr>
            <p:ph type="title"/>
          </p:nvPr>
        </p:nvSpPr>
        <p:spPr>
          <a:xfrm>
            <a:off x="640079" y="2053641"/>
            <a:ext cx="3669161" cy="2760098"/>
          </a:xfrm>
        </p:spPr>
        <p:txBody>
          <a:bodyPr>
            <a:normAutofit/>
          </a:bodyPr>
          <a:lstStyle/>
          <a:p>
            <a:r>
              <a:rPr lang="en-US">
                <a:solidFill>
                  <a:srgbClr val="FFFFFF"/>
                </a:solidFill>
              </a:rPr>
              <a:t>Encapsulation</a:t>
            </a:r>
          </a:p>
        </p:txBody>
      </p:sp>
      <p:sp>
        <p:nvSpPr>
          <p:cNvPr id="3" name="Content Placeholder 2">
            <a:extLst>
              <a:ext uri="{FF2B5EF4-FFF2-40B4-BE49-F238E27FC236}">
                <a16:creationId xmlns:a16="http://schemas.microsoft.com/office/drawing/2014/main" id="{FED640C7-2F85-2A44-93F9-6A8D3E09C42D}"/>
              </a:ext>
            </a:extLst>
          </p:cNvPr>
          <p:cNvSpPr>
            <a:spLocks noGrp="1"/>
          </p:cNvSpPr>
          <p:nvPr>
            <p:ph idx="1"/>
          </p:nvPr>
        </p:nvSpPr>
        <p:spPr>
          <a:xfrm>
            <a:off x="6090574" y="801866"/>
            <a:ext cx="5306084" cy="5230634"/>
          </a:xfrm>
        </p:spPr>
        <p:txBody>
          <a:bodyPr anchor="ctr">
            <a:normAutofit/>
          </a:bodyPr>
          <a:lstStyle/>
          <a:p>
            <a:r>
              <a:rPr lang="en-US" sz="2400" b="1">
                <a:solidFill>
                  <a:srgbClr val="000000"/>
                </a:solidFill>
              </a:rPr>
              <a:t>Benefits of Encapsulation in Python</a:t>
            </a:r>
            <a:endParaRPr lang="en-US" sz="2400" b="1">
              <a:solidFill>
                <a:srgbClr val="000000"/>
              </a:solidFill>
              <a:effectLst/>
            </a:endParaRPr>
          </a:p>
          <a:p>
            <a:r>
              <a:rPr lang="en-US" sz="2400">
                <a:solidFill>
                  <a:srgbClr val="000000"/>
                </a:solidFill>
              </a:rPr>
              <a:t>Encapsulation not only ensures better data flow but also protects the data from outside sources. The concept of encapsulation makes the code self-sufficient. It is very helpful in the implementation level, as it prioritizes the ‘how’ type of questions, leaving behind the complexities. You should hide the data in the unit to make encapsulation easy and to secure the data.</a:t>
            </a:r>
            <a:endParaRPr lang="en-US" sz="2400" b="0">
              <a:solidFill>
                <a:srgbClr val="000000"/>
              </a:solidFill>
              <a:effectLst/>
            </a:endParaRPr>
          </a:p>
          <a:p>
            <a:pPr marL="0" indent="0">
              <a:buNone/>
            </a:pPr>
            <a:br>
              <a:rPr lang="en-US" sz="2400">
                <a:solidFill>
                  <a:srgbClr val="000000"/>
                </a:solidFill>
              </a:rPr>
            </a:br>
            <a:endParaRPr lang="en-US" sz="2400">
              <a:solidFill>
                <a:srgbClr val="000000"/>
              </a:solidFill>
            </a:endParaRPr>
          </a:p>
        </p:txBody>
      </p:sp>
      <p:sp>
        <p:nvSpPr>
          <p:cNvPr id="4" name="Footer Placeholder 3">
            <a:extLst>
              <a:ext uri="{FF2B5EF4-FFF2-40B4-BE49-F238E27FC236}">
                <a16:creationId xmlns:a16="http://schemas.microsoft.com/office/drawing/2014/main" id="{EA2E48E0-62BD-4240-80B1-284D2A7E2F2C}"/>
              </a:ext>
            </a:extLst>
          </p:cNvPr>
          <p:cNvSpPr>
            <a:spLocks noGrp="1"/>
          </p:cNvSpPr>
          <p:nvPr>
            <p:ph type="ftr" sz="quarter" idx="11"/>
          </p:nvPr>
        </p:nvSpPr>
        <p:spPr>
          <a:xfrm>
            <a:off x="5536367" y="6223702"/>
            <a:ext cx="5289562" cy="314067"/>
          </a:xfrm>
        </p:spPr>
        <p:txBody>
          <a:bodyPr>
            <a:normAutofit/>
          </a:bodyPr>
          <a:lstStyle/>
          <a:p>
            <a:pPr algn="r">
              <a:spcAft>
                <a:spcPts val="600"/>
              </a:spcAft>
            </a:pPr>
            <a:r>
              <a:rPr lang="en-US" sz="1000">
                <a:solidFill>
                  <a:srgbClr val="898989"/>
                </a:solidFill>
              </a:rPr>
              <a:t>Compiled by: Ndede, Migot G.</a:t>
            </a:r>
          </a:p>
        </p:txBody>
      </p:sp>
    </p:spTree>
    <p:extLst>
      <p:ext uri="{BB962C8B-B14F-4D97-AF65-F5344CB8AC3E}">
        <p14:creationId xmlns:p14="http://schemas.microsoft.com/office/powerpoint/2010/main" val="915611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741AA1C-B7B4-9D40-A20D-9EBAEB7FED95}"/>
              </a:ext>
            </a:extLst>
          </p:cNvPr>
          <p:cNvSpPr>
            <a:spLocks noGrp="1"/>
          </p:cNvSpPr>
          <p:nvPr>
            <p:ph type="title"/>
          </p:nvPr>
        </p:nvSpPr>
        <p:spPr>
          <a:xfrm>
            <a:off x="640079" y="2053641"/>
            <a:ext cx="3669161" cy="2760098"/>
          </a:xfrm>
        </p:spPr>
        <p:txBody>
          <a:bodyPr>
            <a:normAutofit/>
          </a:bodyPr>
          <a:lstStyle/>
          <a:p>
            <a:r>
              <a:rPr lang="en-US">
                <a:solidFill>
                  <a:srgbClr val="FFFFFF"/>
                </a:solidFill>
              </a:rPr>
              <a:t>Need for Encapsulation</a:t>
            </a:r>
          </a:p>
        </p:txBody>
      </p:sp>
      <p:sp>
        <p:nvSpPr>
          <p:cNvPr id="3" name="Content Placeholder 2">
            <a:extLst>
              <a:ext uri="{FF2B5EF4-FFF2-40B4-BE49-F238E27FC236}">
                <a16:creationId xmlns:a16="http://schemas.microsoft.com/office/drawing/2014/main" id="{91AF36C6-C5AF-394F-A186-055EE7B35F8F}"/>
              </a:ext>
            </a:extLst>
          </p:cNvPr>
          <p:cNvSpPr>
            <a:spLocks noGrp="1"/>
          </p:cNvSpPr>
          <p:nvPr>
            <p:ph idx="1"/>
          </p:nvPr>
        </p:nvSpPr>
        <p:spPr>
          <a:xfrm>
            <a:off x="6090574" y="801866"/>
            <a:ext cx="5306084" cy="5230634"/>
          </a:xfrm>
        </p:spPr>
        <p:txBody>
          <a:bodyPr anchor="ctr">
            <a:normAutofit lnSpcReduction="10000"/>
          </a:bodyPr>
          <a:lstStyle/>
          <a:p>
            <a:pPr fontAlgn="base"/>
            <a:r>
              <a:rPr lang="en-US" sz="2000" dirty="0">
                <a:solidFill>
                  <a:srgbClr val="000000"/>
                </a:solidFill>
              </a:rPr>
              <a:t>Encapsulation helps in achieving the well-defined interaction in every application.</a:t>
            </a:r>
          </a:p>
          <a:p>
            <a:pPr fontAlgn="base"/>
            <a:r>
              <a:rPr lang="en-US" sz="2000" dirty="0">
                <a:solidFill>
                  <a:srgbClr val="000000"/>
                </a:solidFill>
              </a:rPr>
              <a:t>The Object-Oriented concept focuses on the reusability of code in Python. (DRY – Don’t Repeat Yourself).</a:t>
            </a:r>
          </a:p>
          <a:p>
            <a:pPr fontAlgn="base"/>
            <a:r>
              <a:rPr lang="en-US" sz="2000" dirty="0">
                <a:solidFill>
                  <a:srgbClr val="000000"/>
                </a:solidFill>
              </a:rPr>
              <a:t>The applications can be securely maintained.</a:t>
            </a:r>
          </a:p>
          <a:p>
            <a:pPr fontAlgn="base"/>
            <a:r>
              <a:rPr lang="en-US" sz="2000" dirty="0">
                <a:solidFill>
                  <a:srgbClr val="000000"/>
                </a:solidFill>
              </a:rPr>
              <a:t>It ensures the flexibility of the code through a proper code organization.</a:t>
            </a:r>
          </a:p>
          <a:p>
            <a:pPr fontAlgn="base"/>
            <a:r>
              <a:rPr lang="en-US" sz="2000" dirty="0">
                <a:solidFill>
                  <a:srgbClr val="000000"/>
                </a:solidFill>
              </a:rPr>
              <a:t>It promotes a smooth experience for the users without exposing any back-end complexities.</a:t>
            </a:r>
          </a:p>
          <a:p>
            <a:pPr fontAlgn="base"/>
            <a:r>
              <a:rPr lang="en-US" sz="2000" dirty="0">
                <a:solidFill>
                  <a:srgbClr val="000000"/>
                </a:solidFill>
              </a:rPr>
              <a:t>It improves the readability of the code. Any changes in one part of the code will not disturb another.</a:t>
            </a:r>
          </a:p>
          <a:p>
            <a:pPr fontAlgn="base"/>
            <a:r>
              <a:rPr lang="en-US" sz="2000" dirty="0">
                <a:solidFill>
                  <a:srgbClr val="000000"/>
                </a:solidFill>
              </a:rPr>
              <a:t>Encapsulation ensures data protection and avoids the access of data accidentally. The protected data can be accessed with the methods discussed above.</a:t>
            </a:r>
          </a:p>
          <a:p>
            <a:endParaRPr lang="en-US" sz="1700" dirty="0">
              <a:solidFill>
                <a:srgbClr val="000000"/>
              </a:solidFill>
            </a:endParaRPr>
          </a:p>
        </p:txBody>
      </p:sp>
      <p:sp>
        <p:nvSpPr>
          <p:cNvPr id="4" name="Footer Placeholder 3">
            <a:extLst>
              <a:ext uri="{FF2B5EF4-FFF2-40B4-BE49-F238E27FC236}">
                <a16:creationId xmlns:a16="http://schemas.microsoft.com/office/drawing/2014/main" id="{1DFA9679-F748-AF41-BD84-08C0EB85F3DF}"/>
              </a:ext>
            </a:extLst>
          </p:cNvPr>
          <p:cNvSpPr>
            <a:spLocks noGrp="1"/>
          </p:cNvSpPr>
          <p:nvPr>
            <p:ph type="ftr" sz="quarter" idx="11"/>
          </p:nvPr>
        </p:nvSpPr>
        <p:spPr>
          <a:xfrm>
            <a:off x="5536367" y="6223702"/>
            <a:ext cx="5289562" cy="314067"/>
          </a:xfrm>
        </p:spPr>
        <p:txBody>
          <a:bodyPr>
            <a:normAutofit/>
          </a:bodyPr>
          <a:lstStyle/>
          <a:p>
            <a:pPr algn="r">
              <a:spcAft>
                <a:spcPts val="600"/>
              </a:spcAft>
            </a:pPr>
            <a:r>
              <a:rPr lang="en-US" sz="1000">
                <a:solidFill>
                  <a:srgbClr val="898989"/>
                </a:solidFill>
              </a:rPr>
              <a:t>Compiled by: Ndede, Migot G.</a:t>
            </a:r>
          </a:p>
        </p:txBody>
      </p:sp>
    </p:spTree>
    <p:extLst>
      <p:ext uri="{BB962C8B-B14F-4D97-AF65-F5344CB8AC3E}">
        <p14:creationId xmlns:p14="http://schemas.microsoft.com/office/powerpoint/2010/main" val="2382605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F458-5943-1E45-94DB-C0016E4A18F0}"/>
              </a:ext>
            </a:extLst>
          </p:cNvPr>
          <p:cNvSpPr>
            <a:spLocks noGrp="1"/>
          </p:cNvSpPr>
          <p:nvPr>
            <p:ph type="title"/>
          </p:nvPr>
        </p:nvSpPr>
        <p:spPr/>
        <p:txBody>
          <a:bodyPr/>
          <a:lstStyle/>
          <a:p>
            <a:pPr algn="ctr"/>
            <a:r>
              <a:rPr lang="en-US" dirty="0"/>
              <a:t>Intentionally left blank</a:t>
            </a:r>
          </a:p>
        </p:txBody>
      </p:sp>
      <p:sp>
        <p:nvSpPr>
          <p:cNvPr id="3" name="Content Placeholder 2">
            <a:extLst>
              <a:ext uri="{FF2B5EF4-FFF2-40B4-BE49-F238E27FC236}">
                <a16:creationId xmlns:a16="http://schemas.microsoft.com/office/drawing/2014/main" id="{8B2BD006-79F8-CE4D-8685-F510ABEC6B7F}"/>
              </a:ext>
            </a:extLst>
          </p:cNvPr>
          <p:cNvSpPr>
            <a:spLocks noGrp="1"/>
          </p:cNvSpPr>
          <p:nvPr>
            <p:ph idx="1"/>
          </p:nvPr>
        </p:nvSpPr>
        <p:spPr/>
        <p:txBody>
          <a:bodyPr/>
          <a:lstStyle/>
          <a:p>
            <a:pPr marL="0" indent="0" algn="ctr">
              <a:buNone/>
            </a:pPr>
            <a:r>
              <a:rPr lang="en-US" dirty="0"/>
              <a:t>Intentionally left</a:t>
            </a:r>
          </a:p>
        </p:txBody>
      </p:sp>
      <p:sp>
        <p:nvSpPr>
          <p:cNvPr id="4" name="Footer Placeholder 3">
            <a:extLst>
              <a:ext uri="{FF2B5EF4-FFF2-40B4-BE49-F238E27FC236}">
                <a16:creationId xmlns:a16="http://schemas.microsoft.com/office/drawing/2014/main" id="{A702F577-1780-FD48-A0CF-32B9DC3AD803}"/>
              </a:ext>
            </a:extLst>
          </p:cNvPr>
          <p:cNvSpPr>
            <a:spLocks noGrp="1"/>
          </p:cNvSpPr>
          <p:nvPr>
            <p:ph type="ftr" sz="quarter" idx="11"/>
          </p:nvPr>
        </p:nvSpPr>
        <p:spPr/>
        <p:txBody>
          <a:bodyPr/>
          <a:lstStyle/>
          <a:p>
            <a:r>
              <a:rPr lang="en-US"/>
              <a:t>Compiled by: Ndede, Migot G.</a:t>
            </a:r>
          </a:p>
        </p:txBody>
      </p:sp>
    </p:spTree>
    <p:extLst>
      <p:ext uri="{BB962C8B-B14F-4D97-AF65-F5344CB8AC3E}">
        <p14:creationId xmlns:p14="http://schemas.microsoft.com/office/powerpoint/2010/main" val="1594905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60FC4-B6ED-F34A-81FD-09A87FB8512C}"/>
              </a:ext>
            </a:extLst>
          </p:cNvPr>
          <p:cNvSpPr>
            <a:spLocks noGrp="1"/>
          </p:cNvSpPr>
          <p:nvPr>
            <p:ph type="title"/>
          </p:nvPr>
        </p:nvSpPr>
        <p:spPr/>
        <p:txBody>
          <a:bodyPr>
            <a:normAutofit/>
          </a:bodyPr>
          <a:lstStyle/>
          <a:p>
            <a:r>
              <a:rPr lang="en-US" sz="4800" dirty="0">
                <a:solidFill>
                  <a:schemeClr val="accent5">
                    <a:lumMod val="75000"/>
                  </a:schemeClr>
                </a:solidFill>
              </a:rPr>
              <a:t>Polymorphism</a:t>
            </a:r>
          </a:p>
        </p:txBody>
      </p:sp>
      <p:sp>
        <p:nvSpPr>
          <p:cNvPr id="4" name="Footer Placeholder 3">
            <a:extLst>
              <a:ext uri="{FF2B5EF4-FFF2-40B4-BE49-F238E27FC236}">
                <a16:creationId xmlns:a16="http://schemas.microsoft.com/office/drawing/2014/main" id="{E18F28D2-E670-6F40-A875-40B81FE00AC0}"/>
              </a:ext>
            </a:extLst>
          </p:cNvPr>
          <p:cNvSpPr>
            <a:spLocks noGrp="1"/>
          </p:cNvSpPr>
          <p:nvPr>
            <p:ph type="ftr" sz="quarter" idx="11"/>
          </p:nvPr>
        </p:nvSpPr>
        <p:spPr/>
        <p:txBody>
          <a:bodyPr/>
          <a:lstStyle/>
          <a:p>
            <a:r>
              <a:rPr lang="en-US"/>
              <a:t>Compiled by: Ndede, Migot G.</a:t>
            </a:r>
          </a:p>
        </p:txBody>
      </p:sp>
      <p:pic>
        <p:nvPicPr>
          <p:cNvPr id="1026" name="Picture 2">
            <a:extLst>
              <a:ext uri="{FF2B5EF4-FFF2-40B4-BE49-F238E27FC236}">
                <a16:creationId xmlns:a16="http://schemas.microsoft.com/office/drawing/2014/main" id="{49785CDD-F222-6945-A014-CBEA9860AF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20778" y="1804085"/>
            <a:ext cx="7315200" cy="4324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112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5BDE285-9947-4345-85F8-14D75388264A}"/>
              </a:ext>
            </a:extLst>
          </p:cNvPr>
          <p:cNvSpPr>
            <a:spLocks noGrp="1"/>
          </p:cNvSpPr>
          <p:nvPr>
            <p:ph type="title"/>
          </p:nvPr>
        </p:nvSpPr>
        <p:spPr>
          <a:xfrm>
            <a:off x="640079" y="2053641"/>
            <a:ext cx="3669161" cy="2760098"/>
          </a:xfrm>
        </p:spPr>
        <p:txBody>
          <a:bodyPr>
            <a:normAutofit/>
          </a:bodyPr>
          <a:lstStyle/>
          <a:p>
            <a:r>
              <a:rPr lang="en-US">
                <a:solidFill>
                  <a:srgbClr val="FFFFFF"/>
                </a:solidFill>
              </a:rPr>
              <a:t>Polymorphism</a:t>
            </a:r>
          </a:p>
        </p:txBody>
      </p:sp>
      <p:sp>
        <p:nvSpPr>
          <p:cNvPr id="3" name="Content Placeholder 2">
            <a:extLst>
              <a:ext uri="{FF2B5EF4-FFF2-40B4-BE49-F238E27FC236}">
                <a16:creationId xmlns:a16="http://schemas.microsoft.com/office/drawing/2014/main" id="{894E877F-C3BA-4C43-B569-C494F56BBFCE}"/>
              </a:ext>
            </a:extLst>
          </p:cNvPr>
          <p:cNvSpPr>
            <a:spLocks noGrp="1"/>
          </p:cNvSpPr>
          <p:nvPr>
            <p:ph idx="1"/>
          </p:nvPr>
        </p:nvSpPr>
        <p:spPr>
          <a:xfrm>
            <a:off x="6090574" y="801866"/>
            <a:ext cx="5306084" cy="5230634"/>
          </a:xfrm>
        </p:spPr>
        <p:txBody>
          <a:bodyPr anchor="ctr">
            <a:normAutofit/>
          </a:bodyPr>
          <a:lstStyle/>
          <a:p>
            <a:r>
              <a:rPr lang="en-US" dirty="0">
                <a:solidFill>
                  <a:srgbClr val="000000"/>
                </a:solidFill>
              </a:rPr>
              <a:t>Polymorphism simply means existing in many forms.</a:t>
            </a:r>
            <a:endParaRPr lang="en-US" b="0" dirty="0">
              <a:solidFill>
                <a:srgbClr val="000000"/>
              </a:solidFill>
              <a:effectLst/>
            </a:endParaRPr>
          </a:p>
          <a:p>
            <a:r>
              <a:rPr lang="en-US" dirty="0">
                <a:solidFill>
                  <a:srgbClr val="000000"/>
                </a:solidFill>
              </a:rPr>
              <a:t>Variables, functions, and objects can exist in multiple forms in Python. </a:t>
            </a:r>
          </a:p>
          <a:p>
            <a:endParaRPr lang="en-US" b="0" dirty="0">
              <a:solidFill>
                <a:srgbClr val="000000"/>
              </a:solidFill>
              <a:effectLst/>
            </a:endParaRPr>
          </a:p>
          <a:p>
            <a:pPr marL="0" indent="0">
              <a:buNone/>
            </a:pPr>
            <a:r>
              <a:rPr lang="en-US" dirty="0">
                <a:solidFill>
                  <a:srgbClr val="000000"/>
                </a:solidFill>
              </a:rPr>
              <a:t>There are two types of polymorphism which are;</a:t>
            </a:r>
            <a:endParaRPr lang="en-US" b="0" dirty="0">
              <a:solidFill>
                <a:srgbClr val="000000"/>
              </a:solidFill>
              <a:effectLst/>
            </a:endParaRPr>
          </a:p>
          <a:p>
            <a:pPr marL="0" indent="0">
              <a:buNone/>
            </a:pPr>
            <a:r>
              <a:rPr lang="en-US" dirty="0" err="1">
                <a:solidFill>
                  <a:srgbClr val="000000"/>
                </a:solidFill>
              </a:rPr>
              <a:t>i</a:t>
            </a:r>
            <a:r>
              <a:rPr lang="en-US" dirty="0">
                <a:solidFill>
                  <a:srgbClr val="000000"/>
                </a:solidFill>
              </a:rPr>
              <a:t>) run time polymorphism and </a:t>
            </a:r>
            <a:endParaRPr lang="en-US" b="0" dirty="0">
              <a:solidFill>
                <a:srgbClr val="000000"/>
              </a:solidFill>
              <a:effectLst/>
            </a:endParaRPr>
          </a:p>
          <a:p>
            <a:pPr marL="0" indent="0">
              <a:buNone/>
            </a:pPr>
            <a:r>
              <a:rPr lang="en-US" dirty="0">
                <a:solidFill>
                  <a:srgbClr val="000000"/>
                </a:solidFill>
              </a:rPr>
              <a:t>ii) compile-time polymorphism. </a:t>
            </a:r>
            <a:br>
              <a:rPr lang="en-US" sz="2400" dirty="0">
                <a:solidFill>
                  <a:srgbClr val="000000"/>
                </a:solidFill>
              </a:rPr>
            </a:br>
            <a:endParaRPr lang="en-US" sz="2400" dirty="0">
              <a:solidFill>
                <a:srgbClr val="000000"/>
              </a:solidFill>
            </a:endParaRPr>
          </a:p>
        </p:txBody>
      </p:sp>
      <p:sp>
        <p:nvSpPr>
          <p:cNvPr id="4" name="Footer Placeholder 3">
            <a:extLst>
              <a:ext uri="{FF2B5EF4-FFF2-40B4-BE49-F238E27FC236}">
                <a16:creationId xmlns:a16="http://schemas.microsoft.com/office/drawing/2014/main" id="{AAA113F8-89E1-5E41-9F55-C5A79CA75186}"/>
              </a:ext>
            </a:extLst>
          </p:cNvPr>
          <p:cNvSpPr>
            <a:spLocks noGrp="1"/>
          </p:cNvSpPr>
          <p:nvPr>
            <p:ph type="ftr" sz="quarter" idx="11"/>
          </p:nvPr>
        </p:nvSpPr>
        <p:spPr>
          <a:xfrm>
            <a:off x="5536367" y="6223702"/>
            <a:ext cx="5289562" cy="314067"/>
          </a:xfrm>
        </p:spPr>
        <p:txBody>
          <a:bodyPr>
            <a:normAutofit/>
          </a:bodyPr>
          <a:lstStyle/>
          <a:p>
            <a:pPr algn="r">
              <a:spcAft>
                <a:spcPts val="600"/>
              </a:spcAft>
            </a:pPr>
            <a:r>
              <a:rPr lang="en-US" sz="1000">
                <a:solidFill>
                  <a:srgbClr val="898989"/>
                </a:solidFill>
              </a:rPr>
              <a:t>Compiled by: Ndede, Migot G.</a:t>
            </a:r>
          </a:p>
        </p:txBody>
      </p:sp>
    </p:spTree>
    <p:extLst>
      <p:ext uri="{BB962C8B-B14F-4D97-AF65-F5344CB8AC3E}">
        <p14:creationId xmlns:p14="http://schemas.microsoft.com/office/powerpoint/2010/main" val="395341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4C4764A-5090-E94A-9AAB-CF14CA3F58A9}"/>
              </a:ext>
            </a:extLst>
          </p:cNvPr>
          <p:cNvSpPr>
            <a:spLocks noGrp="1"/>
          </p:cNvSpPr>
          <p:nvPr>
            <p:ph type="title"/>
          </p:nvPr>
        </p:nvSpPr>
        <p:spPr>
          <a:xfrm>
            <a:off x="640079" y="2053641"/>
            <a:ext cx="3669161" cy="2760098"/>
          </a:xfrm>
        </p:spPr>
        <p:txBody>
          <a:bodyPr>
            <a:normAutofit/>
          </a:bodyPr>
          <a:lstStyle/>
          <a:p>
            <a:r>
              <a:rPr lang="en-US">
                <a:solidFill>
                  <a:srgbClr val="FFFFFF"/>
                </a:solidFill>
              </a:rPr>
              <a:t>Polymorphism</a:t>
            </a:r>
          </a:p>
        </p:txBody>
      </p:sp>
      <p:sp>
        <p:nvSpPr>
          <p:cNvPr id="3" name="Content Placeholder 2">
            <a:extLst>
              <a:ext uri="{FF2B5EF4-FFF2-40B4-BE49-F238E27FC236}">
                <a16:creationId xmlns:a16="http://schemas.microsoft.com/office/drawing/2014/main" id="{EBD0FC6E-D058-A540-9B45-781C52BED7C3}"/>
              </a:ext>
            </a:extLst>
          </p:cNvPr>
          <p:cNvSpPr>
            <a:spLocks noGrp="1"/>
          </p:cNvSpPr>
          <p:nvPr>
            <p:ph idx="1"/>
          </p:nvPr>
        </p:nvSpPr>
        <p:spPr>
          <a:xfrm>
            <a:off x="5536367" y="801866"/>
            <a:ext cx="6103698" cy="5421836"/>
          </a:xfrm>
        </p:spPr>
        <p:txBody>
          <a:bodyPr anchor="ctr">
            <a:normAutofit/>
          </a:bodyPr>
          <a:lstStyle/>
          <a:p>
            <a:r>
              <a:rPr lang="en-US" sz="2200" dirty="0">
                <a:solidFill>
                  <a:srgbClr val="000000"/>
                </a:solidFill>
              </a:rPr>
              <a:t>An excellent example of Polymorphism in Object-oriented programming is a cursor behavior. </a:t>
            </a:r>
            <a:endParaRPr lang="en-US" sz="2200" b="0" dirty="0">
              <a:solidFill>
                <a:srgbClr val="000000"/>
              </a:solidFill>
              <a:effectLst/>
            </a:endParaRPr>
          </a:p>
          <a:p>
            <a:r>
              <a:rPr lang="en-US" sz="2200" dirty="0">
                <a:solidFill>
                  <a:srgbClr val="000000"/>
                </a:solidFill>
              </a:rPr>
              <a:t>A cursor may take different forms like an </a:t>
            </a:r>
            <a:r>
              <a:rPr lang="en-US" sz="2200" b="1" dirty="0">
                <a:solidFill>
                  <a:srgbClr val="000000"/>
                </a:solidFill>
              </a:rPr>
              <a:t>arrow</a:t>
            </a:r>
            <a:r>
              <a:rPr lang="en-US" sz="2200" dirty="0">
                <a:solidFill>
                  <a:srgbClr val="000000"/>
                </a:solidFill>
              </a:rPr>
              <a:t>, a </a:t>
            </a:r>
            <a:r>
              <a:rPr lang="en-US" sz="2200" b="1" dirty="0">
                <a:solidFill>
                  <a:srgbClr val="000000"/>
                </a:solidFill>
              </a:rPr>
              <a:t>vertical line</a:t>
            </a:r>
            <a:r>
              <a:rPr lang="en-US" sz="2200" dirty="0">
                <a:solidFill>
                  <a:srgbClr val="000000"/>
                </a:solidFill>
              </a:rPr>
              <a:t>, a </a:t>
            </a:r>
            <a:r>
              <a:rPr lang="en-US" sz="2200" b="1" dirty="0">
                <a:solidFill>
                  <a:srgbClr val="000000"/>
                </a:solidFill>
              </a:rPr>
              <a:t>cross</a:t>
            </a:r>
            <a:r>
              <a:rPr lang="en-US" sz="2200" dirty="0">
                <a:solidFill>
                  <a:srgbClr val="000000"/>
                </a:solidFill>
              </a:rPr>
              <a:t>, or other shapes depending on the behavior of the user or the program mode.</a:t>
            </a:r>
          </a:p>
          <a:p>
            <a:r>
              <a:rPr lang="en-US" sz="2200" dirty="0">
                <a:solidFill>
                  <a:srgbClr val="000000"/>
                </a:solidFill>
              </a:rPr>
              <a:t>With polymorphism, a method or subclass can define its behaviors and its attributes while retaining some of the functionality of its parent class.</a:t>
            </a:r>
          </a:p>
          <a:p>
            <a:r>
              <a:rPr lang="en-US" sz="2200" dirty="0">
                <a:solidFill>
                  <a:srgbClr val="000000"/>
                </a:solidFill>
              </a:rPr>
              <a:t>The goals of Polymorphism in Object-oriented programming is to enforce simplicity, making codes more extendable and easier to maintain applications.</a:t>
            </a:r>
          </a:p>
        </p:txBody>
      </p:sp>
      <p:sp>
        <p:nvSpPr>
          <p:cNvPr id="4" name="Footer Placeholder 3">
            <a:extLst>
              <a:ext uri="{FF2B5EF4-FFF2-40B4-BE49-F238E27FC236}">
                <a16:creationId xmlns:a16="http://schemas.microsoft.com/office/drawing/2014/main" id="{EA37670F-1AC8-3448-916B-CDA0CBB5B92D}"/>
              </a:ext>
            </a:extLst>
          </p:cNvPr>
          <p:cNvSpPr>
            <a:spLocks noGrp="1"/>
          </p:cNvSpPr>
          <p:nvPr>
            <p:ph type="ftr" sz="quarter" idx="11"/>
          </p:nvPr>
        </p:nvSpPr>
        <p:spPr>
          <a:xfrm>
            <a:off x="5536367" y="6223702"/>
            <a:ext cx="5289562" cy="314067"/>
          </a:xfrm>
        </p:spPr>
        <p:txBody>
          <a:bodyPr>
            <a:normAutofit/>
          </a:bodyPr>
          <a:lstStyle/>
          <a:p>
            <a:pPr algn="r">
              <a:spcAft>
                <a:spcPts val="600"/>
              </a:spcAft>
            </a:pPr>
            <a:r>
              <a:rPr lang="en-US" sz="1000">
                <a:solidFill>
                  <a:srgbClr val="898989"/>
                </a:solidFill>
              </a:rPr>
              <a:t>Compiled by: Ndede, Migot G.</a:t>
            </a:r>
          </a:p>
        </p:txBody>
      </p:sp>
    </p:spTree>
    <p:extLst>
      <p:ext uri="{BB962C8B-B14F-4D97-AF65-F5344CB8AC3E}">
        <p14:creationId xmlns:p14="http://schemas.microsoft.com/office/powerpoint/2010/main" val="3057756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BA661DD-D268-394E-A318-2D228DCC1041}"/>
              </a:ext>
            </a:extLst>
          </p:cNvPr>
          <p:cNvSpPr>
            <a:spLocks noGrp="1"/>
          </p:cNvSpPr>
          <p:nvPr>
            <p:ph type="title"/>
          </p:nvPr>
        </p:nvSpPr>
        <p:spPr>
          <a:xfrm>
            <a:off x="640079" y="2053641"/>
            <a:ext cx="3669161" cy="2760098"/>
          </a:xfrm>
        </p:spPr>
        <p:txBody>
          <a:bodyPr>
            <a:normAutofit/>
          </a:bodyPr>
          <a:lstStyle/>
          <a:p>
            <a:r>
              <a:rPr lang="en-US">
                <a:solidFill>
                  <a:srgbClr val="FFFFFF"/>
                </a:solidFill>
              </a:rPr>
              <a:t>Polymorphism</a:t>
            </a:r>
          </a:p>
        </p:txBody>
      </p:sp>
      <p:sp>
        <p:nvSpPr>
          <p:cNvPr id="3" name="Content Placeholder 2">
            <a:extLst>
              <a:ext uri="{FF2B5EF4-FFF2-40B4-BE49-F238E27FC236}">
                <a16:creationId xmlns:a16="http://schemas.microsoft.com/office/drawing/2014/main" id="{C1F4ED66-06E3-2642-A3DC-C356A7FFC9F5}"/>
              </a:ext>
            </a:extLst>
          </p:cNvPr>
          <p:cNvSpPr>
            <a:spLocks noGrp="1"/>
          </p:cNvSpPr>
          <p:nvPr>
            <p:ph idx="1"/>
          </p:nvPr>
        </p:nvSpPr>
        <p:spPr>
          <a:xfrm>
            <a:off x="6090574" y="801866"/>
            <a:ext cx="5306084" cy="5230634"/>
          </a:xfrm>
        </p:spPr>
        <p:txBody>
          <a:bodyPr anchor="ctr">
            <a:normAutofit/>
          </a:bodyPr>
          <a:lstStyle/>
          <a:p>
            <a:r>
              <a:rPr lang="en-US" sz="1700" dirty="0">
                <a:solidFill>
                  <a:srgbClr val="000000"/>
                </a:solidFill>
              </a:rPr>
              <a:t>You can create a class called “</a:t>
            </a:r>
            <a:r>
              <a:rPr lang="en-US" sz="1700" b="1" dirty="0">
                <a:solidFill>
                  <a:srgbClr val="000000"/>
                </a:solidFill>
              </a:rPr>
              <a:t>Move</a:t>
            </a:r>
            <a:r>
              <a:rPr lang="en-US" sz="1700" dirty="0">
                <a:solidFill>
                  <a:srgbClr val="000000"/>
                </a:solidFill>
              </a:rPr>
              <a:t>” and then four people create animals that would inherit the move class. </a:t>
            </a:r>
            <a:endParaRPr lang="en-US" sz="1700" b="0" dirty="0">
              <a:solidFill>
                <a:srgbClr val="000000"/>
              </a:solidFill>
              <a:effectLst/>
            </a:endParaRPr>
          </a:p>
          <a:p>
            <a:r>
              <a:rPr lang="en-US" sz="1700" dirty="0">
                <a:solidFill>
                  <a:srgbClr val="000000"/>
                </a:solidFill>
              </a:rPr>
              <a:t>But we don’t know the type of animals they would create. So polymorphism would allow the animals to move but in different forms based on the physical features</a:t>
            </a:r>
            <a:endParaRPr lang="en-US" sz="1700" b="0" dirty="0">
              <a:solidFill>
                <a:srgbClr val="000000"/>
              </a:solidFill>
              <a:effectLst/>
            </a:endParaRPr>
          </a:p>
          <a:p>
            <a:r>
              <a:rPr lang="en-US" sz="1700" dirty="0">
                <a:solidFill>
                  <a:srgbClr val="000000"/>
                </a:solidFill>
              </a:rPr>
              <a:t>1) creates a </a:t>
            </a:r>
            <a:r>
              <a:rPr lang="en-US" sz="1700" b="1" dirty="0">
                <a:solidFill>
                  <a:srgbClr val="000000"/>
                </a:solidFill>
              </a:rPr>
              <a:t>Snail</a:t>
            </a:r>
            <a:r>
              <a:rPr lang="en-US" sz="1700" dirty="0">
                <a:solidFill>
                  <a:srgbClr val="000000"/>
                </a:solidFill>
              </a:rPr>
              <a:t> that inherits the move class, but the snail would </a:t>
            </a:r>
            <a:r>
              <a:rPr lang="en-US" sz="1700" b="1" dirty="0">
                <a:solidFill>
                  <a:srgbClr val="000000"/>
                </a:solidFill>
              </a:rPr>
              <a:t>crawl</a:t>
            </a:r>
            <a:endParaRPr lang="en-US" sz="1700" b="0" dirty="0">
              <a:solidFill>
                <a:srgbClr val="000000"/>
              </a:solidFill>
              <a:effectLst/>
            </a:endParaRPr>
          </a:p>
          <a:p>
            <a:r>
              <a:rPr lang="en-US" sz="1700" dirty="0">
                <a:solidFill>
                  <a:srgbClr val="000000"/>
                </a:solidFill>
              </a:rPr>
              <a:t>2) creates a </a:t>
            </a:r>
            <a:r>
              <a:rPr lang="en-US" sz="1700" b="1" dirty="0">
                <a:solidFill>
                  <a:srgbClr val="000000"/>
                </a:solidFill>
              </a:rPr>
              <a:t>Kangaroo</a:t>
            </a:r>
            <a:r>
              <a:rPr lang="en-US" sz="1700" dirty="0">
                <a:solidFill>
                  <a:srgbClr val="000000"/>
                </a:solidFill>
              </a:rPr>
              <a:t> that inherits the move class, but the Kangaroo would </a:t>
            </a:r>
            <a:r>
              <a:rPr lang="en-US" sz="1700" b="1" dirty="0">
                <a:solidFill>
                  <a:srgbClr val="000000"/>
                </a:solidFill>
              </a:rPr>
              <a:t>leap</a:t>
            </a:r>
            <a:endParaRPr lang="en-US" sz="1700" b="0" dirty="0">
              <a:solidFill>
                <a:srgbClr val="000000"/>
              </a:solidFill>
              <a:effectLst/>
            </a:endParaRPr>
          </a:p>
          <a:p>
            <a:r>
              <a:rPr lang="en-US" sz="1700" dirty="0">
                <a:solidFill>
                  <a:srgbClr val="000000"/>
                </a:solidFill>
              </a:rPr>
              <a:t>3) creates a </a:t>
            </a:r>
            <a:r>
              <a:rPr lang="en-US" sz="1700" b="1" dirty="0">
                <a:solidFill>
                  <a:srgbClr val="000000"/>
                </a:solidFill>
              </a:rPr>
              <a:t>Dog</a:t>
            </a:r>
            <a:r>
              <a:rPr lang="en-US" sz="1700" dirty="0">
                <a:solidFill>
                  <a:srgbClr val="000000"/>
                </a:solidFill>
              </a:rPr>
              <a:t> that inherits the move class, but the dogs would </a:t>
            </a:r>
            <a:r>
              <a:rPr lang="en-US" sz="1700" b="1" dirty="0">
                <a:solidFill>
                  <a:srgbClr val="000000"/>
                </a:solidFill>
              </a:rPr>
              <a:t>walk</a:t>
            </a:r>
            <a:endParaRPr lang="en-US" sz="1700" b="0" dirty="0">
              <a:solidFill>
                <a:srgbClr val="000000"/>
              </a:solidFill>
              <a:effectLst/>
            </a:endParaRPr>
          </a:p>
          <a:p>
            <a:r>
              <a:rPr lang="en-US" sz="1700" dirty="0">
                <a:solidFill>
                  <a:srgbClr val="000000"/>
                </a:solidFill>
              </a:rPr>
              <a:t>4) creates a </a:t>
            </a:r>
            <a:r>
              <a:rPr lang="en-US" sz="1700" b="1" dirty="0">
                <a:solidFill>
                  <a:srgbClr val="000000"/>
                </a:solidFill>
              </a:rPr>
              <a:t>Fish</a:t>
            </a:r>
            <a:r>
              <a:rPr lang="en-US" sz="1700" dirty="0">
                <a:solidFill>
                  <a:srgbClr val="000000"/>
                </a:solidFill>
              </a:rPr>
              <a:t> that inherits the move class, but the Fish would </a:t>
            </a:r>
            <a:r>
              <a:rPr lang="en-US" sz="1700" b="1" dirty="0">
                <a:solidFill>
                  <a:srgbClr val="000000"/>
                </a:solidFill>
              </a:rPr>
              <a:t>swim</a:t>
            </a:r>
            <a:r>
              <a:rPr lang="en-US" sz="1700" dirty="0">
                <a:solidFill>
                  <a:srgbClr val="000000"/>
                </a:solidFill>
              </a:rPr>
              <a:t>.</a:t>
            </a:r>
            <a:endParaRPr lang="en-US" sz="1700" b="0" dirty="0">
              <a:solidFill>
                <a:srgbClr val="000000"/>
              </a:solidFill>
              <a:effectLst/>
            </a:endParaRPr>
          </a:p>
          <a:p>
            <a:pPr marL="0" indent="0">
              <a:buNone/>
            </a:pPr>
            <a:br>
              <a:rPr lang="en-US" sz="1700" dirty="0">
                <a:solidFill>
                  <a:srgbClr val="000000"/>
                </a:solidFill>
              </a:rPr>
            </a:br>
            <a:endParaRPr lang="en-US" sz="1700" dirty="0">
              <a:solidFill>
                <a:srgbClr val="000000"/>
              </a:solidFill>
            </a:endParaRPr>
          </a:p>
        </p:txBody>
      </p:sp>
      <p:sp>
        <p:nvSpPr>
          <p:cNvPr id="4" name="Footer Placeholder 3">
            <a:extLst>
              <a:ext uri="{FF2B5EF4-FFF2-40B4-BE49-F238E27FC236}">
                <a16:creationId xmlns:a16="http://schemas.microsoft.com/office/drawing/2014/main" id="{FA7737D6-FC80-144B-902C-A03BD2D4EBD1}"/>
              </a:ext>
            </a:extLst>
          </p:cNvPr>
          <p:cNvSpPr>
            <a:spLocks noGrp="1"/>
          </p:cNvSpPr>
          <p:nvPr>
            <p:ph type="ftr" sz="quarter" idx="11"/>
          </p:nvPr>
        </p:nvSpPr>
        <p:spPr>
          <a:xfrm>
            <a:off x="5536367" y="6223702"/>
            <a:ext cx="5289562" cy="314067"/>
          </a:xfrm>
        </p:spPr>
        <p:txBody>
          <a:bodyPr>
            <a:normAutofit/>
          </a:bodyPr>
          <a:lstStyle/>
          <a:p>
            <a:pPr algn="r">
              <a:spcAft>
                <a:spcPts val="600"/>
              </a:spcAft>
            </a:pPr>
            <a:r>
              <a:rPr lang="en-US" sz="1000">
                <a:solidFill>
                  <a:srgbClr val="898989"/>
                </a:solidFill>
              </a:rPr>
              <a:t>Compiled by: Ndede, Migot G.</a:t>
            </a:r>
          </a:p>
        </p:txBody>
      </p:sp>
    </p:spTree>
    <p:extLst>
      <p:ext uri="{BB962C8B-B14F-4D97-AF65-F5344CB8AC3E}">
        <p14:creationId xmlns:p14="http://schemas.microsoft.com/office/powerpoint/2010/main" val="242639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F458-5943-1E45-94DB-C0016E4A18F0}"/>
              </a:ext>
            </a:extLst>
          </p:cNvPr>
          <p:cNvSpPr>
            <a:spLocks noGrp="1"/>
          </p:cNvSpPr>
          <p:nvPr>
            <p:ph type="title"/>
          </p:nvPr>
        </p:nvSpPr>
        <p:spPr/>
        <p:txBody>
          <a:bodyPr/>
          <a:lstStyle/>
          <a:p>
            <a:pPr algn="ctr"/>
            <a:r>
              <a:rPr lang="en-US" dirty="0"/>
              <a:t>Intentionally left blank</a:t>
            </a:r>
          </a:p>
        </p:txBody>
      </p:sp>
      <p:sp>
        <p:nvSpPr>
          <p:cNvPr id="3" name="Content Placeholder 2">
            <a:extLst>
              <a:ext uri="{FF2B5EF4-FFF2-40B4-BE49-F238E27FC236}">
                <a16:creationId xmlns:a16="http://schemas.microsoft.com/office/drawing/2014/main" id="{8B2BD006-79F8-CE4D-8685-F510ABEC6B7F}"/>
              </a:ext>
            </a:extLst>
          </p:cNvPr>
          <p:cNvSpPr>
            <a:spLocks noGrp="1"/>
          </p:cNvSpPr>
          <p:nvPr>
            <p:ph idx="1"/>
          </p:nvPr>
        </p:nvSpPr>
        <p:spPr/>
        <p:txBody>
          <a:bodyPr/>
          <a:lstStyle/>
          <a:p>
            <a:pPr algn="ctr"/>
            <a:r>
              <a:rPr lang="en-US" dirty="0"/>
              <a:t>Intentionally left</a:t>
            </a:r>
          </a:p>
        </p:txBody>
      </p:sp>
      <p:sp>
        <p:nvSpPr>
          <p:cNvPr id="4" name="Footer Placeholder 3">
            <a:extLst>
              <a:ext uri="{FF2B5EF4-FFF2-40B4-BE49-F238E27FC236}">
                <a16:creationId xmlns:a16="http://schemas.microsoft.com/office/drawing/2014/main" id="{A702F577-1780-FD48-A0CF-32B9DC3AD803}"/>
              </a:ext>
            </a:extLst>
          </p:cNvPr>
          <p:cNvSpPr>
            <a:spLocks noGrp="1"/>
          </p:cNvSpPr>
          <p:nvPr>
            <p:ph type="ftr" sz="quarter" idx="11"/>
          </p:nvPr>
        </p:nvSpPr>
        <p:spPr/>
        <p:txBody>
          <a:bodyPr/>
          <a:lstStyle/>
          <a:p>
            <a:r>
              <a:rPr lang="en-US"/>
              <a:t>Compiled by: Ndede, Migot G.</a:t>
            </a:r>
          </a:p>
        </p:txBody>
      </p:sp>
    </p:spTree>
    <p:extLst>
      <p:ext uri="{BB962C8B-B14F-4D97-AF65-F5344CB8AC3E}">
        <p14:creationId xmlns:p14="http://schemas.microsoft.com/office/powerpoint/2010/main" val="579165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BEB5E00-46CA-854E-84D1-7672FAA6CA66}"/>
              </a:ext>
            </a:extLst>
          </p:cNvPr>
          <p:cNvSpPr>
            <a:spLocks noGrp="1"/>
          </p:cNvSpPr>
          <p:nvPr>
            <p:ph type="title"/>
          </p:nvPr>
        </p:nvSpPr>
        <p:spPr>
          <a:xfrm>
            <a:off x="640079" y="2053641"/>
            <a:ext cx="3669161" cy="2760098"/>
          </a:xfrm>
        </p:spPr>
        <p:txBody>
          <a:bodyPr>
            <a:normAutofit/>
          </a:bodyPr>
          <a:lstStyle/>
          <a:p>
            <a:r>
              <a:rPr lang="en-US">
                <a:solidFill>
                  <a:srgbClr val="FFFFFF"/>
                </a:solidFill>
              </a:rPr>
              <a:t>Lesson Contents</a:t>
            </a:r>
          </a:p>
        </p:txBody>
      </p:sp>
      <p:sp>
        <p:nvSpPr>
          <p:cNvPr id="11" name="Content Placeholder 2">
            <a:extLst>
              <a:ext uri="{FF2B5EF4-FFF2-40B4-BE49-F238E27FC236}">
                <a16:creationId xmlns:a16="http://schemas.microsoft.com/office/drawing/2014/main" id="{85F88EFC-8CEF-584F-880A-E62C74AC53CC}"/>
              </a:ext>
            </a:extLst>
          </p:cNvPr>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1) Encapsulation</a:t>
            </a:r>
          </a:p>
          <a:p>
            <a:pPr marL="0" indent="0">
              <a:buNone/>
            </a:pPr>
            <a:r>
              <a:rPr lang="en-US" sz="2400" dirty="0">
                <a:solidFill>
                  <a:srgbClr val="000000"/>
                </a:solidFill>
              </a:rPr>
              <a:t>2) Inheritance/Polymorphism</a:t>
            </a:r>
          </a:p>
          <a:p>
            <a:pPr marL="0" indent="0">
              <a:buNone/>
            </a:pPr>
            <a:r>
              <a:rPr lang="en-US" sz="2400" dirty="0">
                <a:solidFill>
                  <a:srgbClr val="000000"/>
                </a:solidFill>
              </a:rPr>
              <a:t>3) Data Abstraction</a:t>
            </a:r>
          </a:p>
          <a:p>
            <a:pPr marL="0" indent="0">
              <a:buNone/>
            </a:pPr>
            <a:r>
              <a:rPr lang="en-US" sz="2400" dirty="0">
                <a:solidFill>
                  <a:srgbClr val="000000"/>
                </a:solidFill>
              </a:rPr>
              <a:t>3) Regular Expressions</a:t>
            </a:r>
          </a:p>
          <a:p>
            <a:pPr marL="0" indent="0">
              <a:buNone/>
            </a:pPr>
            <a:endParaRPr lang="en-US" sz="2400" dirty="0">
              <a:solidFill>
                <a:srgbClr val="000000"/>
              </a:solidFill>
            </a:endParaRPr>
          </a:p>
        </p:txBody>
      </p:sp>
      <p:sp>
        <p:nvSpPr>
          <p:cNvPr id="4" name="Footer Placeholder 3">
            <a:extLst>
              <a:ext uri="{FF2B5EF4-FFF2-40B4-BE49-F238E27FC236}">
                <a16:creationId xmlns:a16="http://schemas.microsoft.com/office/drawing/2014/main" id="{C92C96DC-CF90-2F41-975D-8CCF8DB83F34}"/>
              </a:ext>
            </a:extLst>
          </p:cNvPr>
          <p:cNvSpPr>
            <a:spLocks noGrp="1"/>
          </p:cNvSpPr>
          <p:nvPr>
            <p:ph type="ftr" sz="quarter" idx="11"/>
          </p:nvPr>
        </p:nvSpPr>
        <p:spPr/>
        <p:txBody>
          <a:bodyPr/>
          <a:lstStyle/>
          <a:p>
            <a:r>
              <a:rPr lang="en-US"/>
              <a:t>Compiled by: Ndede, Migot G.</a:t>
            </a:r>
          </a:p>
        </p:txBody>
      </p:sp>
    </p:spTree>
    <p:extLst>
      <p:ext uri="{BB962C8B-B14F-4D97-AF65-F5344CB8AC3E}">
        <p14:creationId xmlns:p14="http://schemas.microsoft.com/office/powerpoint/2010/main" val="2617551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893C655-5D84-4A9C-89FB-AD17C9444EA1}"/>
              </a:ext>
            </a:extLst>
          </p:cNvPr>
          <p:cNvPicPr>
            <a:picLocks noChangeAspect="1"/>
          </p:cNvPicPr>
          <p:nvPr/>
        </p:nvPicPr>
        <p:blipFill rotWithShape="1">
          <a:blip r:embed="rId2"/>
          <a:srcRect l="3294" r="43066" b="-2"/>
          <a:stretch/>
        </p:blipFill>
        <p:spPr>
          <a:xfrm>
            <a:off x="0" y="7452"/>
            <a:ext cx="5504917" cy="6850548"/>
          </a:xfrm>
          <a:prstGeom prst="rect">
            <a:avLst/>
          </a:prstGeom>
        </p:spPr>
      </p:pic>
      <p:pic>
        <p:nvPicPr>
          <p:cNvPr id="10" name="Picture 9">
            <a:extLst>
              <a:ext uri="{FF2B5EF4-FFF2-40B4-BE49-F238E27FC236}">
                <a16:creationId xmlns:a16="http://schemas.microsoft.com/office/drawing/2014/main" id="{86BA5DB7-BF33-463C-AE3A-DD318F534B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F04308D-D660-9140-89B0-B0E71575A13B}"/>
              </a:ext>
            </a:extLst>
          </p:cNvPr>
          <p:cNvSpPr>
            <a:spLocks noGrp="1"/>
          </p:cNvSpPr>
          <p:nvPr>
            <p:ph type="title"/>
          </p:nvPr>
        </p:nvSpPr>
        <p:spPr>
          <a:xfrm>
            <a:off x="6090574" y="634298"/>
            <a:ext cx="4977976" cy="821698"/>
          </a:xfrm>
        </p:spPr>
        <p:txBody>
          <a:bodyPr>
            <a:normAutofit/>
          </a:bodyPr>
          <a:lstStyle/>
          <a:p>
            <a:r>
              <a:rPr lang="en-US" b="1" dirty="0">
                <a:solidFill>
                  <a:srgbClr val="000000"/>
                </a:solidFill>
              </a:rPr>
              <a:t>Data Abstraction</a:t>
            </a:r>
          </a:p>
        </p:txBody>
      </p:sp>
      <p:sp>
        <p:nvSpPr>
          <p:cNvPr id="3" name="Content Placeholder 2">
            <a:extLst>
              <a:ext uri="{FF2B5EF4-FFF2-40B4-BE49-F238E27FC236}">
                <a16:creationId xmlns:a16="http://schemas.microsoft.com/office/drawing/2014/main" id="{28796A34-E1E2-2543-95BB-9DE8857139B8}"/>
              </a:ext>
            </a:extLst>
          </p:cNvPr>
          <p:cNvSpPr>
            <a:spLocks noGrp="1"/>
          </p:cNvSpPr>
          <p:nvPr>
            <p:ph idx="1"/>
          </p:nvPr>
        </p:nvSpPr>
        <p:spPr>
          <a:xfrm>
            <a:off x="6090574" y="1455995"/>
            <a:ext cx="5723054" cy="5081773"/>
          </a:xfrm>
        </p:spPr>
        <p:txBody>
          <a:bodyPr anchor="ctr">
            <a:noAutofit/>
          </a:bodyPr>
          <a:lstStyle/>
          <a:p>
            <a:r>
              <a:rPr lang="en-US" sz="2000" dirty="0">
                <a:solidFill>
                  <a:srgbClr val="000000"/>
                </a:solidFill>
              </a:rPr>
              <a:t>Abstraction in Python is a programming methodology in which details of the programming codes are hidden away from the user, and only the essential things are displayed to the user.</a:t>
            </a:r>
          </a:p>
          <a:p>
            <a:r>
              <a:rPr lang="en-US" sz="2000" dirty="0">
                <a:solidFill>
                  <a:srgbClr val="000000"/>
                </a:solidFill>
              </a:rPr>
              <a:t>Abstraction is concerned with ideas rather than events. It’s like a user running a program (Web Browser) without seeing the background codes (the Blackbox).</a:t>
            </a:r>
          </a:p>
          <a:p>
            <a:r>
              <a:rPr lang="en-US" sz="2000" dirty="0">
                <a:solidFill>
                  <a:srgbClr val="000000"/>
                </a:solidFill>
              </a:rPr>
              <a:t>Abstraction is achieved in either Abstract classes or interface in Python. Django implements abstraction for Python.</a:t>
            </a:r>
          </a:p>
          <a:p>
            <a:r>
              <a:rPr lang="en-US" sz="2000" dirty="0">
                <a:solidFill>
                  <a:srgbClr val="000000"/>
                </a:solidFill>
              </a:rPr>
              <a:t>A programmer uses an Integrated Development environment to design a UI without worrying about how the IDE generates the HTML codes. In essence, abstraction displays the essential details for the user alone.</a:t>
            </a:r>
          </a:p>
        </p:txBody>
      </p:sp>
      <p:sp>
        <p:nvSpPr>
          <p:cNvPr id="4" name="Footer Placeholder 3">
            <a:extLst>
              <a:ext uri="{FF2B5EF4-FFF2-40B4-BE49-F238E27FC236}">
                <a16:creationId xmlns:a16="http://schemas.microsoft.com/office/drawing/2014/main" id="{E7DD2026-41C7-8C4B-B86E-DC48DBC99662}"/>
              </a:ext>
            </a:extLst>
          </p:cNvPr>
          <p:cNvSpPr>
            <a:spLocks noGrp="1"/>
          </p:cNvSpPr>
          <p:nvPr>
            <p:ph type="ftr" sz="quarter" idx="11"/>
          </p:nvPr>
        </p:nvSpPr>
        <p:spPr>
          <a:xfrm>
            <a:off x="5536367" y="6223702"/>
            <a:ext cx="5289562" cy="314067"/>
          </a:xfrm>
        </p:spPr>
        <p:txBody>
          <a:bodyPr>
            <a:normAutofit/>
          </a:bodyPr>
          <a:lstStyle/>
          <a:p>
            <a:pPr algn="r">
              <a:spcAft>
                <a:spcPts val="600"/>
              </a:spcAft>
            </a:pPr>
            <a:r>
              <a:rPr lang="en-US" sz="1100">
                <a:solidFill>
                  <a:srgbClr val="898989"/>
                </a:solidFill>
              </a:rPr>
              <a:t>Compiled by: Ndede, Migot G.</a:t>
            </a:r>
          </a:p>
        </p:txBody>
      </p:sp>
    </p:spTree>
    <p:extLst>
      <p:ext uri="{BB962C8B-B14F-4D97-AF65-F5344CB8AC3E}">
        <p14:creationId xmlns:p14="http://schemas.microsoft.com/office/powerpoint/2010/main" val="597387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F75AB2B-E8E6-EF4E-AB34-BCB04F2444E3}"/>
              </a:ext>
            </a:extLst>
          </p:cNvPr>
          <p:cNvSpPr>
            <a:spLocks noGrp="1"/>
          </p:cNvSpPr>
          <p:nvPr>
            <p:ph type="title"/>
          </p:nvPr>
        </p:nvSpPr>
        <p:spPr>
          <a:xfrm>
            <a:off x="640079" y="2053641"/>
            <a:ext cx="3669161" cy="2760098"/>
          </a:xfrm>
        </p:spPr>
        <p:txBody>
          <a:bodyPr>
            <a:normAutofit/>
          </a:bodyPr>
          <a:lstStyle/>
          <a:p>
            <a:r>
              <a:rPr lang="en-US">
                <a:solidFill>
                  <a:srgbClr val="FFFFFF"/>
                </a:solidFill>
              </a:rPr>
              <a:t>Data Abstraction</a:t>
            </a:r>
          </a:p>
        </p:txBody>
      </p:sp>
      <p:sp>
        <p:nvSpPr>
          <p:cNvPr id="3" name="Content Placeholder 2">
            <a:extLst>
              <a:ext uri="{FF2B5EF4-FFF2-40B4-BE49-F238E27FC236}">
                <a16:creationId xmlns:a16="http://schemas.microsoft.com/office/drawing/2014/main" id="{D3AC1BFC-47A3-3644-AAEF-FD3D18960571}"/>
              </a:ext>
            </a:extLst>
          </p:cNvPr>
          <p:cNvSpPr>
            <a:spLocks noGrp="1"/>
          </p:cNvSpPr>
          <p:nvPr>
            <p:ph idx="1"/>
          </p:nvPr>
        </p:nvSpPr>
        <p:spPr>
          <a:xfrm>
            <a:off x="5668456" y="493986"/>
            <a:ext cx="6082110" cy="6043783"/>
          </a:xfrm>
        </p:spPr>
        <p:txBody>
          <a:bodyPr anchor="ctr">
            <a:normAutofit fontScale="25000" lnSpcReduction="20000"/>
          </a:bodyPr>
          <a:lstStyle/>
          <a:p>
            <a:r>
              <a:rPr lang="en-US" sz="6200" dirty="0">
                <a:solidFill>
                  <a:srgbClr val="000000"/>
                </a:solidFill>
              </a:rPr>
              <a:t>For example, we do not think of a car as a set of thousands of individual parts. Instead we see it as a well-defined object with its own unique behavior. </a:t>
            </a:r>
            <a:endParaRPr lang="en-US" sz="6200" b="0" dirty="0">
              <a:solidFill>
                <a:srgbClr val="000000"/>
              </a:solidFill>
              <a:effectLst/>
            </a:endParaRPr>
          </a:p>
          <a:p>
            <a:r>
              <a:rPr lang="en-US" sz="6200" dirty="0">
                <a:solidFill>
                  <a:srgbClr val="000000"/>
                </a:solidFill>
              </a:rPr>
              <a:t>This abstraction allows people to use a car to drive without knowing the complexity of the parts that form the car. We can ignore the details of how the engine transmission, and braking systems work. Instead, we are free to utilize the object.</a:t>
            </a:r>
          </a:p>
          <a:p>
            <a:endParaRPr lang="en-US" sz="6200" b="0" dirty="0">
              <a:solidFill>
                <a:srgbClr val="000000"/>
              </a:solidFill>
              <a:effectLst/>
            </a:endParaRPr>
          </a:p>
          <a:p>
            <a:r>
              <a:rPr lang="en-US" sz="6200" dirty="0">
                <a:solidFill>
                  <a:srgbClr val="000000"/>
                </a:solidFill>
              </a:rPr>
              <a:t>A powerful way to manage abstraction is using hierarchical classification. This allows us to layer the semantics of complex systems, breaking them into more manageable pieces. </a:t>
            </a:r>
          </a:p>
          <a:p>
            <a:endParaRPr lang="en-US" sz="6200" dirty="0">
              <a:solidFill>
                <a:srgbClr val="000000"/>
              </a:solidFill>
            </a:endParaRPr>
          </a:p>
          <a:p>
            <a:r>
              <a:rPr lang="en-US" sz="6200" dirty="0">
                <a:solidFill>
                  <a:srgbClr val="000000"/>
                </a:solidFill>
              </a:rPr>
              <a:t>From the outside, a car is a single object. Once inside, we see that the car consists of several subsystems: </a:t>
            </a:r>
            <a:r>
              <a:rPr lang="en-US" sz="6200" b="1" dirty="0">
                <a:solidFill>
                  <a:srgbClr val="000000"/>
                </a:solidFill>
              </a:rPr>
              <a:t>steering</a:t>
            </a:r>
            <a:r>
              <a:rPr lang="en-US" sz="6200" dirty="0">
                <a:solidFill>
                  <a:srgbClr val="000000"/>
                </a:solidFill>
              </a:rPr>
              <a:t>, </a:t>
            </a:r>
            <a:r>
              <a:rPr lang="en-US" sz="6200" b="1" dirty="0">
                <a:solidFill>
                  <a:srgbClr val="000000"/>
                </a:solidFill>
              </a:rPr>
              <a:t>brakes</a:t>
            </a:r>
            <a:r>
              <a:rPr lang="en-US" sz="6200" dirty="0">
                <a:solidFill>
                  <a:srgbClr val="000000"/>
                </a:solidFill>
              </a:rPr>
              <a:t>, </a:t>
            </a:r>
            <a:r>
              <a:rPr lang="en-US" sz="6200" b="1" dirty="0">
                <a:solidFill>
                  <a:srgbClr val="000000"/>
                </a:solidFill>
              </a:rPr>
              <a:t>sound system</a:t>
            </a:r>
            <a:r>
              <a:rPr lang="en-US" sz="6200" dirty="0">
                <a:solidFill>
                  <a:srgbClr val="000000"/>
                </a:solidFill>
              </a:rPr>
              <a:t>, </a:t>
            </a:r>
            <a:r>
              <a:rPr lang="en-US" sz="6200" b="1" dirty="0">
                <a:solidFill>
                  <a:srgbClr val="000000"/>
                </a:solidFill>
              </a:rPr>
              <a:t>seat belts</a:t>
            </a:r>
            <a:r>
              <a:rPr lang="en-US" sz="6200" dirty="0">
                <a:solidFill>
                  <a:srgbClr val="000000"/>
                </a:solidFill>
              </a:rPr>
              <a:t>, </a:t>
            </a:r>
            <a:r>
              <a:rPr lang="en-US" sz="6200" b="1" dirty="0">
                <a:solidFill>
                  <a:srgbClr val="000000"/>
                </a:solidFill>
              </a:rPr>
              <a:t>exhaust, electrical, fuel system,</a:t>
            </a:r>
            <a:r>
              <a:rPr lang="en-US" sz="6200" dirty="0">
                <a:solidFill>
                  <a:srgbClr val="000000"/>
                </a:solidFill>
              </a:rPr>
              <a:t> etc.</a:t>
            </a:r>
          </a:p>
          <a:p>
            <a:pPr marL="0" indent="0">
              <a:buNone/>
            </a:pPr>
            <a:endParaRPr lang="en-US" sz="6200" dirty="0">
              <a:solidFill>
                <a:srgbClr val="000000"/>
              </a:solidFill>
            </a:endParaRPr>
          </a:p>
          <a:p>
            <a:r>
              <a:rPr lang="en-US" sz="6200" dirty="0"/>
              <a:t>In turn, each of these subsystems is made up of smaller units. The point is that we manage the complexity of the car (or any other complex system) using hierarchical abstractions. The same can also be applied to computer programs using OOP concepts. This is the essence of object-oriented programming.</a:t>
            </a:r>
            <a:br>
              <a:rPr lang="en-US" sz="1800" dirty="0"/>
            </a:br>
            <a:br>
              <a:rPr lang="en-US" sz="1700" dirty="0">
                <a:solidFill>
                  <a:srgbClr val="000000"/>
                </a:solidFill>
              </a:rPr>
            </a:br>
            <a:endParaRPr lang="en-US" sz="1700" dirty="0">
              <a:solidFill>
                <a:srgbClr val="000000"/>
              </a:solidFill>
            </a:endParaRPr>
          </a:p>
        </p:txBody>
      </p:sp>
      <p:sp>
        <p:nvSpPr>
          <p:cNvPr id="4" name="Footer Placeholder 3">
            <a:extLst>
              <a:ext uri="{FF2B5EF4-FFF2-40B4-BE49-F238E27FC236}">
                <a16:creationId xmlns:a16="http://schemas.microsoft.com/office/drawing/2014/main" id="{C974FB7C-93D7-2C4E-927E-7BAC70C8D899}"/>
              </a:ext>
            </a:extLst>
          </p:cNvPr>
          <p:cNvSpPr>
            <a:spLocks noGrp="1"/>
          </p:cNvSpPr>
          <p:nvPr>
            <p:ph type="ftr" sz="quarter" idx="11"/>
          </p:nvPr>
        </p:nvSpPr>
        <p:spPr>
          <a:xfrm>
            <a:off x="5536367" y="6223702"/>
            <a:ext cx="5289562" cy="314067"/>
          </a:xfrm>
        </p:spPr>
        <p:txBody>
          <a:bodyPr>
            <a:normAutofit/>
          </a:bodyPr>
          <a:lstStyle/>
          <a:p>
            <a:pPr algn="r">
              <a:spcAft>
                <a:spcPts val="600"/>
              </a:spcAft>
            </a:pPr>
            <a:r>
              <a:rPr lang="en-US" sz="1000">
                <a:solidFill>
                  <a:srgbClr val="898989"/>
                </a:solidFill>
              </a:rPr>
              <a:t>Compiled by: Ndede, Migot G.</a:t>
            </a:r>
          </a:p>
        </p:txBody>
      </p:sp>
    </p:spTree>
    <p:extLst>
      <p:ext uri="{BB962C8B-B14F-4D97-AF65-F5344CB8AC3E}">
        <p14:creationId xmlns:p14="http://schemas.microsoft.com/office/powerpoint/2010/main" val="253022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F458-5943-1E45-94DB-C0016E4A18F0}"/>
              </a:ext>
            </a:extLst>
          </p:cNvPr>
          <p:cNvSpPr>
            <a:spLocks noGrp="1"/>
          </p:cNvSpPr>
          <p:nvPr>
            <p:ph type="title"/>
          </p:nvPr>
        </p:nvSpPr>
        <p:spPr/>
        <p:txBody>
          <a:bodyPr/>
          <a:lstStyle/>
          <a:p>
            <a:pPr algn="ctr"/>
            <a:r>
              <a:rPr lang="en-US" dirty="0"/>
              <a:t>Intentionally left blank</a:t>
            </a:r>
          </a:p>
        </p:txBody>
      </p:sp>
      <p:sp>
        <p:nvSpPr>
          <p:cNvPr id="3" name="Content Placeholder 2">
            <a:extLst>
              <a:ext uri="{FF2B5EF4-FFF2-40B4-BE49-F238E27FC236}">
                <a16:creationId xmlns:a16="http://schemas.microsoft.com/office/drawing/2014/main" id="{8B2BD006-79F8-CE4D-8685-F510ABEC6B7F}"/>
              </a:ext>
            </a:extLst>
          </p:cNvPr>
          <p:cNvSpPr>
            <a:spLocks noGrp="1"/>
          </p:cNvSpPr>
          <p:nvPr>
            <p:ph idx="1"/>
          </p:nvPr>
        </p:nvSpPr>
        <p:spPr/>
        <p:txBody>
          <a:bodyPr/>
          <a:lstStyle/>
          <a:p>
            <a:pPr algn="ctr"/>
            <a:r>
              <a:rPr lang="en-US" dirty="0"/>
              <a:t>Intentionally left</a:t>
            </a:r>
          </a:p>
        </p:txBody>
      </p:sp>
      <p:sp>
        <p:nvSpPr>
          <p:cNvPr id="4" name="Footer Placeholder 3">
            <a:extLst>
              <a:ext uri="{FF2B5EF4-FFF2-40B4-BE49-F238E27FC236}">
                <a16:creationId xmlns:a16="http://schemas.microsoft.com/office/drawing/2014/main" id="{A702F577-1780-FD48-A0CF-32B9DC3AD803}"/>
              </a:ext>
            </a:extLst>
          </p:cNvPr>
          <p:cNvSpPr>
            <a:spLocks noGrp="1"/>
          </p:cNvSpPr>
          <p:nvPr>
            <p:ph type="ftr" sz="quarter" idx="11"/>
          </p:nvPr>
        </p:nvSpPr>
        <p:spPr/>
        <p:txBody>
          <a:bodyPr/>
          <a:lstStyle/>
          <a:p>
            <a:r>
              <a:rPr lang="en-US"/>
              <a:t>Compiled by: Ndede, Migot G.</a:t>
            </a:r>
          </a:p>
        </p:txBody>
      </p:sp>
    </p:spTree>
    <p:extLst>
      <p:ext uri="{BB962C8B-B14F-4D97-AF65-F5344CB8AC3E}">
        <p14:creationId xmlns:p14="http://schemas.microsoft.com/office/powerpoint/2010/main" val="1526401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68A3745-BBCE-48DD-A9C9-C38C84932765}"/>
              </a:ext>
            </a:extLst>
          </p:cNvPr>
          <p:cNvPicPr>
            <a:picLocks noChangeAspect="1"/>
          </p:cNvPicPr>
          <p:nvPr/>
        </p:nvPicPr>
        <p:blipFill rotWithShape="1">
          <a:blip r:embed="rId2">
            <a:alphaModFix/>
          </a:blip>
          <a:srcRect r="37764" b="-1"/>
          <a:stretch/>
        </p:blipFill>
        <p:spPr>
          <a:xfrm>
            <a:off x="5797543" y="10"/>
            <a:ext cx="6394152" cy="6857990"/>
          </a:xfrm>
          <a:prstGeom prst="rect">
            <a:avLst/>
          </a:prstGeom>
        </p:spPr>
      </p:pic>
      <p:pic>
        <p:nvPicPr>
          <p:cNvPr id="15" name="Picture 14">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8603668B-AC73-B844-AEAF-A591FDC7B645}"/>
              </a:ext>
            </a:extLst>
          </p:cNvPr>
          <p:cNvSpPr>
            <a:spLocks noGrp="1"/>
          </p:cNvSpPr>
          <p:nvPr>
            <p:ph type="title"/>
          </p:nvPr>
        </p:nvSpPr>
        <p:spPr>
          <a:xfrm>
            <a:off x="568412" y="640248"/>
            <a:ext cx="5527588" cy="978487"/>
          </a:xfrm>
        </p:spPr>
        <p:txBody>
          <a:bodyPr>
            <a:normAutofit fontScale="90000"/>
          </a:bodyPr>
          <a:lstStyle/>
          <a:p>
            <a:r>
              <a:rPr lang="en-US" b="1" dirty="0">
                <a:solidFill>
                  <a:srgbClr val="000000"/>
                </a:solidFill>
              </a:rPr>
              <a:t>Regular Expressions in Python - A History</a:t>
            </a:r>
          </a:p>
        </p:txBody>
      </p:sp>
      <p:sp>
        <p:nvSpPr>
          <p:cNvPr id="3" name="Content Placeholder 2">
            <a:extLst>
              <a:ext uri="{FF2B5EF4-FFF2-40B4-BE49-F238E27FC236}">
                <a16:creationId xmlns:a16="http://schemas.microsoft.com/office/drawing/2014/main" id="{A7489932-45F5-DB43-85D2-4A6F0685CA0A}"/>
              </a:ext>
            </a:extLst>
          </p:cNvPr>
          <p:cNvSpPr>
            <a:spLocks noGrp="1"/>
          </p:cNvSpPr>
          <p:nvPr>
            <p:ph idx="1"/>
          </p:nvPr>
        </p:nvSpPr>
        <p:spPr>
          <a:xfrm>
            <a:off x="568413" y="1717589"/>
            <a:ext cx="5436972" cy="4820180"/>
          </a:xfrm>
        </p:spPr>
        <p:txBody>
          <a:bodyPr anchor="ctr">
            <a:normAutofit/>
          </a:bodyPr>
          <a:lstStyle/>
          <a:p>
            <a:r>
              <a:rPr lang="en-US" sz="2000" dirty="0">
                <a:solidFill>
                  <a:srgbClr val="000000"/>
                </a:solidFill>
              </a:rPr>
              <a:t>In 1951, mathematician Stephen Cole Kleene described the concept of a </a:t>
            </a:r>
            <a:r>
              <a:rPr lang="en-US" sz="2000" dirty="0">
                <a:solidFill>
                  <a:srgbClr val="000000"/>
                </a:solidFill>
                <a:hlinkClick r:id="rId4"/>
              </a:rPr>
              <a:t>regular language</a:t>
            </a:r>
            <a:r>
              <a:rPr lang="en-US" sz="2000" dirty="0">
                <a:solidFill>
                  <a:srgbClr val="000000"/>
                </a:solidFill>
              </a:rPr>
              <a:t>, a language that is recognizable by a finite automaton and formally expressible using </a:t>
            </a:r>
            <a:r>
              <a:rPr lang="en-US" sz="2000" dirty="0">
                <a:solidFill>
                  <a:srgbClr val="000000"/>
                </a:solidFill>
                <a:hlinkClick r:id="rId5"/>
              </a:rPr>
              <a:t>regular expressions</a:t>
            </a:r>
            <a:r>
              <a:rPr lang="en-US" sz="2000" dirty="0">
                <a:solidFill>
                  <a:srgbClr val="000000"/>
                </a:solidFill>
              </a:rPr>
              <a:t>. In the mid-1960s, computer science pioneer </a:t>
            </a:r>
            <a:r>
              <a:rPr lang="en-US" sz="2000" dirty="0">
                <a:solidFill>
                  <a:srgbClr val="000000"/>
                </a:solidFill>
                <a:hlinkClick r:id="rId6"/>
              </a:rPr>
              <a:t>Ken Thompson</a:t>
            </a:r>
            <a:r>
              <a:rPr lang="en-US" sz="2000" dirty="0">
                <a:solidFill>
                  <a:srgbClr val="000000"/>
                </a:solidFill>
              </a:rPr>
              <a:t>, one of the original designers of Unix, implemented pattern matching in the </a:t>
            </a:r>
            <a:r>
              <a:rPr lang="en-US" sz="2000" dirty="0">
                <a:solidFill>
                  <a:srgbClr val="000000"/>
                </a:solidFill>
                <a:hlinkClick r:id="rId7"/>
              </a:rPr>
              <a:t>QED text editor</a:t>
            </a:r>
            <a:r>
              <a:rPr lang="en-US" sz="2000" dirty="0">
                <a:solidFill>
                  <a:srgbClr val="000000"/>
                </a:solidFill>
              </a:rPr>
              <a:t> using Kleene’s notation.</a:t>
            </a:r>
          </a:p>
          <a:p>
            <a:r>
              <a:rPr lang="en-US" sz="2000" dirty="0">
                <a:solidFill>
                  <a:srgbClr val="000000"/>
                </a:solidFill>
              </a:rPr>
              <a:t>Since then, regexes have appeared in many programming languages, editors, and other tools as a means of determining whether a string matches a specified pattern. Python, Java, and Perl all support regex functionality, as do most Unix tools and many text editors.</a:t>
            </a:r>
          </a:p>
          <a:p>
            <a:endParaRPr lang="en-US" sz="1700" dirty="0">
              <a:solidFill>
                <a:srgbClr val="000000"/>
              </a:solidFill>
            </a:endParaRPr>
          </a:p>
        </p:txBody>
      </p:sp>
      <p:sp>
        <p:nvSpPr>
          <p:cNvPr id="4" name="Footer Placeholder 3">
            <a:extLst>
              <a:ext uri="{FF2B5EF4-FFF2-40B4-BE49-F238E27FC236}">
                <a16:creationId xmlns:a16="http://schemas.microsoft.com/office/drawing/2014/main" id="{160AE96F-B9FA-B941-A220-1D386E59DE41}"/>
              </a:ext>
            </a:extLst>
          </p:cNvPr>
          <p:cNvSpPr>
            <a:spLocks noGrp="1"/>
          </p:cNvSpPr>
          <p:nvPr>
            <p:ph type="ftr" sz="quarter" idx="11"/>
          </p:nvPr>
        </p:nvSpPr>
        <p:spPr>
          <a:xfrm>
            <a:off x="805661" y="6223702"/>
            <a:ext cx="6584750" cy="314067"/>
          </a:xfrm>
        </p:spPr>
        <p:txBody>
          <a:bodyPr>
            <a:normAutofit/>
          </a:bodyPr>
          <a:lstStyle/>
          <a:p>
            <a:pPr algn="l">
              <a:spcAft>
                <a:spcPts val="600"/>
              </a:spcAft>
            </a:pPr>
            <a:r>
              <a:rPr lang="en-US" sz="1100">
                <a:solidFill>
                  <a:srgbClr val="898989"/>
                </a:solidFill>
              </a:rPr>
              <a:t>Compiled by: Ndede, Migot G.</a:t>
            </a:r>
          </a:p>
        </p:txBody>
      </p:sp>
    </p:spTree>
    <p:extLst>
      <p:ext uri="{BB962C8B-B14F-4D97-AF65-F5344CB8AC3E}">
        <p14:creationId xmlns:p14="http://schemas.microsoft.com/office/powerpoint/2010/main" val="4189000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9F1FD1F-42B7-491F-8FB6-B0DBA4E77121}"/>
              </a:ext>
            </a:extLst>
          </p:cNvPr>
          <p:cNvPicPr>
            <a:picLocks noChangeAspect="1"/>
          </p:cNvPicPr>
          <p:nvPr/>
        </p:nvPicPr>
        <p:blipFill rotWithShape="1">
          <a:blip r:embed="rId2"/>
          <a:srcRect l="36320" r="10040" b="-2"/>
          <a:stretch/>
        </p:blipFill>
        <p:spPr>
          <a:xfrm>
            <a:off x="-1" y="3725"/>
            <a:ext cx="5504917" cy="6850548"/>
          </a:xfrm>
          <a:prstGeom prst="rect">
            <a:avLst/>
          </a:prstGeom>
        </p:spPr>
      </p:pic>
      <p:pic>
        <p:nvPicPr>
          <p:cNvPr id="10" name="Picture 9">
            <a:extLst>
              <a:ext uri="{FF2B5EF4-FFF2-40B4-BE49-F238E27FC236}">
                <a16:creationId xmlns:a16="http://schemas.microsoft.com/office/drawing/2014/main" id="{86BA5DB7-BF33-463C-AE3A-DD318F534B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B34D9B6-BF68-3340-B98B-2921068045BC}"/>
              </a:ext>
            </a:extLst>
          </p:cNvPr>
          <p:cNvSpPr>
            <a:spLocks noGrp="1"/>
          </p:cNvSpPr>
          <p:nvPr>
            <p:ph type="title"/>
          </p:nvPr>
        </p:nvSpPr>
        <p:spPr>
          <a:xfrm>
            <a:off x="5202195" y="802955"/>
            <a:ext cx="6573794" cy="1001131"/>
          </a:xfrm>
        </p:spPr>
        <p:txBody>
          <a:bodyPr>
            <a:normAutofit fontScale="90000"/>
          </a:bodyPr>
          <a:lstStyle/>
          <a:p>
            <a:r>
              <a:rPr lang="en-US" b="1" dirty="0">
                <a:solidFill>
                  <a:srgbClr val="FF0000"/>
                </a:solidFill>
              </a:rPr>
              <a:t>Regular Expressions in Python</a:t>
            </a:r>
            <a:endParaRPr lang="en-US" dirty="0">
              <a:solidFill>
                <a:srgbClr val="FF0000"/>
              </a:solidFill>
            </a:endParaRPr>
          </a:p>
        </p:txBody>
      </p:sp>
      <p:sp>
        <p:nvSpPr>
          <p:cNvPr id="3" name="Content Placeholder 2">
            <a:extLst>
              <a:ext uri="{FF2B5EF4-FFF2-40B4-BE49-F238E27FC236}">
                <a16:creationId xmlns:a16="http://schemas.microsoft.com/office/drawing/2014/main" id="{6C3526B9-8BAF-5348-9572-08D4CE55433B}"/>
              </a:ext>
            </a:extLst>
          </p:cNvPr>
          <p:cNvSpPr>
            <a:spLocks noGrp="1"/>
          </p:cNvSpPr>
          <p:nvPr>
            <p:ph idx="1"/>
          </p:nvPr>
        </p:nvSpPr>
        <p:spPr>
          <a:xfrm>
            <a:off x="5536367" y="1804086"/>
            <a:ext cx="6239622" cy="4256885"/>
          </a:xfrm>
        </p:spPr>
        <p:txBody>
          <a:bodyPr anchor="ctr">
            <a:normAutofit/>
          </a:bodyPr>
          <a:lstStyle/>
          <a:p>
            <a:pPr marL="0" indent="0">
              <a:buNone/>
            </a:pPr>
            <a:r>
              <a:rPr lang="en-US" sz="1700" dirty="0">
                <a:solidFill>
                  <a:srgbClr val="000000"/>
                </a:solidFill>
              </a:rPr>
              <a:t>The re Module</a:t>
            </a:r>
          </a:p>
          <a:p>
            <a:r>
              <a:rPr lang="en-US" sz="1700" dirty="0">
                <a:solidFill>
                  <a:srgbClr val="000000"/>
                </a:solidFill>
              </a:rPr>
              <a:t>Regex functionality in Python resides in a module named re. The re module contains many useful functions and methods, most of which you’ll learn about.</a:t>
            </a:r>
          </a:p>
          <a:p>
            <a:pPr marL="0" indent="0">
              <a:buNone/>
            </a:pPr>
            <a:r>
              <a:rPr lang="en-US" sz="1700" dirty="0">
                <a:solidFill>
                  <a:srgbClr val="000000"/>
                </a:solidFill>
              </a:rPr>
              <a:t>For now, you’ll focus predominantly on one function, </a:t>
            </a:r>
            <a:r>
              <a:rPr lang="en-US" sz="1700" dirty="0" err="1">
                <a:solidFill>
                  <a:srgbClr val="000000"/>
                </a:solidFill>
              </a:rPr>
              <a:t>re.search</a:t>
            </a:r>
            <a:r>
              <a:rPr lang="en-US" sz="1700" dirty="0">
                <a:solidFill>
                  <a:srgbClr val="000000"/>
                </a:solidFill>
              </a:rPr>
              <a:t>().</a:t>
            </a:r>
          </a:p>
          <a:p>
            <a:pPr marL="914400" lvl="2" indent="0">
              <a:buNone/>
            </a:pPr>
            <a:r>
              <a:rPr lang="en-US" sz="1700" b="1" dirty="0" err="1">
                <a:solidFill>
                  <a:srgbClr val="FF0000"/>
                </a:solidFill>
              </a:rPr>
              <a:t>re.search</a:t>
            </a:r>
            <a:r>
              <a:rPr lang="en-US" sz="1700" b="1" dirty="0">
                <a:solidFill>
                  <a:srgbClr val="FF0000"/>
                </a:solidFill>
              </a:rPr>
              <a:t>(&lt;regex&gt;, &lt;string&gt;)</a:t>
            </a:r>
          </a:p>
          <a:p>
            <a:r>
              <a:rPr lang="en-US" sz="1700" dirty="0" err="1">
                <a:solidFill>
                  <a:srgbClr val="000000"/>
                </a:solidFill>
              </a:rPr>
              <a:t>re.search</a:t>
            </a:r>
            <a:r>
              <a:rPr lang="en-US" sz="1700" dirty="0">
                <a:solidFill>
                  <a:srgbClr val="000000"/>
                </a:solidFill>
              </a:rPr>
              <a:t>(&lt;regex&gt;, &lt;string&gt;) scans &lt;string&gt; looking for the first location where the pattern &lt;regex&gt; matches. If a match is found, then </a:t>
            </a:r>
            <a:r>
              <a:rPr lang="en-US" sz="1700" dirty="0" err="1">
                <a:solidFill>
                  <a:srgbClr val="000000"/>
                </a:solidFill>
              </a:rPr>
              <a:t>re.search</a:t>
            </a:r>
            <a:r>
              <a:rPr lang="en-US" sz="1700" dirty="0">
                <a:solidFill>
                  <a:srgbClr val="000000"/>
                </a:solidFill>
              </a:rPr>
              <a:t>() returns a </a:t>
            </a:r>
            <a:r>
              <a:rPr lang="en-US" sz="1700" b="1" dirty="0">
                <a:solidFill>
                  <a:srgbClr val="000000"/>
                </a:solidFill>
              </a:rPr>
              <a:t>match object</a:t>
            </a:r>
            <a:r>
              <a:rPr lang="en-US" sz="1700" dirty="0">
                <a:solidFill>
                  <a:srgbClr val="000000"/>
                </a:solidFill>
              </a:rPr>
              <a:t>. Otherwise, it returns </a:t>
            </a:r>
            <a:r>
              <a:rPr lang="en-US" sz="1700" u="sng" dirty="0">
                <a:solidFill>
                  <a:srgbClr val="000000"/>
                </a:solidFill>
                <a:hlinkClick r:id="rId4">
                  <a:extLst>
                    <a:ext uri="{A12FA001-AC4F-418D-AE19-62706E023703}">
                      <ahyp:hlinkClr xmlns:ahyp="http://schemas.microsoft.com/office/drawing/2018/hyperlinkcolor" val="tx"/>
                    </a:ext>
                  </a:extLst>
                </a:hlinkClick>
              </a:rPr>
              <a:t>None</a:t>
            </a:r>
            <a:r>
              <a:rPr lang="en-US" sz="1700" dirty="0">
                <a:solidFill>
                  <a:srgbClr val="000000"/>
                </a:solidFill>
              </a:rPr>
              <a:t>.</a:t>
            </a:r>
          </a:p>
          <a:p>
            <a:endParaRPr lang="en-US" sz="1700" dirty="0">
              <a:solidFill>
                <a:srgbClr val="000000"/>
              </a:solidFill>
            </a:endParaRPr>
          </a:p>
        </p:txBody>
      </p:sp>
      <p:sp>
        <p:nvSpPr>
          <p:cNvPr id="4" name="Footer Placeholder 3">
            <a:extLst>
              <a:ext uri="{FF2B5EF4-FFF2-40B4-BE49-F238E27FC236}">
                <a16:creationId xmlns:a16="http://schemas.microsoft.com/office/drawing/2014/main" id="{026DAB0D-D496-5148-86FD-CE4550B595B7}"/>
              </a:ext>
            </a:extLst>
          </p:cNvPr>
          <p:cNvSpPr>
            <a:spLocks noGrp="1"/>
          </p:cNvSpPr>
          <p:nvPr>
            <p:ph type="ftr" sz="quarter" idx="11"/>
          </p:nvPr>
        </p:nvSpPr>
        <p:spPr>
          <a:xfrm>
            <a:off x="5536367" y="6223702"/>
            <a:ext cx="5289562" cy="314067"/>
          </a:xfrm>
        </p:spPr>
        <p:txBody>
          <a:bodyPr>
            <a:normAutofit/>
          </a:bodyPr>
          <a:lstStyle/>
          <a:p>
            <a:pPr algn="r">
              <a:spcAft>
                <a:spcPts val="600"/>
              </a:spcAft>
            </a:pPr>
            <a:r>
              <a:rPr lang="en-US" sz="1100">
                <a:solidFill>
                  <a:srgbClr val="898989"/>
                </a:solidFill>
              </a:rPr>
              <a:t>Compiled by: Ndede, Migot G.</a:t>
            </a:r>
          </a:p>
        </p:txBody>
      </p:sp>
    </p:spTree>
    <p:extLst>
      <p:ext uri="{BB962C8B-B14F-4D97-AF65-F5344CB8AC3E}">
        <p14:creationId xmlns:p14="http://schemas.microsoft.com/office/powerpoint/2010/main" val="596713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3743F4B-64CF-F949-BD5A-F2F1ECBA3033}"/>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Regular Expressions in Python</a:t>
            </a:r>
          </a:p>
        </p:txBody>
      </p:sp>
      <p:sp>
        <p:nvSpPr>
          <p:cNvPr id="3" name="Content Placeholder 2">
            <a:extLst>
              <a:ext uri="{FF2B5EF4-FFF2-40B4-BE49-F238E27FC236}">
                <a16:creationId xmlns:a16="http://schemas.microsoft.com/office/drawing/2014/main" id="{EAC1570E-BE2D-4C40-A20F-0C8A57F99673}"/>
              </a:ext>
            </a:extLst>
          </p:cNvPr>
          <p:cNvSpPr>
            <a:spLocks noGrp="1"/>
          </p:cNvSpPr>
          <p:nvPr>
            <p:ph idx="1"/>
          </p:nvPr>
        </p:nvSpPr>
        <p:spPr>
          <a:xfrm>
            <a:off x="5634681" y="801866"/>
            <a:ext cx="5761977" cy="5230634"/>
          </a:xfrm>
        </p:spPr>
        <p:txBody>
          <a:bodyPr anchor="ctr">
            <a:normAutofit/>
          </a:bodyPr>
          <a:lstStyle/>
          <a:p>
            <a:r>
              <a:rPr lang="en-US" sz="2400" dirty="0">
                <a:solidFill>
                  <a:srgbClr val="000000"/>
                </a:solidFill>
              </a:rPr>
              <a:t>Regular expressions are a powerful language for matching text patterns. The Python "re" module provides regular expression support.</a:t>
            </a:r>
          </a:p>
          <a:p>
            <a:r>
              <a:rPr lang="en-US" sz="2400" dirty="0">
                <a:solidFill>
                  <a:srgbClr val="000000"/>
                </a:solidFill>
              </a:rPr>
              <a:t>In Python a regular expression search is typically written as:</a:t>
            </a:r>
          </a:p>
          <a:p>
            <a:pPr marL="0" indent="0">
              <a:buNone/>
            </a:pPr>
            <a:r>
              <a:rPr lang="en-US" sz="2400" b="1" dirty="0">
                <a:solidFill>
                  <a:srgbClr val="000000"/>
                </a:solidFill>
                <a:effectLst/>
              </a:rPr>
              <a:t>	match = </a:t>
            </a:r>
            <a:r>
              <a:rPr lang="en-US" sz="2400" b="1" dirty="0" err="1">
                <a:solidFill>
                  <a:srgbClr val="000000"/>
                </a:solidFill>
                <a:effectLst/>
              </a:rPr>
              <a:t>re.search</a:t>
            </a:r>
            <a:r>
              <a:rPr lang="en-US" sz="2400" b="1" dirty="0">
                <a:solidFill>
                  <a:srgbClr val="000000"/>
                </a:solidFill>
                <a:effectLst/>
              </a:rPr>
              <a:t>(pattern, string)</a:t>
            </a:r>
          </a:p>
          <a:p>
            <a:pPr marL="0" indent="0">
              <a:buNone/>
            </a:pPr>
            <a:r>
              <a:rPr lang="en-US" sz="2400" dirty="0">
                <a:solidFill>
                  <a:srgbClr val="000000"/>
                </a:solidFill>
              </a:rPr>
              <a:t>The </a:t>
            </a:r>
            <a:r>
              <a:rPr lang="en-US" sz="2400" dirty="0" err="1">
                <a:solidFill>
                  <a:srgbClr val="000000"/>
                </a:solidFill>
              </a:rPr>
              <a:t>re.search</a:t>
            </a:r>
            <a:r>
              <a:rPr lang="en-US" sz="2400" dirty="0">
                <a:solidFill>
                  <a:srgbClr val="000000"/>
                </a:solidFill>
              </a:rPr>
              <a:t>() method takes a regular expression pattern and a string and searches for that pattern within the string. If the search is successful, search() returns a match object or None otherwise. </a:t>
            </a:r>
            <a:endParaRPr lang="en-US" sz="2400" b="1" dirty="0">
              <a:solidFill>
                <a:srgbClr val="000000"/>
              </a:solidFill>
            </a:endParaRPr>
          </a:p>
          <a:p>
            <a:endParaRPr lang="en-US" sz="2400" dirty="0">
              <a:solidFill>
                <a:srgbClr val="000000"/>
              </a:solidFill>
            </a:endParaRPr>
          </a:p>
        </p:txBody>
      </p:sp>
      <p:sp>
        <p:nvSpPr>
          <p:cNvPr id="4" name="Footer Placeholder 3">
            <a:extLst>
              <a:ext uri="{FF2B5EF4-FFF2-40B4-BE49-F238E27FC236}">
                <a16:creationId xmlns:a16="http://schemas.microsoft.com/office/drawing/2014/main" id="{94E61254-9FAF-544A-8708-C0A4287F7BA4}"/>
              </a:ext>
            </a:extLst>
          </p:cNvPr>
          <p:cNvSpPr>
            <a:spLocks noGrp="1"/>
          </p:cNvSpPr>
          <p:nvPr>
            <p:ph type="ftr" sz="quarter" idx="11"/>
          </p:nvPr>
        </p:nvSpPr>
        <p:spPr>
          <a:xfrm>
            <a:off x="5536367" y="6223702"/>
            <a:ext cx="5289562" cy="314067"/>
          </a:xfrm>
        </p:spPr>
        <p:txBody>
          <a:bodyPr>
            <a:normAutofit/>
          </a:bodyPr>
          <a:lstStyle/>
          <a:p>
            <a:pPr algn="r">
              <a:spcAft>
                <a:spcPts val="600"/>
              </a:spcAft>
            </a:pPr>
            <a:r>
              <a:rPr lang="en-US" sz="1000">
                <a:solidFill>
                  <a:srgbClr val="898989"/>
                </a:solidFill>
              </a:rPr>
              <a:t>Compiled by: Ndede, Migot G.</a:t>
            </a:r>
          </a:p>
        </p:txBody>
      </p:sp>
    </p:spTree>
    <p:extLst>
      <p:ext uri="{BB962C8B-B14F-4D97-AF65-F5344CB8AC3E}">
        <p14:creationId xmlns:p14="http://schemas.microsoft.com/office/powerpoint/2010/main" val="3363198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A8E3C75-FF97-9843-8EBB-7548D4CE6EBE}"/>
              </a:ext>
            </a:extLst>
          </p:cNvPr>
          <p:cNvSpPr>
            <a:spLocks noGrp="1"/>
          </p:cNvSpPr>
          <p:nvPr>
            <p:ph type="title"/>
          </p:nvPr>
        </p:nvSpPr>
        <p:spPr>
          <a:xfrm>
            <a:off x="640079" y="2053641"/>
            <a:ext cx="3669161" cy="2760098"/>
          </a:xfrm>
        </p:spPr>
        <p:txBody>
          <a:bodyPr>
            <a:normAutofit/>
          </a:bodyPr>
          <a:lstStyle/>
          <a:p>
            <a:r>
              <a:rPr lang="en-US">
                <a:solidFill>
                  <a:srgbClr val="FFFFFF"/>
                </a:solidFill>
              </a:rPr>
              <a:t>Regular Expressions in Python</a:t>
            </a:r>
          </a:p>
        </p:txBody>
      </p:sp>
      <p:sp>
        <p:nvSpPr>
          <p:cNvPr id="3" name="Content Placeholder 2">
            <a:extLst>
              <a:ext uri="{FF2B5EF4-FFF2-40B4-BE49-F238E27FC236}">
                <a16:creationId xmlns:a16="http://schemas.microsoft.com/office/drawing/2014/main" id="{3263465C-0F69-8C48-9312-723F84C3C2F4}"/>
              </a:ext>
            </a:extLst>
          </p:cNvPr>
          <p:cNvSpPr>
            <a:spLocks noGrp="1"/>
          </p:cNvSpPr>
          <p:nvPr>
            <p:ph idx="1"/>
          </p:nvPr>
        </p:nvSpPr>
        <p:spPr>
          <a:xfrm>
            <a:off x="5223641" y="801866"/>
            <a:ext cx="6653049" cy="5230634"/>
          </a:xfrm>
        </p:spPr>
        <p:txBody>
          <a:bodyPr anchor="ctr">
            <a:normAutofit/>
          </a:bodyPr>
          <a:lstStyle/>
          <a:p>
            <a:pPr marL="457200" lvl="1" indent="0">
              <a:buNone/>
            </a:pPr>
            <a:r>
              <a:rPr lang="en-US" dirty="0">
                <a:solidFill>
                  <a:srgbClr val="000000"/>
                </a:solidFill>
                <a:effectLst/>
              </a:rPr>
              <a:t>Import re</a:t>
            </a:r>
          </a:p>
          <a:p>
            <a:pPr marL="457200" lvl="1" indent="0">
              <a:buNone/>
            </a:pPr>
            <a:r>
              <a:rPr lang="en-US" dirty="0">
                <a:solidFill>
                  <a:srgbClr val="000000"/>
                </a:solidFill>
                <a:effectLst/>
              </a:rPr>
              <a:t>string = </a:t>
            </a:r>
            <a:r>
              <a:rPr lang="en-US" dirty="0">
                <a:solidFill>
                  <a:srgbClr val="000000"/>
                </a:solidFill>
              </a:rPr>
              <a:t>'an example </a:t>
            </a:r>
            <a:r>
              <a:rPr lang="en-US" dirty="0" err="1">
                <a:solidFill>
                  <a:srgbClr val="000000"/>
                </a:solidFill>
              </a:rPr>
              <a:t>word:cat</a:t>
            </a:r>
            <a:r>
              <a:rPr lang="en-US" dirty="0">
                <a:solidFill>
                  <a:srgbClr val="000000"/>
                </a:solidFill>
              </a:rPr>
              <a:t>!!'</a:t>
            </a:r>
            <a:br>
              <a:rPr lang="en-US" dirty="0">
                <a:solidFill>
                  <a:srgbClr val="000000"/>
                </a:solidFill>
                <a:effectLst/>
              </a:rPr>
            </a:br>
            <a:r>
              <a:rPr lang="en-US" dirty="0">
                <a:solidFill>
                  <a:srgbClr val="000000"/>
                </a:solidFill>
                <a:effectLst/>
              </a:rPr>
              <a:t>match = </a:t>
            </a:r>
            <a:r>
              <a:rPr lang="en-US" dirty="0" err="1">
                <a:solidFill>
                  <a:srgbClr val="000000"/>
                </a:solidFill>
                <a:effectLst/>
              </a:rPr>
              <a:t>re.search</a:t>
            </a:r>
            <a:r>
              <a:rPr lang="en-US" dirty="0">
                <a:solidFill>
                  <a:srgbClr val="000000"/>
                </a:solidFill>
                <a:effectLst/>
              </a:rPr>
              <a:t>(</a:t>
            </a:r>
            <a:r>
              <a:rPr lang="en-US" dirty="0" err="1">
                <a:solidFill>
                  <a:srgbClr val="000000"/>
                </a:solidFill>
                <a:effectLst/>
              </a:rPr>
              <a:t>r</a:t>
            </a:r>
            <a:r>
              <a:rPr lang="en-US" dirty="0" err="1">
                <a:solidFill>
                  <a:srgbClr val="000000"/>
                </a:solidFill>
              </a:rPr>
              <a:t>'word</a:t>
            </a:r>
            <a:r>
              <a:rPr lang="en-US" dirty="0">
                <a:solidFill>
                  <a:srgbClr val="000000"/>
                </a:solidFill>
              </a:rPr>
              <a:t>:\w\w\w'</a:t>
            </a:r>
            <a:r>
              <a:rPr lang="en-US" dirty="0">
                <a:solidFill>
                  <a:srgbClr val="000000"/>
                </a:solidFill>
                <a:effectLst/>
              </a:rPr>
              <a:t>, string)</a:t>
            </a:r>
            <a:br>
              <a:rPr lang="en-US" dirty="0">
                <a:solidFill>
                  <a:srgbClr val="000000"/>
                </a:solidFill>
                <a:effectLst/>
              </a:rPr>
            </a:br>
            <a:r>
              <a:rPr lang="en-US" dirty="0">
                <a:solidFill>
                  <a:srgbClr val="FF0000"/>
                </a:solidFill>
              </a:rPr>
              <a:t># If-statement after search() tests if it succeeded</a:t>
            </a:r>
            <a:br>
              <a:rPr lang="en-US" dirty="0">
                <a:solidFill>
                  <a:srgbClr val="000000"/>
                </a:solidFill>
                <a:effectLst/>
              </a:rPr>
            </a:br>
            <a:r>
              <a:rPr lang="en-US" dirty="0">
                <a:solidFill>
                  <a:schemeClr val="accent1"/>
                </a:solidFill>
              </a:rPr>
              <a:t>if</a:t>
            </a:r>
            <a:r>
              <a:rPr lang="en-US" dirty="0">
                <a:solidFill>
                  <a:srgbClr val="000000"/>
                </a:solidFill>
                <a:effectLst/>
              </a:rPr>
              <a:t> match:</a:t>
            </a:r>
            <a:br>
              <a:rPr lang="en-US" dirty="0">
                <a:solidFill>
                  <a:srgbClr val="000000"/>
                </a:solidFill>
                <a:effectLst/>
              </a:rPr>
            </a:br>
            <a:r>
              <a:rPr lang="en-US" dirty="0">
                <a:solidFill>
                  <a:srgbClr val="000000"/>
                </a:solidFill>
                <a:effectLst/>
              </a:rPr>
              <a:t>  </a:t>
            </a:r>
            <a:r>
              <a:rPr lang="en-US" dirty="0">
                <a:solidFill>
                  <a:schemeClr val="accent1"/>
                </a:solidFill>
              </a:rPr>
              <a:t>print</a:t>
            </a:r>
            <a:r>
              <a:rPr lang="en-US" dirty="0">
                <a:solidFill>
                  <a:schemeClr val="accent1"/>
                </a:solidFill>
                <a:effectLst/>
              </a:rPr>
              <a:t> </a:t>
            </a:r>
            <a:r>
              <a:rPr lang="en-US" dirty="0">
                <a:solidFill>
                  <a:srgbClr val="000000"/>
                </a:solidFill>
              </a:rPr>
              <a:t>'found'</a:t>
            </a:r>
            <a:r>
              <a:rPr lang="en-US" dirty="0">
                <a:solidFill>
                  <a:srgbClr val="000000"/>
                </a:solidFill>
                <a:effectLst/>
              </a:rPr>
              <a:t>, </a:t>
            </a:r>
            <a:r>
              <a:rPr lang="en-US" dirty="0" err="1">
                <a:solidFill>
                  <a:srgbClr val="000000"/>
                </a:solidFill>
                <a:effectLst/>
              </a:rPr>
              <a:t>match.</a:t>
            </a:r>
            <a:r>
              <a:rPr lang="en-US" dirty="0" err="1">
                <a:solidFill>
                  <a:srgbClr val="000000"/>
                </a:solidFill>
              </a:rPr>
              <a:t>group</a:t>
            </a:r>
            <a:r>
              <a:rPr lang="en-US" dirty="0">
                <a:solidFill>
                  <a:srgbClr val="000000"/>
                </a:solidFill>
                <a:effectLst/>
              </a:rPr>
              <a:t>() </a:t>
            </a:r>
            <a:r>
              <a:rPr lang="en-US" dirty="0">
                <a:solidFill>
                  <a:srgbClr val="000000"/>
                </a:solidFill>
              </a:rPr>
              <a:t>## 'found </a:t>
            </a:r>
            <a:r>
              <a:rPr lang="en-US" dirty="0" err="1">
                <a:solidFill>
                  <a:srgbClr val="000000"/>
                </a:solidFill>
              </a:rPr>
              <a:t>word:cat</a:t>
            </a:r>
            <a:r>
              <a:rPr lang="en-US" dirty="0">
                <a:solidFill>
                  <a:srgbClr val="000000"/>
                </a:solidFill>
              </a:rPr>
              <a:t>'</a:t>
            </a:r>
            <a:br>
              <a:rPr lang="en-US" dirty="0">
                <a:solidFill>
                  <a:srgbClr val="000000"/>
                </a:solidFill>
                <a:effectLst/>
              </a:rPr>
            </a:br>
            <a:r>
              <a:rPr lang="en-US" dirty="0">
                <a:solidFill>
                  <a:schemeClr val="accent1"/>
                </a:solidFill>
              </a:rPr>
              <a:t>else</a:t>
            </a:r>
            <a:r>
              <a:rPr lang="en-US" dirty="0">
                <a:solidFill>
                  <a:schemeClr val="accent1"/>
                </a:solidFill>
                <a:effectLst/>
              </a:rPr>
              <a:t>:</a:t>
            </a:r>
            <a:br>
              <a:rPr lang="en-US" dirty="0">
                <a:solidFill>
                  <a:srgbClr val="000000"/>
                </a:solidFill>
                <a:effectLst/>
              </a:rPr>
            </a:br>
            <a:r>
              <a:rPr lang="en-US" dirty="0">
                <a:solidFill>
                  <a:schemeClr val="accent1">
                    <a:lumMod val="75000"/>
                  </a:schemeClr>
                </a:solidFill>
                <a:effectLst/>
              </a:rPr>
              <a:t>  </a:t>
            </a:r>
            <a:r>
              <a:rPr lang="en-US" dirty="0">
                <a:solidFill>
                  <a:schemeClr val="accent1">
                    <a:lumMod val="75000"/>
                  </a:schemeClr>
                </a:solidFill>
              </a:rPr>
              <a:t>print</a:t>
            </a:r>
            <a:r>
              <a:rPr lang="en-US" dirty="0">
                <a:solidFill>
                  <a:schemeClr val="accent1">
                    <a:lumMod val="75000"/>
                  </a:schemeClr>
                </a:solidFill>
                <a:effectLst/>
              </a:rPr>
              <a:t> </a:t>
            </a:r>
            <a:r>
              <a:rPr lang="en-US" dirty="0">
                <a:solidFill>
                  <a:srgbClr val="000000"/>
                </a:solidFill>
              </a:rPr>
              <a:t>'did not find'</a:t>
            </a:r>
          </a:p>
        </p:txBody>
      </p:sp>
      <p:sp>
        <p:nvSpPr>
          <p:cNvPr id="4" name="Footer Placeholder 3">
            <a:extLst>
              <a:ext uri="{FF2B5EF4-FFF2-40B4-BE49-F238E27FC236}">
                <a16:creationId xmlns:a16="http://schemas.microsoft.com/office/drawing/2014/main" id="{E7FCA8DD-5D75-0A4C-9FDB-41F9C8C26CC8}"/>
              </a:ext>
            </a:extLst>
          </p:cNvPr>
          <p:cNvSpPr>
            <a:spLocks noGrp="1"/>
          </p:cNvSpPr>
          <p:nvPr>
            <p:ph type="ftr" sz="quarter" idx="11"/>
          </p:nvPr>
        </p:nvSpPr>
        <p:spPr>
          <a:xfrm>
            <a:off x="5536367" y="6223702"/>
            <a:ext cx="5289562" cy="314067"/>
          </a:xfrm>
        </p:spPr>
        <p:txBody>
          <a:bodyPr>
            <a:normAutofit/>
          </a:bodyPr>
          <a:lstStyle/>
          <a:p>
            <a:pPr algn="r">
              <a:spcAft>
                <a:spcPts val="600"/>
              </a:spcAft>
            </a:pPr>
            <a:r>
              <a:rPr lang="en-US" sz="1000">
                <a:solidFill>
                  <a:srgbClr val="898989"/>
                </a:solidFill>
              </a:rPr>
              <a:t>Compiled by: Ndede, Migot G.</a:t>
            </a:r>
          </a:p>
        </p:txBody>
      </p:sp>
    </p:spTree>
    <p:extLst>
      <p:ext uri="{BB962C8B-B14F-4D97-AF65-F5344CB8AC3E}">
        <p14:creationId xmlns:p14="http://schemas.microsoft.com/office/powerpoint/2010/main" val="31486632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BD56271-8923-AB4B-96F6-2D6B14281CDB}"/>
              </a:ext>
            </a:extLst>
          </p:cNvPr>
          <p:cNvSpPr>
            <a:spLocks noGrp="1"/>
          </p:cNvSpPr>
          <p:nvPr>
            <p:ph type="title"/>
          </p:nvPr>
        </p:nvSpPr>
        <p:spPr>
          <a:xfrm>
            <a:off x="640079" y="2053641"/>
            <a:ext cx="3669161" cy="2760098"/>
          </a:xfrm>
        </p:spPr>
        <p:txBody>
          <a:bodyPr>
            <a:normAutofit/>
          </a:bodyPr>
          <a:lstStyle/>
          <a:p>
            <a:r>
              <a:rPr lang="en-US">
                <a:solidFill>
                  <a:srgbClr val="FFFFFF"/>
                </a:solidFill>
              </a:rPr>
              <a:t>Regular Expressions in Python</a:t>
            </a:r>
          </a:p>
        </p:txBody>
      </p:sp>
      <p:sp>
        <p:nvSpPr>
          <p:cNvPr id="3" name="Content Placeholder 2">
            <a:extLst>
              <a:ext uri="{FF2B5EF4-FFF2-40B4-BE49-F238E27FC236}">
                <a16:creationId xmlns:a16="http://schemas.microsoft.com/office/drawing/2014/main" id="{6208BEFD-9A84-6B4C-9E2E-7FF5A67A740B}"/>
              </a:ext>
            </a:extLst>
          </p:cNvPr>
          <p:cNvSpPr>
            <a:spLocks noGrp="1"/>
          </p:cNvSpPr>
          <p:nvPr>
            <p:ph idx="1"/>
          </p:nvPr>
        </p:nvSpPr>
        <p:spPr>
          <a:xfrm>
            <a:off x="5314547" y="801866"/>
            <a:ext cx="6622079" cy="5230634"/>
          </a:xfrm>
        </p:spPr>
        <p:txBody>
          <a:bodyPr anchor="ctr">
            <a:normAutofit/>
          </a:bodyPr>
          <a:lstStyle/>
          <a:p>
            <a:r>
              <a:rPr lang="en-US" sz="2200" dirty="0">
                <a:solidFill>
                  <a:srgbClr val="000000"/>
                </a:solidFill>
              </a:rPr>
              <a:t>Because search() resides in the re module, you need to </a:t>
            </a:r>
            <a:r>
              <a:rPr lang="en-US" sz="2200" dirty="0">
                <a:solidFill>
                  <a:srgbClr val="000000"/>
                </a:solidFill>
                <a:hlinkClick r:id="rId3"/>
              </a:rPr>
              <a:t>import</a:t>
            </a:r>
            <a:r>
              <a:rPr lang="en-US" sz="2200" dirty="0">
                <a:solidFill>
                  <a:srgbClr val="000000"/>
                </a:solidFill>
              </a:rPr>
              <a:t> it before you can use it. One way to do this is to import the entire module and then use the module name as a prefix when calling the function:</a:t>
            </a:r>
          </a:p>
          <a:p>
            <a:pPr marL="1371600" lvl="3" indent="0">
              <a:buNone/>
            </a:pPr>
            <a:r>
              <a:rPr lang="en-US" sz="2200" b="1" dirty="0">
                <a:solidFill>
                  <a:srgbClr val="000000"/>
                </a:solidFill>
              </a:rPr>
              <a:t>import re</a:t>
            </a:r>
          </a:p>
          <a:p>
            <a:pPr marL="1371600" lvl="3" indent="0">
              <a:buNone/>
            </a:pPr>
            <a:r>
              <a:rPr lang="en-US" sz="2200" b="1" dirty="0" err="1">
                <a:solidFill>
                  <a:srgbClr val="000000"/>
                </a:solidFill>
              </a:rPr>
              <a:t>re.search</a:t>
            </a:r>
            <a:r>
              <a:rPr lang="en-US" sz="2200" b="1" dirty="0">
                <a:solidFill>
                  <a:srgbClr val="000000"/>
                </a:solidFill>
              </a:rPr>
              <a:t>(…)</a:t>
            </a:r>
          </a:p>
          <a:p>
            <a:pPr marL="1371600" lvl="3" indent="0">
              <a:buNone/>
            </a:pPr>
            <a:endParaRPr lang="en-US" sz="2200" b="1" dirty="0">
              <a:solidFill>
                <a:srgbClr val="000000"/>
              </a:solidFill>
            </a:endParaRPr>
          </a:p>
          <a:p>
            <a:pPr marL="457200" lvl="1" indent="0">
              <a:buNone/>
            </a:pPr>
            <a:r>
              <a:rPr lang="en-US" sz="2200" dirty="0">
                <a:solidFill>
                  <a:srgbClr val="000000"/>
                </a:solidFill>
              </a:rPr>
              <a:t>Alternatively, we can import the function from the module by name and then refer to it without the module name prefix:</a:t>
            </a:r>
          </a:p>
          <a:p>
            <a:pPr marL="457200" lvl="1" indent="0">
              <a:buNone/>
            </a:pPr>
            <a:endParaRPr lang="en-US" sz="2200" dirty="0">
              <a:solidFill>
                <a:srgbClr val="000000"/>
              </a:solidFill>
            </a:endParaRPr>
          </a:p>
          <a:p>
            <a:pPr marL="1371600" lvl="3" indent="0">
              <a:buNone/>
            </a:pPr>
            <a:r>
              <a:rPr lang="en-US" sz="2200" b="1" dirty="0">
                <a:solidFill>
                  <a:srgbClr val="000000"/>
                </a:solidFill>
              </a:rPr>
              <a:t>from re import search</a:t>
            </a:r>
          </a:p>
          <a:p>
            <a:pPr marL="1371600" lvl="3" indent="0">
              <a:buNone/>
            </a:pPr>
            <a:r>
              <a:rPr lang="en-US" sz="2200" b="1" dirty="0">
                <a:solidFill>
                  <a:srgbClr val="000000"/>
                </a:solidFill>
              </a:rPr>
              <a:t>Search(…)</a:t>
            </a:r>
          </a:p>
        </p:txBody>
      </p:sp>
      <p:sp>
        <p:nvSpPr>
          <p:cNvPr id="4" name="Footer Placeholder 3">
            <a:extLst>
              <a:ext uri="{FF2B5EF4-FFF2-40B4-BE49-F238E27FC236}">
                <a16:creationId xmlns:a16="http://schemas.microsoft.com/office/drawing/2014/main" id="{AEDD3E0C-DC27-C849-A559-563F6761B549}"/>
              </a:ext>
            </a:extLst>
          </p:cNvPr>
          <p:cNvSpPr>
            <a:spLocks noGrp="1"/>
          </p:cNvSpPr>
          <p:nvPr>
            <p:ph type="ftr" sz="quarter" idx="11"/>
          </p:nvPr>
        </p:nvSpPr>
        <p:spPr>
          <a:xfrm>
            <a:off x="5536367" y="6223702"/>
            <a:ext cx="5289562" cy="314067"/>
          </a:xfrm>
        </p:spPr>
        <p:txBody>
          <a:bodyPr>
            <a:normAutofit/>
          </a:bodyPr>
          <a:lstStyle/>
          <a:p>
            <a:pPr algn="r">
              <a:spcAft>
                <a:spcPts val="600"/>
              </a:spcAft>
            </a:pPr>
            <a:r>
              <a:rPr lang="en-US" sz="1000">
                <a:solidFill>
                  <a:srgbClr val="898989"/>
                </a:solidFill>
              </a:rPr>
              <a:t>Compiled by: Ndede, Migot G.</a:t>
            </a:r>
          </a:p>
        </p:txBody>
      </p:sp>
    </p:spTree>
    <p:extLst>
      <p:ext uri="{BB962C8B-B14F-4D97-AF65-F5344CB8AC3E}">
        <p14:creationId xmlns:p14="http://schemas.microsoft.com/office/powerpoint/2010/main" val="1970924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7FC1213-C84F-FD4B-8A4B-C185F12B4750}"/>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Regular Expressions</a:t>
            </a:r>
          </a:p>
        </p:txBody>
      </p:sp>
      <p:sp>
        <p:nvSpPr>
          <p:cNvPr id="3" name="Content Placeholder 2">
            <a:extLst>
              <a:ext uri="{FF2B5EF4-FFF2-40B4-BE49-F238E27FC236}">
                <a16:creationId xmlns:a16="http://schemas.microsoft.com/office/drawing/2014/main" id="{483816B9-DAA8-F941-BB67-4EB54399C8A5}"/>
              </a:ext>
            </a:extLst>
          </p:cNvPr>
          <p:cNvSpPr>
            <a:spLocks noGrp="1"/>
          </p:cNvSpPr>
          <p:nvPr>
            <p:ph idx="1"/>
          </p:nvPr>
        </p:nvSpPr>
        <p:spPr>
          <a:xfrm>
            <a:off x="5536367" y="593124"/>
            <a:ext cx="6015554" cy="5630578"/>
          </a:xfrm>
        </p:spPr>
        <p:txBody>
          <a:bodyPr anchor="ctr">
            <a:normAutofit/>
          </a:bodyPr>
          <a:lstStyle/>
          <a:p>
            <a:r>
              <a:rPr lang="en-US" sz="2000" dirty="0">
                <a:solidFill>
                  <a:srgbClr val="000000"/>
                </a:solidFill>
              </a:rPr>
              <a:t>Python Regex Metacharacters</a:t>
            </a:r>
          </a:p>
          <a:p>
            <a:r>
              <a:rPr lang="en-US" sz="2000" dirty="0">
                <a:solidFill>
                  <a:srgbClr val="000000"/>
                </a:solidFill>
              </a:rPr>
              <a:t>The real power of regex matching in Python emerges when &lt;regex&gt; contains special characters called </a:t>
            </a:r>
            <a:r>
              <a:rPr lang="en-US" sz="2000" b="1" dirty="0">
                <a:solidFill>
                  <a:srgbClr val="000000"/>
                </a:solidFill>
              </a:rPr>
              <a:t>metacharacters</a:t>
            </a:r>
            <a:r>
              <a:rPr lang="en-US" sz="2000" dirty="0">
                <a:solidFill>
                  <a:srgbClr val="000000"/>
                </a:solidFill>
              </a:rPr>
              <a:t>. These have a unique meaning to the regex matching engine and vastly enhance the capability of the search.</a:t>
            </a:r>
          </a:p>
          <a:p>
            <a:r>
              <a:rPr lang="en-US" sz="2000" dirty="0">
                <a:solidFill>
                  <a:srgbClr val="000000"/>
                </a:solidFill>
              </a:rPr>
              <a:t>Consider again the problem of how to determine whether a string contains any three consecutive decimal digit characters.</a:t>
            </a:r>
          </a:p>
          <a:p>
            <a:r>
              <a:rPr lang="en-US" sz="2000" dirty="0">
                <a:solidFill>
                  <a:srgbClr val="000000"/>
                </a:solidFill>
              </a:rPr>
              <a:t>In a regex, a set of characters specified in square brackets ([]) makes up a </a:t>
            </a:r>
            <a:r>
              <a:rPr lang="en-US" sz="2000" b="1" dirty="0">
                <a:solidFill>
                  <a:srgbClr val="000000"/>
                </a:solidFill>
              </a:rPr>
              <a:t>character class</a:t>
            </a:r>
            <a:r>
              <a:rPr lang="en-US" sz="2000" dirty="0">
                <a:solidFill>
                  <a:srgbClr val="000000"/>
                </a:solidFill>
              </a:rPr>
              <a:t>. This metacharacter sequence matches any single character that is in the class, as demonstrated in the following example:</a:t>
            </a:r>
          </a:p>
          <a:p>
            <a:endParaRPr lang="en-US" sz="2000" dirty="0">
              <a:solidFill>
                <a:srgbClr val="000000"/>
              </a:solidFill>
            </a:endParaRPr>
          </a:p>
        </p:txBody>
      </p:sp>
      <p:sp>
        <p:nvSpPr>
          <p:cNvPr id="4" name="Footer Placeholder 3">
            <a:extLst>
              <a:ext uri="{FF2B5EF4-FFF2-40B4-BE49-F238E27FC236}">
                <a16:creationId xmlns:a16="http://schemas.microsoft.com/office/drawing/2014/main" id="{A4E6220D-BFD9-0340-9C00-0675FE858595}"/>
              </a:ext>
            </a:extLst>
          </p:cNvPr>
          <p:cNvSpPr>
            <a:spLocks noGrp="1"/>
          </p:cNvSpPr>
          <p:nvPr>
            <p:ph type="ftr" sz="quarter" idx="11"/>
          </p:nvPr>
        </p:nvSpPr>
        <p:spPr>
          <a:xfrm>
            <a:off x="5536367" y="6223702"/>
            <a:ext cx="5289562" cy="314067"/>
          </a:xfrm>
        </p:spPr>
        <p:txBody>
          <a:bodyPr>
            <a:normAutofit/>
          </a:bodyPr>
          <a:lstStyle/>
          <a:p>
            <a:pPr algn="r">
              <a:spcAft>
                <a:spcPts val="600"/>
              </a:spcAft>
            </a:pPr>
            <a:r>
              <a:rPr lang="en-US" sz="1000">
                <a:solidFill>
                  <a:srgbClr val="898989"/>
                </a:solidFill>
              </a:rPr>
              <a:t>Compiled by: Ndede, Migot G.</a:t>
            </a:r>
          </a:p>
        </p:txBody>
      </p:sp>
    </p:spTree>
    <p:extLst>
      <p:ext uri="{BB962C8B-B14F-4D97-AF65-F5344CB8AC3E}">
        <p14:creationId xmlns:p14="http://schemas.microsoft.com/office/powerpoint/2010/main" val="1926556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9A1D4-209E-6F46-95A3-E5DC788E3295}"/>
              </a:ext>
            </a:extLst>
          </p:cNvPr>
          <p:cNvSpPr>
            <a:spLocks noGrp="1"/>
          </p:cNvSpPr>
          <p:nvPr>
            <p:ph type="title"/>
          </p:nvPr>
        </p:nvSpPr>
        <p:spPr/>
        <p:txBody>
          <a:bodyPr/>
          <a:lstStyle/>
          <a:p>
            <a:r>
              <a:rPr lang="en-US" dirty="0"/>
              <a:t>Python </a:t>
            </a:r>
            <a:r>
              <a:rPr lang="en-US"/>
              <a:t>Regular Expressions</a:t>
            </a:r>
          </a:p>
        </p:txBody>
      </p:sp>
      <p:sp>
        <p:nvSpPr>
          <p:cNvPr id="3" name="Content Placeholder 2">
            <a:extLst>
              <a:ext uri="{FF2B5EF4-FFF2-40B4-BE49-F238E27FC236}">
                <a16:creationId xmlns:a16="http://schemas.microsoft.com/office/drawing/2014/main" id="{A43C668C-B54E-974B-92C8-5F99EDD6107B}"/>
              </a:ext>
            </a:extLst>
          </p:cNvPr>
          <p:cNvSpPr>
            <a:spLocks noGrp="1"/>
          </p:cNvSpPr>
          <p:nvPr>
            <p:ph idx="1"/>
          </p:nvPr>
        </p:nvSpPr>
        <p:spPr/>
        <p:txBody>
          <a:bodyPr>
            <a:normAutofit fontScale="55000" lnSpcReduction="20000"/>
          </a:bodyPr>
          <a:lstStyle/>
          <a:p>
            <a:r>
              <a:rPr lang="en-US" b="1" dirty="0"/>
              <a:t>Basic Patterns</a:t>
            </a:r>
          </a:p>
          <a:p>
            <a:r>
              <a:rPr lang="en-US" dirty="0"/>
              <a:t>The power of regular expressions is that they can specify patterns, not just fixed characters. Here are the most basic patterns which match single chars:</a:t>
            </a:r>
          </a:p>
          <a:p>
            <a:r>
              <a:rPr lang="en-US" dirty="0"/>
              <a:t>a, X, 9, &lt; -- ordinary characters just match themselves exactly. The meta-characters which do not match themselves because they have special meanings are: . ^ $ * + ? { [ ] \ | ( ) (details below)</a:t>
            </a:r>
          </a:p>
          <a:p>
            <a:r>
              <a:rPr lang="en-US" dirty="0"/>
              <a:t>. (a period) -- matches any single character except newline '\n'</a:t>
            </a:r>
          </a:p>
          <a:p>
            <a:r>
              <a:rPr lang="en-US" dirty="0"/>
              <a:t>\w -- (lowercase w) matches a "word" character: a letter or digit or </a:t>
            </a:r>
            <a:r>
              <a:rPr lang="en-US" dirty="0" err="1"/>
              <a:t>underbar</a:t>
            </a:r>
            <a:r>
              <a:rPr lang="en-US" dirty="0"/>
              <a:t> [a-zA-Z0-9_]. Note that although "word" is the mnemonic for this, it only matches a single word char, not a whole word. \W (upper case W) matches any non-word character.</a:t>
            </a:r>
          </a:p>
          <a:p>
            <a:r>
              <a:rPr lang="en-US" dirty="0"/>
              <a:t>\b -- boundary between word and non-word</a:t>
            </a:r>
          </a:p>
          <a:p>
            <a:r>
              <a:rPr lang="en-US" dirty="0"/>
              <a:t>\s -- (lowercase s) matches a single whitespace character -- space, newline, return, tab, form [ \n\r\t\f]. \S (upper case S) matches any non-whitespace character.</a:t>
            </a:r>
          </a:p>
          <a:p>
            <a:r>
              <a:rPr lang="en-US" dirty="0"/>
              <a:t>\t, \n, \r -- tab, newline, return</a:t>
            </a:r>
          </a:p>
          <a:p>
            <a:r>
              <a:rPr lang="en-US" dirty="0"/>
              <a:t>\d -- decimal digit [0-9] (some older regex utilities do not support but \d, but they all support \w and \s)</a:t>
            </a:r>
          </a:p>
          <a:p>
            <a:r>
              <a:rPr lang="en-US" dirty="0"/>
              <a:t>^ = start, $ = end -- match the start or end of the string</a:t>
            </a:r>
          </a:p>
          <a:p>
            <a:r>
              <a:rPr lang="en-US" dirty="0"/>
              <a:t>\ -- inhibit the "specialness" of a character. So, for example, use \. to match a period or \\ to match a slash. If you are unsure if a character has special meaning, such as '@', you can put a slash in front of it, \@, to make sure it is treated just as a character.</a:t>
            </a:r>
          </a:p>
          <a:p>
            <a:pPr marL="0" indent="0">
              <a:buNone/>
            </a:pPr>
            <a:endParaRPr lang="en-US" dirty="0"/>
          </a:p>
        </p:txBody>
      </p:sp>
      <p:sp>
        <p:nvSpPr>
          <p:cNvPr id="4" name="Footer Placeholder 3">
            <a:extLst>
              <a:ext uri="{FF2B5EF4-FFF2-40B4-BE49-F238E27FC236}">
                <a16:creationId xmlns:a16="http://schemas.microsoft.com/office/drawing/2014/main" id="{C5AE39CE-DD8C-DF43-8FE4-87455DAAC664}"/>
              </a:ext>
            </a:extLst>
          </p:cNvPr>
          <p:cNvSpPr>
            <a:spLocks noGrp="1"/>
          </p:cNvSpPr>
          <p:nvPr>
            <p:ph type="ftr" sz="quarter" idx="11"/>
          </p:nvPr>
        </p:nvSpPr>
        <p:spPr/>
        <p:txBody>
          <a:bodyPr/>
          <a:lstStyle/>
          <a:p>
            <a:r>
              <a:rPr lang="en-US"/>
              <a:t>Compiled by: Ndede, Migot G.</a:t>
            </a:r>
          </a:p>
        </p:txBody>
      </p:sp>
    </p:spTree>
    <p:extLst>
      <p:ext uri="{BB962C8B-B14F-4D97-AF65-F5344CB8AC3E}">
        <p14:creationId xmlns:p14="http://schemas.microsoft.com/office/powerpoint/2010/main" val="1539760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F10AF66-CA18-BD45-A880-741569D52A7C}"/>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OOP</a:t>
            </a:r>
          </a:p>
        </p:txBody>
      </p:sp>
      <p:sp>
        <p:nvSpPr>
          <p:cNvPr id="3" name="Content Placeholder 2">
            <a:extLst>
              <a:ext uri="{FF2B5EF4-FFF2-40B4-BE49-F238E27FC236}">
                <a16:creationId xmlns:a16="http://schemas.microsoft.com/office/drawing/2014/main" id="{E0F89ADA-5C6F-9741-9020-09DD759A9CA0}"/>
              </a:ext>
            </a:extLst>
          </p:cNvPr>
          <p:cNvSpPr>
            <a:spLocks noGrp="1"/>
          </p:cNvSpPr>
          <p:nvPr>
            <p:ph idx="1"/>
          </p:nvPr>
        </p:nvSpPr>
        <p:spPr>
          <a:xfrm>
            <a:off x="6090574" y="801866"/>
            <a:ext cx="5306084" cy="5230634"/>
          </a:xfrm>
        </p:spPr>
        <p:txBody>
          <a:bodyPr anchor="ctr">
            <a:normAutofit/>
          </a:bodyPr>
          <a:lstStyle/>
          <a:p>
            <a:pPr marL="0" indent="0">
              <a:buNone/>
            </a:pPr>
            <a:r>
              <a:rPr lang="en-US" sz="2400">
                <a:solidFill>
                  <a:srgbClr val="000000"/>
                </a:solidFill>
              </a:rPr>
              <a:t>Object-oriented programming refers to the concept in high-level languages such as Python that uses Objects and classes in their implementations. OOP has four major building blocks which are, </a:t>
            </a:r>
          </a:p>
          <a:p>
            <a:pPr marL="0" indent="0">
              <a:buNone/>
            </a:pPr>
            <a:endParaRPr lang="en-US" sz="2400" b="0">
              <a:solidFill>
                <a:srgbClr val="000000"/>
              </a:solidFill>
              <a:effectLst/>
            </a:endParaRPr>
          </a:p>
          <a:p>
            <a:pPr marL="914400" lvl="2" indent="0">
              <a:buNone/>
            </a:pPr>
            <a:r>
              <a:rPr lang="en-US" sz="2400">
                <a:solidFill>
                  <a:srgbClr val="000000"/>
                </a:solidFill>
              </a:rPr>
              <a:t>i) Polymorphism, </a:t>
            </a:r>
            <a:endParaRPr lang="en-US" sz="2400" b="0">
              <a:solidFill>
                <a:srgbClr val="000000"/>
              </a:solidFill>
              <a:effectLst/>
            </a:endParaRPr>
          </a:p>
          <a:p>
            <a:pPr marL="914400" lvl="2" indent="0">
              <a:buNone/>
            </a:pPr>
            <a:r>
              <a:rPr lang="en-US" sz="2400">
                <a:solidFill>
                  <a:srgbClr val="000000"/>
                </a:solidFill>
              </a:rPr>
              <a:t>ii) Encapsulation, </a:t>
            </a:r>
            <a:endParaRPr lang="en-US" sz="2400" b="0">
              <a:solidFill>
                <a:srgbClr val="000000"/>
              </a:solidFill>
              <a:effectLst/>
            </a:endParaRPr>
          </a:p>
          <a:p>
            <a:pPr marL="914400" lvl="2" indent="0">
              <a:buNone/>
            </a:pPr>
            <a:r>
              <a:rPr lang="en-US" sz="2400">
                <a:solidFill>
                  <a:srgbClr val="000000"/>
                </a:solidFill>
              </a:rPr>
              <a:t>iii) Abstraction, and </a:t>
            </a:r>
            <a:endParaRPr lang="en-US" sz="2400" b="0">
              <a:solidFill>
                <a:srgbClr val="000000"/>
              </a:solidFill>
              <a:effectLst/>
            </a:endParaRPr>
          </a:p>
          <a:p>
            <a:pPr marL="914400" lvl="2" indent="0">
              <a:buNone/>
            </a:pPr>
            <a:r>
              <a:rPr lang="en-US" sz="2400">
                <a:solidFill>
                  <a:srgbClr val="000000"/>
                </a:solidFill>
              </a:rPr>
              <a:t>iv) Inheritance.  </a:t>
            </a:r>
            <a:endParaRPr lang="en-US" sz="2400" b="0">
              <a:solidFill>
                <a:srgbClr val="000000"/>
              </a:solidFill>
              <a:effectLst/>
            </a:endParaRPr>
          </a:p>
          <a:p>
            <a:pPr marL="0" indent="0">
              <a:buNone/>
            </a:pPr>
            <a:br>
              <a:rPr lang="en-US" sz="2400">
                <a:solidFill>
                  <a:srgbClr val="000000"/>
                </a:solidFill>
              </a:rPr>
            </a:br>
            <a:endParaRPr lang="en-US" sz="2400">
              <a:solidFill>
                <a:srgbClr val="000000"/>
              </a:solidFill>
            </a:endParaRPr>
          </a:p>
        </p:txBody>
      </p:sp>
      <p:sp>
        <p:nvSpPr>
          <p:cNvPr id="4" name="Footer Placeholder 3">
            <a:extLst>
              <a:ext uri="{FF2B5EF4-FFF2-40B4-BE49-F238E27FC236}">
                <a16:creationId xmlns:a16="http://schemas.microsoft.com/office/drawing/2014/main" id="{49FDE072-1DA0-834B-8F49-F3E59FD4888B}"/>
              </a:ext>
            </a:extLst>
          </p:cNvPr>
          <p:cNvSpPr>
            <a:spLocks noGrp="1"/>
          </p:cNvSpPr>
          <p:nvPr>
            <p:ph type="ftr" sz="quarter" idx="11"/>
          </p:nvPr>
        </p:nvSpPr>
        <p:spPr>
          <a:xfrm>
            <a:off x="5536367" y="6223702"/>
            <a:ext cx="5289562" cy="314067"/>
          </a:xfrm>
        </p:spPr>
        <p:txBody>
          <a:bodyPr>
            <a:normAutofit/>
          </a:bodyPr>
          <a:lstStyle/>
          <a:p>
            <a:pPr algn="r">
              <a:spcAft>
                <a:spcPts val="600"/>
              </a:spcAft>
            </a:pPr>
            <a:r>
              <a:rPr lang="en-US" sz="1000">
                <a:solidFill>
                  <a:srgbClr val="898989"/>
                </a:solidFill>
              </a:rPr>
              <a:t>Compiled by: Ndede, Migot G.</a:t>
            </a:r>
          </a:p>
        </p:txBody>
      </p:sp>
    </p:spTree>
    <p:extLst>
      <p:ext uri="{BB962C8B-B14F-4D97-AF65-F5344CB8AC3E}">
        <p14:creationId xmlns:p14="http://schemas.microsoft.com/office/powerpoint/2010/main" val="31331663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0F200C8-2956-1141-A9EE-6A36D11CD226}"/>
              </a:ext>
            </a:extLst>
          </p:cNvPr>
          <p:cNvSpPr>
            <a:spLocks noGrp="1"/>
          </p:cNvSpPr>
          <p:nvPr>
            <p:ph type="title"/>
          </p:nvPr>
        </p:nvSpPr>
        <p:spPr>
          <a:xfrm>
            <a:off x="640079" y="2053641"/>
            <a:ext cx="3669161" cy="2760098"/>
          </a:xfrm>
        </p:spPr>
        <p:txBody>
          <a:bodyPr>
            <a:normAutofit/>
          </a:bodyPr>
          <a:lstStyle/>
          <a:p>
            <a:r>
              <a:rPr lang="en-US">
                <a:solidFill>
                  <a:srgbClr val="FFFFFF"/>
                </a:solidFill>
              </a:rPr>
              <a:t>Python Regular Expressions</a:t>
            </a:r>
          </a:p>
        </p:txBody>
      </p:sp>
      <p:sp>
        <p:nvSpPr>
          <p:cNvPr id="3" name="Content Placeholder 2">
            <a:extLst>
              <a:ext uri="{FF2B5EF4-FFF2-40B4-BE49-F238E27FC236}">
                <a16:creationId xmlns:a16="http://schemas.microsoft.com/office/drawing/2014/main" id="{D752F4B6-FA2F-8C49-A79E-5B73EAE10855}"/>
              </a:ext>
            </a:extLst>
          </p:cNvPr>
          <p:cNvSpPr>
            <a:spLocks noGrp="1"/>
          </p:cNvSpPr>
          <p:nvPr>
            <p:ph idx="1"/>
          </p:nvPr>
        </p:nvSpPr>
        <p:spPr>
          <a:xfrm>
            <a:off x="5177481" y="801866"/>
            <a:ext cx="6870357" cy="5421836"/>
          </a:xfrm>
        </p:spPr>
        <p:txBody>
          <a:bodyPr anchor="ctr">
            <a:normAutofit/>
          </a:bodyPr>
          <a:lstStyle/>
          <a:p>
            <a:pPr marL="0" indent="0">
              <a:buNone/>
            </a:pPr>
            <a:r>
              <a:rPr lang="en-US" sz="2400" dirty="0">
                <a:solidFill>
                  <a:srgbClr val="000000"/>
                </a:solidFill>
              </a:rPr>
              <a:t>&gt;&gt;&gt; </a:t>
            </a:r>
            <a:r>
              <a:rPr lang="en-US" sz="2400" dirty="0">
                <a:solidFill>
                  <a:srgbClr val="FF0000"/>
                </a:solidFill>
              </a:rPr>
              <a:t>string = 'foo123bar’ </a:t>
            </a:r>
          </a:p>
          <a:p>
            <a:pPr marL="0" indent="0">
              <a:buNone/>
            </a:pPr>
            <a:r>
              <a:rPr lang="en-US" sz="2400" dirty="0">
                <a:solidFill>
                  <a:srgbClr val="000000"/>
                </a:solidFill>
              </a:rPr>
              <a:t>&gt;&gt;&gt; </a:t>
            </a:r>
            <a:r>
              <a:rPr lang="en-US" sz="2400" dirty="0" err="1">
                <a:solidFill>
                  <a:srgbClr val="FF0000"/>
                </a:solidFill>
              </a:rPr>
              <a:t>re.search</a:t>
            </a:r>
            <a:r>
              <a:rPr lang="en-US" sz="2400" dirty="0">
                <a:solidFill>
                  <a:srgbClr val="FF0000"/>
                </a:solidFill>
              </a:rPr>
              <a:t>('[0-9][0-9][0-9]’, string) </a:t>
            </a:r>
            <a:r>
              <a:rPr lang="en-US" sz="2400" dirty="0">
                <a:solidFill>
                  <a:srgbClr val="000000"/>
                </a:solidFill>
              </a:rPr>
              <a:t>&lt;_</a:t>
            </a:r>
            <a:r>
              <a:rPr lang="en-US" sz="2400" dirty="0" err="1">
                <a:solidFill>
                  <a:srgbClr val="000000"/>
                </a:solidFill>
              </a:rPr>
              <a:t>sre.SRE_Match</a:t>
            </a:r>
            <a:r>
              <a:rPr lang="en-US" sz="2400" dirty="0">
                <a:solidFill>
                  <a:srgbClr val="000000"/>
                </a:solidFill>
              </a:rPr>
              <a:t> object; span=(3, 6), match='123’&gt;</a:t>
            </a:r>
          </a:p>
          <a:p>
            <a:pPr marL="0" indent="0">
              <a:buNone/>
            </a:pPr>
            <a:endParaRPr lang="en-US" sz="2400" dirty="0">
              <a:solidFill>
                <a:srgbClr val="000000"/>
              </a:solidFill>
            </a:endParaRPr>
          </a:p>
          <a:p>
            <a:r>
              <a:rPr lang="en-US" sz="2400" dirty="0">
                <a:solidFill>
                  <a:srgbClr val="000000"/>
                </a:solidFill>
              </a:rPr>
              <a:t>[0-9] matches any single decimal digit character—any character between '0' and '9', inclusive. The full expression [0-9][0-9][0-9] matches any sequence of three decimal digit characters. In this case, string matches because it contains three consecutive decimal digit characters, '123'.</a:t>
            </a:r>
          </a:p>
        </p:txBody>
      </p:sp>
      <p:sp>
        <p:nvSpPr>
          <p:cNvPr id="4" name="Footer Placeholder 3">
            <a:extLst>
              <a:ext uri="{FF2B5EF4-FFF2-40B4-BE49-F238E27FC236}">
                <a16:creationId xmlns:a16="http://schemas.microsoft.com/office/drawing/2014/main" id="{20659E49-B56A-FF4E-9EB2-F2F786BFB169}"/>
              </a:ext>
            </a:extLst>
          </p:cNvPr>
          <p:cNvSpPr>
            <a:spLocks noGrp="1"/>
          </p:cNvSpPr>
          <p:nvPr>
            <p:ph type="ftr" sz="quarter" idx="11"/>
          </p:nvPr>
        </p:nvSpPr>
        <p:spPr>
          <a:xfrm>
            <a:off x="5536367" y="6223702"/>
            <a:ext cx="5289562" cy="314067"/>
          </a:xfrm>
        </p:spPr>
        <p:txBody>
          <a:bodyPr>
            <a:normAutofit/>
          </a:bodyPr>
          <a:lstStyle/>
          <a:p>
            <a:pPr algn="r">
              <a:spcAft>
                <a:spcPts val="600"/>
              </a:spcAft>
            </a:pPr>
            <a:r>
              <a:rPr lang="en-US" sz="1000">
                <a:solidFill>
                  <a:srgbClr val="898989"/>
                </a:solidFill>
              </a:rPr>
              <a:t>Compiled by: Ndede, Migot G.</a:t>
            </a:r>
          </a:p>
        </p:txBody>
      </p:sp>
    </p:spTree>
    <p:extLst>
      <p:ext uri="{BB962C8B-B14F-4D97-AF65-F5344CB8AC3E}">
        <p14:creationId xmlns:p14="http://schemas.microsoft.com/office/powerpoint/2010/main" val="26066011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323DABB-2F22-F041-A989-5AD824B55638}"/>
              </a:ext>
            </a:extLst>
          </p:cNvPr>
          <p:cNvSpPr>
            <a:spLocks noGrp="1"/>
          </p:cNvSpPr>
          <p:nvPr>
            <p:ph type="title"/>
          </p:nvPr>
        </p:nvSpPr>
        <p:spPr>
          <a:xfrm>
            <a:off x="640079" y="2053641"/>
            <a:ext cx="3669161" cy="2760098"/>
          </a:xfrm>
        </p:spPr>
        <p:txBody>
          <a:bodyPr>
            <a:normAutofit/>
          </a:bodyPr>
          <a:lstStyle/>
          <a:p>
            <a:r>
              <a:rPr lang="en-US">
                <a:solidFill>
                  <a:srgbClr val="FFFFFF"/>
                </a:solidFill>
              </a:rPr>
              <a:t>Python Regular Expressions</a:t>
            </a:r>
          </a:p>
        </p:txBody>
      </p:sp>
      <p:sp>
        <p:nvSpPr>
          <p:cNvPr id="3" name="Content Placeholder 2">
            <a:extLst>
              <a:ext uri="{FF2B5EF4-FFF2-40B4-BE49-F238E27FC236}">
                <a16:creationId xmlns:a16="http://schemas.microsoft.com/office/drawing/2014/main" id="{1D014D41-D3D0-6B45-B711-4DF53FFE4EC4}"/>
              </a:ext>
            </a:extLst>
          </p:cNvPr>
          <p:cNvSpPr>
            <a:spLocks noGrp="1"/>
          </p:cNvSpPr>
          <p:nvPr>
            <p:ph idx="1"/>
          </p:nvPr>
        </p:nvSpPr>
        <p:spPr>
          <a:xfrm>
            <a:off x="5536367" y="801866"/>
            <a:ext cx="6015554" cy="5230634"/>
          </a:xfrm>
        </p:spPr>
        <p:txBody>
          <a:bodyPr anchor="ctr">
            <a:normAutofit/>
          </a:bodyPr>
          <a:lstStyle/>
          <a:p>
            <a:r>
              <a:rPr lang="en-US" sz="2200" dirty="0">
                <a:solidFill>
                  <a:srgbClr val="000000"/>
                </a:solidFill>
              </a:rPr>
              <a:t>These strings also match:</a:t>
            </a:r>
          </a:p>
          <a:p>
            <a:pPr marL="0" indent="0">
              <a:buNone/>
            </a:pPr>
            <a:r>
              <a:rPr lang="en-US" sz="2200" dirty="0">
                <a:solidFill>
                  <a:srgbClr val="000000"/>
                </a:solidFill>
              </a:rPr>
              <a:t>&gt;&gt;&gt; </a:t>
            </a:r>
            <a:r>
              <a:rPr lang="en-US" sz="2200" dirty="0" err="1">
                <a:solidFill>
                  <a:srgbClr val="FF0000"/>
                </a:solidFill>
              </a:rPr>
              <a:t>re.search</a:t>
            </a:r>
            <a:r>
              <a:rPr lang="en-US" sz="2200" dirty="0">
                <a:solidFill>
                  <a:srgbClr val="FF0000"/>
                </a:solidFill>
              </a:rPr>
              <a:t>('[0-9][0-9][0-9]', 'foo456bar’) </a:t>
            </a:r>
          </a:p>
          <a:p>
            <a:pPr marL="0" indent="0">
              <a:buNone/>
            </a:pPr>
            <a:r>
              <a:rPr lang="en-US" sz="2200" dirty="0">
                <a:solidFill>
                  <a:srgbClr val="000000"/>
                </a:solidFill>
              </a:rPr>
              <a:t>&lt;_</a:t>
            </a:r>
            <a:r>
              <a:rPr lang="en-US" sz="2200" dirty="0" err="1">
                <a:solidFill>
                  <a:srgbClr val="000000"/>
                </a:solidFill>
              </a:rPr>
              <a:t>sre.SRE_Match</a:t>
            </a:r>
            <a:r>
              <a:rPr lang="en-US" sz="2200" dirty="0">
                <a:solidFill>
                  <a:srgbClr val="000000"/>
                </a:solidFill>
              </a:rPr>
              <a:t> object; span=(3, 6), match='456’&gt; </a:t>
            </a:r>
          </a:p>
          <a:p>
            <a:pPr marL="0" indent="0">
              <a:buNone/>
            </a:pPr>
            <a:endParaRPr lang="en-US" sz="2200" dirty="0">
              <a:solidFill>
                <a:srgbClr val="000000"/>
              </a:solidFill>
            </a:endParaRPr>
          </a:p>
          <a:p>
            <a:pPr marL="0" indent="0">
              <a:buNone/>
            </a:pPr>
            <a:r>
              <a:rPr lang="en-US" sz="2200" dirty="0">
                <a:solidFill>
                  <a:srgbClr val="000000"/>
                </a:solidFill>
              </a:rPr>
              <a:t>&gt;&gt;&gt; </a:t>
            </a:r>
            <a:r>
              <a:rPr lang="en-US" sz="2200" dirty="0" err="1">
                <a:solidFill>
                  <a:srgbClr val="FF0000"/>
                </a:solidFill>
              </a:rPr>
              <a:t>re.search</a:t>
            </a:r>
            <a:r>
              <a:rPr lang="en-US" sz="2200" dirty="0">
                <a:solidFill>
                  <a:srgbClr val="FF0000"/>
                </a:solidFill>
              </a:rPr>
              <a:t>('[0-9][0-9][0-9]', '234baz’) </a:t>
            </a:r>
          </a:p>
          <a:p>
            <a:pPr marL="0" indent="0">
              <a:buNone/>
            </a:pPr>
            <a:r>
              <a:rPr lang="en-US" sz="2200" dirty="0">
                <a:solidFill>
                  <a:srgbClr val="000000"/>
                </a:solidFill>
              </a:rPr>
              <a:t>&lt;_</a:t>
            </a:r>
            <a:r>
              <a:rPr lang="en-US" sz="2200" dirty="0" err="1">
                <a:solidFill>
                  <a:srgbClr val="000000"/>
                </a:solidFill>
              </a:rPr>
              <a:t>sre.SRE_Match</a:t>
            </a:r>
            <a:r>
              <a:rPr lang="en-US" sz="2200" dirty="0">
                <a:solidFill>
                  <a:srgbClr val="000000"/>
                </a:solidFill>
              </a:rPr>
              <a:t> object; span=(0, 3), match='234’&gt; </a:t>
            </a:r>
          </a:p>
          <a:p>
            <a:pPr marL="0" indent="0">
              <a:buNone/>
            </a:pPr>
            <a:endParaRPr lang="en-US" sz="2200" dirty="0">
              <a:solidFill>
                <a:srgbClr val="000000"/>
              </a:solidFill>
            </a:endParaRPr>
          </a:p>
          <a:p>
            <a:pPr marL="0" indent="0">
              <a:buNone/>
            </a:pPr>
            <a:r>
              <a:rPr lang="en-US" sz="2200" dirty="0">
                <a:solidFill>
                  <a:srgbClr val="000000"/>
                </a:solidFill>
              </a:rPr>
              <a:t>&gt;&gt;&gt; </a:t>
            </a:r>
            <a:r>
              <a:rPr lang="en-US" sz="2200" dirty="0" err="1">
                <a:solidFill>
                  <a:srgbClr val="FF0000"/>
                </a:solidFill>
              </a:rPr>
              <a:t>re.search</a:t>
            </a:r>
            <a:r>
              <a:rPr lang="en-US" sz="2200" dirty="0">
                <a:solidFill>
                  <a:srgbClr val="FF0000"/>
                </a:solidFill>
              </a:rPr>
              <a:t>('[0-9][0-9][0-9]', 'qux678’) </a:t>
            </a:r>
          </a:p>
          <a:p>
            <a:pPr marL="0" indent="0">
              <a:buNone/>
            </a:pPr>
            <a:r>
              <a:rPr lang="en-US" sz="2200" dirty="0">
                <a:solidFill>
                  <a:srgbClr val="000000"/>
                </a:solidFill>
              </a:rPr>
              <a:t>&lt;_</a:t>
            </a:r>
            <a:r>
              <a:rPr lang="en-US" sz="2200" dirty="0" err="1">
                <a:solidFill>
                  <a:srgbClr val="000000"/>
                </a:solidFill>
              </a:rPr>
              <a:t>sre.SRE_Match</a:t>
            </a:r>
            <a:r>
              <a:rPr lang="en-US" sz="2200" dirty="0">
                <a:solidFill>
                  <a:srgbClr val="000000"/>
                </a:solidFill>
              </a:rPr>
              <a:t> object; span=(3, 6), match='678'&gt;</a:t>
            </a:r>
          </a:p>
        </p:txBody>
      </p:sp>
      <p:sp>
        <p:nvSpPr>
          <p:cNvPr id="4" name="Footer Placeholder 3">
            <a:extLst>
              <a:ext uri="{FF2B5EF4-FFF2-40B4-BE49-F238E27FC236}">
                <a16:creationId xmlns:a16="http://schemas.microsoft.com/office/drawing/2014/main" id="{5F257AB1-6943-CF4F-BD85-410D263CDDA0}"/>
              </a:ext>
            </a:extLst>
          </p:cNvPr>
          <p:cNvSpPr>
            <a:spLocks noGrp="1"/>
          </p:cNvSpPr>
          <p:nvPr>
            <p:ph type="ftr" sz="quarter" idx="11"/>
          </p:nvPr>
        </p:nvSpPr>
        <p:spPr>
          <a:xfrm>
            <a:off x="5536367" y="6223702"/>
            <a:ext cx="5289562" cy="314067"/>
          </a:xfrm>
        </p:spPr>
        <p:txBody>
          <a:bodyPr>
            <a:normAutofit/>
          </a:bodyPr>
          <a:lstStyle/>
          <a:p>
            <a:pPr algn="r">
              <a:spcAft>
                <a:spcPts val="600"/>
              </a:spcAft>
            </a:pPr>
            <a:r>
              <a:rPr lang="en-US" sz="1000">
                <a:solidFill>
                  <a:srgbClr val="898989"/>
                </a:solidFill>
              </a:rPr>
              <a:t>Compiled by: Ndede, Migot G.</a:t>
            </a:r>
          </a:p>
        </p:txBody>
      </p:sp>
    </p:spTree>
    <p:extLst>
      <p:ext uri="{BB962C8B-B14F-4D97-AF65-F5344CB8AC3E}">
        <p14:creationId xmlns:p14="http://schemas.microsoft.com/office/powerpoint/2010/main" val="3016598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9722CCC-E802-4340-A230-785DF08815F8}"/>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Python Regular Expressions</a:t>
            </a:r>
          </a:p>
        </p:txBody>
      </p:sp>
      <p:sp>
        <p:nvSpPr>
          <p:cNvPr id="3" name="Content Placeholder 2">
            <a:extLst>
              <a:ext uri="{FF2B5EF4-FFF2-40B4-BE49-F238E27FC236}">
                <a16:creationId xmlns:a16="http://schemas.microsoft.com/office/drawing/2014/main" id="{EA959C2A-855A-E544-9375-C92AF80FAF49}"/>
              </a:ext>
            </a:extLst>
          </p:cNvPr>
          <p:cNvSpPr>
            <a:spLocks noGrp="1"/>
          </p:cNvSpPr>
          <p:nvPr>
            <p:ph idx="1"/>
          </p:nvPr>
        </p:nvSpPr>
        <p:spPr>
          <a:xfrm>
            <a:off x="5424615" y="801866"/>
            <a:ext cx="6127305" cy="5230634"/>
          </a:xfrm>
        </p:spPr>
        <p:txBody>
          <a:bodyPr anchor="ctr">
            <a:normAutofit/>
          </a:bodyPr>
          <a:lstStyle/>
          <a:p>
            <a:r>
              <a:rPr lang="en-US" sz="2000" dirty="0">
                <a:solidFill>
                  <a:srgbClr val="000000"/>
                </a:solidFill>
              </a:rPr>
              <a:t>On the other hand, a string that doesn’t contain three consecutive digits won’t match:</a:t>
            </a:r>
          </a:p>
          <a:p>
            <a:pPr marL="0" indent="0">
              <a:buNone/>
            </a:pPr>
            <a:r>
              <a:rPr lang="en-US" sz="2000" dirty="0">
                <a:solidFill>
                  <a:srgbClr val="000000"/>
                </a:solidFill>
              </a:rPr>
              <a:t>&gt;&gt;&gt; print(</a:t>
            </a:r>
            <a:r>
              <a:rPr lang="en-US" sz="2000" dirty="0" err="1">
                <a:solidFill>
                  <a:srgbClr val="000000"/>
                </a:solidFill>
              </a:rPr>
              <a:t>re.search</a:t>
            </a:r>
            <a:r>
              <a:rPr lang="en-US" sz="2000" dirty="0">
                <a:solidFill>
                  <a:srgbClr val="000000"/>
                </a:solidFill>
              </a:rPr>
              <a:t>('[0-9][0-9][0-9]', '12foo34’)) </a:t>
            </a:r>
          </a:p>
          <a:p>
            <a:pPr marL="0" indent="0">
              <a:buNone/>
            </a:pPr>
            <a:r>
              <a:rPr lang="en-US" sz="2000" dirty="0">
                <a:solidFill>
                  <a:srgbClr val="000000"/>
                </a:solidFill>
              </a:rPr>
              <a:t>Result: None </a:t>
            </a:r>
          </a:p>
          <a:p>
            <a:r>
              <a:rPr lang="en-US" sz="2000" dirty="0">
                <a:solidFill>
                  <a:srgbClr val="000000"/>
                </a:solidFill>
              </a:rPr>
              <a:t>With regexes in Python, you can identify patterns in a string that you wouldn’t be able to find with the </a:t>
            </a:r>
            <a:r>
              <a:rPr lang="en-US" sz="2000" b="1" dirty="0">
                <a:solidFill>
                  <a:srgbClr val="000000"/>
                </a:solidFill>
              </a:rPr>
              <a:t>in</a:t>
            </a:r>
            <a:r>
              <a:rPr lang="en-US" sz="2000" dirty="0">
                <a:solidFill>
                  <a:srgbClr val="000000"/>
                </a:solidFill>
              </a:rPr>
              <a:t> operator or with string methods.</a:t>
            </a:r>
          </a:p>
          <a:p>
            <a:r>
              <a:rPr lang="en-US" sz="2000" dirty="0">
                <a:solidFill>
                  <a:srgbClr val="000000"/>
                </a:solidFill>
              </a:rPr>
              <a:t>Look at another regex metacharacter. The dot (.) metacharacter matches any character except a newline, so it functions like a wildcard:</a:t>
            </a:r>
          </a:p>
          <a:p>
            <a:pPr marL="0" indent="0">
              <a:buNone/>
            </a:pPr>
            <a:br>
              <a:rPr lang="en-US" sz="2000" dirty="0">
                <a:solidFill>
                  <a:srgbClr val="000000"/>
                </a:solidFill>
              </a:rPr>
            </a:br>
            <a:endParaRPr lang="en-US" sz="2000" dirty="0">
              <a:solidFill>
                <a:srgbClr val="000000"/>
              </a:solidFill>
            </a:endParaRPr>
          </a:p>
        </p:txBody>
      </p:sp>
      <p:sp>
        <p:nvSpPr>
          <p:cNvPr id="4" name="Footer Placeholder 3">
            <a:extLst>
              <a:ext uri="{FF2B5EF4-FFF2-40B4-BE49-F238E27FC236}">
                <a16:creationId xmlns:a16="http://schemas.microsoft.com/office/drawing/2014/main" id="{C6DE38A6-6CAC-A342-A642-2D0A8FFFE42A}"/>
              </a:ext>
            </a:extLst>
          </p:cNvPr>
          <p:cNvSpPr>
            <a:spLocks noGrp="1"/>
          </p:cNvSpPr>
          <p:nvPr>
            <p:ph type="ftr" sz="quarter" idx="11"/>
          </p:nvPr>
        </p:nvSpPr>
        <p:spPr>
          <a:xfrm>
            <a:off x="5536367" y="6223702"/>
            <a:ext cx="5289562" cy="314067"/>
          </a:xfrm>
        </p:spPr>
        <p:txBody>
          <a:bodyPr>
            <a:normAutofit/>
          </a:bodyPr>
          <a:lstStyle/>
          <a:p>
            <a:pPr algn="r">
              <a:spcAft>
                <a:spcPts val="600"/>
              </a:spcAft>
            </a:pPr>
            <a:r>
              <a:rPr lang="en-US" sz="1000">
                <a:solidFill>
                  <a:srgbClr val="898989"/>
                </a:solidFill>
              </a:rPr>
              <a:t>Compiled by: Ndede, Migot G.</a:t>
            </a:r>
          </a:p>
        </p:txBody>
      </p:sp>
    </p:spTree>
    <p:extLst>
      <p:ext uri="{BB962C8B-B14F-4D97-AF65-F5344CB8AC3E}">
        <p14:creationId xmlns:p14="http://schemas.microsoft.com/office/powerpoint/2010/main" val="30500996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1509510-5784-2D41-8E14-DAD48ACA9F0F}"/>
              </a:ext>
            </a:extLst>
          </p:cNvPr>
          <p:cNvSpPr>
            <a:spLocks noGrp="1"/>
          </p:cNvSpPr>
          <p:nvPr>
            <p:ph type="title"/>
          </p:nvPr>
        </p:nvSpPr>
        <p:spPr>
          <a:xfrm>
            <a:off x="640079" y="2053641"/>
            <a:ext cx="3669161" cy="2760098"/>
          </a:xfrm>
        </p:spPr>
        <p:txBody>
          <a:bodyPr>
            <a:normAutofit/>
          </a:bodyPr>
          <a:lstStyle/>
          <a:p>
            <a:r>
              <a:rPr lang="en-US">
                <a:solidFill>
                  <a:srgbClr val="FFFFFF"/>
                </a:solidFill>
              </a:rPr>
              <a:t>Python Regular Expressions</a:t>
            </a:r>
          </a:p>
        </p:txBody>
      </p:sp>
      <p:sp>
        <p:nvSpPr>
          <p:cNvPr id="3" name="Content Placeholder 2">
            <a:extLst>
              <a:ext uri="{FF2B5EF4-FFF2-40B4-BE49-F238E27FC236}">
                <a16:creationId xmlns:a16="http://schemas.microsoft.com/office/drawing/2014/main" id="{827B2656-8952-2346-B87E-6C6EB08F195F}"/>
              </a:ext>
            </a:extLst>
          </p:cNvPr>
          <p:cNvSpPr>
            <a:spLocks noGrp="1"/>
          </p:cNvSpPr>
          <p:nvPr>
            <p:ph idx="1"/>
          </p:nvPr>
        </p:nvSpPr>
        <p:spPr>
          <a:xfrm>
            <a:off x="5314548" y="801866"/>
            <a:ext cx="6082110" cy="5421836"/>
          </a:xfrm>
        </p:spPr>
        <p:txBody>
          <a:bodyPr anchor="ctr">
            <a:normAutofit/>
          </a:bodyPr>
          <a:lstStyle/>
          <a:p>
            <a:pPr marL="0" indent="0">
              <a:buNone/>
            </a:pPr>
            <a:r>
              <a:rPr lang="en-US" sz="2000" dirty="0">
                <a:solidFill>
                  <a:srgbClr val="000000"/>
                </a:solidFill>
              </a:rPr>
              <a:t>&gt;&gt;&gt; </a:t>
            </a:r>
            <a:r>
              <a:rPr lang="en-US" sz="2000" dirty="0">
                <a:solidFill>
                  <a:srgbClr val="FF0000"/>
                </a:solidFill>
              </a:rPr>
              <a:t>string = 'foo123bar’ </a:t>
            </a:r>
          </a:p>
          <a:p>
            <a:pPr marL="0" indent="0">
              <a:buNone/>
            </a:pPr>
            <a:r>
              <a:rPr lang="en-US" sz="2000" dirty="0">
                <a:solidFill>
                  <a:srgbClr val="000000"/>
                </a:solidFill>
              </a:rPr>
              <a:t>&gt;&gt;&gt; </a:t>
            </a:r>
            <a:r>
              <a:rPr lang="en-US" sz="2000" dirty="0" err="1">
                <a:solidFill>
                  <a:srgbClr val="FF0000"/>
                </a:solidFill>
              </a:rPr>
              <a:t>re.search</a:t>
            </a:r>
            <a:r>
              <a:rPr lang="en-US" sz="2000" dirty="0">
                <a:solidFill>
                  <a:srgbClr val="FF0000"/>
                </a:solidFill>
              </a:rPr>
              <a:t>('1.3’, string) </a:t>
            </a:r>
          </a:p>
          <a:p>
            <a:pPr marL="0" indent="0">
              <a:buNone/>
            </a:pPr>
            <a:r>
              <a:rPr lang="en-US" sz="2000" dirty="0">
                <a:solidFill>
                  <a:srgbClr val="000000"/>
                </a:solidFill>
              </a:rPr>
              <a:t>&lt;_</a:t>
            </a:r>
            <a:r>
              <a:rPr lang="en-US" sz="2000" dirty="0" err="1">
                <a:solidFill>
                  <a:srgbClr val="000000"/>
                </a:solidFill>
              </a:rPr>
              <a:t>sre.SRE_Match</a:t>
            </a:r>
            <a:r>
              <a:rPr lang="en-US" sz="2000" dirty="0">
                <a:solidFill>
                  <a:srgbClr val="000000"/>
                </a:solidFill>
              </a:rPr>
              <a:t> object; span=(3, 6), match='123’&gt; </a:t>
            </a:r>
          </a:p>
          <a:p>
            <a:pPr marL="0" indent="0">
              <a:buNone/>
            </a:pPr>
            <a:r>
              <a:rPr lang="en-US" sz="2000" dirty="0">
                <a:solidFill>
                  <a:srgbClr val="000000"/>
                </a:solidFill>
              </a:rPr>
              <a:t>&gt;&gt;&gt; </a:t>
            </a:r>
            <a:r>
              <a:rPr lang="en-US" sz="2000" dirty="0">
                <a:solidFill>
                  <a:srgbClr val="FF0000"/>
                </a:solidFill>
              </a:rPr>
              <a:t>string = 'foo13bar’ </a:t>
            </a:r>
          </a:p>
          <a:p>
            <a:pPr marL="0" indent="0">
              <a:buNone/>
            </a:pPr>
            <a:r>
              <a:rPr lang="en-US" sz="2000" dirty="0">
                <a:solidFill>
                  <a:srgbClr val="000000"/>
                </a:solidFill>
              </a:rPr>
              <a:t>&gt;&gt;&gt; </a:t>
            </a:r>
            <a:r>
              <a:rPr lang="en-US" sz="2000" dirty="0">
                <a:solidFill>
                  <a:srgbClr val="FF0000"/>
                </a:solidFill>
              </a:rPr>
              <a:t>print(</a:t>
            </a:r>
            <a:r>
              <a:rPr lang="en-US" sz="2000" dirty="0" err="1">
                <a:solidFill>
                  <a:srgbClr val="FF0000"/>
                </a:solidFill>
              </a:rPr>
              <a:t>re.search</a:t>
            </a:r>
            <a:r>
              <a:rPr lang="en-US" sz="2000" dirty="0">
                <a:solidFill>
                  <a:srgbClr val="FF0000"/>
                </a:solidFill>
              </a:rPr>
              <a:t>('1.3’, string)) </a:t>
            </a:r>
          </a:p>
          <a:p>
            <a:pPr marL="0" indent="0">
              <a:buNone/>
            </a:pPr>
            <a:r>
              <a:rPr lang="en-US" sz="2000" dirty="0">
                <a:solidFill>
                  <a:srgbClr val="000000"/>
                </a:solidFill>
              </a:rPr>
              <a:t>Result: None</a:t>
            </a:r>
          </a:p>
          <a:p>
            <a:pPr marL="0" indent="0">
              <a:buNone/>
            </a:pPr>
            <a:r>
              <a:rPr lang="en-US" sz="2000" dirty="0">
                <a:solidFill>
                  <a:srgbClr val="000000"/>
                </a:solidFill>
              </a:rPr>
              <a:t>In the first example, the regex 1.3 matches '123' because the '1' and '3' match literally, and the . matches the '2'. Here, you’re essentially asking, “Does s contain a '1', then any character (except a newline), then a '3'?” The answer is yes for 'foo123bar' but no for 'foo13bar'.</a:t>
            </a:r>
          </a:p>
        </p:txBody>
      </p:sp>
      <p:sp>
        <p:nvSpPr>
          <p:cNvPr id="4" name="Footer Placeholder 3">
            <a:extLst>
              <a:ext uri="{FF2B5EF4-FFF2-40B4-BE49-F238E27FC236}">
                <a16:creationId xmlns:a16="http://schemas.microsoft.com/office/drawing/2014/main" id="{2C09F855-3864-0846-AAED-393B4C304F53}"/>
              </a:ext>
            </a:extLst>
          </p:cNvPr>
          <p:cNvSpPr>
            <a:spLocks noGrp="1"/>
          </p:cNvSpPr>
          <p:nvPr>
            <p:ph type="ftr" sz="quarter" idx="11"/>
          </p:nvPr>
        </p:nvSpPr>
        <p:spPr>
          <a:xfrm>
            <a:off x="5536367" y="6223702"/>
            <a:ext cx="5289562" cy="314067"/>
          </a:xfrm>
        </p:spPr>
        <p:txBody>
          <a:bodyPr>
            <a:normAutofit/>
          </a:bodyPr>
          <a:lstStyle/>
          <a:p>
            <a:pPr algn="r">
              <a:spcAft>
                <a:spcPts val="600"/>
              </a:spcAft>
            </a:pPr>
            <a:r>
              <a:rPr lang="en-US" sz="1000">
                <a:solidFill>
                  <a:srgbClr val="898989"/>
                </a:solidFill>
              </a:rPr>
              <a:t>Compiled by: Ndede, Migot G.</a:t>
            </a:r>
          </a:p>
        </p:txBody>
      </p:sp>
    </p:spTree>
    <p:extLst>
      <p:ext uri="{BB962C8B-B14F-4D97-AF65-F5344CB8AC3E}">
        <p14:creationId xmlns:p14="http://schemas.microsoft.com/office/powerpoint/2010/main" val="2547791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DCDE95-DE35-E54A-93BD-5A443649594B}"/>
              </a:ext>
            </a:extLst>
          </p:cNvPr>
          <p:cNvSpPr>
            <a:spLocks noGrp="1"/>
          </p:cNvSpPr>
          <p:nvPr>
            <p:ph type="title"/>
          </p:nvPr>
        </p:nvSpPr>
        <p:spPr>
          <a:xfrm>
            <a:off x="640079" y="2053641"/>
            <a:ext cx="3669161" cy="2760098"/>
          </a:xfrm>
        </p:spPr>
        <p:txBody>
          <a:bodyPr>
            <a:normAutofit/>
          </a:bodyPr>
          <a:lstStyle/>
          <a:p>
            <a:r>
              <a:rPr lang="en-US">
                <a:solidFill>
                  <a:srgbClr val="FFFFFF"/>
                </a:solidFill>
              </a:rPr>
              <a:t>OOP</a:t>
            </a:r>
          </a:p>
        </p:txBody>
      </p:sp>
      <p:sp>
        <p:nvSpPr>
          <p:cNvPr id="3" name="Content Placeholder 2">
            <a:extLst>
              <a:ext uri="{FF2B5EF4-FFF2-40B4-BE49-F238E27FC236}">
                <a16:creationId xmlns:a16="http://schemas.microsoft.com/office/drawing/2014/main" id="{0AAF087E-04FC-064D-B163-08EFA5380465}"/>
              </a:ext>
            </a:extLst>
          </p:cNvPr>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OOP makes programming easier, faster, more dynamic, and secure. This is a major reason Python is one of the topmost popular programming language in the world today.</a:t>
            </a:r>
            <a:endParaRPr lang="en-US" sz="2400" b="0" dirty="0">
              <a:solidFill>
                <a:srgbClr val="000000"/>
              </a:solidFill>
              <a:effectLst/>
            </a:endParaRPr>
          </a:p>
          <a:p>
            <a:pPr marL="0" indent="0">
              <a:buNone/>
            </a:pPr>
            <a:endParaRPr lang="en-US" sz="2400" dirty="0">
              <a:solidFill>
                <a:srgbClr val="000000"/>
              </a:solidFill>
            </a:endParaRPr>
          </a:p>
          <a:p>
            <a:pPr marL="0" indent="0">
              <a:buNone/>
            </a:pPr>
            <a:r>
              <a:rPr lang="en-US" sz="2400" i="1" dirty="0">
                <a:solidFill>
                  <a:srgbClr val="000000"/>
                </a:solidFill>
              </a:rPr>
              <a:t>Object-oriented programming (OOP)</a:t>
            </a:r>
            <a:r>
              <a:rPr lang="en-US" sz="2400" dirty="0">
                <a:solidFill>
                  <a:srgbClr val="000000"/>
                </a:solidFill>
              </a:rPr>
              <a:t> is a programming paradigm that uses objects and their interactions to design applications and computer programs.</a:t>
            </a:r>
            <a:br>
              <a:rPr lang="en-US" sz="2400" dirty="0">
                <a:solidFill>
                  <a:srgbClr val="000000"/>
                </a:solidFill>
              </a:rPr>
            </a:br>
            <a:endParaRPr lang="en-US" sz="2400" dirty="0">
              <a:solidFill>
                <a:srgbClr val="000000"/>
              </a:solidFill>
            </a:endParaRPr>
          </a:p>
        </p:txBody>
      </p:sp>
      <p:sp>
        <p:nvSpPr>
          <p:cNvPr id="4" name="Footer Placeholder 3">
            <a:extLst>
              <a:ext uri="{FF2B5EF4-FFF2-40B4-BE49-F238E27FC236}">
                <a16:creationId xmlns:a16="http://schemas.microsoft.com/office/drawing/2014/main" id="{41C44D51-A45B-C54B-8EA9-479491BE0944}"/>
              </a:ext>
            </a:extLst>
          </p:cNvPr>
          <p:cNvSpPr>
            <a:spLocks noGrp="1"/>
          </p:cNvSpPr>
          <p:nvPr>
            <p:ph type="ftr" sz="quarter" idx="11"/>
          </p:nvPr>
        </p:nvSpPr>
        <p:spPr>
          <a:xfrm>
            <a:off x="5536367" y="6223702"/>
            <a:ext cx="5289562" cy="314067"/>
          </a:xfrm>
        </p:spPr>
        <p:txBody>
          <a:bodyPr>
            <a:normAutofit/>
          </a:bodyPr>
          <a:lstStyle/>
          <a:p>
            <a:pPr algn="r">
              <a:spcAft>
                <a:spcPts val="600"/>
              </a:spcAft>
            </a:pPr>
            <a:r>
              <a:rPr lang="en-US" sz="1000">
                <a:solidFill>
                  <a:srgbClr val="898989"/>
                </a:solidFill>
              </a:rPr>
              <a:t>Compiled by: Ndede, Migot G.</a:t>
            </a:r>
          </a:p>
        </p:txBody>
      </p:sp>
    </p:spTree>
    <p:extLst>
      <p:ext uri="{BB962C8B-B14F-4D97-AF65-F5344CB8AC3E}">
        <p14:creationId xmlns:p14="http://schemas.microsoft.com/office/powerpoint/2010/main" val="3581365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1EA7DD9-35F5-B34D-B98C-52C089436B72}"/>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OOP</a:t>
            </a:r>
          </a:p>
        </p:txBody>
      </p:sp>
      <p:sp>
        <p:nvSpPr>
          <p:cNvPr id="3" name="Content Placeholder 2">
            <a:extLst>
              <a:ext uri="{FF2B5EF4-FFF2-40B4-BE49-F238E27FC236}">
                <a16:creationId xmlns:a16="http://schemas.microsoft.com/office/drawing/2014/main" id="{6E0CE439-7F24-284D-AAB8-FA4FAD2E718A}"/>
              </a:ext>
            </a:extLst>
          </p:cNvPr>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There are some basic programming concepts in OOP we need to be aware of:</a:t>
            </a:r>
          </a:p>
          <a:p>
            <a:pPr fontAlgn="base"/>
            <a:r>
              <a:rPr lang="en-US" sz="2400" b="1" i="1" dirty="0">
                <a:solidFill>
                  <a:srgbClr val="000000"/>
                </a:solidFill>
              </a:rPr>
              <a:t>inheritance</a:t>
            </a:r>
            <a:r>
              <a:rPr lang="en-US" sz="2400" dirty="0">
                <a:solidFill>
                  <a:srgbClr val="000000"/>
                </a:solidFill>
              </a:rPr>
              <a:t> is a way to form new classes using classes that have already been defined.</a:t>
            </a:r>
          </a:p>
          <a:p>
            <a:pPr fontAlgn="base"/>
            <a:r>
              <a:rPr lang="en-US" sz="2400" b="1" i="1" dirty="0">
                <a:solidFill>
                  <a:srgbClr val="000000"/>
                </a:solidFill>
              </a:rPr>
              <a:t>Abstraction</a:t>
            </a:r>
            <a:r>
              <a:rPr lang="en-US" sz="2400" dirty="0">
                <a:solidFill>
                  <a:srgbClr val="000000"/>
                </a:solidFill>
              </a:rPr>
              <a:t> is simplifying complex reality by modeling classes appropriate to the problem. </a:t>
            </a:r>
          </a:p>
          <a:p>
            <a:pPr fontAlgn="base"/>
            <a:r>
              <a:rPr lang="en-US" sz="2400" b="1" i="1" dirty="0">
                <a:solidFill>
                  <a:srgbClr val="000000"/>
                </a:solidFill>
              </a:rPr>
              <a:t>Polymorphism</a:t>
            </a:r>
            <a:r>
              <a:rPr lang="en-US" sz="2400" dirty="0">
                <a:solidFill>
                  <a:srgbClr val="000000"/>
                </a:solidFill>
              </a:rPr>
              <a:t> is the process of using an operator or function in different ways for different data input. </a:t>
            </a:r>
          </a:p>
          <a:p>
            <a:r>
              <a:rPr lang="en-US" sz="2400" b="1" i="1" dirty="0">
                <a:solidFill>
                  <a:srgbClr val="000000"/>
                </a:solidFill>
              </a:rPr>
              <a:t>Encapsulation</a:t>
            </a:r>
            <a:r>
              <a:rPr lang="en-US" sz="2400" dirty="0">
                <a:solidFill>
                  <a:srgbClr val="000000"/>
                </a:solidFill>
              </a:rPr>
              <a:t> hides the implementation details of a class from other objects. </a:t>
            </a:r>
          </a:p>
        </p:txBody>
      </p:sp>
      <p:sp>
        <p:nvSpPr>
          <p:cNvPr id="4" name="Footer Placeholder 3">
            <a:extLst>
              <a:ext uri="{FF2B5EF4-FFF2-40B4-BE49-F238E27FC236}">
                <a16:creationId xmlns:a16="http://schemas.microsoft.com/office/drawing/2014/main" id="{8E4C56C5-D2A3-B045-80B5-0F7A8DDD5B0F}"/>
              </a:ext>
            </a:extLst>
          </p:cNvPr>
          <p:cNvSpPr>
            <a:spLocks noGrp="1"/>
          </p:cNvSpPr>
          <p:nvPr>
            <p:ph type="ftr" sz="quarter" idx="11"/>
          </p:nvPr>
        </p:nvSpPr>
        <p:spPr>
          <a:xfrm>
            <a:off x="5536367" y="6223702"/>
            <a:ext cx="5289562" cy="314067"/>
          </a:xfrm>
        </p:spPr>
        <p:txBody>
          <a:bodyPr>
            <a:normAutofit/>
          </a:bodyPr>
          <a:lstStyle/>
          <a:p>
            <a:pPr algn="r">
              <a:spcAft>
                <a:spcPts val="600"/>
              </a:spcAft>
            </a:pPr>
            <a:r>
              <a:rPr lang="en-US" sz="1000">
                <a:solidFill>
                  <a:srgbClr val="898989"/>
                </a:solidFill>
              </a:rPr>
              <a:t>Compiled by: Ndede, Migot G.</a:t>
            </a:r>
          </a:p>
        </p:txBody>
      </p:sp>
    </p:spTree>
    <p:extLst>
      <p:ext uri="{BB962C8B-B14F-4D97-AF65-F5344CB8AC3E}">
        <p14:creationId xmlns:p14="http://schemas.microsoft.com/office/powerpoint/2010/main" val="196225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C337DC3-384B-0849-B15A-02EFB68CEB4A}"/>
              </a:ext>
            </a:extLst>
          </p:cNvPr>
          <p:cNvSpPr>
            <a:spLocks noGrp="1"/>
          </p:cNvSpPr>
          <p:nvPr>
            <p:ph type="title"/>
          </p:nvPr>
        </p:nvSpPr>
        <p:spPr>
          <a:xfrm>
            <a:off x="640079" y="2053641"/>
            <a:ext cx="3669161" cy="2760098"/>
          </a:xfrm>
        </p:spPr>
        <p:txBody>
          <a:bodyPr>
            <a:normAutofit/>
          </a:bodyPr>
          <a:lstStyle/>
          <a:p>
            <a:r>
              <a:rPr lang="en-US">
                <a:solidFill>
                  <a:srgbClr val="FFFFFF"/>
                </a:solidFill>
              </a:rPr>
              <a:t>OOP</a:t>
            </a:r>
          </a:p>
        </p:txBody>
      </p:sp>
      <p:sp>
        <p:nvSpPr>
          <p:cNvPr id="3" name="Content Placeholder 2">
            <a:extLst>
              <a:ext uri="{FF2B5EF4-FFF2-40B4-BE49-F238E27FC236}">
                <a16:creationId xmlns:a16="http://schemas.microsoft.com/office/drawing/2014/main" id="{8D74D9FE-19AA-0D49-9F54-9DDB9C46AEFF}"/>
              </a:ext>
            </a:extLst>
          </p:cNvPr>
          <p:cNvSpPr>
            <a:spLocks noGrp="1"/>
          </p:cNvSpPr>
          <p:nvPr>
            <p:ph idx="1"/>
          </p:nvPr>
        </p:nvSpPr>
        <p:spPr>
          <a:xfrm>
            <a:off x="5350476" y="593124"/>
            <a:ext cx="6487297" cy="5402305"/>
          </a:xfrm>
        </p:spPr>
        <p:txBody>
          <a:bodyPr anchor="ctr">
            <a:normAutofit/>
          </a:bodyPr>
          <a:lstStyle/>
          <a:p>
            <a:pPr marL="0" indent="0">
              <a:buNone/>
            </a:pPr>
            <a:r>
              <a:rPr lang="en-US" sz="2400" dirty="0">
                <a:solidFill>
                  <a:srgbClr val="000000"/>
                </a:solidFill>
              </a:rPr>
              <a:t>The main idea behind Object Oriented Programming is: </a:t>
            </a:r>
          </a:p>
          <a:p>
            <a:pPr marL="571500" indent="-571500">
              <a:buAutoNum type="romanLcParenR"/>
            </a:pPr>
            <a:r>
              <a:rPr lang="en-US" sz="2400" dirty="0">
                <a:solidFill>
                  <a:srgbClr val="000000"/>
                </a:solidFill>
              </a:rPr>
              <a:t>Simplicity, </a:t>
            </a:r>
          </a:p>
          <a:p>
            <a:pPr marL="571500" indent="-571500">
              <a:buAutoNum type="romanLcParenR"/>
            </a:pPr>
            <a:r>
              <a:rPr lang="en-US" sz="2400" dirty="0">
                <a:solidFill>
                  <a:srgbClr val="000000"/>
                </a:solidFill>
              </a:rPr>
              <a:t>Code reusability, </a:t>
            </a:r>
          </a:p>
          <a:p>
            <a:pPr marL="571500" indent="-571500">
              <a:buAutoNum type="romanLcParenR"/>
            </a:pPr>
            <a:r>
              <a:rPr lang="en-US" sz="2400" dirty="0">
                <a:solidFill>
                  <a:srgbClr val="000000"/>
                </a:solidFill>
              </a:rPr>
              <a:t>Extendibility, and </a:t>
            </a:r>
          </a:p>
          <a:p>
            <a:pPr marL="571500" indent="-571500">
              <a:buAutoNum type="romanLcParenR"/>
            </a:pPr>
            <a:r>
              <a:rPr lang="en-US" sz="2400" dirty="0">
                <a:solidFill>
                  <a:srgbClr val="000000"/>
                </a:solidFill>
              </a:rPr>
              <a:t>Code Security. </a:t>
            </a:r>
          </a:p>
          <a:p>
            <a:pPr marL="0" indent="0">
              <a:buNone/>
            </a:pPr>
            <a:endParaRPr lang="en-US" sz="2400" dirty="0">
              <a:solidFill>
                <a:srgbClr val="000000"/>
              </a:solidFill>
            </a:endParaRPr>
          </a:p>
          <a:p>
            <a:pPr marL="0" indent="0">
              <a:buNone/>
            </a:pPr>
            <a:r>
              <a:rPr lang="en-US" sz="2400" dirty="0">
                <a:solidFill>
                  <a:srgbClr val="000000"/>
                </a:solidFill>
              </a:rPr>
              <a:t>These are achieved through </a:t>
            </a:r>
            <a:r>
              <a:rPr lang="en-US" sz="2400" b="1" dirty="0">
                <a:solidFill>
                  <a:srgbClr val="000000"/>
                </a:solidFill>
              </a:rPr>
              <a:t>Encapsulation</a:t>
            </a:r>
            <a:r>
              <a:rPr lang="en-US" sz="2400" dirty="0">
                <a:solidFill>
                  <a:srgbClr val="000000"/>
                </a:solidFill>
              </a:rPr>
              <a:t>, </a:t>
            </a:r>
            <a:r>
              <a:rPr lang="en-US" sz="2400" b="1" dirty="0">
                <a:solidFill>
                  <a:srgbClr val="000000"/>
                </a:solidFill>
              </a:rPr>
              <a:t>Abstraction</a:t>
            </a:r>
            <a:r>
              <a:rPr lang="en-US" sz="2400" dirty="0">
                <a:solidFill>
                  <a:srgbClr val="000000"/>
                </a:solidFill>
              </a:rPr>
              <a:t>, </a:t>
            </a:r>
            <a:r>
              <a:rPr lang="en-US" sz="2400" b="1" dirty="0">
                <a:solidFill>
                  <a:srgbClr val="000000"/>
                </a:solidFill>
              </a:rPr>
              <a:t>Inheritance</a:t>
            </a:r>
            <a:r>
              <a:rPr lang="en-US" sz="2400" dirty="0">
                <a:solidFill>
                  <a:srgbClr val="000000"/>
                </a:solidFill>
              </a:rPr>
              <a:t>, and </a:t>
            </a:r>
            <a:r>
              <a:rPr lang="en-US" sz="2400" b="1" dirty="0">
                <a:solidFill>
                  <a:srgbClr val="000000"/>
                </a:solidFill>
              </a:rPr>
              <a:t>Polymorphism</a:t>
            </a:r>
            <a:r>
              <a:rPr lang="en-US" sz="2400" dirty="0">
                <a:solidFill>
                  <a:srgbClr val="000000"/>
                </a:solidFill>
              </a:rPr>
              <a:t>.</a:t>
            </a:r>
          </a:p>
        </p:txBody>
      </p:sp>
      <p:sp>
        <p:nvSpPr>
          <p:cNvPr id="4" name="Footer Placeholder 3">
            <a:extLst>
              <a:ext uri="{FF2B5EF4-FFF2-40B4-BE49-F238E27FC236}">
                <a16:creationId xmlns:a16="http://schemas.microsoft.com/office/drawing/2014/main" id="{8A9639E9-1DA3-F34A-9F0A-2096B8462E0D}"/>
              </a:ext>
            </a:extLst>
          </p:cNvPr>
          <p:cNvSpPr>
            <a:spLocks noGrp="1"/>
          </p:cNvSpPr>
          <p:nvPr>
            <p:ph type="ftr" sz="quarter" idx="11"/>
          </p:nvPr>
        </p:nvSpPr>
        <p:spPr>
          <a:xfrm>
            <a:off x="5536367" y="6223702"/>
            <a:ext cx="5289562" cy="314067"/>
          </a:xfrm>
        </p:spPr>
        <p:txBody>
          <a:bodyPr>
            <a:normAutofit/>
          </a:bodyPr>
          <a:lstStyle/>
          <a:p>
            <a:pPr algn="r">
              <a:spcAft>
                <a:spcPts val="600"/>
              </a:spcAft>
            </a:pPr>
            <a:r>
              <a:rPr lang="en-US" sz="1000">
                <a:solidFill>
                  <a:srgbClr val="898989"/>
                </a:solidFill>
              </a:rPr>
              <a:t>Compiled by: Ndede, Migot G.</a:t>
            </a:r>
          </a:p>
        </p:txBody>
      </p:sp>
    </p:spTree>
    <p:extLst>
      <p:ext uri="{BB962C8B-B14F-4D97-AF65-F5344CB8AC3E}">
        <p14:creationId xmlns:p14="http://schemas.microsoft.com/office/powerpoint/2010/main" val="3686857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2A089EB-E0B9-5C41-A830-3D1DE4EA0F99}"/>
              </a:ext>
            </a:extLst>
          </p:cNvPr>
          <p:cNvSpPr>
            <a:spLocks noGrp="1"/>
          </p:cNvSpPr>
          <p:nvPr>
            <p:ph type="title"/>
          </p:nvPr>
        </p:nvSpPr>
        <p:spPr>
          <a:xfrm>
            <a:off x="640079" y="2053641"/>
            <a:ext cx="3669161" cy="2760098"/>
          </a:xfrm>
        </p:spPr>
        <p:txBody>
          <a:bodyPr>
            <a:normAutofit/>
          </a:bodyPr>
          <a:lstStyle/>
          <a:p>
            <a:r>
              <a:rPr lang="en-US">
                <a:solidFill>
                  <a:srgbClr val="FFFFFF"/>
                </a:solidFill>
              </a:rPr>
              <a:t>Inheritance</a:t>
            </a:r>
          </a:p>
        </p:txBody>
      </p:sp>
      <p:sp>
        <p:nvSpPr>
          <p:cNvPr id="3" name="Content Placeholder 2">
            <a:extLst>
              <a:ext uri="{FF2B5EF4-FFF2-40B4-BE49-F238E27FC236}">
                <a16:creationId xmlns:a16="http://schemas.microsoft.com/office/drawing/2014/main" id="{5810ACE8-77B7-4944-8EAA-F59AA098ABB4}"/>
              </a:ext>
            </a:extLst>
          </p:cNvPr>
          <p:cNvSpPr>
            <a:spLocks noGrp="1"/>
          </p:cNvSpPr>
          <p:nvPr>
            <p:ph idx="1"/>
          </p:nvPr>
        </p:nvSpPr>
        <p:spPr>
          <a:xfrm>
            <a:off x="5536367" y="801866"/>
            <a:ext cx="5860291" cy="5230634"/>
          </a:xfrm>
        </p:spPr>
        <p:txBody>
          <a:bodyPr anchor="ctr">
            <a:normAutofit/>
          </a:bodyPr>
          <a:lstStyle/>
          <a:p>
            <a:r>
              <a:rPr lang="en-US" sz="2000" dirty="0">
                <a:solidFill>
                  <a:srgbClr val="000000"/>
                </a:solidFill>
              </a:rPr>
              <a:t>Inheritance is a major pillar in Object-Oriented programming. It is the mechanism by which classes in Python, and other OOP languages, inherit the attribute of other classes.</a:t>
            </a:r>
          </a:p>
          <a:p>
            <a:r>
              <a:rPr lang="en-US" sz="2000" dirty="0">
                <a:solidFill>
                  <a:srgbClr val="000000"/>
                </a:solidFill>
              </a:rPr>
              <a:t>A parent class can share its attributes with a child class. An example of a parent class implementation is in DDL (Dynamic-link library). A DDL can contain different classes that can be used by other programs and functions</a:t>
            </a:r>
            <a:endParaRPr lang="en-US" sz="2000" b="0" dirty="0">
              <a:solidFill>
                <a:srgbClr val="000000"/>
              </a:solidFill>
              <a:effectLst/>
            </a:endParaRPr>
          </a:p>
          <a:p>
            <a:r>
              <a:rPr lang="en-US" sz="2000" dirty="0">
                <a:solidFill>
                  <a:srgbClr val="000000"/>
                </a:solidFill>
              </a:rPr>
              <a:t>A real-world example of inheritance is a mother and a child. The child may inherit attributes such as height, voice pattern, color. The mother can reproduce other children with the same attributes as well.</a:t>
            </a:r>
            <a:endParaRPr lang="en-US" sz="2000" b="0" dirty="0">
              <a:solidFill>
                <a:srgbClr val="000000"/>
              </a:solidFill>
              <a:effectLst/>
            </a:endParaRPr>
          </a:p>
          <a:p>
            <a:pPr marL="0" indent="0">
              <a:buNone/>
            </a:pPr>
            <a:br>
              <a:rPr lang="en-US" sz="2000" dirty="0">
                <a:solidFill>
                  <a:srgbClr val="000000"/>
                </a:solidFill>
              </a:rPr>
            </a:br>
            <a:endParaRPr lang="en-US" sz="2000" dirty="0">
              <a:solidFill>
                <a:srgbClr val="000000"/>
              </a:solidFill>
            </a:endParaRPr>
          </a:p>
        </p:txBody>
      </p:sp>
      <p:sp>
        <p:nvSpPr>
          <p:cNvPr id="4" name="Footer Placeholder 3">
            <a:extLst>
              <a:ext uri="{FF2B5EF4-FFF2-40B4-BE49-F238E27FC236}">
                <a16:creationId xmlns:a16="http://schemas.microsoft.com/office/drawing/2014/main" id="{82345644-522D-6D47-BB9E-FBC703836B3A}"/>
              </a:ext>
            </a:extLst>
          </p:cNvPr>
          <p:cNvSpPr>
            <a:spLocks noGrp="1"/>
          </p:cNvSpPr>
          <p:nvPr>
            <p:ph type="ftr" sz="quarter" idx="11"/>
          </p:nvPr>
        </p:nvSpPr>
        <p:spPr>
          <a:xfrm>
            <a:off x="5536367" y="6223702"/>
            <a:ext cx="5289562" cy="314067"/>
          </a:xfrm>
        </p:spPr>
        <p:txBody>
          <a:bodyPr>
            <a:normAutofit/>
          </a:bodyPr>
          <a:lstStyle/>
          <a:p>
            <a:pPr algn="r">
              <a:spcAft>
                <a:spcPts val="600"/>
              </a:spcAft>
            </a:pPr>
            <a:r>
              <a:rPr lang="en-US" sz="1000">
                <a:solidFill>
                  <a:srgbClr val="898989"/>
                </a:solidFill>
              </a:rPr>
              <a:t>Compiled by: Ndede, Migot G.</a:t>
            </a:r>
          </a:p>
        </p:txBody>
      </p:sp>
    </p:spTree>
    <p:extLst>
      <p:ext uri="{BB962C8B-B14F-4D97-AF65-F5344CB8AC3E}">
        <p14:creationId xmlns:p14="http://schemas.microsoft.com/office/powerpoint/2010/main" val="1256329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BEF0E93-FA9B-C24A-B9DA-B7AE9BF3FA6B}"/>
              </a:ext>
            </a:extLst>
          </p:cNvPr>
          <p:cNvSpPr>
            <a:spLocks noGrp="1"/>
          </p:cNvSpPr>
          <p:nvPr>
            <p:ph type="title"/>
          </p:nvPr>
        </p:nvSpPr>
        <p:spPr>
          <a:xfrm>
            <a:off x="640079" y="2053641"/>
            <a:ext cx="3669161" cy="2760098"/>
          </a:xfrm>
        </p:spPr>
        <p:txBody>
          <a:bodyPr>
            <a:normAutofit/>
          </a:bodyPr>
          <a:lstStyle/>
          <a:p>
            <a:r>
              <a:rPr lang="en-US">
                <a:solidFill>
                  <a:srgbClr val="FFFFFF"/>
                </a:solidFill>
              </a:rPr>
              <a:t>Benefits of Inheritance</a:t>
            </a:r>
          </a:p>
        </p:txBody>
      </p:sp>
      <p:sp>
        <p:nvSpPr>
          <p:cNvPr id="3" name="Content Placeholder 2">
            <a:extLst>
              <a:ext uri="{FF2B5EF4-FFF2-40B4-BE49-F238E27FC236}">
                <a16:creationId xmlns:a16="http://schemas.microsoft.com/office/drawing/2014/main" id="{74DB8747-05F3-4D4B-BF2B-6C6A1FDB3615}"/>
              </a:ext>
            </a:extLst>
          </p:cNvPr>
          <p:cNvSpPr>
            <a:spLocks noGrp="1"/>
          </p:cNvSpPr>
          <p:nvPr>
            <p:ph idx="1"/>
          </p:nvPr>
        </p:nvSpPr>
        <p:spPr>
          <a:xfrm>
            <a:off x="6090574" y="801866"/>
            <a:ext cx="5306084" cy="5230634"/>
          </a:xfrm>
        </p:spPr>
        <p:txBody>
          <a:bodyPr anchor="ctr">
            <a:normAutofit/>
          </a:bodyPr>
          <a:lstStyle/>
          <a:p>
            <a:pPr fontAlgn="base"/>
            <a:r>
              <a:rPr lang="en-US" sz="2400">
                <a:solidFill>
                  <a:srgbClr val="000000"/>
                </a:solidFill>
              </a:rPr>
              <a:t>Inheritance depicts relationships that resemble real-world scenarios.</a:t>
            </a:r>
            <a:endParaRPr lang="en-US" sz="2400" b="1">
              <a:solidFill>
                <a:srgbClr val="000000"/>
              </a:solidFill>
            </a:endParaRPr>
          </a:p>
          <a:p>
            <a:pPr fontAlgn="base"/>
            <a:r>
              <a:rPr lang="en-US" sz="2400">
                <a:solidFill>
                  <a:srgbClr val="000000"/>
                </a:solidFill>
              </a:rPr>
              <a:t>It provides the feature of re-usability which allows the user to add more features to the derived class without altering it.</a:t>
            </a:r>
            <a:endParaRPr lang="en-US" sz="2400" b="1">
              <a:solidFill>
                <a:srgbClr val="000000"/>
              </a:solidFill>
            </a:endParaRPr>
          </a:p>
          <a:p>
            <a:pPr fontAlgn="base"/>
            <a:r>
              <a:rPr lang="en-US" sz="2400">
                <a:solidFill>
                  <a:srgbClr val="000000"/>
                </a:solidFill>
              </a:rPr>
              <a:t>If a class Y inherits from class X, then automatically all the sub-classes of Y would inherit from class X.</a:t>
            </a:r>
            <a:endParaRPr lang="en-US" sz="2400" b="1">
              <a:solidFill>
                <a:srgbClr val="000000"/>
              </a:solidFill>
            </a:endParaRPr>
          </a:p>
        </p:txBody>
      </p:sp>
      <p:sp>
        <p:nvSpPr>
          <p:cNvPr id="4" name="Footer Placeholder 3">
            <a:extLst>
              <a:ext uri="{FF2B5EF4-FFF2-40B4-BE49-F238E27FC236}">
                <a16:creationId xmlns:a16="http://schemas.microsoft.com/office/drawing/2014/main" id="{00245355-17FE-524A-AB35-23C9E0BE9C9D}"/>
              </a:ext>
            </a:extLst>
          </p:cNvPr>
          <p:cNvSpPr>
            <a:spLocks noGrp="1"/>
          </p:cNvSpPr>
          <p:nvPr>
            <p:ph type="ftr" sz="quarter" idx="11"/>
          </p:nvPr>
        </p:nvSpPr>
        <p:spPr>
          <a:xfrm>
            <a:off x="5536367" y="6223702"/>
            <a:ext cx="5289562" cy="314067"/>
          </a:xfrm>
        </p:spPr>
        <p:txBody>
          <a:bodyPr>
            <a:normAutofit/>
          </a:bodyPr>
          <a:lstStyle/>
          <a:p>
            <a:pPr algn="r">
              <a:spcAft>
                <a:spcPts val="600"/>
              </a:spcAft>
            </a:pPr>
            <a:r>
              <a:rPr lang="en-US" sz="1000">
                <a:solidFill>
                  <a:srgbClr val="898989"/>
                </a:solidFill>
              </a:rPr>
              <a:t>Compiled by: Ndede, Migot G.</a:t>
            </a:r>
          </a:p>
        </p:txBody>
      </p:sp>
    </p:spTree>
    <p:extLst>
      <p:ext uri="{BB962C8B-B14F-4D97-AF65-F5344CB8AC3E}">
        <p14:creationId xmlns:p14="http://schemas.microsoft.com/office/powerpoint/2010/main" val="675451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F039166-8734-8440-A0BD-C15C97AC6827}"/>
              </a:ext>
            </a:extLst>
          </p:cNvPr>
          <p:cNvSpPr>
            <a:spLocks noGrp="1"/>
          </p:cNvSpPr>
          <p:nvPr>
            <p:ph type="title"/>
          </p:nvPr>
        </p:nvSpPr>
        <p:spPr>
          <a:xfrm>
            <a:off x="640079" y="2053641"/>
            <a:ext cx="3669161" cy="2760098"/>
          </a:xfrm>
        </p:spPr>
        <p:txBody>
          <a:bodyPr>
            <a:normAutofit/>
          </a:bodyPr>
          <a:lstStyle/>
          <a:p>
            <a:r>
              <a:rPr lang="en-US">
                <a:solidFill>
                  <a:srgbClr val="FFFFFF"/>
                </a:solidFill>
              </a:rPr>
              <a:t>Encapsulation</a:t>
            </a:r>
          </a:p>
        </p:txBody>
      </p:sp>
      <p:sp>
        <p:nvSpPr>
          <p:cNvPr id="3" name="Content Placeholder 2">
            <a:extLst>
              <a:ext uri="{FF2B5EF4-FFF2-40B4-BE49-F238E27FC236}">
                <a16:creationId xmlns:a16="http://schemas.microsoft.com/office/drawing/2014/main" id="{98BDCAD2-F9CF-5E4B-A62E-AFD09630B904}"/>
              </a:ext>
            </a:extLst>
          </p:cNvPr>
          <p:cNvSpPr>
            <a:spLocks noGrp="1"/>
          </p:cNvSpPr>
          <p:nvPr>
            <p:ph idx="1"/>
          </p:nvPr>
        </p:nvSpPr>
        <p:spPr>
          <a:xfrm>
            <a:off x="5721178" y="801866"/>
            <a:ext cx="5675480" cy="5421836"/>
          </a:xfrm>
        </p:spPr>
        <p:txBody>
          <a:bodyPr anchor="ctr">
            <a:normAutofit fontScale="85000" lnSpcReduction="10000"/>
          </a:bodyPr>
          <a:lstStyle/>
          <a:p>
            <a:r>
              <a:rPr lang="en-US" sz="2000" dirty="0">
                <a:solidFill>
                  <a:srgbClr val="000000"/>
                </a:solidFill>
              </a:rPr>
              <a:t>This is a programming style where implementation details are hidden</a:t>
            </a:r>
          </a:p>
          <a:p>
            <a:r>
              <a:rPr lang="en-US" sz="2000" dirty="0">
                <a:solidFill>
                  <a:srgbClr val="000000"/>
                </a:solidFill>
              </a:rPr>
              <a:t>It reduces software development complexity greatly. With Encapsulation, only methods are exposed.</a:t>
            </a:r>
          </a:p>
          <a:p>
            <a:r>
              <a:rPr lang="en-US" sz="2000" dirty="0">
                <a:solidFill>
                  <a:srgbClr val="000000"/>
                </a:solidFill>
              </a:rPr>
              <a:t>The programmer does not have to worry about implementation details but is only concerned with the operations details. </a:t>
            </a:r>
            <a:endParaRPr lang="en-US" sz="2000" b="0" dirty="0">
              <a:solidFill>
                <a:srgbClr val="000000"/>
              </a:solidFill>
              <a:effectLst/>
            </a:endParaRPr>
          </a:p>
          <a:p>
            <a:r>
              <a:rPr lang="en-US" sz="2000" dirty="0">
                <a:solidFill>
                  <a:srgbClr val="000000"/>
                </a:solidFill>
              </a:rPr>
              <a:t>For example, if a developer wants to use a dynamic link library to display date and time, he does not have to worry about the codes in the date and time class rather they would simply use the data and time class by using public variables to call it up. </a:t>
            </a:r>
            <a:endParaRPr lang="en-US" sz="2000" b="0" dirty="0">
              <a:solidFill>
                <a:srgbClr val="000000"/>
              </a:solidFill>
              <a:effectLst/>
            </a:endParaRPr>
          </a:p>
          <a:p>
            <a:r>
              <a:rPr lang="en-US" sz="2000" dirty="0">
                <a:solidFill>
                  <a:srgbClr val="000000"/>
                </a:solidFill>
              </a:rPr>
              <a:t>In essence, encapsulation is achieved in Python by creating Private variables to define hidden classes in and then using public variables to call them up for use.</a:t>
            </a:r>
          </a:p>
          <a:p>
            <a:r>
              <a:rPr lang="en-US" sz="2000" dirty="0">
                <a:solidFill>
                  <a:srgbClr val="000000"/>
                </a:solidFill>
              </a:rPr>
              <a:t>With this approach, a class can be updated or maintained without worrying about the methods using them. If you are calling up a class in ten methods and you need to make changes, you don’t have to update the entire methods rather you just update a single class. </a:t>
            </a:r>
            <a:endParaRPr lang="en-US" sz="2000" b="0" dirty="0">
              <a:solidFill>
                <a:srgbClr val="000000"/>
              </a:solidFill>
              <a:effectLst/>
            </a:endParaRPr>
          </a:p>
          <a:p>
            <a:pPr marL="0" indent="0">
              <a:buNone/>
            </a:pPr>
            <a:br>
              <a:rPr lang="en-US" sz="1500" dirty="0">
                <a:solidFill>
                  <a:srgbClr val="000000"/>
                </a:solidFill>
              </a:rPr>
            </a:br>
            <a:endParaRPr lang="en-US" sz="1500" dirty="0">
              <a:solidFill>
                <a:srgbClr val="000000"/>
              </a:solidFill>
            </a:endParaRPr>
          </a:p>
        </p:txBody>
      </p:sp>
      <p:sp>
        <p:nvSpPr>
          <p:cNvPr id="4" name="Footer Placeholder 3">
            <a:extLst>
              <a:ext uri="{FF2B5EF4-FFF2-40B4-BE49-F238E27FC236}">
                <a16:creationId xmlns:a16="http://schemas.microsoft.com/office/drawing/2014/main" id="{F6333AA5-8385-A64C-A5F3-8C64995E2386}"/>
              </a:ext>
            </a:extLst>
          </p:cNvPr>
          <p:cNvSpPr>
            <a:spLocks noGrp="1"/>
          </p:cNvSpPr>
          <p:nvPr>
            <p:ph type="ftr" sz="quarter" idx="11"/>
          </p:nvPr>
        </p:nvSpPr>
        <p:spPr>
          <a:xfrm>
            <a:off x="5536367" y="6223702"/>
            <a:ext cx="5289562" cy="314067"/>
          </a:xfrm>
        </p:spPr>
        <p:txBody>
          <a:bodyPr>
            <a:normAutofit/>
          </a:bodyPr>
          <a:lstStyle/>
          <a:p>
            <a:pPr algn="r">
              <a:spcAft>
                <a:spcPts val="600"/>
              </a:spcAft>
            </a:pPr>
            <a:r>
              <a:rPr lang="en-US" sz="1000">
                <a:solidFill>
                  <a:srgbClr val="898989"/>
                </a:solidFill>
              </a:rPr>
              <a:t>Compiled by: Ndede, Migot G.</a:t>
            </a:r>
          </a:p>
        </p:txBody>
      </p:sp>
    </p:spTree>
    <p:extLst>
      <p:ext uri="{BB962C8B-B14F-4D97-AF65-F5344CB8AC3E}">
        <p14:creationId xmlns:p14="http://schemas.microsoft.com/office/powerpoint/2010/main" val="1408601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1776</TotalTime>
  <Words>3109</Words>
  <Application>Microsoft Macintosh PowerPoint</Application>
  <PresentationFormat>Widescreen</PresentationFormat>
  <Paragraphs>220</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Python Programming</vt:lpstr>
      <vt:lpstr>Lesson Contents</vt:lpstr>
      <vt:lpstr>OOP</vt:lpstr>
      <vt:lpstr>OOP</vt:lpstr>
      <vt:lpstr>OOP</vt:lpstr>
      <vt:lpstr>OOP</vt:lpstr>
      <vt:lpstr>Inheritance</vt:lpstr>
      <vt:lpstr>Benefits of Inheritance</vt:lpstr>
      <vt:lpstr>Encapsulation</vt:lpstr>
      <vt:lpstr>Encapsulation</vt:lpstr>
      <vt:lpstr>Access modifiers in Python</vt:lpstr>
      <vt:lpstr>Encapsulation</vt:lpstr>
      <vt:lpstr>Need for Encapsulation</vt:lpstr>
      <vt:lpstr>Intentionally left blank</vt:lpstr>
      <vt:lpstr>Polymorphism</vt:lpstr>
      <vt:lpstr>Polymorphism</vt:lpstr>
      <vt:lpstr>Polymorphism</vt:lpstr>
      <vt:lpstr>Polymorphism</vt:lpstr>
      <vt:lpstr>Intentionally left blank</vt:lpstr>
      <vt:lpstr>Data Abstraction</vt:lpstr>
      <vt:lpstr>Data Abstraction</vt:lpstr>
      <vt:lpstr>Intentionally left blank</vt:lpstr>
      <vt:lpstr>Regular Expressions in Python - A History</vt:lpstr>
      <vt:lpstr>Regular Expressions in Python</vt:lpstr>
      <vt:lpstr>Regular Expressions in Python</vt:lpstr>
      <vt:lpstr>Regular Expressions in Python</vt:lpstr>
      <vt:lpstr>Regular Expressions in Python</vt:lpstr>
      <vt:lpstr>Regular Expressions</vt:lpstr>
      <vt:lpstr>Python Regular Expressions</vt:lpstr>
      <vt:lpstr>Python Regular Expressions</vt:lpstr>
      <vt:lpstr>Python Regular Expressions</vt:lpstr>
      <vt:lpstr>Python Regular Expressions</vt:lpstr>
      <vt:lpstr>Python Regular Expressions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George Ndede</dc:creator>
  <cp:lastModifiedBy>George Ndede</cp:lastModifiedBy>
  <cp:revision>3</cp:revision>
  <dcterms:created xsi:type="dcterms:W3CDTF">2020-09-27T19:24:44Z</dcterms:created>
  <dcterms:modified xsi:type="dcterms:W3CDTF">2020-09-29T07:31:09Z</dcterms:modified>
</cp:coreProperties>
</file>