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769790c6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9769790c6d_0_2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769790c6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9769790c6d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769790c6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9769790c6d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769790c6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9769790c6d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769790c6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9769790c6d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769790c6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9769790c6d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769790c6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9769790c6d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769790c6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9769790c6d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9769790c6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9769790c6d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769790c6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9769790c6d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9769790c6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9769790c6d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769790c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g9769790c6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9769790c6d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9769790c6d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9769790c6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9769790c6d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9769790c6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9769790c6d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9769790c6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9769790c6d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9769790c6d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9769790c6d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9769790c6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9769790c6d_0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9769790c6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9769790c6d_0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9769790c6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9769790c6d_0_1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9769790c6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9769790c6d_0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9769790c6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9769790c6d_0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769790c6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g9769790c6d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9769790c6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9769790c6d_0_1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9769790c6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9769790c6d_0_1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9769790c6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9769790c6d_0_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9769790c6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g9769790c6d_0_1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9769790c6d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9769790c6d_0_1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9769790c6d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9769790c6d_0_3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9769790c6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9769790c6d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769790c6d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769790c6d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9769790c6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9769790c6d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769790c6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9769790c6d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769790c6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9769790c6d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769790c6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9769790c6d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1440180" y="331665"/>
            <a:ext cx="6577800" cy="1008900"/>
          </a:xfrm>
          <a:prstGeom prst="rect">
            <a:avLst/>
          </a:prstGeom>
          <a:noFill/>
          <a:ln>
            <a:noFill/>
          </a:ln>
        </p:spPr>
        <p:txBody>
          <a:bodyPr anchorCtr="0" anchor="b" bIns="68575" lIns="82300" spcFirstLastPara="1" rIns="82300" wrap="square" tIns="82300">
            <a:noAutofit/>
          </a:bodyPr>
          <a:lstStyle>
            <a:lvl1pPr lvl="0" rtl="0" algn="l">
              <a:lnSpc>
                <a:spcPct val="130000"/>
              </a:lnSpc>
              <a:spcBef>
                <a:spcPts val="0"/>
              </a:spcBef>
              <a:spcAft>
                <a:spcPts val="0"/>
              </a:spcAft>
              <a:buClr>
                <a:srgbClr val="3F3F3F"/>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1440180" y="1734207"/>
            <a:ext cx="6577800" cy="2738700"/>
          </a:xfrm>
          <a:prstGeom prst="rect">
            <a:avLst/>
          </a:prstGeom>
          <a:noFill/>
          <a:ln>
            <a:noFill/>
          </a:ln>
        </p:spPr>
        <p:txBody>
          <a:bodyPr anchorCtr="0" anchor="t" bIns="68575" lIns="82300" spcFirstLastPara="1" rIns="82300" wrap="square" tIns="82300">
            <a:noAutofit/>
          </a:bodyPr>
          <a:lstStyle>
            <a:lvl1pPr indent="-317500" lvl="0" marL="457200" rtl="0" algn="l">
              <a:lnSpc>
                <a:spcPct val="140000"/>
              </a:lnSpc>
              <a:spcBef>
                <a:spcPts val="700"/>
              </a:spcBef>
              <a:spcAft>
                <a:spcPts val="0"/>
              </a:spcAft>
              <a:buClr>
                <a:srgbClr val="3F3F3F"/>
              </a:buClr>
              <a:buSzPts val="1400"/>
              <a:buChar char="●"/>
              <a:defRPr/>
            </a:lvl1pPr>
            <a:lvl2pPr indent="-317500" lvl="1" marL="914400" rtl="0" algn="l">
              <a:lnSpc>
                <a:spcPct val="140000"/>
              </a:lnSpc>
              <a:spcBef>
                <a:spcPts val="1600"/>
              </a:spcBef>
              <a:spcAft>
                <a:spcPts val="0"/>
              </a:spcAft>
              <a:buClr>
                <a:srgbClr val="3F3F3F"/>
              </a:buClr>
              <a:buSzPts val="1400"/>
              <a:buChar char="○"/>
              <a:defRPr/>
            </a:lvl2pPr>
            <a:lvl3pPr indent="-317500" lvl="2" marL="1371600" rtl="0" algn="l">
              <a:lnSpc>
                <a:spcPct val="140000"/>
              </a:lnSpc>
              <a:spcBef>
                <a:spcPts val="1600"/>
              </a:spcBef>
              <a:spcAft>
                <a:spcPts val="0"/>
              </a:spcAft>
              <a:buClr>
                <a:srgbClr val="3F3F3F"/>
              </a:buClr>
              <a:buSzPts val="1400"/>
              <a:buChar char="■"/>
              <a:defRPr/>
            </a:lvl3pPr>
            <a:lvl4pPr indent="-317500" lvl="3" marL="1828800" rtl="0" algn="l">
              <a:lnSpc>
                <a:spcPct val="140000"/>
              </a:lnSpc>
              <a:spcBef>
                <a:spcPts val="1600"/>
              </a:spcBef>
              <a:spcAft>
                <a:spcPts val="0"/>
              </a:spcAft>
              <a:buClr>
                <a:srgbClr val="3F3F3F"/>
              </a:buClr>
              <a:buSzPts val="1400"/>
              <a:buChar char="●"/>
              <a:defRPr/>
            </a:lvl4pPr>
            <a:lvl5pPr indent="-317500" lvl="4" marL="2286000" rtl="0" algn="l">
              <a:lnSpc>
                <a:spcPct val="140000"/>
              </a:lnSpc>
              <a:spcBef>
                <a:spcPts val="1600"/>
              </a:spcBef>
              <a:spcAft>
                <a:spcPts val="0"/>
              </a:spcAft>
              <a:buClr>
                <a:srgbClr val="3F3F3F"/>
              </a:buClr>
              <a:buSzPts val="1400"/>
              <a:buChar char="○"/>
              <a:defRPr/>
            </a:lvl5pPr>
            <a:lvl6pPr indent="-317500" lvl="5" marL="2743200" rtl="0" algn="l">
              <a:lnSpc>
                <a:spcPct val="111000"/>
              </a:lnSpc>
              <a:spcBef>
                <a:spcPts val="1600"/>
              </a:spcBef>
              <a:spcAft>
                <a:spcPts val="0"/>
              </a:spcAft>
              <a:buClr>
                <a:srgbClr val="844B2C"/>
              </a:buClr>
              <a:buSzPts val="1400"/>
              <a:buChar char="■"/>
              <a:defRPr/>
            </a:lvl6pPr>
            <a:lvl7pPr indent="-317500" lvl="6" marL="3200400" rtl="0" algn="l">
              <a:lnSpc>
                <a:spcPct val="111000"/>
              </a:lnSpc>
              <a:spcBef>
                <a:spcPts val="1600"/>
              </a:spcBef>
              <a:spcAft>
                <a:spcPts val="0"/>
              </a:spcAft>
              <a:buClr>
                <a:srgbClr val="844B2C"/>
              </a:buClr>
              <a:buSzPts val="1400"/>
              <a:buChar char="●"/>
              <a:defRPr/>
            </a:lvl7pPr>
            <a:lvl8pPr indent="-317500" lvl="7" marL="3657600" rtl="0" algn="l">
              <a:lnSpc>
                <a:spcPct val="111000"/>
              </a:lnSpc>
              <a:spcBef>
                <a:spcPts val="1600"/>
              </a:spcBef>
              <a:spcAft>
                <a:spcPts val="0"/>
              </a:spcAft>
              <a:buClr>
                <a:srgbClr val="844B2C"/>
              </a:buClr>
              <a:buSzPts val="1400"/>
              <a:buChar char="○"/>
              <a:defRPr/>
            </a:lvl8pPr>
            <a:lvl9pPr indent="-317500" lvl="8" marL="4114800" rtl="0" algn="l">
              <a:lnSpc>
                <a:spcPct val="111000"/>
              </a:lnSpc>
              <a:spcBef>
                <a:spcPts val="1600"/>
              </a:spcBef>
              <a:spcAft>
                <a:spcPts val="1600"/>
              </a:spcAft>
              <a:buClr>
                <a:srgbClr val="844B2C"/>
              </a:buClr>
              <a:buSzPts val="1400"/>
              <a:buChar char="■"/>
              <a:defRPr/>
            </a:lvl9pPr>
          </a:lstStyle>
          <a:p/>
        </p:txBody>
      </p:sp>
      <p:sp>
        <p:nvSpPr>
          <p:cNvPr id="53" name="Google Shape;53;p13"/>
          <p:cNvSpPr txBox="1"/>
          <p:nvPr>
            <p:ph idx="10" type="dt"/>
          </p:nvPr>
        </p:nvSpPr>
        <p:spPr>
          <a:xfrm>
            <a:off x="5888046" y="4627868"/>
            <a:ext cx="2130000" cy="342900"/>
          </a:xfrm>
          <a:prstGeom prst="rect">
            <a:avLst/>
          </a:prstGeom>
          <a:noFill/>
          <a:ln>
            <a:noFill/>
          </a:ln>
        </p:spPr>
        <p:txBody>
          <a:bodyPr anchorCtr="0" anchor="ctr" bIns="68575" lIns="82300" spcFirstLastPara="1" rIns="82300" wrap="square" tIns="823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a:off x="1440180" y="4627867"/>
            <a:ext cx="4250400" cy="342900"/>
          </a:xfrm>
          <a:prstGeom prst="rect">
            <a:avLst/>
          </a:prstGeom>
          <a:noFill/>
          <a:ln>
            <a:noFill/>
          </a:ln>
        </p:spPr>
        <p:txBody>
          <a:bodyPr anchorCtr="0" anchor="ctr" bIns="68575" lIns="82300" spcFirstLastPara="1" rIns="82300" wrap="square" tIns="823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8140308" y="4627867"/>
            <a:ext cx="891600" cy="342900"/>
          </a:xfrm>
          <a:prstGeom prst="rect">
            <a:avLst/>
          </a:prstGeom>
          <a:noFill/>
          <a:ln>
            <a:noFill/>
          </a:ln>
        </p:spPr>
        <p:txBody>
          <a:bodyPr anchorCtr="0" anchor="b" bIns="68575" lIns="82300" spcFirstLastPara="1" rIns="82300" wrap="square" tIns="823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hyperlink" Target="https://colab.research.google.com/drive/1KEAc3WSJl4qCN9h3gP13j-V1INQFA5Cy#scrollTo=3tiR5svshag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hyperlink" Target="https://colab.research.google.com/drive/1KEAc3WSJl4qCN9h3gP13j-V1INQFA5Cy"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hyperlink" Target="https://colab.research.google.com/drive/1KEAc3WSJl4qCN9h3gP13j-V1INQFA5Cy#scrollTo=bLUMzZBLgHAn"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hyperlink" Target="https://colab.research.google.com/drive/1AdyauS7YPGCIKwV_F_7UsNljIZPHvDGC#scrollTo=jbVJBB8Yah18" TargetMode="External"/><Relationship Id="rId4" Type="http://schemas.openxmlformats.org/officeDocument/2006/relationships/hyperlink" Target="https://colab.research.google.com/drive/12kVg1JQzZ_-s-o_wvh-rM_FX9WJGCeA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9" name="Shape 59"/>
        <p:cNvGrpSpPr/>
        <p:nvPr/>
      </p:nvGrpSpPr>
      <p:grpSpPr>
        <a:xfrm>
          <a:off x="0" y="0"/>
          <a:ext cx="0" cy="0"/>
          <a:chOff x="0" y="0"/>
          <a:chExt cx="0" cy="0"/>
        </a:xfrm>
      </p:grpSpPr>
      <p:sp>
        <p:nvSpPr>
          <p:cNvPr id="60" name="Google Shape;60;p14"/>
          <p:cNvSpPr/>
          <p:nvPr/>
        </p:nvSpPr>
        <p:spPr>
          <a:xfrm>
            <a:off x="229" y="0"/>
            <a:ext cx="91437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Meiryo"/>
              <a:buNone/>
            </a:pPr>
            <a:r>
              <a:t/>
            </a:r>
            <a:endParaRPr b="0" i="0" sz="1400" u="none" cap="none" strike="noStrike">
              <a:solidFill>
                <a:srgbClr val="FFFFFF"/>
              </a:solidFill>
              <a:latin typeface="Meiryo"/>
              <a:ea typeface="Meiryo"/>
              <a:cs typeface="Meiryo"/>
              <a:sym typeface="Meiryo"/>
            </a:endParaRPr>
          </a:p>
        </p:txBody>
      </p:sp>
      <p:pic>
        <p:nvPicPr>
          <p:cNvPr id="61" name="Google Shape;61;p14"/>
          <p:cNvPicPr preferRelativeResize="0"/>
          <p:nvPr/>
        </p:nvPicPr>
        <p:blipFill rotWithShape="1">
          <a:blip r:embed="rId3">
            <a:alphaModFix/>
          </a:blip>
          <a:srcRect b="0" l="0" r="25228" t="0"/>
          <a:stretch/>
        </p:blipFill>
        <p:spPr>
          <a:xfrm>
            <a:off x="3365500" y="8"/>
            <a:ext cx="5778500" cy="5158409"/>
          </a:xfrm>
          <a:custGeom>
            <a:rect b="b" l="l" r="r" t="t"/>
            <a:pathLst>
              <a:path extrusionOk="0" h="6877878" w="7704667">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a:noFill/>
          <a:ln>
            <a:noFill/>
          </a:ln>
        </p:spPr>
      </p:pic>
      <p:sp>
        <p:nvSpPr>
          <p:cNvPr id="62" name="Google Shape;62;p14"/>
          <p:cNvSpPr/>
          <p:nvPr/>
        </p:nvSpPr>
        <p:spPr>
          <a:xfrm>
            <a:off x="0" y="0"/>
            <a:ext cx="5606810" cy="5143500"/>
          </a:xfrm>
          <a:custGeom>
            <a:rect b="b" l="l" r="r" t="t"/>
            <a:pathLst>
              <a:path extrusionOk="0" h="6858000" w="7475746">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63" name="Google Shape;63;p14"/>
          <p:cNvSpPr/>
          <p:nvPr/>
        </p:nvSpPr>
        <p:spPr>
          <a:xfrm>
            <a:off x="115" y="0"/>
            <a:ext cx="5462317" cy="5143500"/>
          </a:xfrm>
          <a:custGeom>
            <a:rect b="b" l="l" r="r" t="t"/>
            <a:pathLst>
              <a:path extrusionOk="0" h="6858000" w="7163694">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Meiryo"/>
              <a:buNone/>
            </a:pPr>
            <a:r>
              <a:t/>
            </a:r>
            <a:endParaRPr b="0" i="0" sz="1400" u="none" cap="none" strike="noStrike">
              <a:solidFill>
                <a:srgbClr val="FFFFFF"/>
              </a:solidFill>
              <a:latin typeface="Meiryo"/>
              <a:ea typeface="Meiryo"/>
              <a:cs typeface="Meiryo"/>
              <a:sym typeface="Meiryo"/>
            </a:endParaRPr>
          </a:p>
        </p:txBody>
      </p:sp>
      <p:sp>
        <p:nvSpPr>
          <p:cNvPr id="64" name="Google Shape;64;p14"/>
          <p:cNvSpPr/>
          <p:nvPr/>
        </p:nvSpPr>
        <p:spPr>
          <a:xfrm>
            <a:off x="3898776" y="0"/>
            <a:ext cx="1897292" cy="5143500"/>
          </a:xfrm>
          <a:custGeom>
            <a:rect b="b" l="l" r="r" t="t"/>
            <a:pathLst>
              <a:path extrusionOk="0" h="6858000" w="2529723">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Meiryo"/>
              <a:buNone/>
            </a:pPr>
            <a:r>
              <a:t/>
            </a:r>
            <a:endParaRPr b="0" i="0" sz="1400" u="none" cap="none" strike="noStrike">
              <a:solidFill>
                <a:srgbClr val="FFFFFF"/>
              </a:solidFill>
              <a:latin typeface="Meiryo"/>
              <a:ea typeface="Meiryo"/>
              <a:cs typeface="Meiryo"/>
              <a:sym typeface="Meiryo"/>
            </a:endParaRPr>
          </a:p>
        </p:txBody>
      </p:sp>
      <p:sp>
        <p:nvSpPr>
          <p:cNvPr id="65" name="Google Shape;65;p14"/>
          <p:cNvSpPr txBox="1"/>
          <p:nvPr>
            <p:ph type="ctrTitle"/>
          </p:nvPr>
        </p:nvSpPr>
        <p:spPr>
          <a:xfrm>
            <a:off x="885398" y="1009701"/>
            <a:ext cx="3956100" cy="2300100"/>
          </a:xfrm>
          <a:prstGeom prst="rect">
            <a:avLst/>
          </a:prstGeom>
          <a:noFill/>
          <a:ln>
            <a:noFill/>
          </a:ln>
        </p:spPr>
        <p:txBody>
          <a:bodyPr anchorCtr="0" anchor="b" bIns="68575" lIns="82300" spcFirstLastPara="1" rIns="82300" wrap="square" tIns="82300">
            <a:noAutofit/>
          </a:bodyPr>
          <a:lstStyle/>
          <a:p>
            <a:pPr indent="0" lvl="0" marL="0" rtl="0" algn="l">
              <a:lnSpc>
                <a:spcPct val="110000"/>
              </a:lnSpc>
              <a:spcBef>
                <a:spcPts val="0"/>
              </a:spcBef>
              <a:spcAft>
                <a:spcPts val="0"/>
              </a:spcAft>
              <a:buClr>
                <a:srgbClr val="262626"/>
              </a:buClr>
              <a:buSzPts val="3800"/>
              <a:buFont typeface="Meiryo"/>
              <a:buNone/>
            </a:pPr>
            <a:r>
              <a:rPr lang="en" sz="3800"/>
              <a:t>Python Programming</a:t>
            </a:r>
            <a:endParaRPr sz="1100"/>
          </a:p>
        </p:txBody>
      </p:sp>
      <p:sp>
        <p:nvSpPr>
          <p:cNvPr id="66" name="Google Shape;66;p14"/>
          <p:cNvSpPr txBox="1"/>
          <p:nvPr>
            <p:ph idx="1" type="subTitle"/>
          </p:nvPr>
        </p:nvSpPr>
        <p:spPr>
          <a:xfrm>
            <a:off x="900909" y="3309730"/>
            <a:ext cx="3121800" cy="1182000"/>
          </a:xfrm>
          <a:prstGeom prst="rect">
            <a:avLst/>
          </a:prstGeom>
          <a:noFill/>
          <a:ln>
            <a:noFill/>
          </a:ln>
        </p:spPr>
        <p:txBody>
          <a:bodyPr anchorCtr="0" anchor="t" bIns="68575" lIns="82300" spcFirstLastPara="1" rIns="82300" wrap="square" tIns="82300">
            <a:noAutofit/>
          </a:bodyPr>
          <a:lstStyle/>
          <a:p>
            <a:pPr indent="0" lvl="0" marL="0" rtl="0" algn="l">
              <a:lnSpc>
                <a:spcPct val="130000"/>
              </a:lnSpc>
              <a:spcBef>
                <a:spcPts val="0"/>
              </a:spcBef>
              <a:spcAft>
                <a:spcPts val="0"/>
              </a:spcAft>
              <a:buClr>
                <a:srgbClr val="262626"/>
              </a:buClr>
              <a:buSzPts val="1800"/>
              <a:buNone/>
            </a:pPr>
            <a:r>
              <a:rPr lang="en" sz="1100"/>
              <a:t>Zoom session -  Part II</a:t>
            </a:r>
            <a:endParaRPr sz="1100"/>
          </a:p>
          <a:p>
            <a:pPr indent="0" lvl="0" marL="0" rtl="0" algn="l">
              <a:lnSpc>
                <a:spcPct val="130000"/>
              </a:lnSpc>
              <a:spcBef>
                <a:spcPts val="0"/>
              </a:spcBef>
              <a:spcAft>
                <a:spcPts val="0"/>
              </a:spcAft>
              <a:buClr>
                <a:srgbClr val="262626"/>
              </a:buClr>
              <a:buSzPts val="1800"/>
              <a:buNone/>
            </a:pPr>
            <a:r>
              <a:t/>
            </a:r>
            <a:endParaRPr sz="1100"/>
          </a:p>
          <a:p>
            <a:pPr indent="0" lvl="0" marL="0" rtl="0" algn="l">
              <a:lnSpc>
                <a:spcPct val="130000"/>
              </a:lnSpc>
              <a:spcBef>
                <a:spcPts val="0"/>
              </a:spcBef>
              <a:spcAft>
                <a:spcPts val="0"/>
              </a:spcAft>
              <a:buClr>
                <a:srgbClr val="262626"/>
              </a:buClr>
              <a:buSzPts val="1800"/>
              <a:buNone/>
            </a:pPr>
            <a:r>
              <a:t/>
            </a:r>
            <a:endParaRPr sz="1100"/>
          </a:p>
          <a:p>
            <a:pPr indent="0" lvl="0" marL="0" rtl="0" algn="l">
              <a:lnSpc>
                <a:spcPct val="130000"/>
              </a:lnSpc>
              <a:spcBef>
                <a:spcPts val="0"/>
              </a:spcBef>
              <a:spcAft>
                <a:spcPts val="0"/>
              </a:spcAft>
              <a:buClr>
                <a:srgbClr val="262626"/>
              </a:buClr>
              <a:buSzPts val="1800"/>
              <a:buNone/>
            </a:pPr>
            <a:r>
              <a:t/>
            </a:r>
            <a:endParaRPr sz="1100"/>
          </a:p>
          <a:p>
            <a:pPr indent="0" lvl="0" marL="0" rtl="0" algn="l">
              <a:lnSpc>
                <a:spcPct val="130000"/>
              </a:lnSpc>
              <a:spcBef>
                <a:spcPts val="0"/>
              </a:spcBef>
              <a:spcAft>
                <a:spcPts val="0"/>
              </a:spcAft>
              <a:buClr>
                <a:srgbClr val="262626"/>
              </a:buClr>
              <a:buSzPts val="1800"/>
              <a:buNone/>
            </a:pPr>
            <a:r>
              <a:rPr i="1" lang="en" sz="900"/>
              <a:t>Compiled by: Ndede, Migot G.</a:t>
            </a:r>
            <a:endParaRPr i="1" sz="900"/>
          </a:p>
        </p:txBody>
      </p:sp>
      <p:sp>
        <p:nvSpPr>
          <p:cNvPr id="67" name="Google Shape;6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1440180" y="331665"/>
            <a:ext cx="6577800" cy="1008900"/>
          </a:xfrm>
          <a:prstGeom prst="rect">
            <a:avLst/>
          </a:prstGeom>
          <a:noFill/>
          <a:ln>
            <a:noFill/>
          </a:ln>
        </p:spPr>
        <p:txBody>
          <a:bodyPr anchorCtr="0" anchor="b" bIns="68575" lIns="82300" spcFirstLastPara="1" rIns="82300" wrap="square" tIns="82300">
            <a:noAutofit/>
          </a:bodyPr>
          <a:lstStyle/>
          <a:p>
            <a:pPr indent="0" lvl="0" marL="0" rtl="0" algn="l">
              <a:lnSpc>
                <a:spcPct val="130000"/>
              </a:lnSpc>
              <a:spcBef>
                <a:spcPts val="0"/>
              </a:spcBef>
              <a:spcAft>
                <a:spcPts val="0"/>
              </a:spcAft>
              <a:buClr>
                <a:srgbClr val="FF0000"/>
              </a:buClr>
              <a:buSzPts val="2400"/>
              <a:buFont typeface="Meiryo"/>
              <a:buNone/>
            </a:pPr>
            <a:r>
              <a:rPr b="1" lang="en" sz="2400">
                <a:solidFill>
                  <a:srgbClr val="FF0000"/>
                </a:solidFill>
              </a:rPr>
              <a:t>Operator Overloading</a:t>
            </a:r>
            <a:endParaRPr b="1" sz="2400"/>
          </a:p>
        </p:txBody>
      </p:sp>
      <p:pic>
        <p:nvPicPr>
          <p:cNvPr descr="A close up of text on a black background&#10;&#10;Description automatically generated" id="129" name="Google Shape;129;p23"/>
          <p:cNvPicPr preferRelativeResize="0"/>
          <p:nvPr>
            <p:ph idx="1" type="body"/>
          </p:nvPr>
        </p:nvPicPr>
        <p:blipFill rotWithShape="1">
          <a:blip r:embed="rId3">
            <a:alphaModFix/>
          </a:blip>
          <a:srcRect b="0" l="0" r="0" t="0"/>
          <a:stretch/>
        </p:blipFill>
        <p:spPr>
          <a:xfrm>
            <a:off x="3734802" y="1734741"/>
            <a:ext cx="1988700" cy="2738400"/>
          </a:xfrm>
          <a:prstGeom prst="rect">
            <a:avLst/>
          </a:prstGeom>
          <a:noFill/>
          <a:ln>
            <a:noFill/>
          </a:ln>
        </p:spPr>
      </p:pic>
      <p:sp>
        <p:nvSpPr>
          <p:cNvPr id="130" name="Google Shape;130;p23"/>
          <p:cNvSpPr txBox="1"/>
          <p:nvPr>
            <p:ph idx="12" type="sldNum"/>
          </p:nvPr>
        </p:nvSpPr>
        <p:spPr>
          <a:xfrm>
            <a:off x="8140308" y="4627867"/>
            <a:ext cx="891600" cy="342900"/>
          </a:xfrm>
          <a:prstGeom prst="rect">
            <a:avLst/>
          </a:prstGeom>
        </p:spPr>
        <p:txBody>
          <a:bodyPr anchorCtr="0" anchor="b" bIns="68575" lIns="82300" spcFirstLastPara="1" rIns="82300" wrap="square" tIns="823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4" name="Shape 134"/>
        <p:cNvGrpSpPr/>
        <p:nvPr/>
      </p:nvGrpSpPr>
      <p:grpSpPr>
        <a:xfrm>
          <a:off x="0" y="0"/>
          <a:ext cx="0" cy="0"/>
          <a:chOff x="0" y="0"/>
          <a:chExt cx="0" cy="0"/>
        </a:xfrm>
      </p:grpSpPr>
      <p:sp>
        <p:nvSpPr>
          <p:cNvPr id="135" name="Google Shape;135;p24"/>
          <p:cNvSpPr/>
          <p:nvPr/>
        </p:nvSpPr>
        <p:spPr>
          <a:xfrm>
            <a:off x="229" y="0"/>
            <a:ext cx="91437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Meiryo"/>
              <a:buNone/>
            </a:pPr>
            <a:r>
              <a:t/>
            </a:r>
            <a:endParaRPr b="0" i="0" sz="1400" u="none" cap="none" strike="noStrike">
              <a:solidFill>
                <a:srgbClr val="FFFFFF"/>
              </a:solidFill>
              <a:latin typeface="Meiryo"/>
              <a:ea typeface="Meiryo"/>
              <a:cs typeface="Meiryo"/>
              <a:sym typeface="Meiryo"/>
            </a:endParaRPr>
          </a:p>
        </p:txBody>
      </p:sp>
      <p:sp>
        <p:nvSpPr>
          <p:cNvPr id="136" name="Google Shape;136;p24"/>
          <p:cNvSpPr/>
          <p:nvPr/>
        </p:nvSpPr>
        <p:spPr>
          <a:xfrm flipH="1">
            <a:off x="5052104" y="0"/>
            <a:ext cx="4091895" cy="5143500"/>
          </a:xfrm>
          <a:custGeom>
            <a:rect b="b" l="l" r="r" t="t"/>
            <a:pathLst>
              <a:path extrusionOk="0" h="6858000" w="545586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lt1">
              <a:alpha val="6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sp>
        <p:nvSpPr>
          <p:cNvPr id="137" name="Google Shape;137;p24"/>
          <p:cNvSpPr/>
          <p:nvPr/>
        </p:nvSpPr>
        <p:spPr>
          <a:xfrm flipH="1">
            <a:off x="4691898" y="0"/>
            <a:ext cx="1897292" cy="5143500"/>
          </a:xfrm>
          <a:custGeom>
            <a:rect b="b" l="l" r="r" t="t"/>
            <a:pathLst>
              <a:path extrusionOk="0" h="6858000" w="2529723">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Meiryo"/>
              <a:buNone/>
            </a:pPr>
            <a:r>
              <a:t/>
            </a:r>
            <a:endParaRPr b="0" i="0" sz="1400" u="none" cap="none" strike="noStrike">
              <a:solidFill>
                <a:srgbClr val="FFFFFF"/>
              </a:solidFill>
              <a:latin typeface="Meiryo"/>
              <a:ea typeface="Meiryo"/>
              <a:cs typeface="Meiryo"/>
              <a:sym typeface="Meiryo"/>
            </a:endParaRPr>
          </a:p>
        </p:txBody>
      </p:sp>
      <p:sp>
        <p:nvSpPr>
          <p:cNvPr id="138" name="Google Shape;138;p24"/>
          <p:cNvSpPr/>
          <p:nvPr/>
        </p:nvSpPr>
        <p:spPr>
          <a:xfrm flipH="1">
            <a:off x="4851870" y="0"/>
            <a:ext cx="1902326" cy="5143500"/>
          </a:xfrm>
          <a:custGeom>
            <a:rect b="b" l="l" r="r" t="t"/>
            <a:pathLst>
              <a:path extrusionOk="0" h="6858000" w="2536434">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Meiryo"/>
              <a:buNone/>
            </a:pPr>
            <a:r>
              <a:t/>
            </a:r>
            <a:endParaRPr b="0" i="0" sz="1400" u="none" cap="none" strike="noStrike">
              <a:solidFill>
                <a:srgbClr val="FFFFFF"/>
              </a:solidFill>
              <a:latin typeface="Meiryo"/>
              <a:ea typeface="Meiryo"/>
              <a:cs typeface="Meiryo"/>
              <a:sym typeface="Meiryo"/>
            </a:endParaRPr>
          </a:p>
        </p:txBody>
      </p:sp>
      <p:sp>
        <p:nvSpPr>
          <p:cNvPr id="139" name="Google Shape;139;p24"/>
          <p:cNvSpPr txBox="1"/>
          <p:nvPr>
            <p:ph type="title"/>
          </p:nvPr>
        </p:nvSpPr>
        <p:spPr>
          <a:xfrm>
            <a:off x="5690711" y="784197"/>
            <a:ext cx="3111300" cy="1458300"/>
          </a:xfrm>
          <a:prstGeom prst="rect">
            <a:avLst/>
          </a:prstGeom>
          <a:noFill/>
          <a:ln>
            <a:noFill/>
          </a:ln>
        </p:spPr>
        <p:txBody>
          <a:bodyPr anchorCtr="0" anchor="b" bIns="68575" lIns="82300" spcFirstLastPara="1" rIns="82300" wrap="square" tIns="82300">
            <a:noAutofit/>
          </a:bodyPr>
          <a:lstStyle/>
          <a:p>
            <a:pPr indent="0" lvl="0" marL="0" rtl="0" algn="l">
              <a:lnSpc>
                <a:spcPct val="130000"/>
              </a:lnSpc>
              <a:spcBef>
                <a:spcPts val="0"/>
              </a:spcBef>
              <a:spcAft>
                <a:spcPts val="0"/>
              </a:spcAft>
              <a:buClr>
                <a:srgbClr val="FF0000"/>
              </a:buClr>
              <a:buSzPts val="2400"/>
              <a:buFont typeface="Meiryo"/>
              <a:buNone/>
            </a:pPr>
            <a:r>
              <a:rPr b="1" lang="en" sz="2200">
                <a:solidFill>
                  <a:srgbClr val="FF0000"/>
                </a:solidFill>
              </a:rPr>
              <a:t>Operator Overloading</a:t>
            </a:r>
            <a:endParaRPr b="1" sz="2200"/>
          </a:p>
        </p:txBody>
      </p:sp>
      <p:pic>
        <p:nvPicPr>
          <p:cNvPr descr="A picture containing drawing&#10;&#10;Description automatically generated" id="140" name="Google Shape;140;p24"/>
          <p:cNvPicPr preferRelativeResize="0"/>
          <p:nvPr/>
        </p:nvPicPr>
        <p:blipFill rotWithShape="1">
          <a:blip r:embed="rId3">
            <a:alphaModFix/>
          </a:blip>
          <a:srcRect b="0" l="0" r="0" t="0"/>
          <a:stretch/>
        </p:blipFill>
        <p:spPr>
          <a:xfrm>
            <a:off x="341906" y="1223319"/>
            <a:ext cx="4368294" cy="2085202"/>
          </a:xfrm>
          <a:prstGeom prst="rect">
            <a:avLst/>
          </a:prstGeom>
          <a:noFill/>
          <a:ln>
            <a:noFill/>
          </a:ln>
        </p:spPr>
      </p:pic>
      <p:sp>
        <p:nvSpPr>
          <p:cNvPr id="141" name="Google Shape;141;p24"/>
          <p:cNvSpPr txBox="1"/>
          <p:nvPr>
            <p:ph idx="1" type="body"/>
          </p:nvPr>
        </p:nvSpPr>
        <p:spPr>
          <a:xfrm>
            <a:off x="5742830" y="2415209"/>
            <a:ext cx="3017400" cy="1788900"/>
          </a:xfrm>
          <a:prstGeom prst="rect">
            <a:avLst/>
          </a:prstGeom>
          <a:noFill/>
          <a:ln>
            <a:noFill/>
          </a:ln>
        </p:spPr>
        <p:txBody>
          <a:bodyPr anchorCtr="0" anchor="t" bIns="68575" lIns="82300" spcFirstLastPara="1" rIns="82300" wrap="square" tIns="82300">
            <a:noAutofit/>
          </a:bodyPr>
          <a:lstStyle/>
          <a:p>
            <a:pPr indent="0" lvl="0" marL="0" rtl="0" algn="l">
              <a:lnSpc>
                <a:spcPct val="140000"/>
              </a:lnSpc>
              <a:spcBef>
                <a:spcPts val="0"/>
              </a:spcBef>
              <a:spcAft>
                <a:spcPts val="0"/>
              </a:spcAft>
              <a:buClr>
                <a:srgbClr val="3F3F3F"/>
              </a:buClr>
              <a:buSzPts val="1300"/>
              <a:buNone/>
            </a:pPr>
            <a:r>
              <a:rPr b="1" lang="en" sz="1500"/>
              <a:t>Chaining</a:t>
            </a:r>
            <a:endParaRPr sz="1300"/>
          </a:p>
          <a:p>
            <a:pPr indent="0" lvl="0" marL="0" rtl="0" algn="l">
              <a:lnSpc>
                <a:spcPct val="140000"/>
              </a:lnSpc>
              <a:spcBef>
                <a:spcPts val="700"/>
              </a:spcBef>
              <a:spcAft>
                <a:spcPts val="0"/>
              </a:spcAft>
              <a:buClr>
                <a:srgbClr val="3F3F3F"/>
              </a:buClr>
              <a:buSzPts val="1300"/>
              <a:buNone/>
            </a:pPr>
            <a:r>
              <a:rPr lang="en" sz="1500"/>
              <a:t>In the context of operator overloading, </a:t>
            </a:r>
            <a:r>
              <a:rPr b="1" lang="en" sz="1500"/>
              <a:t>chaining</a:t>
            </a:r>
            <a:r>
              <a:rPr lang="en" sz="1500"/>
              <a:t> is when you use an operator multiple times in the same line:</a:t>
            </a:r>
            <a:endParaRPr sz="1500"/>
          </a:p>
          <a:p>
            <a:pPr indent="0" lvl="0" marL="0" rtl="0" algn="l">
              <a:lnSpc>
                <a:spcPct val="140000"/>
              </a:lnSpc>
              <a:spcBef>
                <a:spcPts val="700"/>
              </a:spcBef>
              <a:spcAft>
                <a:spcPts val="0"/>
              </a:spcAft>
              <a:buClr>
                <a:srgbClr val="3F3F3F"/>
              </a:buClr>
              <a:buSzPts val="1300"/>
              <a:buNone/>
            </a:pPr>
            <a:r>
              <a:t/>
            </a:r>
            <a:endParaRPr sz="1500"/>
          </a:p>
          <a:p>
            <a:pPr indent="0" lvl="0" marL="0" rtl="0" algn="l">
              <a:lnSpc>
                <a:spcPct val="140000"/>
              </a:lnSpc>
              <a:spcBef>
                <a:spcPts val="700"/>
              </a:spcBef>
              <a:spcAft>
                <a:spcPts val="1600"/>
              </a:spcAft>
              <a:buClr>
                <a:srgbClr val="3F3F3F"/>
              </a:buClr>
              <a:buSzPts val="1300"/>
              <a:buNone/>
            </a:pPr>
            <a:r>
              <a:t/>
            </a:r>
            <a:endParaRPr sz="1300"/>
          </a:p>
        </p:txBody>
      </p:sp>
      <p:sp>
        <p:nvSpPr>
          <p:cNvPr id="142" name="Google Shape;142;p24"/>
          <p:cNvSpPr txBox="1"/>
          <p:nvPr>
            <p:ph idx="12" type="sldNum"/>
          </p:nvPr>
        </p:nvSpPr>
        <p:spPr>
          <a:xfrm>
            <a:off x="8140308" y="4627867"/>
            <a:ext cx="891600" cy="342900"/>
          </a:xfrm>
          <a:prstGeom prst="rect">
            <a:avLst/>
          </a:prstGeom>
        </p:spPr>
        <p:txBody>
          <a:bodyPr anchorCtr="0" anchor="b" bIns="68575" lIns="82300" spcFirstLastPara="1" rIns="82300" wrap="square" tIns="823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1440180" y="331665"/>
            <a:ext cx="6577800" cy="1008900"/>
          </a:xfrm>
          <a:prstGeom prst="rect">
            <a:avLst/>
          </a:prstGeom>
          <a:noFill/>
          <a:ln>
            <a:noFill/>
          </a:ln>
        </p:spPr>
        <p:txBody>
          <a:bodyPr anchorCtr="0" anchor="b" bIns="68575" lIns="82300" spcFirstLastPara="1" rIns="82300" wrap="square" tIns="82300">
            <a:noAutofit/>
          </a:bodyPr>
          <a:lstStyle/>
          <a:p>
            <a:pPr indent="0" lvl="0" marL="0" rtl="0" algn="l">
              <a:lnSpc>
                <a:spcPct val="130000"/>
              </a:lnSpc>
              <a:spcBef>
                <a:spcPts val="0"/>
              </a:spcBef>
              <a:spcAft>
                <a:spcPts val="0"/>
              </a:spcAft>
              <a:buClr>
                <a:srgbClr val="FF0000"/>
              </a:buClr>
              <a:buSzPts val="2400"/>
              <a:buFont typeface="Meiryo"/>
              <a:buNone/>
            </a:pPr>
            <a:r>
              <a:rPr b="1" lang="en" sz="2400">
                <a:solidFill>
                  <a:srgbClr val="FF0000"/>
                </a:solidFill>
              </a:rPr>
              <a:t>Operator Overloading</a:t>
            </a:r>
            <a:endParaRPr b="1" sz="2400"/>
          </a:p>
        </p:txBody>
      </p:sp>
      <p:sp>
        <p:nvSpPr>
          <p:cNvPr id="148" name="Google Shape;148;p25"/>
          <p:cNvSpPr txBox="1"/>
          <p:nvPr>
            <p:ph idx="1" type="body"/>
          </p:nvPr>
        </p:nvSpPr>
        <p:spPr>
          <a:xfrm>
            <a:off x="1440180" y="1734207"/>
            <a:ext cx="6577800" cy="2738700"/>
          </a:xfrm>
          <a:prstGeom prst="rect">
            <a:avLst/>
          </a:prstGeom>
          <a:noFill/>
          <a:ln>
            <a:noFill/>
          </a:ln>
        </p:spPr>
        <p:txBody>
          <a:bodyPr anchorCtr="0" anchor="t" bIns="68575" lIns="82300" spcFirstLastPara="1" rIns="82300" wrap="square" tIns="82300">
            <a:noAutofit/>
          </a:bodyPr>
          <a:lstStyle/>
          <a:p>
            <a:pPr indent="0" lvl="0" marL="0" rtl="0" algn="l">
              <a:lnSpc>
                <a:spcPct val="140000"/>
              </a:lnSpc>
              <a:spcBef>
                <a:spcPts val="0"/>
              </a:spcBef>
              <a:spcAft>
                <a:spcPts val="0"/>
              </a:spcAft>
              <a:buClr>
                <a:srgbClr val="3F3F3F"/>
              </a:buClr>
              <a:buSzPts val="1400"/>
              <a:buNone/>
            </a:pPr>
            <a:r>
              <a:rPr lang="en" sz="1500"/>
              <a:t>To make an overloaded operator capable of performing chaining, we usually return the same user-defined type in the overloading function:</a:t>
            </a:r>
            <a:endParaRPr sz="1500"/>
          </a:p>
          <a:p>
            <a:pPr indent="0" lvl="0" marL="0" rtl="0" algn="l">
              <a:lnSpc>
                <a:spcPct val="140000"/>
              </a:lnSpc>
              <a:spcBef>
                <a:spcPts val="700"/>
              </a:spcBef>
              <a:spcAft>
                <a:spcPts val="1600"/>
              </a:spcAft>
              <a:buClr>
                <a:srgbClr val="3F3F3F"/>
              </a:buClr>
              <a:buSzPts val="1400"/>
              <a:buNone/>
            </a:pPr>
            <a:r>
              <a:rPr b="1" lang="en" sz="1500"/>
              <a:t>def __add__(self, xy):</a:t>
            </a:r>
            <a:br>
              <a:rPr b="1" lang="en" sz="1500"/>
            </a:br>
            <a:r>
              <a:rPr b="1" lang="en" sz="1500"/>
              <a:t>    return Person(self.salary + xy.salary)</a:t>
            </a:r>
            <a:endParaRPr sz="1500"/>
          </a:p>
        </p:txBody>
      </p:sp>
      <p:sp>
        <p:nvSpPr>
          <p:cNvPr id="149" name="Google Shape;149;p25"/>
          <p:cNvSpPr txBox="1"/>
          <p:nvPr>
            <p:ph idx="12" type="sldNum"/>
          </p:nvPr>
        </p:nvSpPr>
        <p:spPr>
          <a:xfrm>
            <a:off x="8140308" y="4627867"/>
            <a:ext cx="891600" cy="342900"/>
          </a:xfrm>
          <a:prstGeom prst="rect">
            <a:avLst/>
          </a:prstGeom>
        </p:spPr>
        <p:txBody>
          <a:bodyPr anchorCtr="0" anchor="b" bIns="68575" lIns="82300" spcFirstLastPara="1" rIns="82300" wrap="square" tIns="823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1440180" y="331665"/>
            <a:ext cx="6577800" cy="1008900"/>
          </a:xfrm>
          <a:prstGeom prst="rect">
            <a:avLst/>
          </a:prstGeom>
          <a:noFill/>
          <a:ln>
            <a:noFill/>
          </a:ln>
        </p:spPr>
        <p:txBody>
          <a:bodyPr anchorCtr="0" anchor="b" bIns="68575" lIns="82300" spcFirstLastPara="1" rIns="82300" wrap="square" tIns="82300">
            <a:noAutofit/>
          </a:bodyPr>
          <a:lstStyle/>
          <a:p>
            <a:pPr indent="0" lvl="0" marL="0" rtl="0" algn="l">
              <a:lnSpc>
                <a:spcPct val="130000"/>
              </a:lnSpc>
              <a:spcBef>
                <a:spcPts val="0"/>
              </a:spcBef>
              <a:spcAft>
                <a:spcPts val="0"/>
              </a:spcAft>
              <a:buClr>
                <a:srgbClr val="FF0000"/>
              </a:buClr>
              <a:buSzPts val="2400"/>
              <a:buFont typeface="Meiryo"/>
              <a:buNone/>
            </a:pPr>
            <a:r>
              <a:rPr b="1" lang="en" sz="2400">
                <a:solidFill>
                  <a:srgbClr val="FF0000"/>
                </a:solidFill>
              </a:rPr>
              <a:t>Operator Overloading</a:t>
            </a:r>
            <a:endParaRPr b="1" sz="2400"/>
          </a:p>
        </p:txBody>
      </p:sp>
      <p:pic>
        <p:nvPicPr>
          <p:cNvPr descr="A screenshot of a cell phone&#10;&#10;Description automatically generated" id="155" name="Google Shape;155;p26"/>
          <p:cNvPicPr preferRelativeResize="0"/>
          <p:nvPr>
            <p:ph idx="1" type="body"/>
          </p:nvPr>
        </p:nvPicPr>
        <p:blipFill rotWithShape="1">
          <a:blip r:embed="rId3">
            <a:alphaModFix/>
          </a:blip>
          <a:srcRect b="0" l="0" r="0" t="0"/>
          <a:stretch/>
        </p:blipFill>
        <p:spPr>
          <a:xfrm>
            <a:off x="2605158" y="1734741"/>
            <a:ext cx="4248000" cy="2738400"/>
          </a:xfrm>
          <a:prstGeom prst="rect">
            <a:avLst/>
          </a:prstGeom>
          <a:noFill/>
          <a:ln>
            <a:noFill/>
          </a:ln>
        </p:spPr>
      </p:pic>
      <p:sp>
        <p:nvSpPr>
          <p:cNvPr id="156" name="Google Shape;156;p26"/>
          <p:cNvSpPr txBox="1"/>
          <p:nvPr>
            <p:ph idx="12" type="sldNum"/>
          </p:nvPr>
        </p:nvSpPr>
        <p:spPr>
          <a:xfrm>
            <a:off x="8140308" y="4627867"/>
            <a:ext cx="891600" cy="342900"/>
          </a:xfrm>
          <a:prstGeom prst="rect">
            <a:avLst/>
          </a:prstGeom>
        </p:spPr>
        <p:txBody>
          <a:bodyPr anchorCtr="0" anchor="b" bIns="68575" lIns="82300" spcFirstLastPara="1" rIns="82300" wrap="square" tIns="823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1440180" y="331665"/>
            <a:ext cx="6577800" cy="1008900"/>
          </a:xfrm>
          <a:prstGeom prst="rect">
            <a:avLst/>
          </a:prstGeom>
          <a:noFill/>
          <a:ln>
            <a:noFill/>
          </a:ln>
        </p:spPr>
        <p:txBody>
          <a:bodyPr anchorCtr="0" anchor="b" bIns="68575" lIns="82300" spcFirstLastPara="1" rIns="82300" wrap="square" tIns="82300">
            <a:noAutofit/>
          </a:bodyPr>
          <a:lstStyle/>
          <a:p>
            <a:pPr indent="0" lvl="0" marL="0" rtl="0" algn="l">
              <a:lnSpc>
                <a:spcPct val="130000"/>
              </a:lnSpc>
              <a:spcBef>
                <a:spcPts val="0"/>
              </a:spcBef>
              <a:spcAft>
                <a:spcPts val="0"/>
              </a:spcAft>
              <a:buClr>
                <a:srgbClr val="FF0000"/>
              </a:buClr>
              <a:buSzPts val="2400"/>
              <a:buFont typeface="Meiryo"/>
              <a:buNone/>
            </a:pPr>
            <a:r>
              <a:rPr b="1" lang="en" sz="2400">
                <a:solidFill>
                  <a:srgbClr val="FF0000"/>
                </a:solidFill>
              </a:rPr>
              <a:t>Operator Overloading</a:t>
            </a:r>
            <a:endParaRPr b="1" sz="2400"/>
          </a:p>
        </p:txBody>
      </p:sp>
      <p:pic>
        <p:nvPicPr>
          <p:cNvPr descr="A screenshot of a cell phone&#10;&#10;Description automatically generated" id="162" name="Google Shape;162;p27"/>
          <p:cNvPicPr preferRelativeResize="0"/>
          <p:nvPr>
            <p:ph idx="1" type="body"/>
          </p:nvPr>
        </p:nvPicPr>
        <p:blipFill rotWithShape="1">
          <a:blip r:embed="rId3">
            <a:alphaModFix/>
          </a:blip>
          <a:srcRect b="0" l="0" r="0" t="0"/>
          <a:stretch/>
        </p:blipFill>
        <p:spPr>
          <a:xfrm>
            <a:off x="2641104" y="1734741"/>
            <a:ext cx="4176000" cy="2738400"/>
          </a:xfrm>
          <a:prstGeom prst="rect">
            <a:avLst/>
          </a:prstGeom>
          <a:noFill/>
          <a:ln>
            <a:noFill/>
          </a:ln>
        </p:spPr>
      </p:pic>
      <p:sp>
        <p:nvSpPr>
          <p:cNvPr id="163" name="Google Shape;163;p27"/>
          <p:cNvSpPr txBox="1"/>
          <p:nvPr>
            <p:ph idx="12" type="sldNum"/>
          </p:nvPr>
        </p:nvSpPr>
        <p:spPr>
          <a:xfrm>
            <a:off x="8140308" y="4627867"/>
            <a:ext cx="891600" cy="342900"/>
          </a:xfrm>
          <a:prstGeom prst="rect">
            <a:avLst/>
          </a:prstGeom>
        </p:spPr>
        <p:txBody>
          <a:bodyPr anchorCtr="0" anchor="b" bIns="68575" lIns="82300" spcFirstLastPara="1" rIns="82300" wrap="square" tIns="823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1440180" y="331665"/>
            <a:ext cx="6577800" cy="1008900"/>
          </a:xfrm>
          <a:prstGeom prst="rect">
            <a:avLst/>
          </a:prstGeom>
          <a:noFill/>
          <a:ln>
            <a:noFill/>
          </a:ln>
        </p:spPr>
        <p:txBody>
          <a:bodyPr anchorCtr="0" anchor="b" bIns="68575" lIns="82300" spcFirstLastPara="1" rIns="82300" wrap="square" tIns="82300">
            <a:noAutofit/>
          </a:bodyPr>
          <a:lstStyle/>
          <a:p>
            <a:pPr indent="0" lvl="0" marL="0" rtl="0" algn="l">
              <a:lnSpc>
                <a:spcPct val="130000"/>
              </a:lnSpc>
              <a:spcBef>
                <a:spcPts val="0"/>
              </a:spcBef>
              <a:spcAft>
                <a:spcPts val="0"/>
              </a:spcAft>
              <a:buClr>
                <a:srgbClr val="FF0000"/>
              </a:buClr>
              <a:buSzPts val="2400"/>
              <a:buFont typeface="Meiryo"/>
              <a:buNone/>
            </a:pPr>
            <a:r>
              <a:rPr b="1" lang="en" sz="2400">
                <a:solidFill>
                  <a:srgbClr val="FF0000"/>
                </a:solidFill>
              </a:rPr>
              <a:t>Operator Overloading</a:t>
            </a:r>
            <a:endParaRPr b="1" sz="2400"/>
          </a:p>
        </p:txBody>
      </p:sp>
      <p:pic>
        <p:nvPicPr>
          <p:cNvPr descr="A screenshot of a cell phone&#10;&#10;Description automatically generated" id="169" name="Google Shape;169;p28"/>
          <p:cNvPicPr preferRelativeResize="0"/>
          <p:nvPr>
            <p:ph idx="1" type="body"/>
          </p:nvPr>
        </p:nvPicPr>
        <p:blipFill rotWithShape="1">
          <a:blip r:embed="rId3">
            <a:alphaModFix/>
          </a:blip>
          <a:srcRect b="0" l="0" r="0" t="0"/>
          <a:stretch/>
        </p:blipFill>
        <p:spPr>
          <a:xfrm>
            <a:off x="2931032" y="1734741"/>
            <a:ext cx="3596400" cy="2738400"/>
          </a:xfrm>
          <a:prstGeom prst="rect">
            <a:avLst/>
          </a:prstGeom>
          <a:noFill/>
          <a:ln>
            <a:noFill/>
          </a:ln>
        </p:spPr>
      </p:pic>
      <p:sp>
        <p:nvSpPr>
          <p:cNvPr id="170" name="Google Shape;170;p28"/>
          <p:cNvSpPr txBox="1"/>
          <p:nvPr>
            <p:ph idx="12" type="sldNum"/>
          </p:nvPr>
        </p:nvSpPr>
        <p:spPr>
          <a:xfrm>
            <a:off x="8140308" y="4627867"/>
            <a:ext cx="891600" cy="342900"/>
          </a:xfrm>
          <a:prstGeom prst="rect">
            <a:avLst/>
          </a:prstGeom>
        </p:spPr>
        <p:txBody>
          <a:bodyPr anchorCtr="0" anchor="b" bIns="68575" lIns="82300" spcFirstLastPara="1" rIns="82300" wrap="square" tIns="823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1440180" y="331665"/>
            <a:ext cx="6577800" cy="1008900"/>
          </a:xfrm>
          <a:prstGeom prst="rect">
            <a:avLst/>
          </a:prstGeom>
          <a:noFill/>
          <a:ln>
            <a:noFill/>
          </a:ln>
        </p:spPr>
        <p:txBody>
          <a:bodyPr anchorCtr="0" anchor="b" bIns="68575" lIns="82300" spcFirstLastPara="1" rIns="82300" wrap="square" tIns="82300">
            <a:noAutofit/>
          </a:bodyPr>
          <a:lstStyle/>
          <a:p>
            <a:pPr indent="0" lvl="0" marL="0" rtl="0" algn="l">
              <a:lnSpc>
                <a:spcPct val="130000"/>
              </a:lnSpc>
              <a:spcBef>
                <a:spcPts val="0"/>
              </a:spcBef>
              <a:spcAft>
                <a:spcPts val="0"/>
              </a:spcAft>
              <a:buClr>
                <a:srgbClr val="FF0000"/>
              </a:buClr>
              <a:buSzPts val="2400"/>
              <a:buFont typeface="Meiryo"/>
              <a:buNone/>
            </a:pPr>
            <a:r>
              <a:rPr lang="en" sz="2400">
                <a:solidFill>
                  <a:srgbClr val="FF0000"/>
                </a:solidFill>
              </a:rPr>
              <a:t>Operator Overloading</a:t>
            </a:r>
            <a:endParaRPr sz="3000"/>
          </a:p>
        </p:txBody>
      </p:sp>
      <p:sp>
        <p:nvSpPr>
          <p:cNvPr id="176" name="Google Shape;176;p29"/>
          <p:cNvSpPr txBox="1"/>
          <p:nvPr>
            <p:ph idx="1" type="body"/>
          </p:nvPr>
        </p:nvSpPr>
        <p:spPr>
          <a:xfrm>
            <a:off x="1440175" y="1734200"/>
            <a:ext cx="6852900" cy="3194700"/>
          </a:xfrm>
          <a:prstGeom prst="rect">
            <a:avLst/>
          </a:prstGeom>
          <a:noFill/>
          <a:ln>
            <a:noFill/>
          </a:ln>
        </p:spPr>
        <p:txBody>
          <a:bodyPr anchorCtr="0" anchor="t" bIns="68575" lIns="82300" spcFirstLastPara="1" rIns="82300" wrap="square" tIns="82300">
            <a:noAutofit/>
          </a:bodyPr>
          <a:lstStyle/>
          <a:p>
            <a:pPr indent="0" lvl="0" marL="0" rtl="0" algn="l">
              <a:lnSpc>
                <a:spcPct val="130000"/>
              </a:lnSpc>
              <a:spcBef>
                <a:spcPts val="0"/>
              </a:spcBef>
              <a:spcAft>
                <a:spcPts val="0"/>
              </a:spcAft>
              <a:buClr>
                <a:srgbClr val="3F3F3F"/>
              </a:buClr>
              <a:buSzPts val="1100"/>
              <a:buNone/>
            </a:pPr>
            <a:r>
              <a:rPr b="1" lang="en" sz="1500"/>
              <a:t>Can </a:t>
            </a:r>
            <a:r>
              <a:rPr b="1" lang="en" sz="1500">
                <a:solidFill>
                  <a:srgbClr val="FF0000"/>
                </a:solidFill>
              </a:rPr>
              <a:t>+</a:t>
            </a:r>
            <a:r>
              <a:rPr b="1" lang="en" sz="1500"/>
              <a:t> Operator Add anything</a:t>
            </a:r>
            <a:r>
              <a:rPr lang="en" sz="1500"/>
              <a:t>?</a:t>
            </a:r>
            <a:endParaRPr sz="1500"/>
          </a:p>
          <a:p>
            <a:pPr indent="0" lvl="0" marL="0" rtl="0" algn="l">
              <a:lnSpc>
                <a:spcPct val="130000"/>
              </a:lnSpc>
              <a:spcBef>
                <a:spcPts val="700"/>
              </a:spcBef>
              <a:spcAft>
                <a:spcPts val="0"/>
              </a:spcAft>
              <a:buClr>
                <a:srgbClr val="3F3F3F"/>
              </a:buClr>
              <a:buSzPts val="1100"/>
              <a:buNone/>
            </a:pPr>
            <a:r>
              <a:rPr b="1" lang="en" sz="1500"/>
              <a:t>The answer is No</a:t>
            </a:r>
            <a:r>
              <a:rPr lang="en" sz="1500"/>
              <a:t>, it cannot. Can you use the </a:t>
            </a:r>
            <a:r>
              <a:rPr lang="en" sz="1500">
                <a:solidFill>
                  <a:srgbClr val="FF0000"/>
                </a:solidFill>
              </a:rPr>
              <a:t>+</a:t>
            </a:r>
            <a:r>
              <a:rPr lang="en" sz="1500"/>
              <a:t> operator to add two objects of a class. The </a:t>
            </a:r>
            <a:r>
              <a:rPr lang="en" sz="1500">
                <a:solidFill>
                  <a:srgbClr val="FF0000"/>
                </a:solidFill>
              </a:rPr>
              <a:t>+</a:t>
            </a:r>
            <a:r>
              <a:rPr lang="en" sz="1500"/>
              <a:t> operator can add two </a:t>
            </a:r>
            <a:r>
              <a:rPr b="1" lang="en" sz="1500"/>
              <a:t>integer</a:t>
            </a:r>
            <a:r>
              <a:rPr lang="en" sz="1500"/>
              <a:t> values, two</a:t>
            </a:r>
            <a:r>
              <a:rPr b="1" lang="en" sz="1500"/>
              <a:t> float</a:t>
            </a:r>
            <a:r>
              <a:rPr lang="en" sz="1500"/>
              <a:t> values or can be used to concatenate two strings only because these behaviors have been defined in python.</a:t>
            </a:r>
            <a:endParaRPr sz="1500"/>
          </a:p>
          <a:p>
            <a:pPr indent="0" lvl="0" marL="0" rtl="0" algn="l">
              <a:lnSpc>
                <a:spcPct val="130000"/>
              </a:lnSpc>
              <a:spcBef>
                <a:spcPts val="700"/>
              </a:spcBef>
              <a:spcAft>
                <a:spcPts val="0"/>
              </a:spcAft>
              <a:buClr>
                <a:srgbClr val="3F3F3F"/>
              </a:buClr>
              <a:buSzPts val="1100"/>
              <a:buNone/>
            </a:pPr>
            <a:r>
              <a:rPr lang="en" sz="1500"/>
              <a:t>So if you want to use the same operator to add two objects of some user defined class then you will have to defined that behavior yourself and inform Python interpreter about that.</a:t>
            </a:r>
            <a:endParaRPr sz="1500"/>
          </a:p>
          <a:p>
            <a:pPr indent="0" lvl="0" marL="0" rtl="0" algn="l">
              <a:lnSpc>
                <a:spcPct val="130000"/>
              </a:lnSpc>
              <a:spcBef>
                <a:spcPts val="700"/>
              </a:spcBef>
              <a:spcAft>
                <a:spcPts val="0"/>
              </a:spcAft>
              <a:buClr>
                <a:srgbClr val="3F3F3F"/>
              </a:buClr>
              <a:buSzPts val="1100"/>
              <a:buNone/>
            </a:pPr>
            <a:r>
              <a:rPr lang="en" sz="1500"/>
              <a:t>If you are still not clear, let's create a class and try to use the </a:t>
            </a:r>
            <a:r>
              <a:rPr lang="en" sz="1500">
                <a:solidFill>
                  <a:srgbClr val="FF0000"/>
                </a:solidFill>
              </a:rPr>
              <a:t>+</a:t>
            </a:r>
            <a:r>
              <a:rPr lang="en" sz="1500"/>
              <a:t> operator to add two objects of that class,</a:t>
            </a:r>
            <a:endParaRPr sz="1500"/>
          </a:p>
          <a:p>
            <a:pPr indent="0" lvl="0" marL="0" rtl="0" algn="l">
              <a:lnSpc>
                <a:spcPct val="130000"/>
              </a:lnSpc>
              <a:spcBef>
                <a:spcPts val="700"/>
              </a:spcBef>
              <a:spcAft>
                <a:spcPts val="1600"/>
              </a:spcAft>
              <a:buClr>
                <a:srgbClr val="3F3F3F"/>
              </a:buClr>
              <a:buSzPts val="1100"/>
              <a:buNone/>
            </a:pPr>
            <a:r>
              <a:t/>
            </a:r>
            <a:endParaRPr sz="1400"/>
          </a:p>
        </p:txBody>
      </p:sp>
      <p:sp>
        <p:nvSpPr>
          <p:cNvPr id="177" name="Google Shape;177;p29"/>
          <p:cNvSpPr txBox="1"/>
          <p:nvPr>
            <p:ph idx="12" type="sldNum"/>
          </p:nvPr>
        </p:nvSpPr>
        <p:spPr>
          <a:xfrm>
            <a:off x="8140308" y="4627867"/>
            <a:ext cx="891600" cy="342900"/>
          </a:xfrm>
          <a:prstGeom prst="rect">
            <a:avLst/>
          </a:prstGeom>
        </p:spPr>
        <p:txBody>
          <a:bodyPr anchorCtr="0" anchor="b" bIns="68575" lIns="82300" spcFirstLastPara="1" rIns="82300" wrap="square" tIns="823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1440180" y="341890"/>
            <a:ext cx="6577800" cy="1008900"/>
          </a:xfrm>
          <a:prstGeom prst="rect">
            <a:avLst/>
          </a:prstGeom>
          <a:noFill/>
          <a:ln>
            <a:noFill/>
          </a:ln>
        </p:spPr>
        <p:txBody>
          <a:bodyPr anchorCtr="0" anchor="b" bIns="68575" lIns="82300" spcFirstLastPara="1" rIns="82300" wrap="square" tIns="82300">
            <a:noAutofit/>
          </a:bodyPr>
          <a:lstStyle/>
          <a:p>
            <a:pPr indent="0" lvl="0" marL="0" rtl="0" algn="l">
              <a:lnSpc>
                <a:spcPct val="130000"/>
              </a:lnSpc>
              <a:spcBef>
                <a:spcPts val="0"/>
              </a:spcBef>
              <a:spcAft>
                <a:spcPts val="0"/>
              </a:spcAft>
              <a:buClr>
                <a:srgbClr val="FF0000"/>
              </a:buClr>
              <a:buSzPts val="2400"/>
              <a:buFont typeface="Meiryo"/>
              <a:buNone/>
            </a:pPr>
            <a:r>
              <a:rPr lang="en" sz="2400">
                <a:solidFill>
                  <a:srgbClr val="FF0000"/>
                </a:solidFill>
              </a:rPr>
              <a:t>Operator Overloading</a:t>
            </a:r>
            <a:endParaRPr sz="2400"/>
          </a:p>
        </p:txBody>
      </p:sp>
      <p:sp>
        <p:nvSpPr>
          <p:cNvPr id="183" name="Google Shape;183;p30"/>
          <p:cNvSpPr txBox="1"/>
          <p:nvPr>
            <p:ph idx="1" type="body"/>
          </p:nvPr>
        </p:nvSpPr>
        <p:spPr>
          <a:xfrm>
            <a:off x="1440180" y="1550182"/>
            <a:ext cx="6577800" cy="3077700"/>
          </a:xfrm>
          <a:prstGeom prst="rect">
            <a:avLst/>
          </a:prstGeom>
          <a:noFill/>
          <a:ln>
            <a:noFill/>
          </a:ln>
        </p:spPr>
        <p:txBody>
          <a:bodyPr anchorCtr="0" anchor="t" bIns="68575" lIns="82300" spcFirstLastPara="1" rIns="82300" wrap="square" tIns="82300">
            <a:noAutofit/>
          </a:bodyPr>
          <a:lstStyle/>
          <a:p>
            <a:pPr indent="0" lvl="0" marL="0" rtl="0" algn="l">
              <a:lnSpc>
                <a:spcPct val="140000"/>
              </a:lnSpc>
              <a:spcBef>
                <a:spcPts val="0"/>
              </a:spcBef>
              <a:spcAft>
                <a:spcPts val="0"/>
              </a:spcAft>
              <a:buClr>
                <a:srgbClr val="3F3F3F"/>
              </a:buClr>
              <a:buSzPts val="1400"/>
              <a:buNone/>
            </a:pPr>
            <a:r>
              <a:rPr lang="en" sz="1500"/>
              <a:t>class Complex: </a:t>
            </a:r>
            <a:endParaRPr sz="1500"/>
          </a:p>
          <a:p>
            <a:pPr indent="0" lvl="0" marL="0" rtl="0" algn="l">
              <a:lnSpc>
                <a:spcPct val="140000"/>
              </a:lnSpc>
              <a:spcBef>
                <a:spcPts val="700"/>
              </a:spcBef>
              <a:spcAft>
                <a:spcPts val="0"/>
              </a:spcAft>
              <a:buClr>
                <a:srgbClr val="3F3F3F"/>
              </a:buClr>
              <a:buSzPts val="1400"/>
              <a:buNone/>
            </a:pPr>
            <a:r>
              <a:rPr lang="en" sz="1500"/>
              <a:t>	def __init__(self, real, imaginary): </a:t>
            </a:r>
            <a:endParaRPr sz="1500"/>
          </a:p>
          <a:p>
            <a:pPr indent="0" lvl="0" marL="0" rtl="0" algn="l">
              <a:lnSpc>
                <a:spcPct val="140000"/>
              </a:lnSpc>
              <a:spcBef>
                <a:spcPts val="700"/>
              </a:spcBef>
              <a:spcAft>
                <a:spcPts val="0"/>
              </a:spcAft>
              <a:buClr>
                <a:srgbClr val="3F3F3F"/>
              </a:buClr>
              <a:buSzPts val="1400"/>
              <a:buNone/>
            </a:pPr>
            <a:r>
              <a:rPr lang="en" sz="1500"/>
              <a:t>	    self.real = real </a:t>
            </a:r>
            <a:endParaRPr sz="1500"/>
          </a:p>
          <a:p>
            <a:pPr indent="0" lvl="0" marL="0" rtl="0" algn="l">
              <a:lnSpc>
                <a:spcPct val="140000"/>
              </a:lnSpc>
              <a:spcBef>
                <a:spcPts val="700"/>
              </a:spcBef>
              <a:spcAft>
                <a:spcPts val="0"/>
              </a:spcAft>
              <a:buClr>
                <a:srgbClr val="3F3F3F"/>
              </a:buClr>
              <a:buSzPts val="1400"/>
              <a:buNone/>
            </a:pPr>
            <a:r>
              <a:rPr lang="en" sz="1500"/>
              <a:t>             self.img = imaginary </a:t>
            </a:r>
            <a:endParaRPr sz="1500"/>
          </a:p>
          <a:p>
            <a:pPr indent="0" lvl="0" marL="0" rtl="0" algn="l">
              <a:lnSpc>
                <a:spcPct val="140000"/>
              </a:lnSpc>
              <a:spcBef>
                <a:spcPts val="700"/>
              </a:spcBef>
              <a:spcAft>
                <a:spcPts val="0"/>
              </a:spcAft>
              <a:buClr>
                <a:srgbClr val="3F3F3F"/>
              </a:buClr>
              <a:buSzPts val="1400"/>
              <a:buNone/>
            </a:pPr>
            <a:r>
              <a:rPr lang="en" sz="1500"/>
              <a:t>c1 = Complex(5,3) </a:t>
            </a:r>
            <a:endParaRPr sz="1500"/>
          </a:p>
          <a:p>
            <a:pPr indent="0" lvl="0" marL="0" rtl="0" algn="l">
              <a:lnSpc>
                <a:spcPct val="140000"/>
              </a:lnSpc>
              <a:spcBef>
                <a:spcPts val="700"/>
              </a:spcBef>
              <a:spcAft>
                <a:spcPts val="0"/>
              </a:spcAft>
              <a:buClr>
                <a:srgbClr val="3F3F3F"/>
              </a:buClr>
              <a:buSzPts val="1400"/>
              <a:buNone/>
            </a:pPr>
            <a:r>
              <a:rPr lang="en" sz="1500"/>
              <a:t>c2 = Complex(2,4) </a:t>
            </a:r>
            <a:endParaRPr sz="1500"/>
          </a:p>
          <a:p>
            <a:pPr indent="0" lvl="0" marL="0" rtl="0" algn="l">
              <a:lnSpc>
                <a:spcPct val="140000"/>
              </a:lnSpc>
              <a:spcBef>
                <a:spcPts val="700"/>
              </a:spcBef>
              <a:spcAft>
                <a:spcPts val="1600"/>
              </a:spcAft>
              <a:buClr>
                <a:srgbClr val="3F3F3F"/>
              </a:buClr>
              <a:buSzPts val="1400"/>
              <a:buNone/>
            </a:pPr>
            <a:r>
              <a:rPr lang="en" sz="1500"/>
              <a:t>print("sum = ", c1+c2)</a:t>
            </a:r>
            <a:endParaRPr sz="1600"/>
          </a:p>
        </p:txBody>
      </p:sp>
      <p:sp>
        <p:nvSpPr>
          <p:cNvPr id="184" name="Google Shape;184;p30"/>
          <p:cNvSpPr txBox="1"/>
          <p:nvPr>
            <p:ph idx="12" type="sldNum"/>
          </p:nvPr>
        </p:nvSpPr>
        <p:spPr>
          <a:xfrm>
            <a:off x="8140308" y="4627867"/>
            <a:ext cx="891600" cy="342900"/>
          </a:xfrm>
          <a:prstGeom prst="rect">
            <a:avLst/>
          </a:prstGeom>
        </p:spPr>
        <p:txBody>
          <a:bodyPr anchorCtr="0" anchor="b" bIns="68575" lIns="82300" spcFirstLastPara="1" rIns="82300" wrap="square" tIns="823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1440180" y="331665"/>
            <a:ext cx="6577800" cy="1008900"/>
          </a:xfrm>
          <a:prstGeom prst="rect">
            <a:avLst/>
          </a:prstGeom>
          <a:noFill/>
          <a:ln>
            <a:noFill/>
          </a:ln>
        </p:spPr>
        <p:txBody>
          <a:bodyPr anchorCtr="0" anchor="b" bIns="68575" lIns="82300" spcFirstLastPara="1" rIns="82300" wrap="square" tIns="82300">
            <a:noAutofit/>
          </a:bodyPr>
          <a:lstStyle/>
          <a:p>
            <a:pPr indent="0" lvl="0" marL="0" rtl="0" algn="l">
              <a:lnSpc>
                <a:spcPct val="130000"/>
              </a:lnSpc>
              <a:spcBef>
                <a:spcPts val="0"/>
              </a:spcBef>
              <a:spcAft>
                <a:spcPts val="0"/>
              </a:spcAft>
              <a:buClr>
                <a:srgbClr val="FF0000"/>
              </a:buClr>
              <a:buSzPts val="2400"/>
              <a:buFont typeface="Meiryo"/>
              <a:buNone/>
            </a:pPr>
            <a:r>
              <a:rPr lang="en" sz="2400">
                <a:solidFill>
                  <a:srgbClr val="FF0000"/>
                </a:solidFill>
              </a:rPr>
              <a:t>Operator Overloading</a:t>
            </a:r>
            <a:endParaRPr sz="2400"/>
          </a:p>
        </p:txBody>
      </p:sp>
      <p:sp>
        <p:nvSpPr>
          <p:cNvPr id="190" name="Google Shape;190;p31"/>
          <p:cNvSpPr txBox="1"/>
          <p:nvPr>
            <p:ph idx="1" type="body"/>
          </p:nvPr>
        </p:nvSpPr>
        <p:spPr>
          <a:xfrm>
            <a:off x="1440175" y="1550174"/>
            <a:ext cx="7229100" cy="3420600"/>
          </a:xfrm>
          <a:prstGeom prst="rect">
            <a:avLst/>
          </a:prstGeom>
          <a:noFill/>
          <a:ln>
            <a:noFill/>
          </a:ln>
        </p:spPr>
        <p:txBody>
          <a:bodyPr anchorCtr="0" anchor="t" bIns="68575" lIns="82300" spcFirstLastPara="1" rIns="82300" wrap="square" tIns="82300">
            <a:noAutofit/>
          </a:bodyPr>
          <a:lstStyle/>
          <a:p>
            <a:pPr indent="0" lvl="0" marL="0" rtl="0" algn="l">
              <a:lnSpc>
                <a:spcPct val="120000"/>
              </a:lnSpc>
              <a:spcBef>
                <a:spcPts val="0"/>
              </a:spcBef>
              <a:spcAft>
                <a:spcPts val="0"/>
              </a:spcAft>
              <a:buClr>
                <a:srgbClr val="FF0000"/>
              </a:buClr>
              <a:buSzPts val="1200"/>
              <a:buNone/>
            </a:pPr>
            <a:r>
              <a:rPr lang="en" sz="1500" u="sng">
                <a:solidFill>
                  <a:srgbClr val="FF0000"/>
                </a:solidFill>
              </a:rPr>
              <a:t>Output:</a:t>
            </a:r>
            <a:endParaRPr sz="1400" u="sng"/>
          </a:p>
          <a:p>
            <a:pPr indent="0" lvl="0" marL="0" rtl="0" algn="l">
              <a:lnSpc>
                <a:spcPct val="120000"/>
              </a:lnSpc>
              <a:spcBef>
                <a:spcPts val="700"/>
              </a:spcBef>
              <a:spcAft>
                <a:spcPts val="0"/>
              </a:spcAft>
              <a:buClr>
                <a:srgbClr val="3F3F3F"/>
              </a:buClr>
              <a:buSzPts val="1200"/>
              <a:buNone/>
            </a:pPr>
            <a:br>
              <a:rPr lang="en" sz="1500"/>
            </a:br>
            <a:r>
              <a:rPr lang="en" sz="1500">
                <a:solidFill>
                  <a:srgbClr val="FF0000"/>
                </a:solidFill>
              </a:rPr>
              <a:t>Traceback (most recent call last): </a:t>
            </a:r>
            <a:endParaRPr sz="1400">
              <a:solidFill>
                <a:srgbClr val="FF0000"/>
              </a:solidFill>
            </a:endParaRPr>
          </a:p>
          <a:p>
            <a:pPr indent="0" lvl="0" marL="0" rtl="0" algn="l">
              <a:lnSpc>
                <a:spcPct val="120000"/>
              </a:lnSpc>
              <a:spcBef>
                <a:spcPts val="700"/>
              </a:spcBef>
              <a:spcAft>
                <a:spcPts val="0"/>
              </a:spcAft>
              <a:buClr>
                <a:srgbClr val="3F3F3F"/>
              </a:buClr>
              <a:buSzPts val="1200"/>
              <a:buNone/>
            </a:pPr>
            <a:r>
              <a:rPr lang="en" sz="1500">
                <a:solidFill>
                  <a:srgbClr val="FF0000"/>
                </a:solidFill>
              </a:rPr>
              <a:t>File "/tmp/sessions/1dfbe78bb701d99d/main.py", line 7, in </a:t>
            </a:r>
            <a:endParaRPr sz="1400">
              <a:solidFill>
                <a:srgbClr val="FF0000"/>
              </a:solidFill>
            </a:endParaRPr>
          </a:p>
          <a:p>
            <a:pPr indent="0" lvl="0" marL="0" rtl="0" algn="l">
              <a:lnSpc>
                <a:spcPct val="120000"/>
              </a:lnSpc>
              <a:spcBef>
                <a:spcPts val="700"/>
              </a:spcBef>
              <a:spcAft>
                <a:spcPts val="0"/>
              </a:spcAft>
              <a:buClr>
                <a:srgbClr val="3F3F3F"/>
              </a:buClr>
              <a:buSzPts val="1200"/>
              <a:buNone/>
            </a:pPr>
            <a:r>
              <a:rPr lang="en" sz="1500">
                <a:solidFill>
                  <a:srgbClr val="FF0000"/>
                </a:solidFill>
              </a:rPr>
              <a:t>print("sum = ", c1+c2) </a:t>
            </a:r>
            <a:endParaRPr sz="1400">
              <a:solidFill>
                <a:srgbClr val="FF0000"/>
              </a:solidFill>
            </a:endParaRPr>
          </a:p>
          <a:p>
            <a:pPr indent="0" lvl="0" marL="0" rtl="0" algn="l">
              <a:lnSpc>
                <a:spcPct val="120000"/>
              </a:lnSpc>
              <a:spcBef>
                <a:spcPts val="700"/>
              </a:spcBef>
              <a:spcAft>
                <a:spcPts val="0"/>
              </a:spcAft>
              <a:buClr>
                <a:srgbClr val="3F3F3F"/>
              </a:buClr>
              <a:buSzPts val="1200"/>
              <a:buNone/>
            </a:pPr>
            <a:r>
              <a:rPr lang="en" sz="1500">
                <a:solidFill>
                  <a:srgbClr val="FF0000"/>
                </a:solidFill>
              </a:rPr>
              <a:t>TypeError: unsupported operand type(s) for +: 'Complex' and 'Complex’</a:t>
            </a:r>
            <a:endParaRPr sz="1400">
              <a:solidFill>
                <a:srgbClr val="FF0000"/>
              </a:solidFill>
            </a:endParaRPr>
          </a:p>
          <a:p>
            <a:pPr indent="0" lvl="0" marL="0" rtl="0" algn="l">
              <a:lnSpc>
                <a:spcPct val="120000"/>
              </a:lnSpc>
              <a:spcBef>
                <a:spcPts val="700"/>
              </a:spcBef>
              <a:spcAft>
                <a:spcPts val="0"/>
              </a:spcAft>
              <a:buClr>
                <a:srgbClr val="3F3F3F"/>
              </a:buClr>
              <a:buSzPts val="1200"/>
              <a:buNone/>
            </a:pPr>
            <a:r>
              <a:t/>
            </a:r>
            <a:endParaRPr sz="700"/>
          </a:p>
          <a:p>
            <a:pPr indent="0" lvl="0" marL="0" rtl="0" algn="l">
              <a:lnSpc>
                <a:spcPct val="120000"/>
              </a:lnSpc>
              <a:spcBef>
                <a:spcPts val="700"/>
              </a:spcBef>
              <a:spcAft>
                <a:spcPts val="1600"/>
              </a:spcAft>
              <a:buClr>
                <a:srgbClr val="3F3F3F"/>
              </a:buClr>
              <a:buSzPts val="1200"/>
              <a:buNone/>
            </a:pPr>
            <a:r>
              <a:rPr lang="en" sz="1500"/>
              <a:t>So we can see that the </a:t>
            </a:r>
            <a:r>
              <a:rPr lang="en" sz="1500">
                <a:solidFill>
                  <a:srgbClr val="FF0000"/>
                </a:solidFill>
              </a:rPr>
              <a:t>+</a:t>
            </a:r>
            <a:r>
              <a:rPr lang="en" sz="1500"/>
              <a:t> operator is not supported in a user-defined class. But we can do the same by overloading the </a:t>
            </a:r>
            <a:r>
              <a:rPr lang="en" sz="1500">
                <a:solidFill>
                  <a:srgbClr val="FF0000"/>
                </a:solidFill>
              </a:rPr>
              <a:t>+</a:t>
            </a:r>
            <a:r>
              <a:rPr lang="en" sz="1500"/>
              <a:t> operator for our class </a:t>
            </a:r>
            <a:r>
              <a:rPr lang="en" sz="1500">
                <a:solidFill>
                  <a:srgbClr val="FF0000"/>
                </a:solidFill>
              </a:rPr>
              <a:t>Complex</a:t>
            </a:r>
            <a:r>
              <a:rPr lang="en" sz="1500"/>
              <a:t>. But how can we do that? Have a look at the following example.</a:t>
            </a:r>
            <a:endParaRPr sz="1400"/>
          </a:p>
        </p:txBody>
      </p:sp>
      <p:sp>
        <p:nvSpPr>
          <p:cNvPr id="191" name="Google Shape;191;p31"/>
          <p:cNvSpPr txBox="1"/>
          <p:nvPr>
            <p:ph idx="12" type="sldNum"/>
          </p:nvPr>
        </p:nvSpPr>
        <p:spPr>
          <a:xfrm>
            <a:off x="8140308" y="4627867"/>
            <a:ext cx="891600" cy="342900"/>
          </a:xfrm>
          <a:prstGeom prst="rect">
            <a:avLst/>
          </a:prstGeom>
        </p:spPr>
        <p:txBody>
          <a:bodyPr anchorCtr="0" anchor="b" bIns="68575" lIns="82300" spcFirstLastPara="1" rIns="82300" wrap="square" tIns="823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57850" y="-1"/>
            <a:ext cx="6577800" cy="599100"/>
          </a:xfrm>
          <a:prstGeom prst="rect">
            <a:avLst/>
          </a:prstGeom>
          <a:noFill/>
          <a:ln>
            <a:noFill/>
          </a:ln>
        </p:spPr>
        <p:txBody>
          <a:bodyPr anchorCtr="0" anchor="b" bIns="68575" lIns="82300" spcFirstLastPara="1" rIns="82300" wrap="square" tIns="82300">
            <a:noAutofit/>
          </a:bodyPr>
          <a:lstStyle/>
          <a:p>
            <a:pPr indent="0" lvl="0" marL="0" rtl="0" algn="l">
              <a:lnSpc>
                <a:spcPct val="130000"/>
              </a:lnSpc>
              <a:spcBef>
                <a:spcPts val="0"/>
              </a:spcBef>
              <a:spcAft>
                <a:spcPts val="0"/>
              </a:spcAft>
              <a:buClr>
                <a:srgbClr val="3F3F3F"/>
              </a:buClr>
              <a:buSzPts val="2400"/>
              <a:buFont typeface="Meiryo"/>
              <a:buNone/>
            </a:pPr>
            <a:r>
              <a:rPr b="1" lang="en" sz="2200"/>
              <a:t>Overloading </a:t>
            </a:r>
            <a:r>
              <a:rPr b="1" lang="en" sz="2200">
                <a:solidFill>
                  <a:srgbClr val="FF0000"/>
                </a:solidFill>
              </a:rPr>
              <a:t>+</a:t>
            </a:r>
            <a:r>
              <a:rPr b="1" lang="en" sz="2200"/>
              <a:t> Operator</a:t>
            </a:r>
            <a:endParaRPr b="1" sz="2200"/>
          </a:p>
        </p:txBody>
      </p:sp>
      <p:pic>
        <p:nvPicPr>
          <p:cNvPr descr="A screenshot of a cell phone&#10;&#10;Description automatically generated" id="197" name="Google Shape;197;p32"/>
          <p:cNvPicPr preferRelativeResize="0"/>
          <p:nvPr>
            <p:ph idx="1" type="body"/>
          </p:nvPr>
        </p:nvPicPr>
        <p:blipFill rotWithShape="1">
          <a:blip r:embed="rId3">
            <a:alphaModFix/>
          </a:blip>
          <a:srcRect b="0" l="0" r="0" t="0"/>
          <a:stretch/>
        </p:blipFill>
        <p:spPr>
          <a:xfrm>
            <a:off x="276100" y="936850"/>
            <a:ext cx="6741300" cy="4206600"/>
          </a:xfrm>
          <a:prstGeom prst="rect">
            <a:avLst/>
          </a:prstGeom>
          <a:noFill/>
          <a:ln>
            <a:noFill/>
          </a:ln>
        </p:spPr>
      </p:pic>
      <p:sp>
        <p:nvSpPr>
          <p:cNvPr id="198" name="Google Shape;198;p32"/>
          <p:cNvSpPr txBox="1"/>
          <p:nvPr>
            <p:ph idx="12" type="sldNum"/>
          </p:nvPr>
        </p:nvSpPr>
        <p:spPr>
          <a:xfrm>
            <a:off x="8140308" y="4627867"/>
            <a:ext cx="891600" cy="342900"/>
          </a:xfrm>
          <a:prstGeom prst="rect">
            <a:avLst/>
          </a:prstGeom>
        </p:spPr>
        <p:txBody>
          <a:bodyPr anchorCtr="0" anchor="b" bIns="68575" lIns="82300" spcFirstLastPara="1" rIns="82300" wrap="square" tIns="823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199" name="Google Shape;199;p32"/>
          <p:cNvSpPr txBox="1"/>
          <p:nvPr/>
        </p:nvSpPr>
        <p:spPr>
          <a:xfrm>
            <a:off x="157475" y="438575"/>
            <a:ext cx="8671200" cy="8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Try the below program in this link here: </a:t>
            </a:r>
            <a:r>
              <a:rPr lang="en" u="sng">
                <a:solidFill>
                  <a:schemeClr val="hlink"/>
                </a:solidFill>
                <a:hlinkClick r:id="rId4"/>
              </a:rPr>
              <a:t>https://colab.research.google.com/drive/1KEAc3WSJl4qCN9h3gP13j-V1INQFA5Cy#scrollTo=3tiR5svshagH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1440180" y="331665"/>
            <a:ext cx="6577800" cy="1008900"/>
          </a:xfrm>
          <a:prstGeom prst="rect">
            <a:avLst/>
          </a:prstGeom>
          <a:noFill/>
          <a:ln>
            <a:noFill/>
          </a:ln>
        </p:spPr>
        <p:txBody>
          <a:bodyPr anchorCtr="0" anchor="b" bIns="68575" lIns="82300" spcFirstLastPara="1" rIns="82300" wrap="square" tIns="82300">
            <a:noAutofit/>
          </a:bodyPr>
          <a:lstStyle/>
          <a:p>
            <a:pPr indent="0" lvl="0" marL="0" rtl="0" algn="l">
              <a:lnSpc>
                <a:spcPct val="130000"/>
              </a:lnSpc>
              <a:spcBef>
                <a:spcPts val="0"/>
              </a:spcBef>
              <a:spcAft>
                <a:spcPts val="0"/>
              </a:spcAft>
              <a:buClr>
                <a:srgbClr val="FF0000"/>
              </a:buClr>
              <a:buSzPts val="2400"/>
              <a:buFont typeface="Meiryo"/>
              <a:buNone/>
            </a:pPr>
            <a:r>
              <a:rPr b="1" lang="en" sz="2500">
                <a:solidFill>
                  <a:srgbClr val="FF0000"/>
                </a:solidFill>
              </a:rPr>
              <a:t>Lesson 11: Operator Overloading</a:t>
            </a:r>
            <a:endParaRPr b="1" sz="2500"/>
          </a:p>
        </p:txBody>
      </p:sp>
      <p:sp>
        <p:nvSpPr>
          <p:cNvPr id="73" name="Google Shape;73;p15"/>
          <p:cNvSpPr txBox="1"/>
          <p:nvPr>
            <p:ph idx="1" type="body"/>
          </p:nvPr>
        </p:nvSpPr>
        <p:spPr>
          <a:xfrm>
            <a:off x="1440180" y="1734207"/>
            <a:ext cx="6577800" cy="2738700"/>
          </a:xfrm>
          <a:prstGeom prst="rect">
            <a:avLst/>
          </a:prstGeom>
          <a:noFill/>
          <a:ln>
            <a:noFill/>
          </a:ln>
        </p:spPr>
        <p:txBody>
          <a:bodyPr anchorCtr="0" anchor="t" bIns="68575" lIns="82300" spcFirstLastPara="1" rIns="82300" wrap="square" tIns="82300">
            <a:noAutofit/>
          </a:bodyPr>
          <a:lstStyle/>
          <a:p>
            <a:pPr indent="0" lvl="0" marL="0" rtl="0" algn="l">
              <a:lnSpc>
                <a:spcPct val="130000"/>
              </a:lnSpc>
              <a:spcBef>
                <a:spcPts val="0"/>
              </a:spcBef>
              <a:spcAft>
                <a:spcPts val="0"/>
              </a:spcAft>
              <a:buClr>
                <a:srgbClr val="3F3F3F"/>
              </a:buClr>
              <a:buSzPts val="1400"/>
              <a:buNone/>
            </a:pPr>
            <a:r>
              <a:rPr lang="en" sz="1500"/>
              <a:t>Each operator can be used in a different way for different types of operands. For example, </a:t>
            </a:r>
            <a:r>
              <a:rPr lang="en" sz="1500">
                <a:solidFill>
                  <a:srgbClr val="FF0000"/>
                </a:solidFill>
              </a:rPr>
              <a:t>+</a:t>
            </a:r>
            <a:r>
              <a:rPr lang="en" sz="1500"/>
              <a:t> operator is used for </a:t>
            </a:r>
            <a:r>
              <a:rPr b="1" lang="en" sz="1500"/>
              <a:t>adding two integers</a:t>
            </a:r>
            <a:r>
              <a:rPr lang="en" sz="1500"/>
              <a:t> to give an integer as a result but when we use it with </a:t>
            </a:r>
            <a:r>
              <a:rPr b="1" lang="en" sz="1500"/>
              <a:t>float operands</a:t>
            </a:r>
            <a:r>
              <a:rPr lang="en" sz="1500"/>
              <a:t>, then the result is a float value and when </a:t>
            </a:r>
            <a:r>
              <a:rPr lang="en" sz="1500">
                <a:solidFill>
                  <a:srgbClr val="FF0000"/>
                </a:solidFill>
              </a:rPr>
              <a:t>+</a:t>
            </a:r>
            <a:r>
              <a:rPr lang="en" sz="1500"/>
              <a:t> is used with </a:t>
            </a:r>
            <a:r>
              <a:rPr b="1" lang="en" sz="1500"/>
              <a:t>string operands</a:t>
            </a:r>
            <a:r>
              <a:rPr lang="en" sz="1500"/>
              <a:t> then it concatenates the two operands provided.</a:t>
            </a:r>
            <a:endParaRPr sz="1500"/>
          </a:p>
          <a:p>
            <a:pPr indent="0" lvl="0" marL="0" rtl="0" algn="l">
              <a:lnSpc>
                <a:spcPct val="130000"/>
              </a:lnSpc>
              <a:spcBef>
                <a:spcPts val="700"/>
              </a:spcBef>
              <a:spcAft>
                <a:spcPts val="0"/>
              </a:spcAft>
              <a:buClr>
                <a:srgbClr val="3F3F3F"/>
              </a:buClr>
              <a:buSzPts val="1400"/>
              <a:buNone/>
            </a:pPr>
            <a:r>
              <a:rPr lang="en" sz="1500"/>
              <a:t>This different behavior of a single operator for different types of operands is called </a:t>
            </a:r>
            <a:r>
              <a:rPr b="1" lang="en" sz="1500"/>
              <a:t>Operator Overloading</a:t>
            </a:r>
            <a:r>
              <a:rPr lang="en" sz="1500"/>
              <a:t>. The use of </a:t>
            </a:r>
            <a:r>
              <a:rPr lang="en" sz="1500">
                <a:solidFill>
                  <a:srgbClr val="FF0000"/>
                </a:solidFill>
              </a:rPr>
              <a:t>+</a:t>
            </a:r>
            <a:r>
              <a:rPr lang="en" sz="1500"/>
              <a:t> operator with different types of operands is shown below:</a:t>
            </a:r>
            <a:endParaRPr sz="1500"/>
          </a:p>
          <a:p>
            <a:pPr indent="0" lvl="0" marL="0" rtl="0" algn="l">
              <a:lnSpc>
                <a:spcPct val="130000"/>
              </a:lnSpc>
              <a:spcBef>
                <a:spcPts val="700"/>
              </a:spcBef>
              <a:spcAft>
                <a:spcPts val="1600"/>
              </a:spcAft>
              <a:buClr>
                <a:srgbClr val="3F3F3F"/>
              </a:buClr>
              <a:buSzPts val="1400"/>
              <a:buNone/>
            </a:pPr>
            <a:r>
              <a:t/>
            </a:r>
            <a:endParaRPr sz="1100"/>
          </a:p>
        </p:txBody>
      </p:sp>
      <p:sp>
        <p:nvSpPr>
          <p:cNvPr id="74" name="Google Shape;74;p15"/>
          <p:cNvSpPr txBox="1"/>
          <p:nvPr>
            <p:ph idx="12" type="sldNum"/>
          </p:nvPr>
        </p:nvSpPr>
        <p:spPr>
          <a:xfrm>
            <a:off x="8140308" y="4627867"/>
            <a:ext cx="891600" cy="342900"/>
          </a:xfrm>
          <a:prstGeom prst="rect">
            <a:avLst/>
          </a:prstGeom>
        </p:spPr>
        <p:txBody>
          <a:bodyPr anchorCtr="0" anchor="b" bIns="68575" lIns="82300" spcFirstLastPara="1" rIns="82300" wrap="square" tIns="823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1440180" y="331665"/>
            <a:ext cx="6577800" cy="1008900"/>
          </a:xfrm>
          <a:prstGeom prst="rect">
            <a:avLst/>
          </a:prstGeom>
          <a:noFill/>
          <a:ln>
            <a:noFill/>
          </a:ln>
        </p:spPr>
        <p:txBody>
          <a:bodyPr anchorCtr="0" anchor="b" bIns="68575" lIns="82300" spcFirstLastPara="1" rIns="82300" wrap="square" tIns="82300">
            <a:noAutofit/>
          </a:bodyPr>
          <a:lstStyle/>
          <a:p>
            <a:pPr indent="0" lvl="0" marL="0" rtl="0" algn="l">
              <a:lnSpc>
                <a:spcPct val="130000"/>
              </a:lnSpc>
              <a:spcBef>
                <a:spcPts val="0"/>
              </a:spcBef>
              <a:spcAft>
                <a:spcPts val="0"/>
              </a:spcAft>
              <a:buClr>
                <a:srgbClr val="3F3F3F"/>
              </a:buClr>
              <a:buSzPts val="2400"/>
              <a:buFont typeface="Meiryo"/>
              <a:buNone/>
            </a:pPr>
            <a:r>
              <a:rPr b="1" lang="en" sz="2400"/>
              <a:t>Overloading </a:t>
            </a:r>
            <a:r>
              <a:rPr b="1" lang="en" sz="2400">
                <a:solidFill>
                  <a:srgbClr val="FF0000"/>
                </a:solidFill>
              </a:rPr>
              <a:t>+</a:t>
            </a:r>
            <a:r>
              <a:rPr b="1" lang="en" sz="2400"/>
              <a:t> Operator</a:t>
            </a:r>
            <a:endParaRPr b="1" sz="2400"/>
          </a:p>
        </p:txBody>
      </p:sp>
      <p:sp>
        <p:nvSpPr>
          <p:cNvPr id="205" name="Google Shape;205;p33"/>
          <p:cNvSpPr txBox="1"/>
          <p:nvPr>
            <p:ph idx="1" type="body"/>
          </p:nvPr>
        </p:nvSpPr>
        <p:spPr>
          <a:xfrm>
            <a:off x="1440175" y="1472475"/>
            <a:ext cx="6577800" cy="3498300"/>
          </a:xfrm>
          <a:prstGeom prst="rect">
            <a:avLst/>
          </a:prstGeom>
          <a:noFill/>
          <a:ln>
            <a:noFill/>
          </a:ln>
        </p:spPr>
        <p:txBody>
          <a:bodyPr anchorCtr="0" anchor="t" bIns="68575" lIns="82300" spcFirstLastPara="1" rIns="82300" wrap="square" tIns="82300">
            <a:noAutofit/>
          </a:bodyPr>
          <a:lstStyle/>
          <a:p>
            <a:pPr indent="0" lvl="0" marL="0" rtl="0" algn="l">
              <a:lnSpc>
                <a:spcPct val="120000"/>
              </a:lnSpc>
              <a:spcBef>
                <a:spcPts val="0"/>
              </a:spcBef>
              <a:spcAft>
                <a:spcPts val="0"/>
              </a:spcAft>
              <a:buClr>
                <a:srgbClr val="3F3F3F"/>
              </a:buClr>
              <a:buSzPts val="1200"/>
              <a:buNone/>
            </a:pPr>
            <a:r>
              <a:rPr lang="en" sz="1500"/>
              <a:t>In the program above, </a:t>
            </a:r>
            <a:r>
              <a:rPr lang="en" sz="1500">
                <a:solidFill>
                  <a:srgbClr val="FF0000"/>
                </a:solidFill>
              </a:rPr>
              <a:t>__add__() </a:t>
            </a:r>
            <a:r>
              <a:rPr lang="en" sz="1500"/>
              <a:t>is used to overload the </a:t>
            </a:r>
            <a:r>
              <a:rPr lang="en" sz="1500">
                <a:solidFill>
                  <a:srgbClr val="FF0000"/>
                </a:solidFill>
              </a:rPr>
              <a:t>+</a:t>
            </a:r>
            <a:r>
              <a:rPr lang="en" sz="1500"/>
              <a:t> operator i.e. when </a:t>
            </a:r>
            <a:r>
              <a:rPr lang="en" sz="1500">
                <a:solidFill>
                  <a:srgbClr val="FF0000"/>
                </a:solidFill>
              </a:rPr>
              <a:t>+</a:t>
            </a:r>
            <a:r>
              <a:rPr lang="en" sz="1500"/>
              <a:t> operator is used with two Complex class objects then the function </a:t>
            </a:r>
            <a:r>
              <a:rPr lang="en" sz="1500">
                <a:solidFill>
                  <a:srgbClr val="FF0000"/>
                </a:solidFill>
              </a:rPr>
              <a:t>__add__() </a:t>
            </a:r>
            <a:r>
              <a:rPr lang="en" sz="1500"/>
              <a:t>is called.</a:t>
            </a:r>
            <a:endParaRPr sz="1400"/>
          </a:p>
          <a:p>
            <a:pPr indent="0" lvl="0" marL="0" rtl="0" algn="l">
              <a:lnSpc>
                <a:spcPct val="120000"/>
              </a:lnSpc>
              <a:spcBef>
                <a:spcPts val="700"/>
              </a:spcBef>
              <a:spcAft>
                <a:spcPts val="0"/>
              </a:spcAft>
              <a:buClr>
                <a:srgbClr val="FF0000"/>
              </a:buClr>
              <a:buSzPts val="1200"/>
              <a:buNone/>
            </a:pPr>
            <a:r>
              <a:rPr lang="en" sz="1500">
                <a:solidFill>
                  <a:srgbClr val="FF0000"/>
                </a:solidFill>
              </a:rPr>
              <a:t>__str__() </a:t>
            </a:r>
            <a:r>
              <a:rPr lang="en" sz="1500"/>
              <a:t>is another special function which is used to provide a format of the object that is suitable for printing.</a:t>
            </a:r>
            <a:endParaRPr sz="1400"/>
          </a:p>
          <a:p>
            <a:pPr indent="0" lvl="0" marL="0" rtl="0" algn="l">
              <a:lnSpc>
                <a:spcPct val="120000"/>
              </a:lnSpc>
              <a:spcBef>
                <a:spcPts val="700"/>
              </a:spcBef>
              <a:spcAft>
                <a:spcPts val="0"/>
              </a:spcAft>
              <a:buClr>
                <a:srgbClr val="3F3F3F"/>
              </a:buClr>
              <a:buSzPts val="1200"/>
              <a:buNone/>
            </a:pPr>
            <a:r>
              <a:t/>
            </a:r>
            <a:endParaRPr sz="1100"/>
          </a:p>
          <a:p>
            <a:pPr indent="0" lvl="0" marL="0" rtl="0" algn="l">
              <a:lnSpc>
                <a:spcPct val="120000"/>
              </a:lnSpc>
              <a:spcBef>
                <a:spcPts val="700"/>
              </a:spcBef>
              <a:spcAft>
                <a:spcPts val="0"/>
              </a:spcAft>
              <a:buClr>
                <a:srgbClr val="3F3F3F"/>
              </a:buClr>
              <a:buSzPts val="1200"/>
              <a:buNone/>
            </a:pPr>
            <a:r>
              <a:rPr lang="en" sz="1500"/>
              <a:t>Based on your requirement of comparing the class object, we can define the logic for the special functions for overriding an operator. In the code above, we have given precedence to the real part of the complex number, if that is less, then the whole complex number is less, if that is equal then we check for the imaginary part.</a:t>
            </a:r>
            <a:endParaRPr sz="1400"/>
          </a:p>
          <a:p>
            <a:pPr indent="0" lvl="0" marL="0" rtl="0" algn="l">
              <a:lnSpc>
                <a:spcPct val="120000"/>
              </a:lnSpc>
              <a:spcBef>
                <a:spcPts val="700"/>
              </a:spcBef>
              <a:spcAft>
                <a:spcPts val="1600"/>
              </a:spcAft>
              <a:buClr>
                <a:srgbClr val="3F3F3F"/>
              </a:buClr>
              <a:buSzPts val="1200"/>
              <a:buNone/>
            </a:pPr>
            <a:r>
              <a:t/>
            </a:r>
            <a:endParaRPr sz="1200"/>
          </a:p>
        </p:txBody>
      </p:sp>
      <p:sp>
        <p:nvSpPr>
          <p:cNvPr id="206" name="Google Shape;206;p33"/>
          <p:cNvSpPr txBox="1"/>
          <p:nvPr>
            <p:ph idx="12" type="sldNum"/>
          </p:nvPr>
        </p:nvSpPr>
        <p:spPr>
          <a:xfrm>
            <a:off x="8140308" y="4627867"/>
            <a:ext cx="891600" cy="342900"/>
          </a:xfrm>
          <a:prstGeom prst="rect">
            <a:avLst/>
          </a:prstGeom>
        </p:spPr>
        <p:txBody>
          <a:bodyPr anchorCtr="0" anchor="b" bIns="68575" lIns="82300" spcFirstLastPara="1" rIns="82300" wrap="square" tIns="823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1440180" y="331665"/>
            <a:ext cx="6577800" cy="1008900"/>
          </a:xfrm>
          <a:prstGeom prst="rect">
            <a:avLst/>
          </a:prstGeom>
          <a:noFill/>
          <a:ln>
            <a:noFill/>
          </a:ln>
        </p:spPr>
        <p:txBody>
          <a:bodyPr anchorCtr="0" anchor="b" bIns="68575" lIns="82300" spcFirstLastPara="1" rIns="82300" wrap="square" tIns="82300">
            <a:noAutofit/>
          </a:bodyPr>
          <a:lstStyle/>
          <a:p>
            <a:pPr indent="0" lvl="0" marL="0" rtl="0" algn="l">
              <a:lnSpc>
                <a:spcPct val="130000"/>
              </a:lnSpc>
              <a:spcBef>
                <a:spcPts val="0"/>
              </a:spcBef>
              <a:spcAft>
                <a:spcPts val="0"/>
              </a:spcAft>
              <a:buClr>
                <a:srgbClr val="FF0000"/>
              </a:buClr>
              <a:buSzPts val="2400"/>
              <a:buFont typeface="Meiryo"/>
              <a:buNone/>
            </a:pPr>
            <a:r>
              <a:rPr b="1" lang="en" sz="2400">
                <a:solidFill>
                  <a:srgbClr val="FF0000"/>
                </a:solidFill>
              </a:rPr>
              <a:t>Mathematical Operators</a:t>
            </a:r>
            <a:endParaRPr b="1" sz="2400"/>
          </a:p>
        </p:txBody>
      </p:sp>
      <p:pic>
        <p:nvPicPr>
          <p:cNvPr descr="A screenshot of a cell phone&#10;&#10;Description automatically generated" id="212" name="Google Shape;212;p34"/>
          <p:cNvPicPr preferRelativeResize="0"/>
          <p:nvPr>
            <p:ph idx="1" type="body"/>
          </p:nvPr>
        </p:nvPicPr>
        <p:blipFill rotWithShape="1">
          <a:blip r:embed="rId3">
            <a:alphaModFix/>
          </a:blip>
          <a:srcRect b="0" l="0" r="0" t="0"/>
          <a:stretch/>
        </p:blipFill>
        <p:spPr>
          <a:xfrm>
            <a:off x="1440656" y="2000815"/>
            <a:ext cx="6576900" cy="2206200"/>
          </a:xfrm>
          <a:prstGeom prst="rect">
            <a:avLst/>
          </a:prstGeom>
          <a:noFill/>
          <a:ln>
            <a:noFill/>
          </a:ln>
        </p:spPr>
      </p:pic>
      <p:sp>
        <p:nvSpPr>
          <p:cNvPr id="213" name="Google Shape;213;p34"/>
          <p:cNvSpPr txBox="1"/>
          <p:nvPr>
            <p:ph idx="12" type="sldNum"/>
          </p:nvPr>
        </p:nvSpPr>
        <p:spPr>
          <a:xfrm>
            <a:off x="8140308" y="4627867"/>
            <a:ext cx="891600" cy="342900"/>
          </a:xfrm>
          <a:prstGeom prst="rect">
            <a:avLst/>
          </a:prstGeom>
        </p:spPr>
        <p:txBody>
          <a:bodyPr anchorCtr="0" anchor="b" bIns="68575" lIns="82300" spcFirstLastPara="1" rIns="82300" wrap="square" tIns="823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1440205" y="321440"/>
            <a:ext cx="6577800" cy="1008900"/>
          </a:xfrm>
          <a:prstGeom prst="rect">
            <a:avLst/>
          </a:prstGeom>
          <a:noFill/>
          <a:ln>
            <a:noFill/>
          </a:ln>
        </p:spPr>
        <p:txBody>
          <a:bodyPr anchorCtr="0" anchor="b" bIns="68575" lIns="82300" spcFirstLastPara="1" rIns="82300" wrap="square" tIns="82300">
            <a:noAutofit/>
          </a:bodyPr>
          <a:lstStyle/>
          <a:p>
            <a:pPr indent="0" lvl="0" marL="0" rtl="0" algn="l">
              <a:lnSpc>
                <a:spcPct val="130000"/>
              </a:lnSpc>
              <a:spcBef>
                <a:spcPts val="0"/>
              </a:spcBef>
              <a:spcAft>
                <a:spcPts val="0"/>
              </a:spcAft>
              <a:buClr>
                <a:srgbClr val="FF0000"/>
              </a:buClr>
              <a:buSzPts val="2400"/>
              <a:buFont typeface="Meiryo"/>
              <a:buNone/>
            </a:pPr>
            <a:r>
              <a:rPr b="1" lang="en" sz="2400">
                <a:solidFill>
                  <a:srgbClr val="FF0000"/>
                </a:solidFill>
              </a:rPr>
              <a:t>Assignment Operators</a:t>
            </a:r>
            <a:endParaRPr b="1" sz="2400"/>
          </a:p>
        </p:txBody>
      </p:sp>
      <p:pic>
        <p:nvPicPr>
          <p:cNvPr descr="A screenshot of a cell phone&#10;&#10;Description automatically generated" id="219" name="Google Shape;219;p35"/>
          <p:cNvPicPr preferRelativeResize="0"/>
          <p:nvPr>
            <p:ph idx="1" type="body"/>
          </p:nvPr>
        </p:nvPicPr>
        <p:blipFill rotWithShape="1">
          <a:blip r:embed="rId3">
            <a:alphaModFix/>
          </a:blip>
          <a:srcRect b="0" l="0" r="0" t="0"/>
          <a:stretch/>
        </p:blipFill>
        <p:spPr>
          <a:xfrm>
            <a:off x="439700" y="1330350"/>
            <a:ext cx="8578800" cy="3202800"/>
          </a:xfrm>
          <a:prstGeom prst="rect">
            <a:avLst/>
          </a:prstGeom>
          <a:noFill/>
          <a:ln>
            <a:noFill/>
          </a:ln>
        </p:spPr>
      </p:pic>
      <p:sp>
        <p:nvSpPr>
          <p:cNvPr id="220" name="Google Shape;220;p35"/>
          <p:cNvSpPr txBox="1"/>
          <p:nvPr>
            <p:ph idx="12" type="sldNum"/>
          </p:nvPr>
        </p:nvSpPr>
        <p:spPr>
          <a:xfrm>
            <a:off x="8140308" y="4627867"/>
            <a:ext cx="891600" cy="342900"/>
          </a:xfrm>
          <a:prstGeom prst="rect">
            <a:avLst/>
          </a:prstGeom>
        </p:spPr>
        <p:txBody>
          <a:bodyPr anchorCtr="0" anchor="b" bIns="68575" lIns="82300" spcFirstLastPara="1" rIns="82300" wrap="square" tIns="823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1440180" y="331665"/>
            <a:ext cx="6577800" cy="1008900"/>
          </a:xfrm>
          <a:prstGeom prst="rect">
            <a:avLst/>
          </a:prstGeom>
          <a:noFill/>
          <a:ln>
            <a:noFill/>
          </a:ln>
        </p:spPr>
        <p:txBody>
          <a:bodyPr anchorCtr="0" anchor="b" bIns="68575" lIns="82300" spcFirstLastPara="1" rIns="82300" wrap="square" tIns="82300">
            <a:noAutofit/>
          </a:bodyPr>
          <a:lstStyle/>
          <a:p>
            <a:pPr indent="0" lvl="0" marL="0" rtl="0" algn="l">
              <a:lnSpc>
                <a:spcPct val="130000"/>
              </a:lnSpc>
              <a:spcBef>
                <a:spcPts val="0"/>
              </a:spcBef>
              <a:spcAft>
                <a:spcPts val="0"/>
              </a:spcAft>
              <a:buClr>
                <a:srgbClr val="FF0000"/>
              </a:buClr>
              <a:buSzPts val="2400"/>
              <a:buFont typeface="Meiryo"/>
              <a:buNone/>
            </a:pPr>
            <a:r>
              <a:rPr b="1" lang="en" sz="2400">
                <a:solidFill>
                  <a:srgbClr val="FF0000"/>
                </a:solidFill>
              </a:rPr>
              <a:t>Relational Operator</a:t>
            </a:r>
            <a:endParaRPr b="1" sz="2400"/>
          </a:p>
        </p:txBody>
      </p:sp>
      <p:pic>
        <p:nvPicPr>
          <p:cNvPr descr="A screenshot of a cell phone&#10;&#10;Description automatically generated" id="226" name="Google Shape;226;p36"/>
          <p:cNvPicPr preferRelativeResize="0"/>
          <p:nvPr>
            <p:ph idx="1" type="body"/>
          </p:nvPr>
        </p:nvPicPr>
        <p:blipFill rotWithShape="1">
          <a:blip r:embed="rId3">
            <a:alphaModFix/>
          </a:blip>
          <a:srcRect b="0" l="0" r="0" t="0"/>
          <a:stretch/>
        </p:blipFill>
        <p:spPr>
          <a:xfrm>
            <a:off x="1440656" y="1973250"/>
            <a:ext cx="6576900" cy="2261400"/>
          </a:xfrm>
          <a:prstGeom prst="rect">
            <a:avLst/>
          </a:prstGeom>
          <a:noFill/>
          <a:ln>
            <a:noFill/>
          </a:ln>
        </p:spPr>
      </p:pic>
      <p:sp>
        <p:nvSpPr>
          <p:cNvPr id="227" name="Google Shape;227;p36"/>
          <p:cNvSpPr txBox="1"/>
          <p:nvPr>
            <p:ph idx="12" type="sldNum"/>
          </p:nvPr>
        </p:nvSpPr>
        <p:spPr>
          <a:xfrm>
            <a:off x="8140308" y="4627867"/>
            <a:ext cx="891600" cy="342900"/>
          </a:xfrm>
          <a:prstGeom prst="rect">
            <a:avLst/>
          </a:prstGeom>
        </p:spPr>
        <p:txBody>
          <a:bodyPr anchorCtr="0" anchor="b" bIns="68575" lIns="82300" spcFirstLastPara="1" rIns="82300" wrap="square" tIns="823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1440180" y="331665"/>
            <a:ext cx="6577800" cy="1008900"/>
          </a:xfrm>
          <a:prstGeom prst="rect">
            <a:avLst/>
          </a:prstGeom>
          <a:noFill/>
          <a:ln>
            <a:noFill/>
          </a:ln>
        </p:spPr>
        <p:txBody>
          <a:bodyPr anchorCtr="0" anchor="b" bIns="68575" lIns="82300" spcFirstLastPara="1" rIns="82300" wrap="square" tIns="82300">
            <a:noAutofit/>
          </a:bodyPr>
          <a:lstStyle/>
          <a:p>
            <a:pPr indent="0" lvl="0" marL="0" rtl="0" algn="l">
              <a:lnSpc>
                <a:spcPct val="130000"/>
              </a:lnSpc>
              <a:spcBef>
                <a:spcPts val="0"/>
              </a:spcBef>
              <a:spcAft>
                <a:spcPts val="0"/>
              </a:spcAft>
              <a:buClr>
                <a:srgbClr val="FF0000"/>
              </a:buClr>
              <a:buSzPts val="2400"/>
              <a:buFont typeface="Meiryo"/>
              <a:buNone/>
            </a:pPr>
            <a:r>
              <a:rPr b="1" lang="en" sz="2400">
                <a:solidFill>
                  <a:srgbClr val="FF0000"/>
                </a:solidFill>
              </a:rPr>
              <a:t>Operator Overloading</a:t>
            </a:r>
            <a:endParaRPr b="1" sz="2400"/>
          </a:p>
        </p:txBody>
      </p:sp>
      <p:sp>
        <p:nvSpPr>
          <p:cNvPr id="233" name="Google Shape;233;p37"/>
          <p:cNvSpPr txBox="1"/>
          <p:nvPr>
            <p:ph idx="1" type="body"/>
          </p:nvPr>
        </p:nvSpPr>
        <p:spPr>
          <a:xfrm>
            <a:off x="1440180" y="1734207"/>
            <a:ext cx="6577800" cy="2738700"/>
          </a:xfrm>
          <a:prstGeom prst="rect">
            <a:avLst/>
          </a:prstGeom>
          <a:noFill/>
          <a:ln>
            <a:noFill/>
          </a:ln>
        </p:spPr>
        <p:txBody>
          <a:bodyPr anchorCtr="0" anchor="t" bIns="68575" lIns="82300" spcFirstLastPara="1" rIns="82300" wrap="square" tIns="82300">
            <a:noAutofit/>
          </a:bodyPr>
          <a:lstStyle/>
          <a:p>
            <a:pPr indent="0" lvl="0" marL="0" rtl="0" algn="l">
              <a:lnSpc>
                <a:spcPct val="140000"/>
              </a:lnSpc>
              <a:spcBef>
                <a:spcPts val="0"/>
              </a:spcBef>
              <a:spcAft>
                <a:spcPts val="0"/>
              </a:spcAft>
              <a:buClr>
                <a:srgbClr val="3F3F3F"/>
              </a:buClr>
              <a:buSzPts val="1400"/>
              <a:buNone/>
            </a:pPr>
            <a:r>
              <a:rPr b="1" lang="en" sz="1500"/>
              <a:t>Python operators</a:t>
            </a:r>
            <a:r>
              <a:rPr lang="en" sz="1500"/>
              <a:t> work for built-in classes. For example, the </a:t>
            </a:r>
            <a:r>
              <a:rPr lang="en" sz="1500">
                <a:solidFill>
                  <a:srgbClr val="FF0000"/>
                </a:solidFill>
              </a:rPr>
              <a:t>+</a:t>
            </a:r>
            <a:r>
              <a:rPr lang="en" sz="1500"/>
              <a:t> </a:t>
            </a:r>
            <a:r>
              <a:rPr b="1" lang="en" sz="1500"/>
              <a:t>operator</a:t>
            </a:r>
            <a:r>
              <a:rPr lang="en" sz="1500"/>
              <a:t> will perform arithmetic addition on two numbers, merge two lists, or concatenate two strings. This feature in </a:t>
            </a:r>
            <a:r>
              <a:rPr b="1" lang="en" sz="1500"/>
              <a:t>Python</a:t>
            </a:r>
            <a:r>
              <a:rPr lang="en" sz="1500"/>
              <a:t> that allows the same </a:t>
            </a:r>
            <a:r>
              <a:rPr b="1" lang="en" sz="1500"/>
              <a:t>operator</a:t>
            </a:r>
            <a:r>
              <a:rPr lang="en" sz="1500"/>
              <a:t> to have different meaning according to the context is called </a:t>
            </a:r>
            <a:r>
              <a:rPr b="1" lang="en" sz="1500"/>
              <a:t>operator overloading</a:t>
            </a:r>
            <a:r>
              <a:rPr lang="en" sz="1500"/>
              <a:t>.</a:t>
            </a:r>
            <a:endParaRPr sz="1500"/>
          </a:p>
          <a:p>
            <a:pPr indent="0" lvl="0" marL="0" rtl="0" algn="l">
              <a:lnSpc>
                <a:spcPct val="140000"/>
              </a:lnSpc>
              <a:spcBef>
                <a:spcPts val="700"/>
              </a:spcBef>
              <a:spcAft>
                <a:spcPts val="1600"/>
              </a:spcAft>
              <a:buClr>
                <a:srgbClr val="3F3F3F"/>
              </a:buClr>
              <a:buSzPts val="1400"/>
              <a:buNone/>
            </a:pPr>
            <a:r>
              <a:rPr lang="en" sz="1500"/>
              <a:t>This is where different </a:t>
            </a:r>
            <a:r>
              <a:rPr b="1" lang="en" sz="1500"/>
              <a:t>operators</a:t>
            </a:r>
            <a:r>
              <a:rPr lang="en" sz="1500"/>
              <a:t> have different implementations depending on their arguments.</a:t>
            </a:r>
            <a:endParaRPr sz="1500"/>
          </a:p>
        </p:txBody>
      </p:sp>
      <p:sp>
        <p:nvSpPr>
          <p:cNvPr id="234" name="Google Shape;234;p37"/>
          <p:cNvSpPr txBox="1"/>
          <p:nvPr>
            <p:ph idx="12" type="sldNum"/>
          </p:nvPr>
        </p:nvSpPr>
        <p:spPr>
          <a:xfrm>
            <a:off x="8140308" y="4627867"/>
            <a:ext cx="891600" cy="342900"/>
          </a:xfrm>
          <a:prstGeom prst="rect">
            <a:avLst/>
          </a:prstGeom>
        </p:spPr>
        <p:txBody>
          <a:bodyPr anchorCtr="0" anchor="b" bIns="68575" lIns="82300" spcFirstLastPara="1" rIns="82300" wrap="square" tIns="823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1440180" y="331665"/>
            <a:ext cx="6577800" cy="1008900"/>
          </a:xfrm>
          <a:prstGeom prst="rect">
            <a:avLst/>
          </a:prstGeom>
          <a:noFill/>
          <a:ln>
            <a:noFill/>
          </a:ln>
        </p:spPr>
        <p:txBody>
          <a:bodyPr anchorCtr="0" anchor="b" bIns="68575" lIns="82300" spcFirstLastPara="1" rIns="82300" wrap="square" tIns="82300">
            <a:noAutofit/>
          </a:bodyPr>
          <a:lstStyle/>
          <a:p>
            <a:pPr indent="0" lvl="0" marL="0" rtl="0" algn="l">
              <a:lnSpc>
                <a:spcPct val="130000"/>
              </a:lnSpc>
              <a:spcBef>
                <a:spcPts val="0"/>
              </a:spcBef>
              <a:spcAft>
                <a:spcPts val="0"/>
              </a:spcAft>
              <a:buClr>
                <a:srgbClr val="FF0000"/>
              </a:buClr>
              <a:buSzPts val="2400"/>
              <a:buFont typeface="Meiryo"/>
              <a:buNone/>
            </a:pPr>
            <a:r>
              <a:rPr lang="en" sz="2400">
                <a:solidFill>
                  <a:srgbClr val="FF0000"/>
                </a:solidFill>
              </a:rPr>
              <a:t>Operator Overloading</a:t>
            </a:r>
            <a:endParaRPr sz="2400"/>
          </a:p>
        </p:txBody>
      </p:sp>
      <p:sp>
        <p:nvSpPr>
          <p:cNvPr id="240" name="Google Shape;240;p38"/>
          <p:cNvSpPr txBox="1"/>
          <p:nvPr>
            <p:ph idx="1" type="body"/>
          </p:nvPr>
        </p:nvSpPr>
        <p:spPr>
          <a:xfrm>
            <a:off x="1440180" y="1734207"/>
            <a:ext cx="6577800" cy="2738700"/>
          </a:xfrm>
          <a:prstGeom prst="rect">
            <a:avLst/>
          </a:prstGeom>
          <a:noFill/>
          <a:ln>
            <a:noFill/>
          </a:ln>
        </p:spPr>
        <p:txBody>
          <a:bodyPr anchorCtr="0" anchor="t" bIns="68575" lIns="82300" spcFirstLastPara="1" rIns="82300" wrap="square" tIns="82300">
            <a:noAutofit/>
          </a:bodyPr>
          <a:lstStyle/>
          <a:p>
            <a:pPr indent="0" lvl="0" marL="0" rtl="0" algn="l">
              <a:lnSpc>
                <a:spcPct val="140000"/>
              </a:lnSpc>
              <a:spcBef>
                <a:spcPts val="0"/>
              </a:spcBef>
              <a:spcAft>
                <a:spcPts val="0"/>
              </a:spcAft>
              <a:buClr>
                <a:srgbClr val="3F3F3F"/>
              </a:buClr>
              <a:buSzPts val="1400"/>
              <a:buNone/>
            </a:pPr>
            <a:r>
              <a:rPr lang="en" sz="1500"/>
              <a:t>We have already seen that we can use </a:t>
            </a:r>
            <a:r>
              <a:rPr lang="en" sz="1500">
                <a:solidFill>
                  <a:srgbClr val="FF0000"/>
                </a:solidFill>
              </a:rPr>
              <a:t>+</a:t>
            </a:r>
            <a:r>
              <a:rPr lang="en" sz="1500"/>
              <a:t> operator for adding numbers and at the same time to concatenate strings. </a:t>
            </a:r>
            <a:endParaRPr sz="1500"/>
          </a:p>
          <a:p>
            <a:pPr indent="0" lvl="0" marL="0" rtl="0" algn="l">
              <a:lnSpc>
                <a:spcPct val="140000"/>
              </a:lnSpc>
              <a:spcBef>
                <a:spcPts val="0"/>
              </a:spcBef>
              <a:spcAft>
                <a:spcPts val="0"/>
              </a:spcAft>
              <a:buClr>
                <a:srgbClr val="3F3F3F"/>
              </a:buClr>
              <a:buSzPts val="1400"/>
              <a:buNone/>
            </a:pPr>
            <a:r>
              <a:t/>
            </a:r>
            <a:endParaRPr sz="1500"/>
          </a:p>
          <a:p>
            <a:pPr indent="0" lvl="0" marL="0" rtl="0" algn="l">
              <a:lnSpc>
                <a:spcPct val="140000"/>
              </a:lnSpc>
              <a:spcBef>
                <a:spcPts val="0"/>
              </a:spcBef>
              <a:spcAft>
                <a:spcPts val="0"/>
              </a:spcAft>
              <a:buClr>
                <a:srgbClr val="3F3F3F"/>
              </a:buClr>
              <a:buSzPts val="1400"/>
              <a:buNone/>
            </a:pPr>
            <a:r>
              <a:rPr lang="en" sz="1500"/>
              <a:t>It is possible because </a:t>
            </a:r>
            <a:r>
              <a:rPr lang="en" sz="1500">
                <a:solidFill>
                  <a:srgbClr val="FF0000"/>
                </a:solidFill>
              </a:rPr>
              <a:t>+</a:t>
            </a:r>
            <a:r>
              <a:rPr lang="en" sz="1500"/>
              <a:t> operator is overloaded by both </a:t>
            </a:r>
            <a:r>
              <a:rPr lang="en" sz="1500">
                <a:solidFill>
                  <a:srgbClr val="FF0000"/>
                </a:solidFill>
              </a:rPr>
              <a:t>int</a:t>
            </a:r>
            <a:r>
              <a:rPr lang="en" sz="1500"/>
              <a:t> class and </a:t>
            </a:r>
            <a:r>
              <a:rPr lang="en" sz="1500">
                <a:solidFill>
                  <a:srgbClr val="FF0000"/>
                </a:solidFill>
              </a:rPr>
              <a:t>str</a:t>
            </a:r>
            <a:r>
              <a:rPr lang="en" sz="1500"/>
              <a:t> class. </a:t>
            </a:r>
            <a:endParaRPr sz="1500"/>
          </a:p>
          <a:p>
            <a:pPr indent="0" lvl="0" marL="0" rtl="0" algn="l">
              <a:lnSpc>
                <a:spcPct val="140000"/>
              </a:lnSpc>
              <a:spcBef>
                <a:spcPts val="700"/>
              </a:spcBef>
              <a:spcAft>
                <a:spcPts val="0"/>
              </a:spcAft>
              <a:buClr>
                <a:srgbClr val="3F3F3F"/>
              </a:buClr>
              <a:buSzPts val="1400"/>
              <a:buNone/>
            </a:pPr>
            <a:r>
              <a:rPr lang="en" sz="1500"/>
              <a:t>The operators are actually methods defined in respective classes. </a:t>
            </a:r>
            <a:endParaRPr sz="1500"/>
          </a:p>
          <a:p>
            <a:pPr indent="0" lvl="0" marL="0" rtl="0" algn="l">
              <a:lnSpc>
                <a:spcPct val="140000"/>
              </a:lnSpc>
              <a:spcBef>
                <a:spcPts val="700"/>
              </a:spcBef>
              <a:spcAft>
                <a:spcPts val="1600"/>
              </a:spcAft>
              <a:buClr>
                <a:srgbClr val="3F3F3F"/>
              </a:buClr>
              <a:buSzPts val="1400"/>
              <a:buNone/>
            </a:pPr>
            <a:r>
              <a:rPr b="1" lang="en" sz="1500"/>
              <a:t>Defining methods for operators is known as operator overloading.</a:t>
            </a:r>
            <a:endParaRPr b="1" sz="1500"/>
          </a:p>
        </p:txBody>
      </p:sp>
      <p:sp>
        <p:nvSpPr>
          <p:cNvPr id="241" name="Google Shape;241;p38"/>
          <p:cNvSpPr txBox="1"/>
          <p:nvPr>
            <p:ph idx="12" type="sldNum"/>
          </p:nvPr>
        </p:nvSpPr>
        <p:spPr>
          <a:xfrm>
            <a:off x="8140308" y="4627867"/>
            <a:ext cx="891600" cy="342900"/>
          </a:xfrm>
          <a:prstGeom prst="rect">
            <a:avLst/>
          </a:prstGeom>
        </p:spPr>
        <p:txBody>
          <a:bodyPr anchorCtr="0" anchor="b" bIns="68575" lIns="82300" spcFirstLastPara="1" rIns="82300" wrap="square" tIns="823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1440180" y="331665"/>
            <a:ext cx="6577800" cy="1008900"/>
          </a:xfrm>
          <a:prstGeom prst="rect">
            <a:avLst/>
          </a:prstGeom>
          <a:noFill/>
          <a:ln>
            <a:noFill/>
          </a:ln>
        </p:spPr>
        <p:txBody>
          <a:bodyPr anchorCtr="0" anchor="b" bIns="68575" lIns="82300" spcFirstLastPara="1" rIns="82300" wrap="square" tIns="82300">
            <a:noAutofit/>
          </a:bodyPr>
          <a:lstStyle/>
          <a:p>
            <a:pPr indent="0" lvl="0" marL="0" rtl="0" algn="l">
              <a:lnSpc>
                <a:spcPct val="130000"/>
              </a:lnSpc>
              <a:spcBef>
                <a:spcPts val="0"/>
              </a:spcBef>
              <a:spcAft>
                <a:spcPts val="0"/>
              </a:spcAft>
              <a:buClr>
                <a:srgbClr val="FF0000"/>
              </a:buClr>
              <a:buSzPts val="2400"/>
              <a:buFont typeface="Meiryo"/>
              <a:buNone/>
            </a:pPr>
            <a:r>
              <a:rPr b="1" lang="en" sz="2400">
                <a:solidFill>
                  <a:srgbClr val="FF0000"/>
                </a:solidFill>
              </a:rPr>
              <a:t>Example of Operator Overloading</a:t>
            </a:r>
            <a:endParaRPr b="1" sz="2400"/>
          </a:p>
        </p:txBody>
      </p:sp>
      <p:sp>
        <p:nvSpPr>
          <p:cNvPr id="247" name="Google Shape;247;p39"/>
          <p:cNvSpPr txBox="1"/>
          <p:nvPr>
            <p:ph idx="1" type="body"/>
          </p:nvPr>
        </p:nvSpPr>
        <p:spPr>
          <a:xfrm>
            <a:off x="1440175" y="1734200"/>
            <a:ext cx="6577800" cy="3236700"/>
          </a:xfrm>
          <a:prstGeom prst="rect">
            <a:avLst/>
          </a:prstGeom>
          <a:noFill/>
          <a:ln>
            <a:noFill/>
          </a:ln>
        </p:spPr>
        <p:txBody>
          <a:bodyPr anchorCtr="0" anchor="t" bIns="68575" lIns="82300" spcFirstLastPara="1" rIns="82300" wrap="square" tIns="82300">
            <a:noAutofit/>
          </a:bodyPr>
          <a:lstStyle/>
          <a:p>
            <a:pPr indent="0" lvl="0" marL="0" rtl="0" algn="l">
              <a:lnSpc>
                <a:spcPct val="120000"/>
              </a:lnSpc>
              <a:spcBef>
                <a:spcPts val="0"/>
              </a:spcBef>
              <a:spcAft>
                <a:spcPts val="0"/>
              </a:spcAft>
              <a:buClr>
                <a:srgbClr val="3F3F3F"/>
              </a:buClr>
              <a:buSzPts val="1000"/>
              <a:buNone/>
            </a:pPr>
            <a:r>
              <a:rPr lang="en" sz="1500"/>
              <a:t>To use </a:t>
            </a:r>
            <a:r>
              <a:rPr lang="en" sz="1500">
                <a:solidFill>
                  <a:srgbClr val="FF0000"/>
                </a:solidFill>
              </a:rPr>
              <a:t>+</a:t>
            </a:r>
            <a:r>
              <a:rPr lang="en" sz="1500"/>
              <a:t> operator with custom objects we need to define a method called </a:t>
            </a:r>
            <a:r>
              <a:rPr lang="en" sz="1500">
                <a:solidFill>
                  <a:srgbClr val="FF0000"/>
                </a:solidFill>
              </a:rPr>
              <a:t>__add__.</a:t>
            </a:r>
            <a:endParaRPr sz="1600"/>
          </a:p>
          <a:p>
            <a:pPr indent="0" lvl="0" marL="0" rtl="0" algn="l">
              <a:lnSpc>
                <a:spcPct val="120000"/>
              </a:lnSpc>
              <a:spcBef>
                <a:spcPts val="700"/>
              </a:spcBef>
              <a:spcAft>
                <a:spcPts val="0"/>
              </a:spcAft>
              <a:buClr>
                <a:srgbClr val="3F3F3F"/>
              </a:buClr>
              <a:buSzPts val="1000"/>
              <a:buNone/>
            </a:pPr>
            <a:r>
              <a:rPr b="1" lang="en" sz="1500"/>
              <a:t>import</a:t>
            </a:r>
            <a:r>
              <a:rPr lang="en" sz="1500"/>
              <a:t> </a:t>
            </a:r>
            <a:r>
              <a:rPr b="1" lang="en" sz="1500"/>
              <a:t>math</a:t>
            </a:r>
            <a:r>
              <a:rPr lang="en" sz="1500"/>
              <a:t> </a:t>
            </a:r>
            <a:endParaRPr sz="1600"/>
          </a:p>
          <a:p>
            <a:pPr indent="0" lvl="0" marL="0" rtl="0" algn="l">
              <a:lnSpc>
                <a:spcPct val="120000"/>
              </a:lnSpc>
              <a:spcBef>
                <a:spcPts val="700"/>
              </a:spcBef>
              <a:spcAft>
                <a:spcPts val="0"/>
              </a:spcAft>
              <a:buClr>
                <a:srgbClr val="3F3F3F"/>
              </a:buClr>
              <a:buSzPts val="1000"/>
              <a:buNone/>
            </a:pPr>
            <a:r>
              <a:rPr b="1" lang="en" sz="1500"/>
              <a:t>class</a:t>
            </a:r>
            <a:r>
              <a:rPr lang="en" sz="1500"/>
              <a:t> </a:t>
            </a:r>
            <a:r>
              <a:rPr b="1" lang="en" sz="1500"/>
              <a:t>Circle</a:t>
            </a:r>
            <a:r>
              <a:rPr lang="en" sz="1500"/>
              <a:t>:     </a:t>
            </a:r>
            <a:endParaRPr sz="1600"/>
          </a:p>
          <a:p>
            <a:pPr indent="0" lvl="0" marL="0" rtl="0" algn="l">
              <a:lnSpc>
                <a:spcPct val="120000"/>
              </a:lnSpc>
              <a:spcBef>
                <a:spcPts val="700"/>
              </a:spcBef>
              <a:spcAft>
                <a:spcPts val="0"/>
              </a:spcAft>
              <a:buClr>
                <a:srgbClr val="3F3F3F"/>
              </a:buClr>
              <a:buSzPts val="1000"/>
              <a:buNone/>
            </a:pPr>
            <a:r>
              <a:rPr b="1" lang="en" sz="1500"/>
              <a:t>	def</a:t>
            </a:r>
            <a:r>
              <a:rPr lang="en" sz="1500"/>
              <a:t> __init__(self, radius):         </a:t>
            </a:r>
            <a:endParaRPr sz="1600"/>
          </a:p>
          <a:p>
            <a:pPr indent="0" lvl="0" marL="0" rtl="0" algn="l">
              <a:lnSpc>
                <a:spcPct val="120000"/>
              </a:lnSpc>
              <a:spcBef>
                <a:spcPts val="700"/>
              </a:spcBef>
              <a:spcAft>
                <a:spcPts val="0"/>
              </a:spcAft>
              <a:buClr>
                <a:srgbClr val="3F3F3F"/>
              </a:buClr>
              <a:buSzPts val="1000"/>
              <a:buNone/>
            </a:pPr>
            <a:r>
              <a:rPr lang="en" sz="1500"/>
              <a:t>		self.__radius = radius     </a:t>
            </a:r>
            <a:endParaRPr sz="1600"/>
          </a:p>
          <a:p>
            <a:pPr indent="0" lvl="0" marL="0" rtl="0" algn="l">
              <a:lnSpc>
                <a:spcPct val="120000"/>
              </a:lnSpc>
              <a:spcBef>
                <a:spcPts val="700"/>
              </a:spcBef>
              <a:spcAft>
                <a:spcPts val="0"/>
              </a:spcAft>
              <a:buClr>
                <a:srgbClr val="3F3F3F"/>
              </a:buClr>
              <a:buSzPts val="1000"/>
              <a:buNone/>
            </a:pPr>
            <a:r>
              <a:rPr b="1" lang="en" sz="1500"/>
              <a:t>	def</a:t>
            </a:r>
            <a:r>
              <a:rPr lang="en" sz="1500"/>
              <a:t> setRadius(self, radius):         </a:t>
            </a:r>
            <a:endParaRPr sz="1600"/>
          </a:p>
          <a:p>
            <a:pPr indent="0" lvl="0" marL="0" rtl="0" algn="l">
              <a:lnSpc>
                <a:spcPct val="120000"/>
              </a:lnSpc>
              <a:spcBef>
                <a:spcPts val="700"/>
              </a:spcBef>
              <a:spcAft>
                <a:spcPts val="0"/>
              </a:spcAft>
              <a:buClr>
                <a:srgbClr val="3F3F3F"/>
              </a:buClr>
              <a:buSzPts val="1000"/>
              <a:buNone/>
            </a:pPr>
            <a:r>
              <a:rPr lang="en" sz="1500"/>
              <a:t>		self.__radius = radius</a:t>
            </a:r>
            <a:endParaRPr sz="1500">
              <a:solidFill>
                <a:srgbClr val="FF0000"/>
              </a:solidFill>
            </a:endParaRPr>
          </a:p>
          <a:p>
            <a:pPr indent="0" lvl="0" marL="0" rtl="0" algn="l">
              <a:lnSpc>
                <a:spcPct val="120000"/>
              </a:lnSpc>
              <a:spcBef>
                <a:spcPts val="700"/>
              </a:spcBef>
              <a:spcAft>
                <a:spcPts val="1600"/>
              </a:spcAft>
              <a:buClr>
                <a:srgbClr val="3F3F3F"/>
              </a:buClr>
              <a:buSzPts val="1000"/>
              <a:buNone/>
            </a:pPr>
            <a:br>
              <a:rPr lang="en" sz="1000"/>
            </a:br>
            <a:endParaRPr sz="1000"/>
          </a:p>
        </p:txBody>
      </p:sp>
      <p:sp>
        <p:nvSpPr>
          <p:cNvPr id="248" name="Google Shape;248;p39"/>
          <p:cNvSpPr txBox="1"/>
          <p:nvPr>
            <p:ph idx="12" type="sldNum"/>
          </p:nvPr>
        </p:nvSpPr>
        <p:spPr>
          <a:xfrm>
            <a:off x="8140308" y="4627867"/>
            <a:ext cx="891600" cy="342900"/>
          </a:xfrm>
          <a:prstGeom prst="rect">
            <a:avLst/>
          </a:prstGeom>
        </p:spPr>
        <p:txBody>
          <a:bodyPr anchorCtr="0" anchor="b" bIns="68575" lIns="82300" spcFirstLastPara="1" rIns="82300" wrap="square" tIns="823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1358375" y="245424"/>
            <a:ext cx="6577800" cy="594000"/>
          </a:xfrm>
          <a:prstGeom prst="rect">
            <a:avLst/>
          </a:prstGeom>
          <a:noFill/>
          <a:ln>
            <a:noFill/>
          </a:ln>
        </p:spPr>
        <p:txBody>
          <a:bodyPr anchorCtr="0" anchor="b" bIns="68575" lIns="82300" spcFirstLastPara="1" rIns="82300" wrap="square" tIns="82300">
            <a:noAutofit/>
          </a:bodyPr>
          <a:lstStyle/>
          <a:p>
            <a:pPr indent="0" lvl="0" marL="0" rtl="0" algn="l">
              <a:lnSpc>
                <a:spcPct val="130000"/>
              </a:lnSpc>
              <a:spcBef>
                <a:spcPts val="0"/>
              </a:spcBef>
              <a:spcAft>
                <a:spcPts val="0"/>
              </a:spcAft>
              <a:buClr>
                <a:srgbClr val="FF0000"/>
              </a:buClr>
              <a:buSzPts val="2400"/>
              <a:buFont typeface="Meiryo"/>
              <a:buNone/>
            </a:pPr>
            <a:r>
              <a:rPr b="1" lang="en" sz="2400">
                <a:solidFill>
                  <a:srgbClr val="FF0000"/>
                </a:solidFill>
              </a:rPr>
              <a:t>Example of Operator Overloading</a:t>
            </a:r>
            <a:endParaRPr b="1" sz="2400"/>
          </a:p>
        </p:txBody>
      </p:sp>
      <p:sp>
        <p:nvSpPr>
          <p:cNvPr id="254" name="Google Shape;254;p40"/>
          <p:cNvSpPr txBox="1"/>
          <p:nvPr>
            <p:ph idx="1" type="body"/>
          </p:nvPr>
        </p:nvSpPr>
        <p:spPr>
          <a:xfrm>
            <a:off x="1419725" y="839425"/>
            <a:ext cx="6577800" cy="4079100"/>
          </a:xfrm>
          <a:prstGeom prst="rect">
            <a:avLst/>
          </a:prstGeom>
          <a:noFill/>
          <a:ln>
            <a:noFill/>
          </a:ln>
        </p:spPr>
        <p:txBody>
          <a:bodyPr anchorCtr="0" anchor="t" bIns="68575" lIns="82300" spcFirstLastPara="1" rIns="82300" wrap="square" tIns="82300">
            <a:noAutofit/>
          </a:bodyPr>
          <a:lstStyle/>
          <a:p>
            <a:pPr indent="0" lvl="0" marL="0" rtl="0" algn="l">
              <a:lnSpc>
                <a:spcPct val="140000"/>
              </a:lnSpc>
              <a:spcBef>
                <a:spcPts val="0"/>
              </a:spcBef>
              <a:spcAft>
                <a:spcPts val="0"/>
              </a:spcAft>
              <a:buClr>
                <a:srgbClr val="3F3F3F"/>
              </a:buClr>
              <a:buSzPts val="1400"/>
              <a:buNone/>
            </a:pPr>
            <a:r>
              <a:rPr b="1" lang="en" sz="1400"/>
              <a:t>def</a:t>
            </a:r>
            <a:r>
              <a:rPr lang="en" sz="1400"/>
              <a:t> getRadius(self):         </a:t>
            </a:r>
            <a:endParaRPr sz="1400"/>
          </a:p>
          <a:p>
            <a:pPr indent="0" lvl="0" marL="0" rtl="0" algn="l">
              <a:lnSpc>
                <a:spcPct val="140000"/>
              </a:lnSpc>
              <a:spcBef>
                <a:spcPts val="700"/>
              </a:spcBef>
              <a:spcAft>
                <a:spcPts val="0"/>
              </a:spcAft>
              <a:buClr>
                <a:srgbClr val="3F3F3F"/>
              </a:buClr>
              <a:buSzPts val="1400"/>
              <a:buNone/>
            </a:pPr>
            <a:r>
              <a:rPr b="1" lang="en" sz="1400"/>
              <a:t>	return</a:t>
            </a:r>
            <a:r>
              <a:rPr lang="en" sz="1400"/>
              <a:t> self.__radius     </a:t>
            </a:r>
            <a:endParaRPr sz="1400"/>
          </a:p>
          <a:p>
            <a:pPr indent="0" lvl="0" marL="0" rtl="0" algn="l">
              <a:lnSpc>
                <a:spcPct val="140000"/>
              </a:lnSpc>
              <a:spcBef>
                <a:spcPts val="700"/>
              </a:spcBef>
              <a:spcAft>
                <a:spcPts val="0"/>
              </a:spcAft>
              <a:buClr>
                <a:srgbClr val="3F3F3F"/>
              </a:buClr>
              <a:buSzPts val="1400"/>
              <a:buNone/>
            </a:pPr>
            <a:r>
              <a:rPr b="1" lang="en" sz="1400"/>
              <a:t>def</a:t>
            </a:r>
            <a:r>
              <a:rPr lang="en" sz="1400"/>
              <a:t> area(self):         </a:t>
            </a:r>
            <a:endParaRPr sz="1400"/>
          </a:p>
          <a:p>
            <a:pPr indent="0" lvl="0" marL="0" rtl="0" algn="l">
              <a:lnSpc>
                <a:spcPct val="140000"/>
              </a:lnSpc>
              <a:spcBef>
                <a:spcPts val="700"/>
              </a:spcBef>
              <a:spcAft>
                <a:spcPts val="0"/>
              </a:spcAft>
              <a:buClr>
                <a:srgbClr val="3F3F3F"/>
              </a:buClr>
              <a:buSzPts val="1400"/>
              <a:buNone/>
            </a:pPr>
            <a:r>
              <a:rPr b="1" lang="en" sz="1400"/>
              <a:t>	return</a:t>
            </a:r>
            <a:r>
              <a:rPr lang="en" sz="1400"/>
              <a:t> math.pi * self.__radius ** 2     </a:t>
            </a:r>
            <a:endParaRPr sz="1400"/>
          </a:p>
          <a:p>
            <a:pPr indent="0" lvl="0" marL="0" rtl="0" algn="l">
              <a:lnSpc>
                <a:spcPct val="140000"/>
              </a:lnSpc>
              <a:spcBef>
                <a:spcPts val="700"/>
              </a:spcBef>
              <a:spcAft>
                <a:spcPts val="0"/>
              </a:spcAft>
              <a:buClr>
                <a:srgbClr val="3F3F3F"/>
              </a:buClr>
              <a:buSzPts val="1400"/>
              <a:buNone/>
            </a:pPr>
            <a:r>
              <a:rPr b="1" lang="en" sz="1400"/>
              <a:t>def</a:t>
            </a:r>
            <a:r>
              <a:rPr lang="en" sz="1400"/>
              <a:t> __add__(self, another_circle):         </a:t>
            </a:r>
            <a:endParaRPr sz="1400"/>
          </a:p>
          <a:p>
            <a:pPr indent="0" lvl="0" marL="0" rtl="0" algn="l">
              <a:lnSpc>
                <a:spcPct val="140000"/>
              </a:lnSpc>
              <a:spcBef>
                <a:spcPts val="700"/>
              </a:spcBef>
              <a:spcAft>
                <a:spcPts val="0"/>
              </a:spcAft>
              <a:buClr>
                <a:srgbClr val="3F3F3F"/>
              </a:buClr>
              <a:buSzPts val="1400"/>
              <a:buNone/>
            </a:pPr>
            <a:r>
              <a:rPr b="1" lang="en" sz="1700"/>
              <a:t>	return</a:t>
            </a:r>
            <a:r>
              <a:rPr lang="en" sz="1700"/>
              <a:t> Circle( self.__radius + another_circle.__radius )</a:t>
            </a:r>
            <a:endParaRPr sz="1700"/>
          </a:p>
          <a:p>
            <a:pPr indent="457200" lvl="0" marL="0" rtl="0" algn="l">
              <a:spcBef>
                <a:spcPts val="1600"/>
              </a:spcBef>
              <a:spcAft>
                <a:spcPts val="0"/>
              </a:spcAft>
              <a:buClr>
                <a:srgbClr val="3F3F3F"/>
              </a:buClr>
              <a:buSzPts val="1400"/>
              <a:buFont typeface="Arial"/>
              <a:buNone/>
            </a:pPr>
            <a:r>
              <a:rPr lang="en" sz="1400"/>
              <a:t>c1 = Circle(4) </a:t>
            </a:r>
            <a:endParaRPr sz="1400"/>
          </a:p>
          <a:p>
            <a:pPr indent="0" lvl="0" marL="0" rtl="0" algn="l">
              <a:spcBef>
                <a:spcPts val="700"/>
              </a:spcBef>
              <a:spcAft>
                <a:spcPts val="0"/>
              </a:spcAft>
              <a:buClr>
                <a:srgbClr val="3F3F3F"/>
              </a:buClr>
              <a:buSzPts val="1400"/>
              <a:buNone/>
            </a:pPr>
            <a:r>
              <a:rPr b="1" lang="en" sz="1400"/>
              <a:t>  	print</a:t>
            </a:r>
            <a:r>
              <a:rPr lang="en" sz="1400"/>
              <a:t>(c1.getRadius()) </a:t>
            </a:r>
            <a:endParaRPr sz="1400"/>
          </a:p>
          <a:p>
            <a:pPr indent="457200" lvl="0" marL="0" rtl="0" algn="l">
              <a:spcBef>
                <a:spcPts val="700"/>
              </a:spcBef>
              <a:spcAft>
                <a:spcPts val="0"/>
              </a:spcAft>
              <a:buClr>
                <a:srgbClr val="3F3F3F"/>
              </a:buClr>
              <a:buSzPts val="1400"/>
              <a:buNone/>
            </a:pPr>
            <a:r>
              <a:rPr lang="en" sz="1400"/>
              <a:t>c2 = Circle(5) </a:t>
            </a:r>
            <a:endParaRPr sz="1400"/>
          </a:p>
          <a:p>
            <a:pPr indent="457200" lvl="0" marL="0" rtl="0" algn="l">
              <a:spcBef>
                <a:spcPts val="700"/>
              </a:spcBef>
              <a:spcAft>
                <a:spcPts val="0"/>
              </a:spcAft>
              <a:buClr>
                <a:srgbClr val="3F3F3F"/>
              </a:buClr>
              <a:buSzPts val="1400"/>
              <a:buFont typeface="Arial"/>
              <a:buNone/>
            </a:pPr>
            <a:r>
              <a:rPr b="1" lang="en" sz="1500"/>
              <a:t>print</a:t>
            </a:r>
            <a:r>
              <a:rPr lang="en" sz="1500"/>
              <a:t>(c2.getRadius()) </a:t>
            </a:r>
            <a:endParaRPr/>
          </a:p>
        </p:txBody>
      </p:sp>
      <p:sp>
        <p:nvSpPr>
          <p:cNvPr id="255" name="Google Shape;255;p40"/>
          <p:cNvSpPr txBox="1"/>
          <p:nvPr>
            <p:ph idx="12" type="sldNum"/>
          </p:nvPr>
        </p:nvSpPr>
        <p:spPr>
          <a:xfrm>
            <a:off x="8140308" y="4627867"/>
            <a:ext cx="891600" cy="342900"/>
          </a:xfrm>
          <a:prstGeom prst="rect">
            <a:avLst/>
          </a:prstGeom>
        </p:spPr>
        <p:txBody>
          <a:bodyPr anchorCtr="0" anchor="b" bIns="68575" lIns="82300" spcFirstLastPara="1" rIns="82300" wrap="square" tIns="823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1"/>
          <p:cNvSpPr txBox="1"/>
          <p:nvPr>
            <p:ph type="title"/>
          </p:nvPr>
        </p:nvSpPr>
        <p:spPr>
          <a:xfrm>
            <a:off x="1440180" y="331665"/>
            <a:ext cx="6577800" cy="1008900"/>
          </a:xfrm>
          <a:prstGeom prst="rect">
            <a:avLst/>
          </a:prstGeom>
          <a:noFill/>
          <a:ln>
            <a:noFill/>
          </a:ln>
        </p:spPr>
        <p:txBody>
          <a:bodyPr anchorCtr="0" anchor="b" bIns="68575" lIns="82300" spcFirstLastPara="1" rIns="82300" wrap="square" tIns="82300">
            <a:noAutofit/>
          </a:bodyPr>
          <a:lstStyle/>
          <a:p>
            <a:pPr indent="0" lvl="0" marL="0" rtl="0" algn="l">
              <a:lnSpc>
                <a:spcPct val="130000"/>
              </a:lnSpc>
              <a:spcBef>
                <a:spcPts val="0"/>
              </a:spcBef>
              <a:spcAft>
                <a:spcPts val="0"/>
              </a:spcAft>
              <a:buClr>
                <a:srgbClr val="FF0000"/>
              </a:buClr>
              <a:buSzPts val="2400"/>
              <a:buFont typeface="Meiryo"/>
              <a:buNone/>
            </a:pPr>
            <a:r>
              <a:rPr b="1" lang="en" sz="2400">
                <a:solidFill>
                  <a:srgbClr val="FF0000"/>
                </a:solidFill>
              </a:rPr>
              <a:t>Example of Operator Overloading</a:t>
            </a:r>
            <a:endParaRPr b="1" sz="2400"/>
          </a:p>
        </p:txBody>
      </p:sp>
      <p:sp>
        <p:nvSpPr>
          <p:cNvPr id="261" name="Google Shape;261;p41"/>
          <p:cNvSpPr txBox="1"/>
          <p:nvPr>
            <p:ph idx="1" type="body"/>
          </p:nvPr>
        </p:nvSpPr>
        <p:spPr>
          <a:xfrm>
            <a:off x="899850" y="1734200"/>
            <a:ext cx="7393200" cy="3010500"/>
          </a:xfrm>
          <a:prstGeom prst="rect">
            <a:avLst/>
          </a:prstGeom>
          <a:noFill/>
          <a:ln>
            <a:noFill/>
          </a:ln>
        </p:spPr>
        <p:txBody>
          <a:bodyPr anchorCtr="0" anchor="t" bIns="68575" lIns="82300" spcFirstLastPara="1" rIns="82300" wrap="square" tIns="82300">
            <a:noAutofit/>
          </a:bodyPr>
          <a:lstStyle/>
          <a:p>
            <a:pPr indent="0" lvl="0" marL="0" rtl="0" algn="l">
              <a:spcBef>
                <a:spcPts val="700"/>
              </a:spcBef>
              <a:spcAft>
                <a:spcPts val="0"/>
              </a:spcAft>
              <a:buClr>
                <a:srgbClr val="3F3F3F"/>
              </a:buClr>
              <a:buSzPts val="1400"/>
              <a:buNone/>
            </a:pPr>
            <a:r>
              <a:rPr i="1" lang="en" sz="1500"/>
              <a:t># This became possible because we have overloaded + operator by adding a method named __add__</a:t>
            </a:r>
            <a:endParaRPr sz="1500"/>
          </a:p>
          <a:p>
            <a:pPr indent="457200" lvl="0" marL="0" rtl="0" algn="l">
              <a:lnSpc>
                <a:spcPct val="140000"/>
              </a:lnSpc>
              <a:spcBef>
                <a:spcPts val="1600"/>
              </a:spcBef>
              <a:spcAft>
                <a:spcPts val="0"/>
              </a:spcAft>
              <a:buClr>
                <a:srgbClr val="3F3F3F"/>
              </a:buClr>
              <a:buSzPts val="1400"/>
              <a:buNone/>
            </a:pPr>
            <a:r>
              <a:rPr lang="en" sz="1500"/>
              <a:t>c3 = c1 + c2             	</a:t>
            </a:r>
            <a:endParaRPr sz="1500"/>
          </a:p>
          <a:p>
            <a:pPr indent="457200" lvl="0" marL="0" rtl="0" algn="l">
              <a:lnSpc>
                <a:spcPct val="140000"/>
              </a:lnSpc>
              <a:spcBef>
                <a:spcPts val="1600"/>
              </a:spcBef>
              <a:spcAft>
                <a:spcPts val="0"/>
              </a:spcAft>
              <a:buClr>
                <a:srgbClr val="3F3F3F"/>
              </a:buClr>
              <a:buSzPts val="1400"/>
              <a:buNone/>
            </a:pPr>
            <a:r>
              <a:rPr b="1" lang="en" sz="1500"/>
              <a:t>print</a:t>
            </a:r>
            <a:r>
              <a:rPr lang="en" sz="1500"/>
              <a:t>(c3.getRadius())</a:t>
            </a:r>
            <a:endParaRPr sz="1500"/>
          </a:p>
          <a:p>
            <a:pPr indent="457200" lvl="0" marL="0" rtl="0" algn="l">
              <a:lnSpc>
                <a:spcPct val="140000"/>
              </a:lnSpc>
              <a:spcBef>
                <a:spcPts val="1600"/>
              </a:spcBef>
              <a:spcAft>
                <a:spcPts val="1600"/>
              </a:spcAft>
              <a:buClr>
                <a:srgbClr val="3F3F3F"/>
              </a:buClr>
              <a:buSzPts val="1400"/>
              <a:buNone/>
            </a:pPr>
            <a:r>
              <a:rPr b="1" lang="en" sz="1500"/>
              <a:t>Try the program:</a:t>
            </a:r>
            <a:r>
              <a:rPr lang="en" sz="1500"/>
              <a:t> </a:t>
            </a:r>
            <a:r>
              <a:rPr lang="en" sz="1500" u="sng">
                <a:solidFill>
                  <a:schemeClr val="hlink"/>
                </a:solidFill>
                <a:hlinkClick r:id="rId3"/>
              </a:rPr>
              <a:t>https://colab.research.google.com/drive/1KEAc3WSJl4qCN9h3gP13j-V1INQFA5Cy</a:t>
            </a:r>
            <a:endParaRPr sz="1500"/>
          </a:p>
        </p:txBody>
      </p:sp>
      <p:sp>
        <p:nvSpPr>
          <p:cNvPr id="262" name="Google Shape;262;p41"/>
          <p:cNvSpPr txBox="1"/>
          <p:nvPr>
            <p:ph idx="12" type="sldNum"/>
          </p:nvPr>
        </p:nvSpPr>
        <p:spPr>
          <a:xfrm>
            <a:off x="8140308" y="4627867"/>
            <a:ext cx="891600" cy="342900"/>
          </a:xfrm>
          <a:prstGeom prst="rect">
            <a:avLst/>
          </a:prstGeom>
        </p:spPr>
        <p:txBody>
          <a:bodyPr anchorCtr="0" anchor="b" bIns="68575" lIns="82300" spcFirstLastPara="1" rIns="82300" wrap="square" tIns="823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2"/>
          <p:cNvSpPr txBox="1"/>
          <p:nvPr>
            <p:ph type="title"/>
          </p:nvPr>
        </p:nvSpPr>
        <p:spPr>
          <a:xfrm>
            <a:off x="1440180" y="331665"/>
            <a:ext cx="6577800" cy="1008900"/>
          </a:xfrm>
          <a:prstGeom prst="rect">
            <a:avLst/>
          </a:prstGeom>
          <a:noFill/>
          <a:ln>
            <a:noFill/>
          </a:ln>
        </p:spPr>
        <p:txBody>
          <a:bodyPr anchorCtr="0" anchor="b" bIns="68575" lIns="82300" spcFirstLastPara="1" rIns="82300" wrap="square" tIns="82300">
            <a:noAutofit/>
          </a:bodyPr>
          <a:lstStyle/>
          <a:p>
            <a:pPr indent="0" lvl="0" marL="0" rtl="0" algn="l">
              <a:lnSpc>
                <a:spcPct val="130000"/>
              </a:lnSpc>
              <a:spcBef>
                <a:spcPts val="0"/>
              </a:spcBef>
              <a:spcAft>
                <a:spcPts val="0"/>
              </a:spcAft>
              <a:buClr>
                <a:srgbClr val="FF0000"/>
              </a:buClr>
              <a:buSzPts val="2400"/>
              <a:buFont typeface="Meiryo"/>
              <a:buNone/>
            </a:pPr>
            <a:r>
              <a:rPr b="1" lang="en" sz="2400">
                <a:solidFill>
                  <a:srgbClr val="FF0000"/>
                </a:solidFill>
              </a:rPr>
              <a:t>Example of Operator Overloading</a:t>
            </a:r>
            <a:endParaRPr b="1" sz="2400"/>
          </a:p>
        </p:txBody>
      </p:sp>
      <p:sp>
        <p:nvSpPr>
          <p:cNvPr id="268" name="Google Shape;268;p42"/>
          <p:cNvSpPr txBox="1"/>
          <p:nvPr>
            <p:ph idx="1" type="body"/>
          </p:nvPr>
        </p:nvSpPr>
        <p:spPr>
          <a:xfrm>
            <a:off x="1440180" y="1734207"/>
            <a:ext cx="6577800" cy="2738700"/>
          </a:xfrm>
          <a:prstGeom prst="rect">
            <a:avLst/>
          </a:prstGeom>
          <a:noFill/>
          <a:ln>
            <a:noFill/>
          </a:ln>
        </p:spPr>
        <p:txBody>
          <a:bodyPr anchorCtr="0" anchor="t" bIns="68575" lIns="82300" spcFirstLastPara="1" rIns="82300" wrap="square" tIns="82300">
            <a:noAutofit/>
          </a:bodyPr>
          <a:lstStyle/>
          <a:p>
            <a:pPr indent="0" lvl="0" marL="0" rtl="0" algn="l">
              <a:lnSpc>
                <a:spcPct val="140000"/>
              </a:lnSpc>
              <a:spcBef>
                <a:spcPts val="0"/>
              </a:spcBef>
              <a:spcAft>
                <a:spcPts val="1600"/>
              </a:spcAft>
              <a:buClr>
                <a:srgbClr val="3F3F3F"/>
              </a:buClr>
              <a:buSzPts val="1400"/>
              <a:buNone/>
            </a:pPr>
            <a:r>
              <a:rPr lang="en" sz="1500"/>
              <a:t>In the above example we have added </a:t>
            </a:r>
            <a:r>
              <a:rPr lang="en" sz="1500">
                <a:solidFill>
                  <a:srgbClr val="FF0000"/>
                </a:solidFill>
              </a:rPr>
              <a:t>__add__()  </a:t>
            </a:r>
            <a:r>
              <a:rPr lang="en" sz="1500"/>
              <a:t>method which allows use to use the</a:t>
            </a:r>
            <a:r>
              <a:rPr lang="en" sz="1500">
                <a:solidFill>
                  <a:srgbClr val="FF0000"/>
                </a:solidFill>
              </a:rPr>
              <a:t> + </a:t>
            </a:r>
            <a:r>
              <a:rPr lang="en" sz="1500"/>
              <a:t>operator to add two circle objects. Inside the </a:t>
            </a:r>
            <a:r>
              <a:rPr lang="en" sz="1500">
                <a:solidFill>
                  <a:srgbClr val="FF0000"/>
                </a:solidFill>
              </a:rPr>
              <a:t>__add__()  </a:t>
            </a:r>
            <a:r>
              <a:rPr lang="en" sz="1500"/>
              <a:t>method we are creating a new object and returning it to the caller.</a:t>
            </a:r>
            <a:endParaRPr sz="1500"/>
          </a:p>
        </p:txBody>
      </p:sp>
      <p:sp>
        <p:nvSpPr>
          <p:cNvPr id="269" name="Google Shape;269;p42"/>
          <p:cNvSpPr txBox="1"/>
          <p:nvPr>
            <p:ph idx="12" type="sldNum"/>
          </p:nvPr>
        </p:nvSpPr>
        <p:spPr>
          <a:xfrm>
            <a:off x="8140308" y="4627867"/>
            <a:ext cx="891600" cy="342900"/>
          </a:xfrm>
          <a:prstGeom prst="rect">
            <a:avLst/>
          </a:prstGeom>
        </p:spPr>
        <p:txBody>
          <a:bodyPr anchorCtr="0" anchor="b" bIns="68575" lIns="82300" spcFirstLastPara="1" rIns="82300" wrap="square" tIns="823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1440180" y="331665"/>
            <a:ext cx="6577800" cy="1008900"/>
          </a:xfrm>
          <a:prstGeom prst="rect">
            <a:avLst/>
          </a:prstGeom>
          <a:noFill/>
          <a:ln>
            <a:noFill/>
          </a:ln>
        </p:spPr>
        <p:txBody>
          <a:bodyPr anchorCtr="0" anchor="b" bIns="68575" lIns="82300" spcFirstLastPara="1" rIns="82300" wrap="square" tIns="82300">
            <a:noAutofit/>
          </a:bodyPr>
          <a:lstStyle/>
          <a:p>
            <a:pPr indent="0" lvl="0" marL="0" rtl="0" algn="l">
              <a:lnSpc>
                <a:spcPct val="130000"/>
              </a:lnSpc>
              <a:spcBef>
                <a:spcPts val="0"/>
              </a:spcBef>
              <a:spcAft>
                <a:spcPts val="0"/>
              </a:spcAft>
              <a:buClr>
                <a:srgbClr val="FF0000"/>
              </a:buClr>
              <a:buSzPts val="2400"/>
              <a:buFont typeface="Meiryo"/>
              <a:buNone/>
            </a:pPr>
            <a:r>
              <a:rPr b="1" lang="en" sz="2400">
                <a:solidFill>
                  <a:srgbClr val="FF0000"/>
                </a:solidFill>
              </a:rPr>
              <a:t>Operator Overloading</a:t>
            </a:r>
            <a:endParaRPr b="1" sz="2400"/>
          </a:p>
        </p:txBody>
      </p:sp>
      <p:sp>
        <p:nvSpPr>
          <p:cNvPr id="80" name="Google Shape;80;p16"/>
          <p:cNvSpPr txBox="1"/>
          <p:nvPr>
            <p:ph idx="1" type="body"/>
          </p:nvPr>
        </p:nvSpPr>
        <p:spPr>
          <a:xfrm>
            <a:off x="1440180" y="1734207"/>
            <a:ext cx="6577800" cy="2738700"/>
          </a:xfrm>
          <a:prstGeom prst="rect">
            <a:avLst/>
          </a:prstGeom>
          <a:noFill/>
          <a:ln>
            <a:noFill/>
          </a:ln>
        </p:spPr>
        <p:txBody>
          <a:bodyPr anchorCtr="0" anchor="t" bIns="68575" lIns="82300" spcFirstLastPara="1" rIns="82300" wrap="square" tIns="82300">
            <a:noAutofit/>
          </a:bodyPr>
          <a:lstStyle/>
          <a:p>
            <a:pPr indent="0" lvl="0" marL="0" rtl="0" algn="l">
              <a:lnSpc>
                <a:spcPct val="140000"/>
              </a:lnSpc>
              <a:spcBef>
                <a:spcPts val="0"/>
              </a:spcBef>
              <a:spcAft>
                <a:spcPts val="0"/>
              </a:spcAft>
              <a:buClr>
                <a:srgbClr val="3F3F3F"/>
              </a:buClr>
              <a:buSzPts val="1400"/>
              <a:buNone/>
            </a:pPr>
            <a:r>
              <a:rPr lang="en" sz="1500"/>
              <a:t>Operator Overloading is achieved by defining a special method in the class definition. The names of these methods starts and ends with double underscores </a:t>
            </a:r>
            <a:r>
              <a:rPr lang="en" sz="1500">
                <a:solidFill>
                  <a:srgbClr val="FF0000"/>
                </a:solidFill>
              </a:rPr>
              <a:t>(__)</a:t>
            </a:r>
            <a:r>
              <a:rPr lang="en" sz="1500"/>
              <a:t>. The special method used to overload </a:t>
            </a:r>
            <a:r>
              <a:rPr lang="en" sz="1500">
                <a:solidFill>
                  <a:srgbClr val="FF0000"/>
                </a:solidFill>
              </a:rPr>
              <a:t>+</a:t>
            </a:r>
            <a:r>
              <a:rPr lang="en" sz="1500"/>
              <a:t> operator is called </a:t>
            </a:r>
            <a:r>
              <a:rPr lang="en" sz="1500">
                <a:solidFill>
                  <a:srgbClr val="FF0000"/>
                </a:solidFill>
              </a:rPr>
              <a:t>__add__(). </a:t>
            </a:r>
            <a:endParaRPr sz="1500">
              <a:solidFill>
                <a:srgbClr val="FF0000"/>
              </a:solidFill>
            </a:endParaRPr>
          </a:p>
          <a:p>
            <a:pPr indent="0" lvl="0" marL="0" rtl="0" algn="l">
              <a:lnSpc>
                <a:spcPct val="140000"/>
              </a:lnSpc>
              <a:spcBef>
                <a:spcPts val="1600"/>
              </a:spcBef>
              <a:spcAft>
                <a:spcPts val="1600"/>
              </a:spcAft>
              <a:buClr>
                <a:srgbClr val="3F3F3F"/>
              </a:buClr>
              <a:buSzPts val="1400"/>
              <a:buNone/>
            </a:pPr>
            <a:r>
              <a:rPr lang="en" sz="1500"/>
              <a:t>Both int class and str class implements </a:t>
            </a:r>
            <a:r>
              <a:rPr lang="en" sz="1500">
                <a:solidFill>
                  <a:srgbClr val="FF0000"/>
                </a:solidFill>
              </a:rPr>
              <a:t>__add__() </a:t>
            </a:r>
            <a:r>
              <a:rPr lang="en" sz="1500"/>
              <a:t>method. The </a:t>
            </a:r>
            <a:r>
              <a:rPr b="1" lang="en" sz="1500"/>
              <a:t>int</a:t>
            </a:r>
            <a:r>
              <a:rPr lang="en" sz="1500"/>
              <a:t> class version of the </a:t>
            </a:r>
            <a:r>
              <a:rPr lang="en" sz="1500">
                <a:solidFill>
                  <a:srgbClr val="FF0000"/>
                </a:solidFill>
              </a:rPr>
              <a:t>__add__() </a:t>
            </a:r>
            <a:r>
              <a:rPr lang="en" sz="1500"/>
              <a:t>method simply adds two numbers whereas the </a:t>
            </a:r>
            <a:r>
              <a:rPr b="1" lang="en" sz="1500"/>
              <a:t>str </a:t>
            </a:r>
            <a:r>
              <a:rPr lang="en" sz="1500"/>
              <a:t>class version concatenates the string.</a:t>
            </a:r>
            <a:endParaRPr sz="1500"/>
          </a:p>
        </p:txBody>
      </p:sp>
      <p:sp>
        <p:nvSpPr>
          <p:cNvPr id="81" name="Google Shape;81;p16"/>
          <p:cNvSpPr txBox="1"/>
          <p:nvPr>
            <p:ph idx="12" type="sldNum"/>
          </p:nvPr>
        </p:nvSpPr>
        <p:spPr>
          <a:xfrm>
            <a:off x="8140308" y="4627867"/>
            <a:ext cx="891600" cy="342900"/>
          </a:xfrm>
          <a:prstGeom prst="rect">
            <a:avLst/>
          </a:prstGeom>
        </p:spPr>
        <p:txBody>
          <a:bodyPr anchorCtr="0" anchor="b" bIns="68575" lIns="82300" spcFirstLastPara="1" rIns="82300" wrap="square" tIns="823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3"/>
          <p:cNvSpPr txBox="1"/>
          <p:nvPr>
            <p:ph type="title"/>
          </p:nvPr>
        </p:nvSpPr>
        <p:spPr>
          <a:xfrm>
            <a:off x="1440180" y="331665"/>
            <a:ext cx="6577800" cy="1008900"/>
          </a:xfrm>
          <a:prstGeom prst="rect">
            <a:avLst/>
          </a:prstGeom>
          <a:noFill/>
          <a:ln>
            <a:noFill/>
          </a:ln>
        </p:spPr>
        <p:txBody>
          <a:bodyPr anchorCtr="0" anchor="b" bIns="68575" lIns="82300" spcFirstLastPara="1" rIns="82300" wrap="square" tIns="82300">
            <a:noAutofit/>
          </a:bodyPr>
          <a:lstStyle/>
          <a:p>
            <a:pPr indent="0" lvl="0" marL="0" rtl="0" algn="l">
              <a:lnSpc>
                <a:spcPct val="130000"/>
              </a:lnSpc>
              <a:spcBef>
                <a:spcPts val="0"/>
              </a:spcBef>
              <a:spcAft>
                <a:spcPts val="0"/>
              </a:spcAft>
              <a:buClr>
                <a:srgbClr val="FF0000"/>
              </a:buClr>
              <a:buSzPts val="2400"/>
              <a:buFont typeface="Meiryo"/>
              <a:buNone/>
            </a:pPr>
            <a:r>
              <a:rPr lang="en" sz="1100">
                <a:solidFill>
                  <a:srgbClr val="FF0000"/>
                </a:solidFill>
              </a:rPr>
              <a:t>Example of Operator Overloading</a:t>
            </a:r>
            <a:endParaRPr sz="1100"/>
          </a:p>
        </p:txBody>
      </p:sp>
      <p:sp>
        <p:nvSpPr>
          <p:cNvPr id="275" name="Google Shape;275;p43"/>
          <p:cNvSpPr txBox="1"/>
          <p:nvPr>
            <p:ph idx="1" type="body"/>
          </p:nvPr>
        </p:nvSpPr>
        <p:spPr>
          <a:xfrm>
            <a:off x="1440180" y="1734207"/>
            <a:ext cx="6577800" cy="2738700"/>
          </a:xfrm>
          <a:prstGeom prst="rect">
            <a:avLst/>
          </a:prstGeom>
          <a:noFill/>
          <a:ln>
            <a:noFill/>
          </a:ln>
        </p:spPr>
        <p:txBody>
          <a:bodyPr anchorCtr="0" anchor="t" bIns="68575" lIns="82300" spcFirstLastPara="1" rIns="82300" wrap="square" tIns="82300">
            <a:noAutofit/>
          </a:bodyPr>
          <a:lstStyle/>
          <a:p>
            <a:pPr indent="0" lvl="0" marL="0" rtl="0" algn="l">
              <a:lnSpc>
                <a:spcPct val="140000"/>
              </a:lnSpc>
              <a:spcBef>
                <a:spcPts val="0"/>
              </a:spcBef>
              <a:spcAft>
                <a:spcPts val="1600"/>
              </a:spcAft>
              <a:buClr>
                <a:srgbClr val="3F3F3F"/>
              </a:buClr>
              <a:buSzPts val="1400"/>
              <a:buNone/>
            </a:pPr>
            <a:r>
              <a:rPr lang="en" sz="1100"/>
              <a:t>Python has many other special methods like __add__(), see the list below.</a:t>
            </a:r>
            <a:endParaRPr sz="1100"/>
          </a:p>
        </p:txBody>
      </p:sp>
      <p:pic>
        <p:nvPicPr>
          <p:cNvPr descr="A screenshot of a cell phone&#10;&#10;Description automatically generated" id="276" name="Google Shape;276;p43"/>
          <p:cNvPicPr preferRelativeResize="0"/>
          <p:nvPr/>
        </p:nvPicPr>
        <p:blipFill rotWithShape="1">
          <a:blip r:embed="rId3">
            <a:alphaModFix/>
          </a:blip>
          <a:srcRect b="0" l="0" r="0" t="0"/>
          <a:stretch/>
        </p:blipFill>
        <p:spPr>
          <a:xfrm>
            <a:off x="914400" y="561975"/>
            <a:ext cx="7315200" cy="4019550"/>
          </a:xfrm>
          <a:prstGeom prst="rect">
            <a:avLst/>
          </a:prstGeom>
          <a:noFill/>
          <a:ln>
            <a:noFill/>
          </a:ln>
        </p:spPr>
      </p:pic>
      <p:sp>
        <p:nvSpPr>
          <p:cNvPr id="277" name="Google Shape;277;p43"/>
          <p:cNvSpPr txBox="1"/>
          <p:nvPr>
            <p:ph idx="12" type="sldNum"/>
          </p:nvPr>
        </p:nvSpPr>
        <p:spPr>
          <a:xfrm>
            <a:off x="8140308" y="4627867"/>
            <a:ext cx="891600" cy="342900"/>
          </a:xfrm>
          <a:prstGeom prst="rect">
            <a:avLst/>
          </a:prstGeom>
        </p:spPr>
        <p:txBody>
          <a:bodyPr anchorCtr="0" anchor="b" bIns="68575" lIns="82300" spcFirstLastPara="1" rIns="82300" wrap="square" tIns="823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4"/>
          <p:cNvSpPr txBox="1"/>
          <p:nvPr>
            <p:ph type="title"/>
          </p:nvPr>
        </p:nvSpPr>
        <p:spPr>
          <a:xfrm>
            <a:off x="1440180" y="331665"/>
            <a:ext cx="6577800" cy="1008900"/>
          </a:xfrm>
          <a:prstGeom prst="rect">
            <a:avLst/>
          </a:prstGeom>
          <a:noFill/>
          <a:ln>
            <a:noFill/>
          </a:ln>
        </p:spPr>
        <p:txBody>
          <a:bodyPr anchorCtr="0" anchor="b" bIns="68575" lIns="82300" spcFirstLastPara="1" rIns="82300" wrap="square" tIns="82300">
            <a:noAutofit/>
          </a:bodyPr>
          <a:lstStyle/>
          <a:p>
            <a:pPr indent="0" lvl="0" marL="0" rtl="0" algn="l">
              <a:lnSpc>
                <a:spcPct val="130000"/>
              </a:lnSpc>
              <a:spcBef>
                <a:spcPts val="0"/>
              </a:spcBef>
              <a:spcAft>
                <a:spcPts val="0"/>
              </a:spcAft>
              <a:buClr>
                <a:srgbClr val="FF0000"/>
              </a:buClr>
              <a:buSzPts val="2400"/>
              <a:buFont typeface="Meiryo"/>
              <a:buNone/>
            </a:pPr>
            <a:r>
              <a:rPr b="1" lang="en" sz="2400">
                <a:solidFill>
                  <a:srgbClr val="FF0000"/>
                </a:solidFill>
              </a:rPr>
              <a:t>Example of Operator Overloading</a:t>
            </a:r>
            <a:endParaRPr b="1" sz="2400"/>
          </a:p>
        </p:txBody>
      </p:sp>
      <p:sp>
        <p:nvSpPr>
          <p:cNvPr id="283" name="Google Shape;283;p44"/>
          <p:cNvSpPr txBox="1"/>
          <p:nvPr>
            <p:ph idx="1" type="body"/>
          </p:nvPr>
        </p:nvSpPr>
        <p:spPr>
          <a:xfrm>
            <a:off x="1440180" y="1734207"/>
            <a:ext cx="6577800" cy="2738700"/>
          </a:xfrm>
          <a:prstGeom prst="rect">
            <a:avLst/>
          </a:prstGeom>
          <a:noFill/>
          <a:ln>
            <a:noFill/>
          </a:ln>
        </p:spPr>
        <p:txBody>
          <a:bodyPr anchorCtr="0" anchor="t" bIns="68575" lIns="82300" spcFirstLastPara="1" rIns="82300" wrap="square" tIns="82300">
            <a:noAutofit/>
          </a:bodyPr>
          <a:lstStyle/>
          <a:p>
            <a:pPr indent="0" lvl="0" marL="0" rtl="0" algn="l">
              <a:lnSpc>
                <a:spcPct val="140000"/>
              </a:lnSpc>
              <a:spcBef>
                <a:spcPts val="0"/>
              </a:spcBef>
              <a:spcAft>
                <a:spcPts val="1600"/>
              </a:spcAft>
              <a:buClr>
                <a:srgbClr val="FF0000"/>
              </a:buClr>
              <a:buSzPts val="1400"/>
              <a:buNone/>
            </a:pPr>
            <a:r>
              <a:rPr lang="en" sz="1500">
                <a:solidFill>
                  <a:srgbClr val="FF0000"/>
                </a:solidFill>
              </a:rPr>
              <a:t>&gt;=,  __ge__(self, other) </a:t>
            </a:r>
            <a:r>
              <a:rPr lang="en" sz="1500"/>
              <a:t>, Greater than or equal to </a:t>
            </a:r>
            <a:r>
              <a:rPr lang="en" sz="1500">
                <a:solidFill>
                  <a:srgbClr val="FF0000"/>
                </a:solidFill>
              </a:rPr>
              <a:t>[index] ,  __getitem__(self, index) </a:t>
            </a:r>
            <a:r>
              <a:rPr lang="en" sz="1500"/>
              <a:t>, Index operator in ,  __contains__(self, value) , Check membership </a:t>
            </a:r>
            <a:r>
              <a:rPr lang="en" sz="1500">
                <a:solidFill>
                  <a:srgbClr val="FF0000"/>
                </a:solidFill>
              </a:rPr>
              <a:t>len , __len__(self) </a:t>
            </a:r>
            <a:r>
              <a:rPr lang="en" sz="1500"/>
              <a:t>,  The number of elements </a:t>
            </a:r>
            <a:r>
              <a:rPr lang="en" sz="1500">
                <a:solidFill>
                  <a:srgbClr val="FF0000"/>
                </a:solidFill>
              </a:rPr>
              <a:t>str , __str__(self) </a:t>
            </a:r>
            <a:r>
              <a:rPr lang="en" sz="1500"/>
              <a:t>,  The string representation</a:t>
            </a:r>
            <a:endParaRPr sz="1500"/>
          </a:p>
        </p:txBody>
      </p:sp>
      <p:sp>
        <p:nvSpPr>
          <p:cNvPr id="284" name="Google Shape;284;p44"/>
          <p:cNvSpPr txBox="1"/>
          <p:nvPr>
            <p:ph idx="12" type="sldNum"/>
          </p:nvPr>
        </p:nvSpPr>
        <p:spPr>
          <a:xfrm>
            <a:off x="8140308" y="4627867"/>
            <a:ext cx="891600" cy="342900"/>
          </a:xfrm>
          <a:prstGeom prst="rect">
            <a:avLst/>
          </a:prstGeom>
        </p:spPr>
        <p:txBody>
          <a:bodyPr anchorCtr="0" anchor="b" bIns="68575" lIns="82300" spcFirstLastPara="1" rIns="82300" wrap="square" tIns="823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5"/>
          <p:cNvSpPr txBox="1"/>
          <p:nvPr>
            <p:ph type="title"/>
          </p:nvPr>
        </p:nvSpPr>
        <p:spPr>
          <a:xfrm>
            <a:off x="1440180" y="59635"/>
            <a:ext cx="6577800" cy="1281000"/>
          </a:xfrm>
          <a:prstGeom prst="rect">
            <a:avLst/>
          </a:prstGeom>
          <a:noFill/>
          <a:ln>
            <a:noFill/>
          </a:ln>
        </p:spPr>
        <p:txBody>
          <a:bodyPr anchorCtr="0" anchor="b" bIns="68575" lIns="82300" spcFirstLastPara="1" rIns="82300" wrap="square" tIns="82300">
            <a:noAutofit/>
          </a:bodyPr>
          <a:lstStyle/>
          <a:p>
            <a:pPr indent="0" lvl="0" marL="0" rtl="0" algn="l">
              <a:lnSpc>
                <a:spcPct val="130000"/>
              </a:lnSpc>
              <a:spcBef>
                <a:spcPts val="0"/>
              </a:spcBef>
              <a:spcAft>
                <a:spcPts val="0"/>
              </a:spcAft>
              <a:buClr>
                <a:srgbClr val="FF0000"/>
              </a:buClr>
              <a:buSzPts val="2200"/>
              <a:buFont typeface="Meiryo"/>
              <a:buNone/>
            </a:pPr>
            <a:r>
              <a:rPr b="0" lang="en" sz="2200">
                <a:solidFill>
                  <a:srgbClr val="FF0000"/>
                </a:solidFill>
              </a:rPr>
              <a:t>Program below is using some of the above-mentioned functions to overload operators.</a:t>
            </a:r>
            <a:endParaRPr sz="2200">
              <a:solidFill>
                <a:srgbClr val="FF0000"/>
              </a:solidFill>
            </a:endParaRPr>
          </a:p>
        </p:txBody>
      </p:sp>
      <p:sp>
        <p:nvSpPr>
          <p:cNvPr id="290" name="Google Shape;290;p45"/>
          <p:cNvSpPr txBox="1"/>
          <p:nvPr>
            <p:ph idx="1" type="body"/>
          </p:nvPr>
        </p:nvSpPr>
        <p:spPr>
          <a:xfrm>
            <a:off x="1368600" y="1468349"/>
            <a:ext cx="6577800" cy="3102600"/>
          </a:xfrm>
          <a:prstGeom prst="rect">
            <a:avLst/>
          </a:prstGeom>
          <a:noFill/>
          <a:ln>
            <a:noFill/>
          </a:ln>
        </p:spPr>
        <p:txBody>
          <a:bodyPr anchorCtr="0" anchor="t" bIns="68575" lIns="82300" spcFirstLastPara="1" rIns="82300" wrap="square" tIns="82300">
            <a:noAutofit/>
          </a:bodyPr>
          <a:lstStyle/>
          <a:p>
            <a:pPr indent="0" lvl="1" marL="0" rtl="0" algn="l">
              <a:lnSpc>
                <a:spcPct val="120000"/>
              </a:lnSpc>
              <a:spcBef>
                <a:spcPts val="0"/>
              </a:spcBef>
              <a:spcAft>
                <a:spcPts val="0"/>
              </a:spcAft>
              <a:buClr>
                <a:srgbClr val="3F3F3F"/>
              </a:buClr>
              <a:buSzPts val="1100"/>
              <a:buNone/>
            </a:pPr>
            <a:r>
              <a:rPr b="1" lang="en" sz="1100"/>
              <a:t>import</a:t>
            </a:r>
            <a:r>
              <a:rPr lang="en" sz="1100"/>
              <a:t> </a:t>
            </a:r>
            <a:r>
              <a:rPr b="1" lang="en" sz="1100"/>
              <a:t>math</a:t>
            </a:r>
            <a:r>
              <a:rPr lang="en" sz="1100"/>
              <a:t> </a:t>
            </a:r>
            <a:endParaRPr sz="1100"/>
          </a:p>
          <a:p>
            <a:pPr indent="0" lvl="1" marL="0" rtl="0" algn="l">
              <a:lnSpc>
                <a:spcPct val="120000"/>
              </a:lnSpc>
              <a:spcBef>
                <a:spcPts val="0"/>
              </a:spcBef>
              <a:spcAft>
                <a:spcPts val="0"/>
              </a:spcAft>
              <a:buClr>
                <a:srgbClr val="3F3F3F"/>
              </a:buClr>
              <a:buSzPts val="1100"/>
              <a:buNone/>
            </a:pPr>
            <a:r>
              <a:t/>
            </a:r>
            <a:endParaRPr b="1" sz="1100"/>
          </a:p>
          <a:p>
            <a:pPr indent="0" lvl="1" marL="0" rtl="0" algn="l">
              <a:lnSpc>
                <a:spcPct val="120000"/>
              </a:lnSpc>
              <a:spcBef>
                <a:spcPts val="0"/>
              </a:spcBef>
              <a:spcAft>
                <a:spcPts val="0"/>
              </a:spcAft>
              <a:buClr>
                <a:srgbClr val="3F3F3F"/>
              </a:buClr>
              <a:buSzPts val="1100"/>
              <a:buNone/>
            </a:pPr>
            <a:r>
              <a:rPr b="1" lang="en" sz="1100"/>
              <a:t>class</a:t>
            </a:r>
            <a:r>
              <a:rPr lang="en" sz="1100"/>
              <a:t> </a:t>
            </a:r>
            <a:r>
              <a:rPr b="1" lang="en" sz="1100"/>
              <a:t>Circle</a:t>
            </a:r>
            <a:r>
              <a:rPr lang="en" sz="1100"/>
              <a:t>:     </a:t>
            </a:r>
            <a:endParaRPr sz="1100"/>
          </a:p>
          <a:p>
            <a:pPr indent="0" lvl="1" marL="0" rtl="0" algn="l">
              <a:lnSpc>
                <a:spcPct val="120000"/>
              </a:lnSpc>
              <a:spcBef>
                <a:spcPts val="700"/>
              </a:spcBef>
              <a:spcAft>
                <a:spcPts val="0"/>
              </a:spcAft>
              <a:buClr>
                <a:srgbClr val="3F3F3F"/>
              </a:buClr>
              <a:buSzPts val="1100"/>
              <a:buNone/>
            </a:pPr>
            <a:r>
              <a:rPr b="1" lang="en" sz="1100"/>
              <a:t>def</a:t>
            </a:r>
            <a:r>
              <a:rPr lang="en" sz="1100"/>
              <a:t> __init__(self, radius):         </a:t>
            </a:r>
            <a:endParaRPr sz="1100"/>
          </a:p>
          <a:p>
            <a:pPr indent="0" lvl="1" marL="0" rtl="0" algn="l">
              <a:lnSpc>
                <a:spcPct val="120000"/>
              </a:lnSpc>
              <a:spcBef>
                <a:spcPts val="700"/>
              </a:spcBef>
              <a:spcAft>
                <a:spcPts val="0"/>
              </a:spcAft>
              <a:buClr>
                <a:srgbClr val="3F3F3F"/>
              </a:buClr>
              <a:buSzPts val="1100"/>
              <a:buNone/>
            </a:pPr>
            <a:r>
              <a:rPr lang="en" sz="1100"/>
              <a:t>self.__radius = radius     </a:t>
            </a:r>
            <a:endParaRPr sz="1100"/>
          </a:p>
          <a:p>
            <a:pPr indent="0" lvl="1" marL="0" rtl="0" algn="l">
              <a:lnSpc>
                <a:spcPct val="120000"/>
              </a:lnSpc>
              <a:spcBef>
                <a:spcPts val="700"/>
              </a:spcBef>
              <a:spcAft>
                <a:spcPts val="0"/>
              </a:spcAft>
              <a:buClr>
                <a:srgbClr val="3F3F3F"/>
              </a:buClr>
              <a:buSzPts val="1100"/>
              <a:buNone/>
            </a:pPr>
            <a:r>
              <a:rPr b="1" lang="en" sz="1100"/>
              <a:t>def</a:t>
            </a:r>
            <a:r>
              <a:rPr lang="en" sz="1100"/>
              <a:t> setRadius(self, radius):         </a:t>
            </a:r>
            <a:endParaRPr sz="1100"/>
          </a:p>
          <a:p>
            <a:pPr indent="0" lvl="1" marL="0" rtl="0" algn="l">
              <a:lnSpc>
                <a:spcPct val="120000"/>
              </a:lnSpc>
              <a:spcBef>
                <a:spcPts val="700"/>
              </a:spcBef>
              <a:spcAft>
                <a:spcPts val="0"/>
              </a:spcAft>
              <a:buClr>
                <a:srgbClr val="3F3F3F"/>
              </a:buClr>
              <a:buSzPts val="1100"/>
              <a:buNone/>
            </a:pPr>
            <a:r>
              <a:rPr lang="en" sz="1100"/>
              <a:t>self.__radius = radius     </a:t>
            </a:r>
            <a:endParaRPr sz="1100"/>
          </a:p>
          <a:p>
            <a:pPr indent="0" lvl="1" marL="0" rtl="0" algn="l">
              <a:lnSpc>
                <a:spcPct val="120000"/>
              </a:lnSpc>
              <a:spcBef>
                <a:spcPts val="700"/>
              </a:spcBef>
              <a:spcAft>
                <a:spcPts val="0"/>
              </a:spcAft>
              <a:buClr>
                <a:srgbClr val="3F3F3F"/>
              </a:buClr>
              <a:buSzPts val="1100"/>
              <a:buNone/>
            </a:pPr>
            <a:r>
              <a:rPr b="1" lang="en" sz="1100"/>
              <a:t>def</a:t>
            </a:r>
            <a:r>
              <a:rPr lang="en" sz="1100"/>
              <a:t> getRadius(self):         </a:t>
            </a:r>
            <a:endParaRPr sz="1100"/>
          </a:p>
          <a:p>
            <a:pPr indent="0" lvl="1" marL="0" rtl="0" algn="l">
              <a:lnSpc>
                <a:spcPct val="120000"/>
              </a:lnSpc>
              <a:spcBef>
                <a:spcPts val="700"/>
              </a:spcBef>
              <a:spcAft>
                <a:spcPts val="0"/>
              </a:spcAft>
              <a:buClr>
                <a:srgbClr val="3F3F3F"/>
              </a:buClr>
              <a:buSzPts val="1100"/>
              <a:buNone/>
            </a:pPr>
            <a:r>
              <a:rPr b="1" lang="en" sz="1100"/>
              <a:t>return</a:t>
            </a:r>
            <a:r>
              <a:rPr lang="en" sz="1100"/>
              <a:t> self.__radius     </a:t>
            </a:r>
            <a:endParaRPr sz="1100"/>
          </a:p>
          <a:p>
            <a:pPr indent="0" lvl="1" marL="0" rtl="0" algn="l">
              <a:lnSpc>
                <a:spcPct val="120000"/>
              </a:lnSpc>
              <a:spcBef>
                <a:spcPts val="700"/>
              </a:spcBef>
              <a:spcAft>
                <a:spcPts val="0"/>
              </a:spcAft>
              <a:buClr>
                <a:srgbClr val="3F3F3F"/>
              </a:buClr>
              <a:buSzPts val="1100"/>
              <a:buNone/>
            </a:pPr>
            <a:r>
              <a:rPr b="1" lang="en" sz="1100"/>
              <a:t>def</a:t>
            </a:r>
            <a:r>
              <a:rPr lang="en" sz="1100"/>
              <a:t> area(self):         </a:t>
            </a:r>
            <a:endParaRPr sz="1100"/>
          </a:p>
          <a:p>
            <a:pPr indent="0" lvl="1" marL="0" rtl="0" algn="l">
              <a:lnSpc>
                <a:spcPct val="120000"/>
              </a:lnSpc>
              <a:spcBef>
                <a:spcPts val="700"/>
              </a:spcBef>
              <a:spcAft>
                <a:spcPts val="1600"/>
              </a:spcAft>
              <a:buClr>
                <a:srgbClr val="3F3F3F"/>
              </a:buClr>
              <a:buSzPts val="1100"/>
              <a:buNone/>
            </a:pPr>
            <a:r>
              <a:rPr b="1" lang="en" sz="1100"/>
              <a:t>return</a:t>
            </a:r>
            <a:r>
              <a:rPr lang="en" sz="1100"/>
              <a:t> math.pi * self.__radius ** 2</a:t>
            </a:r>
            <a:endParaRPr sz="1100"/>
          </a:p>
        </p:txBody>
      </p:sp>
      <p:sp>
        <p:nvSpPr>
          <p:cNvPr id="291" name="Google Shape;291;p45"/>
          <p:cNvSpPr txBox="1"/>
          <p:nvPr>
            <p:ph idx="12" type="sldNum"/>
          </p:nvPr>
        </p:nvSpPr>
        <p:spPr>
          <a:xfrm>
            <a:off x="8140308" y="4627867"/>
            <a:ext cx="891600" cy="342900"/>
          </a:xfrm>
          <a:prstGeom prst="rect">
            <a:avLst/>
          </a:prstGeom>
        </p:spPr>
        <p:txBody>
          <a:bodyPr anchorCtr="0" anchor="b" bIns="68575" lIns="82300" spcFirstLastPara="1" rIns="82300" wrap="square" tIns="823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6"/>
          <p:cNvSpPr txBox="1"/>
          <p:nvPr>
            <p:ph type="title"/>
          </p:nvPr>
        </p:nvSpPr>
        <p:spPr>
          <a:xfrm>
            <a:off x="1440180" y="331665"/>
            <a:ext cx="6577800" cy="1008900"/>
          </a:xfrm>
          <a:prstGeom prst="rect">
            <a:avLst/>
          </a:prstGeom>
          <a:noFill/>
          <a:ln>
            <a:noFill/>
          </a:ln>
        </p:spPr>
        <p:txBody>
          <a:bodyPr anchorCtr="0" anchor="b" bIns="68575" lIns="82300" spcFirstLastPara="1" rIns="82300" wrap="square" tIns="82300">
            <a:noAutofit/>
          </a:bodyPr>
          <a:lstStyle/>
          <a:p>
            <a:pPr indent="0" lvl="0" marL="0" rtl="0" algn="l">
              <a:lnSpc>
                <a:spcPct val="130000"/>
              </a:lnSpc>
              <a:spcBef>
                <a:spcPts val="0"/>
              </a:spcBef>
              <a:spcAft>
                <a:spcPts val="0"/>
              </a:spcAft>
              <a:buClr>
                <a:srgbClr val="FF0000"/>
              </a:buClr>
              <a:buSzPts val="2400"/>
              <a:buFont typeface="Meiryo"/>
              <a:buNone/>
            </a:pPr>
            <a:r>
              <a:rPr b="1" lang="en" sz="2400">
                <a:solidFill>
                  <a:srgbClr val="FF0000"/>
                </a:solidFill>
              </a:rPr>
              <a:t>Example of Operator Overloading</a:t>
            </a:r>
            <a:endParaRPr b="1" sz="2400"/>
          </a:p>
        </p:txBody>
      </p:sp>
      <p:sp>
        <p:nvSpPr>
          <p:cNvPr id="297" name="Google Shape;297;p46"/>
          <p:cNvSpPr txBox="1"/>
          <p:nvPr>
            <p:ph idx="1" type="body"/>
          </p:nvPr>
        </p:nvSpPr>
        <p:spPr>
          <a:xfrm>
            <a:off x="1440180" y="1734207"/>
            <a:ext cx="6577800" cy="2738700"/>
          </a:xfrm>
          <a:prstGeom prst="rect">
            <a:avLst/>
          </a:prstGeom>
          <a:noFill/>
          <a:ln>
            <a:noFill/>
          </a:ln>
        </p:spPr>
        <p:txBody>
          <a:bodyPr anchorCtr="0" anchor="t" bIns="68575" lIns="82300" spcFirstLastPara="1" rIns="82300" wrap="square" tIns="82300">
            <a:noAutofit/>
          </a:bodyPr>
          <a:lstStyle/>
          <a:p>
            <a:pPr indent="0" lvl="0" marL="0" rtl="0" algn="l">
              <a:lnSpc>
                <a:spcPct val="120000"/>
              </a:lnSpc>
              <a:spcBef>
                <a:spcPts val="0"/>
              </a:spcBef>
              <a:spcAft>
                <a:spcPts val="0"/>
              </a:spcAft>
              <a:buClr>
                <a:srgbClr val="3F3F3F"/>
              </a:buClr>
              <a:buSzPts val="1200"/>
              <a:buNone/>
            </a:pPr>
            <a:r>
              <a:rPr b="1" lang="en" sz="1200"/>
              <a:t>def</a:t>
            </a:r>
            <a:r>
              <a:rPr lang="en" sz="1200"/>
              <a:t> __add__(self, another_circle):         </a:t>
            </a:r>
            <a:endParaRPr sz="1100"/>
          </a:p>
          <a:p>
            <a:pPr indent="0" lvl="0" marL="0" rtl="0" algn="l">
              <a:lnSpc>
                <a:spcPct val="120000"/>
              </a:lnSpc>
              <a:spcBef>
                <a:spcPts val="700"/>
              </a:spcBef>
              <a:spcAft>
                <a:spcPts val="0"/>
              </a:spcAft>
              <a:buClr>
                <a:srgbClr val="3F3F3F"/>
              </a:buClr>
              <a:buSzPts val="1200"/>
              <a:buNone/>
            </a:pPr>
            <a:r>
              <a:rPr b="1" lang="en" sz="1200"/>
              <a:t>	return</a:t>
            </a:r>
            <a:r>
              <a:rPr lang="en" sz="1200"/>
              <a:t> Circle( self.__radius + another_circle.__radius )     </a:t>
            </a:r>
            <a:endParaRPr sz="1100"/>
          </a:p>
          <a:p>
            <a:pPr indent="0" lvl="0" marL="0" rtl="0" algn="l">
              <a:lnSpc>
                <a:spcPct val="120000"/>
              </a:lnSpc>
              <a:spcBef>
                <a:spcPts val="700"/>
              </a:spcBef>
              <a:spcAft>
                <a:spcPts val="0"/>
              </a:spcAft>
              <a:buClr>
                <a:srgbClr val="3F3F3F"/>
              </a:buClr>
              <a:buSzPts val="1200"/>
              <a:buNone/>
            </a:pPr>
            <a:r>
              <a:rPr b="1" lang="en" sz="1200"/>
              <a:t>def</a:t>
            </a:r>
            <a:r>
              <a:rPr lang="en" sz="1200"/>
              <a:t> __gt__(self, another_circle):         </a:t>
            </a:r>
            <a:endParaRPr sz="1100"/>
          </a:p>
          <a:p>
            <a:pPr indent="0" lvl="0" marL="0" rtl="0" algn="l">
              <a:lnSpc>
                <a:spcPct val="120000"/>
              </a:lnSpc>
              <a:spcBef>
                <a:spcPts val="700"/>
              </a:spcBef>
              <a:spcAft>
                <a:spcPts val="0"/>
              </a:spcAft>
              <a:buClr>
                <a:srgbClr val="3F3F3F"/>
              </a:buClr>
              <a:buSzPts val="1200"/>
              <a:buNone/>
            </a:pPr>
            <a:r>
              <a:rPr b="1" lang="en" sz="1200"/>
              <a:t>	return</a:t>
            </a:r>
            <a:r>
              <a:rPr lang="en" sz="1200"/>
              <a:t> self.__radius &gt; another_circle.__radius     </a:t>
            </a:r>
            <a:endParaRPr sz="1100"/>
          </a:p>
          <a:p>
            <a:pPr indent="0" lvl="0" marL="0" rtl="0" algn="l">
              <a:lnSpc>
                <a:spcPct val="120000"/>
              </a:lnSpc>
              <a:spcBef>
                <a:spcPts val="700"/>
              </a:spcBef>
              <a:spcAft>
                <a:spcPts val="0"/>
              </a:spcAft>
              <a:buClr>
                <a:srgbClr val="3F3F3F"/>
              </a:buClr>
              <a:buSzPts val="1200"/>
              <a:buNone/>
            </a:pPr>
            <a:r>
              <a:rPr b="1" lang="en" sz="1200"/>
              <a:t>def</a:t>
            </a:r>
            <a:r>
              <a:rPr lang="en" sz="1200"/>
              <a:t> __lt__(self, another_circle):         </a:t>
            </a:r>
            <a:endParaRPr sz="1100"/>
          </a:p>
          <a:p>
            <a:pPr indent="0" lvl="0" marL="0" rtl="0" algn="l">
              <a:lnSpc>
                <a:spcPct val="120000"/>
              </a:lnSpc>
              <a:spcBef>
                <a:spcPts val="700"/>
              </a:spcBef>
              <a:spcAft>
                <a:spcPts val="0"/>
              </a:spcAft>
              <a:buClr>
                <a:srgbClr val="3F3F3F"/>
              </a:buClr>
              <a:buSzPts val="1200"/>
              <a:buNone/>
            </a:pPr>
            <a:r>
              <a:rPr b="1" lang="en" sz="1200"/>
              <a:t>	return</a:t>
            </a:r>
            <a:r>
              <a:rPr lang="en" sz="1200"/>
              <a:t> self.__radius &lt; another_circle.__radius     </a:t>
            </a:r>
            <a:endParaRPr sz="1100"/>
          </a:p>
          <a:p>
            <a:pPr indent="0" lvl="0" marL="0" rtl="0" algn="l">
              <a:lnSpc>
                <a:spcPct val="120000"/>
              </a:lnSpc>
              <a:spcBef>
                <a:spcPts val="700"/>
              </a:spcBef>
              <a:spcAft>
                <a:spcPts val="0"/>
              </a:spcAft>
              <a:buClr>
                <a:srgbClr val="3F3F3F"/>
              </a:buClr>
              <a:buSzPts val="1200"/>
              <a:buNone/>
            </a:pPr>
            <a:r>
              <a:rPr b="1" lang="en" sz="1200"/>
              <a:t>def</a:t>
            </a:r>
            <a:r>
              <a:rPr lang="en" sz="1200"/>
              <a:t> __str__(self):         </a:t>
            </a:r>
            <a:endParaRPr sz="1100"/>
          </a:p>
          <a:p>
            <a:pPr indent="0" lvl="0" marL="0" rtl="0" algn="l">
              <a:lnSpc>
                <a:spcPct val="120000"/>
              </a:lnSpc>
              <a:spcBef>
                <a:spcPts val="700"/>
              </a:spcBef>
              <a:spcAft>
                <a:spcPts val="1600"/>
              </a:spcAft>
              <a:buClr>
                <a:srgbClr val="3F3F3F"/>
              </a:buClr>
              <a:buSzPts val="1200"/>
              <a:buNone/>
            </a:pPr>
            <a:r>
              <a:rPr b="1" lang="en" sz="1200"/>
              <a:t>	return</a:t>
            </a:r>
            <a:r>
              <a:rPr lang="en" sz="1200"/>
              <a:t> "Circle with radius " + str(self.__radius)</a:t>
            </a:r>
            <a:endParaRPr sz="1100"/>
          </a:p>
        </p:txBody>
      </p:sp>
      <p:sp>
        <p:nvSpPr>
          <p:cNvPr id="298" name="Google Shape;298;p46"/>
          <p:cNvSpPr txBox="1"/>
          <p:nvPr>
            <p:ph idx="12" type="sldNum"/>
          </p:nvPr>
        </p:nvSpPr>
        <p:spPr>
          <a:xfrm>
            <a:off x="8140308" y="4627867"/>
            <a:ext cx="891600" cy="342900"/>
          </a:xfrm>
          <a:prstGeom prst="rect">
            <a:avLst/>
          </a:prstGeom>
        </p:spPr>
        <p:txBody>
          <a:bodyPr anchorCtr="0" anchor="b" bIns="68575" lIns="82300" spcFirstLastPara="1" rIns="82300" wrap="square" tIns="823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7"/>
          <p:cNvSpPr txBox="1"/>
          <p:nvPr>
            <p:ph type="title"/>
          </p:nvPr>
        </p:nvSpPr>
        <p:spPr>
          <a:xfrm>
            <a:off x="1440180" y="331665"/>
            <a:ext cx="6577800" cy="1008900"/>
          </a:xfrm>
          <a:prstGeom prst="rect">
            <a:avLst/>
          </a:prstGeom>
          <a:noFill/>
          <a:ln>
            <a:noFill/>
          </a:ln>
        </p:spPr>
        <p:txBody>
          <a:bodyPr anchorCtr="0" anchor="b" bIns="68575" lIns="82300" spcFirstLastPara="1" rIns="82300" wrap="square" tIns="82300">
            <a:noAutofit/>
          </a:bodyPr>
          <a:lstStyle/>
          <a:p>
            <a:pPr indent="0" lvl="0" marL="0" rtl="0" algn="l">
              <a:lnSpc>
                <a:spcPct val="130000"/>
              </a:lnSpc>
              <a:spcBef>
                <a:spcPts val="0"/>
              </a:spcBef>
              <a:spcAft>
                <a:spcPts val="0"/>
              </a:spcAft>
              <a:buClr>
                <a:srgbClr val="FF0000"/>
              </a:buClr>
              <a:buSzPts val="2400"/>
              <a:buFont typeface="Meiryo"/>
              <a:buNone/>
            </a:pPr>
            <a:r>
              <a:rPr b="1" lang="en" sz="2400">
                <a:solidFill>
                  <a:srgbClr val="FF0000"/>
                </a:solidFill>
              </a:rPr>
              <a:t>Example of Operator Overloading</a:t>
            </a:r>
            <a:endParaRPr b="1" sz="2400"/>
          </a:p>
        </p:txBody>
      </p:sp>
      <p:sp>
        <p:nvSpPr>
          <p:cNvPr id="304" name="Google Shape;304;p47"/>
          <p:cNvSpPr txBox="1"/>
          <p:nvPr>
            <p:ph idx="1" type="body"/>
          </p:nvPr>
        </p:nvSpPr>
        <p:spPr>
          <a:xfrm>
            <a:off x="1440180" y="1734207"/>
            <a:ext cx="6577800" cy="3077700"/>
          </a:xfrm>
          <a:prstGeom prst="rect">
            <a:avLst/>
          </a:prstGeom>
          <a:noFill/>
          <a:ln>
            <a:noFill/>
          </a:ln>
        </p:spPr>
        <p:txBody>
          <a:bodyPr anchorCtr="0" anchor="t" bIns="68575" lIns="82300" spcFirstLastPara="1" rIns="82300" wrap="square" tIns="82300">
            <a:noAutofit/>
          </a:bodyPr>
          <a:lstStyle/>
          <a:p>
            <a:pPr indent="0" lvl="0" marL="0" rtl="0" algn="l">
              <a:lnSpc>
                <a:spcPct val="120000"/>
              </a:lnSpc>
              <a:spcBef>
                <a:spcPts val="0"/>
              </a:spcBef>
              <a:spcAft>
                <a:spcPts val="0"/>
              </a:spcAft>
              <a:buClr>
                <a:srgbClr val="3F3F3F"/>
              </a:buClr>
              <a:buSzPts val="1200"/>
              <a:buNone/>
            </a:pPr>
            <a:r>
              <a:rPr lang="en" sz="1200"/>
              <a:t>c1 = Circle(4) </a:t>
            </a:r>
            <a:endParaRPr sz="1100"/>
          </a:p>
          <a:p>
            <a:pPr indent="0" lvl="0" marL="0" rtl="0" algn="l">
              <a:lnSpc>
                <a:spcPct val="120000"/>
              </a:lnSpc>
              <a:spcBef>
                <a:spcPts val="700"/>
              </a:spcBef>
              <a:spcAft>
                <a:spcPts val="0"/>
              </a:spcAft>
              <a:buClr>
                <a:srgbClr val="3F3F3F"/>
              </a:buClr>
              <a:buSzPts val="1200"/>
              <a:buNone/>
            </a:pPr>
            <a:r>
              <a:rPr b="1" lang="en" sz="1200"/>
              <a:t>print</a:t>
            </a:r>
            <a:r>
              <a:rPr lang="en" sz="1200"/>
              <a:t>(c1.getRadius()) </a:t>
            </a:r>
            <a:endParaRPr sz="1100"/>
          </a:p>
          <a:p>
            <a:pPr indent="0" lvl="0" marL="0" rtl="0" algn="l">
              <a:lnSpc>
                <a:spcPct val="120000"/>
              </a:lnSpc>
              <a:spcBef>
                <a:spcPts val="700"/>
              </a:spcBef>
              <a:spcAft>
                <a:spcPts val="0"/>
              </a:spcAft>
              <a:buClr>
                <a:srgbClr val="3F3F3F"/>
              </a:buClr>
              <a:buSzPts val="1200"/>
              <a:buNone/>
            </a:pPr>
            <a:r>
              <a:rPr lang="en" sz="1200"/>
              <a:t>c2 = Circle(5) </a:t>
            </a:r>
            <a:r>
              <a:rPr b="1" lang="en" sz="1200"/>
              <a:t>print</a:t>
            </a:r>
            <a:r>
              <a:rPr lang="en" sz="1200"/>
              <a:t>(c2.getRadius()) c3 = c1 + c2 </a:t>
            </a:r>
            <a:r>
              <a:rPr b="1" lang="en" sz="1200"/>
              <a:t>print</a:t>
            </a:r>
            <a:r>
              <a:rPr lang="en" sz="1200"/>
              <a:t>(c3.getRadius()) </a:t>
            </a:r>
            <a:endParaRPr sz="1100"/>
          </a:p>
          <a:p>
            <a:pPr indent="0" lvl="0" marL="0" rtl="0" algn="l">
              <a:lnSpc>
                <a:spcPct val="120000"/>
              </a:lnSpc>
              <a:spcBef>
                <a:spcPts val="700"/>
              </a:spcBef>
              <a:spcAft>
                <a:spcPts val="0"/>
              </a:spcAft>
              <a:buClr>
                <a:srgbClr val="3F3F3F"/>
              </a:buClr>
              <a:buSzPts val="1200"/>
              <a:buNone/>
            </a:pPr>
            <a:r>
              <a:rPr b="1" lang="en" sz="1200"/>
              <a:t>print</a:t>
            </a:r>
            <a:r>
              <a:rPr lang="en" sz="1200"/>
              <a:t>( c3 &gt; c2) </a:t>
            </a:r>
            <a:r>
              <a:rPr i="1" lang="en" sz="1200"/>
              <a:t># Became possible because we have added __gt__ method</a:t>
            </a:r>
            <a:r>
              <a:rPr lang="en" sz="1200"/>
              <a:t> </a:t>
            </a:r>
            <a:endParaRPr sz="1100"/>
          </a:p>
          <a:p>
            <a:pPr indent="0" lvl="0" marL="0" rtl="0" algn="l">
              <a:lnSpc>
                <a:spcPct val="120000"/>
              </a:lnSpc>
              <a:spcBef>
                <a:spcPts val="700"/>
              </a:spcBef>
              <a:spcAft>
                <a:spcPts val="0"/>
              </a:spcAft>
              <a:buClr>
                <a:srgbClr val="3F3F3F"/>
              </a:buClr>
              <a:buSzPts val="1200"/>
              <a:buNone/>
            </a:pPr>
            <a:r>
              <a:rPr b="1" lang="en" sz="1200"/>
              <a:t>print</a:t>
            </a:r>
            <a:r>
              <a:rPr lang="en" sz="1200"/>
              <a:t>( c1 &lt; c2) </a:t>
            </a:r>
            <a:r>
              <a:rPr i="1" lang="en" sz="1200"/>
              <a:t># Became possible because we have added __lt__ method</a:t>
            </a:r>
            <a:r>
              <a:rPr lang="en" sz="1200"/>
              <a:t> </a:t>
            </a:r>
            <a:endParaRPr sz="1100"/>
          </a:p>
          <a:p>
            <a:pPr indent="0" lvl="0" marL="0" rtl="0" algn="l">
              <a:lnSpc>
                <a:spcPct val="120000"/>
              </a:lnSpc>
              <a:spcBef>
                <a:spcPts val="700"/>
              </a:spcBef>
              <a:spcAft>
                <a:spcPts val="0"/>
              </a:spcAft>
              <a:buClr>
                <a:srgbClr val="3F3F3F"/>
              </a:buClr>
              <a:buSzPts val="1200"/>
              <a:buNone/>
            </a:pPr>
            <a:r>
              <a:rPr b="1" lang="en" sz="1200"/>
              <a:t>print</a:t>
            </a:r>
            <a:r>
              <a:rPr lang="en" sz="1200"/>
              <a:t>(c3) </a:t>
            </a:r>
            <a:r>
              <a:rPr i="1" lang="en" sz="1200"/>
              <a:t># Became possible because we have added __str__ method</a:t>
            </a:r>
            <a:endParaRPr i="1" sz="1200"/>
          </a:p>
          <a:p>
            <a:pPr indent="0" lvl="0" marL="0" rtl="0" algn="l">
              <a:lnSpc>
                <a:spcPct val="120000"/>
              </a:lnSpc>
              <a:spcBef>
                <a:spcPts val="1600"/>
              </a:spcBef>
              <a:spcAft>
                <a:spcPts val="0"/>
              </a:spcAft>
              <a:buClr>
                <a:srgbClr val="3F3F3F"/>
              </a:buClr>
              <a:buSzPts val="1200"/>
              <a:buNone/>
            </a:pPr>
            <a:r>
              <a:rPr b="1" i="1" lang="en" sz="1200"/>
              <a:t>Try the program here:</a:t>
            </a:r>
            <a:endParaRPr b="1" i="1" sz="1200"/>
          </a:p>
          <a:p>
            <a:pPr indent="0" lvl="0" marL="0" rtl="0" algn="l">
              <a:lnSpc>
                <a:spcPct val="120000"/>
              </a:lnSpc>
              <a:spcBef>
                <a:spcPts val="1600"/>
              </a:spcBef>
              <a:spcAft>
                <a:spcPts val="1600"/>
              </a:spcAft>
              <a:buClr>
                <a:srgbClr val="3F3F3F"/>
              </a:buClr>
              <a:buSzPts val="1200"/>
              <a:buNone/>
            </a:pPr>
            <a:r>
              <a:rPr i="1" lang="en" sz="1200" u="sng">
                <a:solidFill>
                  <a:schemeClr val="hlink"/>
                </a:solidFill>
                <a:hlinkClick r:id="rId3"/>
              </a:rPr>
              <a:t>https://colab.research.google.com/drive/1KEAc3WSJl4qCN9h3gP13j-V1INQFA5Cy#scrollTo=bLUMzZBLgHAn</a:t>
            </a:r>
            <a:endParaRPr i="1" sz="1200"/>
          </a:p>
        </p:txBody>
      </p:sp>
      <p:sp>
        <p:nvSpPr>
          <p:cNvPr id="305" name="Google Shape;305;p47"/>
          <p:cNvSpPr txBox="1"/>
          <p:nvPr>
            <p:ph idx="12" type="sldNum"/>
          </p:nvPr>
        </p:nvSpPr>
        <p:spPr>
          <a:xfrm>
            <a:off x="8140308" y="4627867"/>
            <a:ext cx="891600" cy="342900"/>
          </a:xfrm>
          <a:prstGeom prst="rect">
            <a:avLst/>
          </a:prstGeom>
        </p:spPr>
        <p:txBody>
          <a:bodyPr anchorCtr="0" anchor="b" bIns="68575" lIns="82300" spcFirstLastPara="1" rIns="82300" wrap="square" tIns="823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48"/>
          <p:cNvPicPr preferRelativeResize="0"/>
          <p:nvPr/>
        </p:nvPicPr>
        <p:blipFill rotWithShape="1">
          <a:blip r:embed="rId3">
            <a:alphaModFix/>
          </a:blip>
          <a:srcRect b="0" l="0" r="25228" t="0"/>
          <a:stretch/>
        </p:blipFill>
        <p:spPr>
          <a:xfrm>
            <a:off x="3365500" y="8"/>
            <a:ext cx="5778500" cy="5158409"/>
          </a:xfrm>
          <a:custGeom>
            <a:rect b="b" l="l" r="r" t="t"/>
            <a:pathLst>
              <a:path extrusionOk="0" h="6877878" w="7704667">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a:noFill/>
          <a:ln>
            <a:noFill/>
          </a:ln>
        </p:spPr>
      </p:pic>
      <p:sp>
        <p:nvSpPr>
          <p:cNvPr id="311" name="Google Shape;311;p48"/>
          <p:cNvSpPr txBox="1"/>
          <p:nvPr>
            <p:ph type="ctrTitle"/>
          </p:nvPr>
        </p:nvSpPr>
        <p:spPr>
          <a:xfrm>
            <a:off x="885398" y="1009701"/>
            <a:ext cx="3956100" cy="2300100"/>
          </a:xfrm>
          <a:prstGeom prst="rect">
            <a:avLst/>
          </a:prstGeom>
          <a:noFill/>
          <a:ln>
            <a:noFill/>
          </a:ln>
        </p:spPr>
        <p:txBody>
          <a:bodyPr anchorCtr="0" anchor="b" bIns="68575" lIns="82300" spcFirstLastPara="1" rIns="82300" wrap="square" tIns="82300">
            <a:noAutofit/>
          </a:bodyPr>
          <a:lstStyle/>
          <a:p>
            <a:pPr indent="0" lvl="0" marL="0" rtl="0" algn="l">
              <a:lnSpc>
                <a:spcPct val="110000"/>
              </a:lnSpc>
              <a:spcBef>
                <a:spcPts val="0"/>
              </a:spcBef>
              <a:spcAft>
                <a:spcPts val="0"/>
              </a:spcAft>
              <a:buClr>
                <a:srgbClr val="FF0000"/>
              </a:buClr>
              <a:buSzPts val="3800"/>
              <a:buFont typeface="Meiryo"/>
              <a:buNone/>
            </a:pPr>
            <a:r>
              <a:rPr lang="en" sz="3800">
                <a:solidFill>
                  <a:srgbClr val="FF0000"/>
                </a:solidFill>
              </a:rPr>
              <a:t>Python Programming</a:t>
            </a:r>
            <a:endParaRPr sz="1100"/>
          </a:p>
        </p:txBody>
      </p:sp>
      <p:sp>
        <p:nvSpPr>
          <p:cNvPr id="312" name="Google Shape;312;p48"/>
          <p:cNvSpPr txBox="1"/>
          <p:nvPr>
            <p:ph idx="1" type="subTitle"/>
          </p:nvPr>
        </p:nvSpPr>
        <p:spPr>
          <a:xfrm>
            <a:off x="900908" y="3309730"/>
            <a:ext cx="4011600" cy="1182000"/>
          </a:xfrm>
          <a:prstGeom prst="rect">
            <a:avLst/>
          </a:prstGeom>
          <a:noFill/>
          <a:ln>
            <a:noFill/>
          </a:ln>
        </p:spPr>
        <p:txBody>
          <a:bodyPr anchorCtr="0" anchor="t" bIns="68575" lIns="82300" spcFirstLastPara="1" rIns="82300" wrap="square" tIns="82300">
            <a:noAutofit/>
          </a:bodyPr>
          <a:lstStyle/>
          <a:p>
            <a:pPr indent="0" lvl="0" marL="0" rtl="0" algn="l">
              <a:lnSpc>
                <a:spcPct val="130000"/>
              </a:lnSpc>
              <a:spcBef>
                <a:spcPts val="0"/>
              </a:spcBef>
              <a:spcAft>
                <a:spcPts val="0"/>
              </a:spcAft>
              <a:buClr>
                <a:srgbClr val="262626"/>
              </a:buClr>
              <a:buSzPts val="1800"/>
              <a:buNone/>
            </a:pPr>
            <a:r>
              <a:rPr lang="en" sz="1100"/>
              <a:t>End of Zoom Session -  Part II</a:t>
            </a:r>
            <a:endParaRPr sz="1100"/>
          </a:p>
          <a:p>
            <a:pPr indent="0" lvl="0" marL="0" rtl="0" algn="l">
              <a:lnSpc>
                <a:spcPct val="130000"/>
              </a:lnSpc>
              <a:spcBef>
                <a:spcPts val="0"/>
              </a:spcBef>
              <a:spcAft>
                <a:spcPts val="0"/>
              </a:spcAft>
              <a:buClr>
                <a:srgbClr val="262626"/>
              </a:buClr>
              <a:buSzPts val="1800"/>
              <a:buNone/>
            </a:pPr>
            <a:r>
              <a:t/>
            </a:r>
            <a:endParaRPr sz="1100"/>
          </a:p>
          <a:p>
            <a:pPr indent="0" lvl="0" marL="0" rtl="0" algn="l">
              <a:lnSpc>
                <a:spcPct val="130000"/>
              </a:lnSpc>
              <a:spcBef>
                <a:spcPts val="0"/>
              </a:spcBef>
              <a:spcAft>
                <a:spcPts val="0"/>
              </a:spcAft>
              <a:buClr>
                <a:srgbClr val="262626"/>
              </a:buClr>
              <a:buSzPts val="1800"/>
              <a:buNone/>
            </a:pPr>
            <a:r>
              <a:t/>
            </a:r>
            <a:endParaRPr sz="1100"/>
          </a:p>
          <a:p>
            <a:pPr indent="0" lvl="0" marL="0" rtl="0" algn="l">
              <a:lnSpc>
                <a:spcPct val="130000"/>
              </a:lnSpc>
              <a:spcBef>
                <a:spcPts val="0"/>
              </a:spcBef>
              <a:spcAft>
                <a:spcPts val="0"/>
              </a:spcAft>
              <a:buClr>
                <a:srgbClr val="262626"/>
              </a:buClr>
              <a:buSzPts val="1800"/>
              <a:buNone/>
            </a:pPr>
            <a:r>
              <a:t/>
            </a:r>
            <a:endParaRPr sz="1100"/>
          </a:p>
          <a:p>
            <a:pPr indent="0" lvl="0" marL="0" rtl="0" algn="l">
              <a:lnSpc>
                <a:spcPct val="130000"/>
              </a:lnSpc>
              <a:spcBef>
                <a:spcPts val="0"/>
              </a:spcBef>
              <a:spcAft>
                <a:spcPts val="0"/>
              </a:spcAft>
              <a:buClr>
                <a:srgbClr val="262626"/>
              </a:buClr>
              <a:buSzPts val="1800"/>
              <a:buNone/>
            </a:pPr>
            <a:r>
              <a:rPr i="1" lang="en" sz="900"/>
              <a:t>Compiled by: Ndede, Migot G.</a:t>
            </a:r>
            <a:endParaRPr sz="1100"/>
          </a:p>
        </p:txBody>
      </p:sp>
      <p:sp>
        <p:nvSpPr>
          <p:cNvPr id="313" name="Google Shape;313;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1440180" y="331665"/>
            <a:ext cx="6577800" cy="1008900"/>
          </a:xfrm>
          <a:prstGeom prst="rect">
            <a:avLst/>
          </a:prstGeom>
          <a:noFill/>
          <a:ln>
            <a:noFill/>
          </a:ln>
        </p:spPr>
        <p:txBody>
          <a:bodyPr anchorCtr="0" anchor="b" bIns="68575" lIns="82300" spcFirstLastPara="1" rIns="82300" wrap="square" tIns="82300">
            <a:noAutofit/>
          </a:bodyPr>
          <a:lstStyle/>
          <a:p>
            <a:pPr indent="0" lvl="0" marL="0" rtl="0" algn="l">
              <a:lnSpc>
                <a:spcPct val="130000"/>
              </a:lnSpc>
              <a:spcBef>
                <a:spcPts val="0"/>
              </a:spcBef>
              <a:spcAft>
                <a:spcPts val="0"/>
              </a:spcAft>
              <a:buClr>
                <a:srgbClr val="FF0000"/>
              </a:buClr>
              <a:buSzPts val="2400"/>
              <a:buFont typeface="Meiryo"/>
              <a:buNone/>
            </a:pPr>
            <a:r>
              <a:rPr b="1" lang="en" sz="2400">
                <a:solidFill>
                  <a:srgbClr val="FF0000"/>
                </a:solidFill>
              </a:rPr>
              <a:t>Operator Overloading</a:t>
            </a:r>
            <a:endParaRPr b="1" sz="2400"/>
          </a:p>
        </p:txBody>
      </p:sp>
      <p:sp>
        <p:nvSpPr>
          <p:cNvPr id="87" name="Google Shape;87;p17"/>
          <p:cNvSpPr txBox="1"/>
          <p:nvPr>
            <p:ph idx="1" type="body"/>
          </p:nvPr>
        </p:nvSpPr>
        <p:spPr>
          <a:xfrm>
            <a:off x="1440180" y="1734207"/>
            <a:ext cx="6577800" cy="2738700"/>
          </a:xfrm>
          <a:prstGeom prst="rect">
            <a:avLst/>
          </a:prstGeom>
          <a:noFill/>
          <a:ln>
            <a:noFill/>
          </a:ln>
        </p:spPr>
        <p:txBody>
          <a:bodyPr anchorCtr="0" anchor="t" bIns="68575" lIns="82300" spcFirstLastPara="1" rIns="82300" wrap="square" tIns="82300">
            <a:noAutofit/>
          </a:bodyPr>
          <a:lstStyle/>
          <a:p>
            <a:pPr indent="0" lvl="0" marL="0" rtl="0" algn="l">
              <a:lnSpc>
                <a:spcPct val="140000"/>
              </a:lnSpc>
              <a:spcBef>
                <a:spcPts val="0"/>
              </a:spcBef>
              <a:spcAft>
                <a:spcPts val="1600"/>
              </a:spcAft>
              <a:buClr>
                <a:srgbClr val="3F3F3F"/>
              </a:buClr>
              <a:buSzPts val="1400"/>
              <a:buNone/>
            </a:pPr>
            <a:r>
              <a:rPr lang="en" sz="1500"/>
              <a:t>If the expression is for the form </a:t>
            </a:r>
            <a:r>
              <a:rPr lang="en" sz="1500">
                <a:solidFill>
                  <a:srgbClr val="FF0000"/>
                </a:solidFill>
              </a:rPr>
              <a:t>x + y</a:t>
            </a:r>
            <a:r>
              <a:rPr lang="en" sz="1500"/>
              <a:t>, Python interprets it as </a:t>
            </a:r>
            <a:r>
              <a:rPr lang="en" sz="1500">
                <a:solidFill>
                  <a:srgbClr val="FF0000"/>
                </a:solidFill>
              </a:rPr>
              <a:t>x.__add__(y). </a:t>
            </a:r>
            <a:r>
              <a:rPr lang="en" sz="1500"/>
              <a:t>The version of </a:t>
            </a:r>
            <a:r>
              <a:rPr lang="en" sz="1500">
                <a:solidFill>
                  <a:srgbClr val="FF0000"/>
                </a:solidFill>
              </a:rPr>
              <a:t>__add__() </a:t>
            </a:r>
            <a:r>
              <a:rPr lang="en" sz="1500"/>
              <a:t>method called depends upon the type of </a:t>
            </a:r>
            <a:r>
              <a:rPr lang="en" sz="1500">
                <a:solidFill>
                  <a:srgbClr val="FF0000"/>
                </a:solidFill>
              </a:rPr>
              <a:t>x</a:t>
            </a:r>
            <a:r>
              <a:rPr lang="en" sz="1500"/>
              <a:t> and </a:t>
            </a:r>
            <a:r>
              <a:rPr lang="en" sz="1500">
                <a:solidFill>
                  <a:srgbClr val="FF0000"/>
                </a:solidFill>
              </a:rPr>
              <a:t>y</a:t>
            </a:r>
            <a:r>
              <a:rPr lang="en" sz="1500"/>
              <a:t>. If </a:t>
            </a:r>
            <a:r>
              <a:rPr lang="en" sz="1500">
                <a:solidFill>
                  <a:srgbClr val="FF0000"/>
                </a:solidFill>
              </a:rPr>
              <a:t>x</a:t>
            </a:r>
            <a:r>
              <a:rPr lang="en" sz="1500"/>
              <a:t> and </a:t>
            </a:r>
            <a:r>
              <a:rPr lang="en" sz="1500">
                <a:solidFill>
                  <a:srgbClr val="FF0000"/>
                </a:solidFill>
              </a:rPr>
              <a:t>y</a:t>
            </a:r>
            <a:r>
              <a:rPr lang="en" sz="1500"/>
              <a:t> are </a:t>
            </a:r>
            <a:r>
              <a:rPr lang="en" sz="1500">
                <a:solidFill>
                  <a:srgbClr val="FF0000"/>
                </a:solidFill>
              </a:rPr>
              <a:t>int</a:t>
            </a:r>
            <a:r>
              <a:rPr lang="en" sz="1500"/>
              <a:t> objects then </a:t>
            </a:r>
            <a:r>
              <a:rPr lang="en" sz="1500">
                <a:solidFill>
                  <a:srgbClr val="FF0000"/>
                </a:solidFill>
              </a:rPr>
              <a:t>int</a:t>
            </a:r>
            <a:r>
              <a:rPr lang="en" sz="1500"/>
              <a:t> class version of </a:t>
            </a:r>
            <a:r>
              <a:rPr lang="en" sz="1500">
                <a:solidFill>
                  <a:srgbClr val="FF0000"/>
                </a:solidFill>
              </a:rPr>
              <a:t>__add__() </a:t>
            </a:r>
            <a:r>
              <a:rPr lang="en" sz="1500"/>
              <a:t>is called. On the other hand, if </a:t>
            </a:r>
            <a:r>
              <a:rPr lang="en" sz="1500">
                <a:solidFill>
                  <a:srgbClr val="FF0000"/>
                </a:solidFill>
              </a:rPr>
              <a:t>x</a:t>
            </a:r>
            <a:r>
              <a:rPr lang="en" sz="1500"/>
              <a:t> and </a:t>
            </a:r>
            <a:r>
              <a:rPr lang="en" sz="1500">
                <a:solidFill>
                  <a:srgbClr val="FF0000"/>
                </a:solidFill>
              </a:rPr>
              <a:t>y</a:t>
            </a:r>
            <a:r>
              <a:rPr lang="en" sz="1500"/>
              <a:t> are list objects then list class version of </a:t>
            </a:r>
            <a:r>
              <a:rPr lang="en" sz="1500">
                <a:solidFill>
                  <a:srgbClr val="FF0000"/>
                </a:solidFill>
              </a:rPr>
              <a:t>__add__() </a:t>
            </a:r>
            <a:r>
              <a:rPr lang="en" sz="1500"/>
              <a:t>method is called.</a:t>
            </a:r>
            <a:endParaRPr sz="1700"/>
          </a:p>
        </p:txBody>
      </p:sp>
      <p:sp>
        <p:nvSpPr>
          <p:cNvPr id="88" name="Google Shape;88;p17"/>
          <p:cNvSpPr txBox="1"/>
          <p:nvPr>
            <p:ph idx="12" type="sldNum"/>
          </p:nvPr>
        </p:nvSpPr>
        <p:spPr>
          <a:xfrm>
            <a:off x="8140308" y="4627867"/>
            <a:ext cx="891600" cy="342900"/>
          </a:xfrm>
          <a:prstGeom prst="rect">
            <a:avLst/>
          </a:prstGeom>
        </p:spPr>
        <p:txBody>
          <a:bodyPr anchorCtr="0" anchor="b" bIns="68575" lIns="82300" spcFirstLastPara="1" rIns="82300" wrap="square" tIns="823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1440180" y="331665"/>
            <a:ext cx="6577800" cy="1008900"/>
          </a:xfrm>
          <a:prstGeom prst="rect">
            <a:avLst/>
          </a:prstGeom>
        </p:spPr>
        <p:txBody>
          <a:bodyPr anchorCtr="0" anchor="b" bIns="68575" lIns="82300" spcFirstLastPara="1" rIns="82300" wrap="square" tIns="82300">
            <a:noAutofit/>
          </a:bodyPr>
          <a:lstStyle/>
          <a:p>
            <a:pPr indent="0" lvl="0" marL="0" rtl="0" algn="l">
              <a:spcBef>
                <a:spcPts val="0"/>
              </a:spcBef>
              <a:spcAft>
                <a:spcPts val="0"/>
              </a:spcAft>
              <a:buClr>
                <a:srgbClr val="FF0000"/>
              </a:buClr>
              <a:buSzPts val="2400"/>
              <a:buFont typeface="Meiryo"/>
              <a:buNone/>
            </a:pPr>
            <a:r>
              <a:rPr b="1" lang="en" sz="2400">
                <a:solidFill>
                  <a:srgbClr val="FF0000"/>
                </a:solidFill>
              </a:rPr>
              <a:t>Operator Overloading</a:t>
            </a:r>
            <a:endParaRPr/>
          </a:p>
        </p:txBody>
      </p:sp>
      <p:sp>
        <p:nvSpPr>
          <p:cNvPr id="94" name="Google Shape;94;p18"/>
          <p:cNvSpPr txBox="1"/>
          <p:nvPr>
            <p:ph idx="1" type="body"/>
          </p:nvPr>
        </p:nvSpPr>
        <p:spPr>
          <a:xfrm>
            <a:off x="1440175" y="1734199"/>
            <a:ext cx="6577800" cy="3133200"/>
          </a:xfrm>
          <a:prstGeom prst="rect">
            <a:avLst/>
          </a:prstGeom>
        </p:spPr>
        <p:txBody>
          <a:bodyPr anchorCtr="0" anchor="t" bIns="68575" lIns="82300" spcFirstLastPara="1" rIns="82300" wrap="square" tIns="82300">
            <a:noAutofit/>
          </a:bodyPr>
          <a:lstStyle/>
          <a:p>
            <a:pPr indent="0" lvl="0" marL="0" rtl="0" algn="l">
              <a:lnSpc>
                <a:spcPct val="115000"/>
              </a:lnSpc>
              <a:spcBef>
                <a:spcPts val="0"/>
              </a:spcBef>
              <a:spcAft>
                <a:spcPts val="0"/>
              </a:spcAft>
              <a:buNone/>
            </a:pPr>
            <a:r>
              <a:rPr lang="en" sz="1500">
                <a:solidFill>
                  <a:srgbClr val="000000"/>
                </a:solidFill>
                <a:highlight>
                  <a:srgbClr val="FFFFFF"/>
                </a:highlight>
              </a:rPr>
              <a:t>Operator overloading is helpful in cases where the operators used for certain types provide semantics related to the domain context and syntactic support as found in the programming language. It is used for syntactical convenience, readability and maintainability.</a:t>
            </a:r>
            <a:endParaRPr sz="1500">
              <a:solidFill>
                <a:srgbClr val="000000"/>
              </a:solidFill>
              <a:highlight>
                <a:srgbClr val="FFFFFF"/>
              </a:highlight>
            </a:endParaRPr>
          </a:p>
          <a:p>
            <a:pPr indent="0" lvl="0" marL="0" rtl="0" algn="l">
              <a:lnSpc>
                <a:spcPct val="115000"/>
              </a:lnSpc>
              <a:spcBef>
                <a:spcPts val="300"/>
              </a:spcBef>
              <a:spcAft>
                <a:spcPts val="300"/>
              </a:spcAft>
              <a:buNone/>
            </a:pPr>
            <a:r>
              <a:rPr lang="en" sz="1550">
                <a:solidFill>
                  <a:srgbClr val="000000"/>
                </a:solidFill>
                <a:highlight>
                  <a:srgbClr val="FFFFFF"/>
                </a:highlight>
              </a:rPr>
              <a:t>We can overload all existing operators but we can’t create a new operator. To perform operator overloading, Python provides some special function or magic function that is automatically invoked when it is associated with that particular operator. For example, when we use + operator, the magic method __add__ is automatically invoked in which the operation for + operator is defined.  </a:t>
            </a:r>
            <a:endParaRPr>
              <a:solidFill>
                <a:srgbClr val="000000"/>
              </a:solidFill>
            </a:endParaRPr>
          </a:p>
        </p:txBody>
      </p:sp>
      <p:sp>
        <p:nvSpPr>
          <p:cNvPr id="95" name="Google Shape;95;p18"/>
          <p:cNvSpPr txBox="1"/>
          <p:nvPr>
            <p:ph idx="12" type="sldNum"/>
          </p:nvPr>
        </p:nvSpPr>
        <p:spPr>
          <a:xfrm>
            <a:off x="8140308" y="4627867"/>
            <a:ext cx="891600" cy="342900"/>
          </a:xfrm>
          <a:prstGeom prst="rect">
            <a:avLst/>
          </a:prstGeom>
        </p:spPr>
        <p:txBody>
          <a:bodyPr anchorCtr="0" anchor="b" bIns="68575" lIns="82300" spcFirstLastPara="1" rIns="82300" wrap="square" tIns="823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1440180" y="331665"/>
            <a:ext cx="6577800" cy="1008900"/>
          </a:xfrm>
          <a:prstGeom prst="rect">
            <a:avLst/>
          </a:prstGeom>
          <a:noFill/>
          <a:ln>
            <a:noFill/>
          </a:ln>
        </p:spPr>
        <p:txBody>
          <a:bodyPr anchorCtr="0" anchor="b" bIns="68575" lIns="82300" spcFirstLastPara="1" rIns="82300" wrap="square" tIns="82300">
            <a:noAutofit/>
          </a:bodyPr>
          <a:lstStyle/>
          <a:p>
            <a:pPr indent="0" lvl="0" marL="0" rtl="0" algn="l">
              <a:lnSpc>
                <a:spcPct val="130000"/>
              </a:lnSpc>
              <a:spcBef>
                <a:spcPts val="0"/>
              </a:spcBef>
              <a:spcAft>
                <a:spcPts val="0"/>
              </a:spcAft>
              <a:buClr>
                <a:srgbClr val="FF0000"/>
              </a:buClr>
              <a:buSzPts val="2400"/>
              <a:buFont typeface="Meiryo"/>
              <a:buNone/>
            </a:pPr>
            <a:r>
              <a:rPr b="1" lang="en" sz="2400">
                <a:solidFill>
                  <a:srgbClr val="FF0000"/>
                </a:solidFill>
              </a:rPr>
              <a:t>Operator Overloading</a:t>
            </a:r>
            <a:endParaRPr b="1" sz="2400"/>
          </a:p>
        </p:txBody>
      </p:sp>
      <p:sp>
        <p:nvSpPr>
          <p:cNvPr id="101" name="Google Shape;101;p19"/>
          <p:cNvSpPr txBox="1"/>
          <p:nvPr>
            <p:ph idx="1" type="body"/>
          </p:nvPr>
        </p:nvSpPr>
        <p:spPr>
          <a:xfrm>
            <a:off x="1440175" y="1615650"/>
            <a:ext cx="6577800" cy="3355200"/>
          </a:xfrm>
          <a:prstGeom prst="rect">
            <a:avLst/>
          </a:prstGeom>
          <a:noFill/>
          <a:ln>
            <a:noFill/>
          </a:ln>
        </p:spPr>
        <p:txBody>
          <a:bodyPr anchorCtr="0" anchor="t" bIns="68575" lIns="82300" spcFirstLastPara="1" rIns="82300" wrap="square" tIns="82300">
            <a:noAutofit/>
          </a:bodyPr>
          <a:lstStyle/>
          <a:p>
            <a:pPr indent="0" lvl="0" marL="0" rtl="0" algn="l">
              <a:lnSpc>
                <a:spcPct val="140000"/>
              </a:lnSpc>
              <a:spcBef>
                <a:spcPts val="0"/>
              </a:spcBef>
              <a:spcAft>
                <a:spcPts val="0"/>
              </a:spcAft>
              <a:buClr>
                <a:srgbClr val="3F3F3F"/>
              </a:buClr>
              <a:buSzPts val="1400"/>
              <a:buNone/>
            </a:pPr>
            <a:r>
              <a:rPr b="1" lang="en" sz="1500"/>
              <a:t>&gt;&gt;&gt; </a:t>
            </a:r>
            <a:r>
              <a:rPr lang="en" sz="1500"/>
              <a:t>x, y = 10, 20 </a:t>
            </a:r>
            <a:endParaRPr sz="1500"/>
          </a:p>
          <a:p>
            <a:pPr indent="0" lvl="0" marL="0" rtl="0" algn="l">
              <a:lnSpc>
                <a:spcPct val="140000"/>
              </a:lnSpc>
              <a:spcBef>
                <a:spcPts val="700"/>
              </a:spcBef>
              <a:spcAft>
                <a:spcPts val="0"/>
              </a:spcAft>
              <a:buClr>
                <a:srgbClr val="3F3F3F"/>
              </a:buClr>
              <a:buSzPts val="1400"/>
              <a:buNone/>
            </a:pPr>
            <a:r>
              <a:rPr b="1" lang="en" sz="1500"/>
              <a:t>&gt;&gt;&gt; </a:t>
            </a:r>
            <a:r>
              <a:rPr lang="en" sz="1500"/>
              <a:t>x + y </a:t>
            </a:r>
            <a:endParaRPr sz="1500"/>
          </a:p>
          <a:p>
            <a:pPr indent="0" lvl="0" marL="0" rtl="0" algn="l">
              <a:lnSpc>
                <a:spcPct val="140000"/>
              </a:lnSpc>
              <a:spcBef>
                <a:spcPts val="700"/>
              </a:spcBef>
              <a:spcAft>
                <a:spcPts val="0"/>
              </a:spcAft>
              <a:buClr>
                <a:srgbClr val="3F3F3F"/>
              </a:buClr>
              <a:buSzPts val="1400"/>
              <a:buNone/>
            </a:pPr>
            <a:r>
              <a:rPr lang="en" sz="1500"/>
              <a:t>30 </a:t>
            </a:r>
            <a:endParaRPr sz="1500"/>
          </a:p>
          <a:p>
            <a:pPr indent="0" lvl="0" marL="0" rtl="0" algn="l">
              <a:lnSpc>
                <a:spcPct val="140000"/>
              </a:lnSpc>
              <a:spcBef>
                <a:spcPts val="700"/>
              </a:spcBef>
              <a:spcAft>
                <a:spcPts val="0"/>
              </a:spcAft>
              <a:buClr>
                <a:srgbClr val="3F3F3F"/>
              </a:buClr>
              <a:buSzPts val="1400"/>
              <a:buNone/>
            </a:pPr>
            <a:r>
              <a:rPr b="1" lang="en" sz="1500"/>
              <a:t>&gt;&gt;&gt; </a:t>
            </a:r>
            <a:r>
              <a:rPr lang="en" sz="1500"/>
              <a:t>x.__add__(y) </a:t>
            </a:r>
            <a:r>
              <a:rPr i="1" lang="en" sz="1500"/>
              <a:t># same as x + y</a:t>
            </a:r>
            <a:r>
              <a:rPr lang="en" sz="1500"/>
              <a:t> </a:t>
            </a:r>
            <a:endParaRPr sz="1500"/>
          </a:p>
          <a:p>
            <a:pPr indent="0" lvl="0" marL="0" rtl="0" algn="l">
              <a:lnSpc>
                <a:spcPct val="140000"/>
              </a:lnSpc>
              <a:spcBef>
                <a:spcPts val="700"/>
              </a:spcBef>
              <a:spcAft>
                <a:spcPts val="0"/>
              </a:spcAft>
              <a:buClr>
                <a:srgbClr val="3F3F3F"/>
              </a:buClr>
              <a:buSzPts val="1400"/>
              <a:buNone/>
            </a:pPr>
            <a:r>
              <a:rPr lang="en" sz="1500"/>
              <a:t>30 </a:t>
            </a:r>
            <a:endParaRPr sz="1500"/>
          </a:p>
          <a:p>
            <a:pPr indent="0" lvl="0" marL="0" rtl="0" algn="l">
              <a:lnSpc>
                <a:spcPct val="140000"/>
              </a:lnSpc>
              <a:spcBef>
                <a:spcPts val="700"/>
              </a:spcBef>
              <a:spcAft>
                <a:spcPts val="0"/>
              </a:spcAft>
              <a:buClr>
                <a:srgbClr val="3F3F3F"/>
              </a:buClr>
              <a:buSzPts val="1400"/>
              <a:buNone/>
            </a:pPr>
            <a:r>
              <a:rPr b="1" lang="en" sz="1500"/>
              <a:t>&gt;&gt;&gt; </a:t>
            </a:r>
            <a:r>
              <a:rPr lang="en" sz="1500"/>
              <a:t>x, y = [11, 22], [1000, 2000] </a:t>
            </a:r>
            <a:endParaRPr sz="1500"/>
          </a:p>
          <a:p>
            <a:pPr indent="0" lvl="0" marL="0" rtl="0" algn="l">
              <a:lnSpc>
                <a:spcPct val="140000"/>
              </a:lnSpc>
              <a:spcBef>
                <a:spcPts val="700"/>
              </a:spcBef>
              <a:spcAft>
                <a:spcPts val="0"/>
              </a:spcAft>
              <a:buClr>
                <a:srgbClr val="3F3F3F"/>
              </a:buClr>
              <a:buSzPts val="1400"/>
              <a:buNone/>
            </a:pPr>
            <a:r>
              <a:rPr b="1" lang="en" sz="1500"/>
              <a:t>&gt;&gt;&gt; </a:t>
            </a:r>
            <a:r>
              <a:rPr lang="en" sz="1500"/>
              <a:t>x.__add__(y) </a:t>
            </a:r>
            <a:r>
              <a:rPr i="1" lang="en" sz="1500"/>
              <a:t># same as x + y</a:t>
            </a:r>
            <a:r>
              <a:rPr lang="en" sz="1500"/>
              <a:t> </a:t>
            </a:r>
            <a:endParaRPr sz="1500"/>
          </a:p>
          <a:p>
            <a:pPr indent="0" lvl="0" marL="0" rtl="0" algn="l">
              <a:lnSpc>
                <a:spcPct val="140000"/>
              </a:lnSpc>
              <a:spcBef>
                <a:spcPts val="700"/>
              </a:spcBef>
              <a:spcAft>
                <a:spcPts val="1600"/>
              </a:spcAft>
              <a:buClr>
                <a:srgbClr val="3F3F3F"/>
              </a:buClr>
              <a:buSzPts val="1400"/>
              <a:buNone/>
            </a:pPr>
            <a:r>
              <a:rPr lang="en" sz="1500"/>
              <a:t>[11, 22, 1000, 2000]</a:t>
            </a:r>
            <a:endParaRPr sz="1500"/>
          </a:p>
        </p:txBody>
      </p:sp>
      <p:sp>
        <p:nvSpPr>
          <p:cNvPr id="102" name="Google Shape;102;p19"/>
          <p:cNvSpPr txBox="1"/>
          <p:nvPr>
            <p:ph idx="12" type="sldNum"/>
          </p:nvPr>
        </p:nvSpPr>
        <p:spPr>
          <a:xfrm>
            <a:off x="8140308" y="4627867"/>
            <a:ext cx="891600" cy="342900"/>
          </a:xfrm>
          <a:prstGeom prst="rect">
            <a:avLst/>
          </a:prstGeom>
        </p:spPr>
        <p:txBody>
          <a:bodyPr anchorCtr="0" anchor="b" bIns="68575" lIns="82300" spcFirstLastPara="1" rIns="82300" wrap="square" tIns="823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6" name="Shape 106"/>
        <p:cNvGrpSpPr/>
        <p:nvPr/>
      </p:nvGrpSpPr>
      <p:grpSpPr>
        <a:xfrm>
          <a:off x="0" y="0"/>
          <a:ext cx="0" cy="0"/>
          <a:chOff x="0" y="0"/>
          <a:chExt cx="0" cy="0"/>
        </a:xfrm>
      </p:grpSpPr>
      <p:sp>
        <p:nvSpPr>
          <p:cNvPr id="107" name="Google Shape;107;p20"/>
          <p:cNvSpPr/>
          <p:nvPr/>
        </p:nvSpPr>
        <p:spPr>
          <a:xfrm>
            <a:off x="0" y="0"/>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eiryo"/>
              <a:ea typeface="Meiryo"/>
              <a:cs typeface="Meiryo"/>
              <a:sym typeface="Meiryo"/>
            </a:endParaRPr>
          </a:p>
        </p:txBody>
      </p:sp>
      <p:pic>
        <p:nvPicPr>
          <p:cNvPr descr="A screenshot of a cell phone&#10;&#10;Description automatically generated" id="108" name="Google Shape;108;p20"/>
          <p:cNvPicPr preferRelativeResize="0"/>
          <p:nvPr>
            <p:ph idx="1" type="body"/>
          </p:nvPr>
        </p:nvPicPr>
        <p:blipFill rotWithShape="1">
          <a:blip r:embed="rId3">
            <a:alphaModFix/>
          </a:blip>
          <a:srcRect b="0" l="0" r="0" t="0"/>
          <a:stretch/>
        </p:blipFill>
        <p:spPr>
          <a:xfrm>
            <a:off x="1949163" y="482600"/>
            <a:ext cx="5255700" cy="4419900"/>
          </a:xfrm>
          <a:prstGeom prst="rect">
            <a:avLst/>
          </a:prstGeom>
          <a:noFill/>
          <a:ln>
            <a:noFill/>
          </a:ln>
        </p:spPr>
      </p:pic>
      <p:sp>
        <p:nvSpPr>
          <p:cNvPr id="109" name="Google Shape;109;p20"/>
          <p:cNvSpPr txBox="1"/>
          <p:nvPr>
            <p:ph idx="12" type="sldNum"/>
          </p:nvPr>
        </p:nvSpPr>
        <p:spPr>
          <a:xfrm>
            <a:off x="8140308" y="4627867"/>
            <a:ext cx="891600" cy="342900"/>
          </a:xfrm>
          <a:prstGeom prst="rect">
            <a:avLst/>
          </a:prstGeom>
        </p:spPr>
        <p:txBody>
          <a:bodyPr anchorCtr="0" anchor="b" bIns="68575" lIns="82300" spcFirstLastPara="1" rIns="82300" wrap="square" tIns="823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1440180" y="331665"/>
            <a:ext cx="6577800" cy="1008900"/>
          </a:xfrm>
          <a:prstGeom prst="rect">
            <a:avLst/>
          </a:prstGeom>
          <a:noFill/>
          <a:ln>
            <a:noFill/>
          </a:ln>
        </p:spPr>
        <p:txBody>
          <a:bodyPr anchorCtr="0" anchor="b" bIns="68575" lIns="82300" spcFirstLastPara="1" rIns="82300" wrap="square" tIns="82300">
            <a:noAutofit/>
          </a:bodyPr>
          <a:lstStyle/>
          <a:p>
            <a:pPr indent="0" lvl="0" marL="0" rtl="0" algn="l">
              <a:lnSpc>
                <a:spcPct val="130000"/>
              </a:lnSpc>
              <a:spcBef>
                <a:spcPts val="0"/>
              </a:spcBef>
              <a:spcAft>
                <a:spcPts val="0"/>
              </a:spcAft>
              <a:buClr>
                <a:srgbClr val="FF0000"/>
              </a:buClr>
              <a:buSzPts val="2400"/>
              <a:buFont typeface="Meiryo"/>
              <a:buNone/>
            </a:pPr>
            <a:r>
              <a:rPr lang="en" sz="2400">
                <a:solidFill>
                  <a:srgbClr val="FF0000"/>
                </a:solidFill>
              </a:rPr>
              <a:t>Operator Overloading</a:t>
            </a:r>
            <a:endParaRPr sz="2400"/>
          </a:p>
        </p:txBody>
      </p:sp>
      <p:sp>
        <p:nvSpPr>
          <p:cNvPr id="115" name="Google Shape;115;p21"/>
          <p:cNvSpPr txBox="1"/>
          <p:nvPr>
            <p:ph idx="1" type="body"/>
          </p:nvPr>
        </p:nvSpPr>
        <p:spPr>
          <a:xfrm>
            <a:off x="1065972" y="1734207"/>
            <a:ext cx="7178400" cy="2738700"/>
          </a:xfrm>
          <a:prstGeom prst="rect">
            <a:avLst/>
          </a:prstGeom>
          <a:noFill/>
          <a:ln>
            <a:noFill/>
          </a:ln>
        </p:spPr>
        <p:txBody>
          <a:bodyPr anchorCtr="0" anchor="t" bIns="68575" lIns="82300" spcFirstLastPara="1" rIns="82300" wrap="square" tIns="82300">
            <a:noAutofit/>
          </a:bodyPr>
          <a:lstStyle/>
          <a:p>
            <a:pPr indent="0" lvl="0" marL="0" rtl="0" algn="l">
              <a:lnSpc>
                <a:spcPct val="140000"/>
              </a:lnSpc>
              <a:spcBef>
                <a:spcPts val="0"/>
              </a:spcBef>
              <a:spcAft>
                <a:spcPts val="0"/>
              </a:spcAft>
              <a:buClr>
                <a:srgbClr val="3F3F3F"/>
              </a:buClr>
              <a:buSzPts val="1400"/>
              <a:buNone/>
            </a:pPr>
            <a:r>
              <a:rPr lang="en" sz="1500"/>
              <a:t>Notice that last two items in table are not operators instead they are built-in functions. But if you want to use then with your class you should define their respective special methods.</a:t>
            </a:r>
            <a:endParaRPr sz="1500"/>
          </a:p>
          <a:p>
            <a:pPr indent="0" lvl="0" marL="0" rtl="0" algn="l">
              <a:lnSpc>
                <a:spcPct val="140000"/>
              </a:lnSpc>
              <a:spcBef>
                <a:spcPts val="700"/>
              </a:spcBef>
              <a:spcAft>
                <a:spcPts val="0"/>
              </a:spcAft>
              <a:buClr>
                <a:srgbClr val="2C4584"/>
              </a:buClr>
              <a:buSzPts val="1400"/>
              <a:buNone/>
            </a:pPr>
            <a:r>
              <a:rPr lang="en" sz="1500">
                <a:solidFill>
                  <a:srgbClr val="2C4584"/>
                </a:solidFill>
              </a:rPr>
              <a:t>Examples to use in Zoom Class;</a:t>
            </a:r>
            <a:endParaRPr sz="1500"/>
          </a:p>
          <a:p>
            <a:pPr indent="0" lvl="0" marL="0" rtl="0" algn="l">
              <a:lnSpc>
                <a:spcPct val="140000"/>
              </a:lnSpc>
              <a:spcBef>
                <a:spcPts val="700"/>
              </a:spcBef>
              <a:spcAft>
                <a:spcPts val="0"/>
              </a:spcAft>
              <a:buClr>
                <a:srgbClr val="3F3F3F"/>
              </a:buClr>
              <a:buSzPts val="1400"/>
              <a:buNone/>
            </a:pPr>
            <a:r>
              <a:rPr lang="en" sz="1500" u="sng">
                <a:solidFill>
                  <a:schemeClr val="hlink"/>
                </a:solidFill>
                <a:hlinkClick r:id="rId3"/>
              </a:rPr>
              <a:t>https://colab.research.google.com/drive/1AdyauS7YPGCIKwV_F_7UsNljIZPHvDGC#scrollTo=jbVJBB8Yah18</a:t>
            </a:r>
            <a:endParaRPr sz="1500"/>
          </a:p>
          <a:p>
            <a:pPr indent="0" lvl="0" marL="0" rtl="0" algn="l">
              <a:lnSpc>
                <a:spcPct val="140000"/>
              </a:lnSpc>
              <a:spcBef>
                <a:spcPts val="700"/>
              </a:spcBef>
              <a:spcAft>
                <a:spcPts val="0"/>
              </a:spcAft>
              <a:buClr>
                <a:srgbClr val="3F3F3F"/>
              </a:buClr>
              <a:buSzPts val="1400"/>
              <a:buNone/>
            </a:pPr>
            <a:r>
              <a:rPr lang="en" sz="1500" u="sng">
                <a:solidFill>
                  <a:schemeClr val="hlink"/>
                </a:solidFill>
                <a:hlinkClick r:id="rId4"/>
              </a:rPr>
              <a:t>https://colab.research.google.com/drive/12kVg1JQzZ_-s-o_wvh-rM_FX9WJGCeAS</a:t>
            </a:r>
            <a:endParaRPr sz="1500"/>
          </a:p>
          <a:p>
            <a:pPr indent="0" lvl="0" marL="0" rtl="0" algn="l">
              <a:lnSpc>
                <a:spcPct val="140000"/>
              </a:lnSpc>
              <a:spcBef>
                <a:spcPts val="700"/>
              </a:spcBef>
              <a:spcAft>
                <a:spcPts val="0"/>
              </a:spcAft>
              <a:buClr>
                <a:srgbClr val="3F3F3F"/>
              </a:buClr>
              <a:buSzPts val="1400"/>
              <a:buNone/>
            </a:pPr>
            <a:r>
              <a:t/>
            </a:r>
            <a:endParaRPr sz="1100"/>
          </a:p>
          <a:p>
            <a:pPr indent="0" lvl="0" marL="0" rtl="0" algn="l">
              <a:lnSpc>
                <a:spcPct val="140000"/>
              </a:lnSpc>
              <a:spcBef>
                <a:spcPts val="700"/>
              </a:spcBef>
              <a:spcAft>
                <a:spcPts val="1600"/>
              </a:spcAft>
              <a:buClr>
                <a:srgbClr val="3F3F3F"/>
              </a:buClr>
              <a:buSzPts val="1400"/>
              <a:buNone/>
            </a:pPr>
            <a:r>
              <a:t/>
            </a:r>
            <a:endParaRPr sz="1100"/>
          </a:p>
        </p:txBody>
      </p:sp>
      <p:sp>
        <p:nvSpPr>
          <p:cNvPr id="116" name="Google Shape;116;p21"/>
          <p:cNvSpPr txBox="1"/>
          <p:nvPr>
            <p:ph idx="12" type="sldNum"/>
          </p:nvPr>
        </p:nvSpPr>
        <p:spPr>
          <a:xfrm>
            <a:off x="8140308" y="4627867"/>
            <a:ext cx="891600" cy="342900"/>
          </a:xfrm>
          <a:prstGeom prst="rect">
            <a:avLst/>
          </a:prstGeom>
        </p:spPr>
        <p:txBody>
          <a:bodyPr anchorCtr="0" anchor="b" bIns="68575" lIns="82300" spcFirstLastPara="1" rIns="82300" wrap="square" tIns="823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1440180" y="331665"/>
            <a:ext cx="6577800" cy="1008900"/>
          </a:xfrm>
          <a:prstGeom prst="rect">
            <a:avLst/>
          </a:prstGeom>
          <a:noFill/>
          <a:ln>
            <a:noFill/>
          </a:ln>
        </p:spPr>
        <p:txBody>
          <a:bodyPr anchorCtr="0" anchor="b" bIns="68575" lIns="82300" spcFirstLastPara="1" rIns="82300" wrap="square" tIns="82300">
            <a:noAutofit/>
          </a:bodyPr>
          <a:lstStyle/>
          <a:p>
            <a:pPr indent="0" lvl="0" marL="0" rtl="0" algn="l">
              <a:lnSpc>
                <a:spcPct val="130000"/>
              </a:lnSpc>
              <a:spcBef>
                <a:spcPts val="0"/>
              </a:spcBef>
              <a:spcAft>
                <a:spcPts val="0"/>
              </a:spcAft>
              <a:buClr>
                <a:srgbClr val="FF0000"/>
              </a:buClr>
              <a:buSzPts val="2400"/>
              <a:buFont typeface="Meiryo"/>
              <a:buNone/>
            </a:pPr>
            <a:r>
              <a:rPr b="1" lang="en" sz="2400">
                <a:solidFill>
                  <a:srgbClr val="FF0000"/>
                </a:solidFill>
              </a:rPr>
              <a:t>Operator Overloading</a:t>
            </a:r>
            <a:endParaRPr b="1" sz="2400"/>
          </a:p>
        </p:txBody>
      </p:sp>
      <p:sp>
        <p:nvSpPr>
          <p:cNvPr id="122" name="Google Shape;122;p22"/>
          <p:cNvSpPr txBox="1"/>
          <p:nvPr>
            <p:ph idx="1" type="body"/>
          </p:nvPr>
        </p:nvSpPr>
        <p:spPr>
          <a:xfrm>
            <a:off x="1440180" y="1734207"/>
            <a:ext cx="6577800" cy="3077700"/>
          </a:xfrm>
          <a:prstGeom prst="rect">
            <a:avLst/>
          </a:prstGeom>
          <a:noFill/>
          <a:ln>
            <a:noFill/>
          </a:ln>
        </p:spPr>
        <p:txBody>
          <a:bodyPr anchorCtr="0" anchor="t" bIns="68575" lIns="82300" spcFirstLastPara="1" rIns="82300" wrap="square" tIns="82300">
            <a:noAutofit/>
          </a:bodyPr>
          <a:lstStyle/>
          <a:p>
            <a:pPr indent="0" lvl="0" marL="0" rtl="0" algn="l">
              <a:lnSpc>
                <a:spcPct val="140000"/>
              </a:lnSpc>
              <a:spcBef>
                <a:spcPts val="0"/>
              </a:spcBef>
              <a:spcAft>
                <a:spcPts val="0"/>
              </a:spcAft>
              <a:buClr>
                <a:srgbClr val="3F3F3F"/>
              </a:buClr>
              <a:buSzPts val="1200"/>
              <a:buNone/>
            </a:pPr>
            <a:r>
              <a:rPr b="1" lang="en" sz="1500"/>
              <a:t>Operator overloading</a:t>
            </a:r>
            <a:r>
              <a:rPr lang="en" sz="1500"/>
              <a:t> is used to customize the function of an operator (</a:t>
            </a:r>
            <a:r>
              <a:rPr lang="en" sz="1500">
                <a:solidFill>
                  <a:srgbClr val="FF0000"/>
                </a:solidFill>
              </a:rPr>
              <a:t>e.g., +,*,&lt;,== </a:t>
            </a:r>
            <a:r>
              <a:rPr lang="en" sz="1500"/>
              <a:t>etc.) for a user-defined class. It is necessary to overload the operator we want to use with the user-defined data type, without it, the compiler does not know which variables of the user-defined type to add, multiply, or compare.</a:t>
            </a:r>
            <a:endParaRPr sz="1400"/>
          </a:p>
          <a:p>
            <a:pPr indent="0" lvl="0" marL="0" rtl="0" algn="l">
              <a:lnSpc>
                <a:spcPct val="140000"/>
              </a:lnSpc>
              <a:spcBef>
                <a:spcPts val="700"/>
              </a:spcBef>
              <a:spcAft>
                <a:spcPts val="0"/>
              </a:spcAft>
              <a:buClr>
                <a:srgbClr val="3F3F3F"/>
              </a:buClr>
              <a:buSzPts val="1200"/>
              <a:buNone/>
            </a:pPr>
            <a:r>
              <a:rPr lang="en" sz="1500"/>
              <a:t>In Python programming, overloading is achieved by overriding the method which is specifically for that operator, in the user-defined class. For example, </a:t>
            </a:r>
            <a:r>
              <a:rPr lang="en" sz="1500">
                <a:solidFill>
                  <a:srgbClr val="FF0000"/>
                </a:solidFill>
              </a:rPr>
              <a:t>__add__(self, x) </a:t>
            </a:r>
            <a:r>
              <a:rPr lang="en" sz="1500"/>
              <a:t>is a method </a:t>
            </a:r>
            <a:r>
              <a:rPr i="1" lang="en" sz="1500"/>
              <a:t>reserved</a:t>
            </a:r>
            <a:r>
              <a:rPr lang="en" sz="1500"/>
              <a:t> for overloading </a:t>
            </a:r>
            <a:r>
              <a:rPr lang="en" sz="1500">
                <a:solidFill>
                  <a:srgbClr val="FF0000"/>
                </a:solidFill>
              </a:rPr>
              <a:t>+</a:t>
            </a:r>
            <a:r>
              <a:rPr lang="en" sz="1500"/>
              <a:t> operator, and </a:t>
            </a:r>
            <a:r>
              <a:rPr lang="en" sz="1500">
                <a:solidFill>
                  <a:srgbClr val="FF0000"/>
                </a:solidFill>
              </a:rPr>
              <a:t>__eq__(self, x) </a:t>
            </a:r>
            <a:r>
              <a:rPr lang="en" sz="1500"/>
              <a:t>is for overloading </a:t>
            </a:r>
            <a:r>
              <a:rPr lang="en" sz="1500">
                <a:solidFill>
                  <a:srgbClr val="FF0000"/>
                </a:solidFill>
              </a:rPr>
              <a:t>==</a:t>
            </a:r>
            <a:r>
              <a:rPr lang="en" sz="1500"/>
              <a:t>.</a:t>
            </a:r>
            <a:endParaRPr sz="1400"/>
          </a:p>
          <a:p>
            <a:pPr indent="0" lvl="0" marL="0" rtl="0" algn="l">
              <a:lnSpc>
                <a:spcPct val="140000"/>
              </a:lnSpc>
              <a:spcBef>
                <a:spcPts val="700"/>
              </a:spcBef>
              <a:spcAft>
                <a:spcPts val="1600"/>
              </a:spcAft>
              <a:buClr>
                <a:srgbClr val="3F3F3F"/>
              </a:buClr>
              <a:buSzPts val="1200"/>
              <a:buNone/>
            </a:pPr>
            <a:r>
              <a:t/>
            </a:r>
            <a:endParaRPr sz="1200"/>
          </a:p>
        </p:txBody>
      </p:sp>
      <p:sp>
        <p:nvSpPr>
          <p:cNvPr id="123" name="Google Shape;123;p22"/>
          <p:cNvSpPr txBox="1"/>
          <p:nvPr>
            <p:ph idx="12" type="sldNum"/>
          </p:nvPr>
        </p:nvSpPr>
        <p:spPr>
          <a:xfrm>
            <a:off x="8140308" y="4627867"/>
            <a:ext cx="891600" cy="342900"/>
          </a:xfrm>
          <a:prstGeom prst="rect">
            <a:avLst/>
          </a:prstGeom>
        </p:spPr>
        <p:txBody>
          <a:bodyPr anchorCtr="0" anchor="b" bIns="68575" lIns="82300" spcFirstLastPara="1" rIns="82300" wrap="square" tIns="823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