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Economica"/>
      <p:regular r:id="rId24"/>
      <p:bold r:id="rId25"/>
      <p:italic r:id="rId26"/>
      <p:boldItalic r:id="rId27"/>
    </p:embeddedFont>
    <p:embeddedFont>
      <p:font typeface="Roboto"/>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646F3A0A-4D9A-42DB-88CD-1357B4A31082}">
  <a:tblStyle styleId="{646F3A0A-4D9A-42DB-88CD-1357B4A31082}"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Economica-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italic.fntdata"/><Relationship Id="rId25" Type="http://schemas.openxmlformats.org/officeDocument/2006/relationships/font" Target="fonts/Economica-bold.fntdata"/><Relationship Id="rId28" Type="http://schemas.openxmlformats.org/officeDocument/2006/relationships/font" Target="fonts/Roboto-regular.fntdata"/><Relationship Id="rId27" Type="http://schemas.openxmlformats.org/officeDocument/2006/relationships/font" Target="fonts/Economica-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OpenSans-bold.fntdata"/><Relationship Id="rId10" Type="http://schemas.openxmlformats.org/officeDocument/2006/relationships/slide" Target="slides/slide5.xml"/><Relationship Id="rId32" Type="http://schemas.openxmlformats.org/officeDocument/2006/relationships/font" Target="fonts/OpenSans-regular.fntdata"/><Relationship Id="rId13" Type="http://schemas.openxmlformats.org/officeDocument/2006/relationships/slide" Target="slides/slide8.xml"/><Relationship Id="rId35" Type="http://schemas.openxmlformats.org/officeDocument/2006/relationships/font" Target="fonts/OpenSans-boldItalic.fntdata"/><Relationship Id="rId12" Type="http://schemas.openxmlformats.org/officeDocument/2006/relationships/slide" Target="slides/slide7.xml"/><Relationship Id="rId34" Type="http://schemas.openxmlformats.org/officeDocument/2006/relationships/font" Target="fonts/Open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sz="900">
                <a:solidFill>
                  <a:schemeClr val="dk1"/>
                </a:solidFill>
              </a:rPr>
              <a:t>Green- top 20 of 2011 counts (only 17 are included)</a:t>
            </a:r>
          </a:p>
          <a:p>
            <a:pPr lvl="0" rtl="0">
              <a:lnSpc>
                <a:spcPct val="115000"/>
              </a:lnSpc>
              <a:spcBef>
                <a:spcPts val="0"/>
              </a:spcBef>
              <a:buNone/>
            </a:pPr>
            <a:r>
              <a:rPr lang="en" sz="900">
                <a:solidFill>
                  <a:schemeClr val="dk1"/>
                </a:solidFill>
              </a:rPr>
              <a:t>Orange - top 20 of 2017</a:t>
            </a:r>
          </a:p>
          <a:p>
            <a:pPr lvl="0" rtl="0">
              <a:lnSpc>
                <a:spcPct val="115000"/>
              </a:lnSpc>
              <a:spcBef>
                <a:spcPts val="0"/>
              </a:spcBef>
              <a:buNone/>
            </a:pPr>
            <a:r>
              <a:rPr lang="en" sz="900">
                <a:solidFill>
                  <a:schemeClr val="dk1"/>
                </a:solidFill>
              </a:rPr>
              <a:t>Blue - top 20 changed ( not include new country)</a:t>
            </a:r>
          </a:p>
          <a:p>
            <a:pPr lvl="0" rtl="0">
              <a:lnSpc>
                <a:spcPct val="115000"/>
              </a:lnSpc>
              <a:spcBef>
                <a:spcPts val="0"/>
              </a:spcBef>
              <a:buNone/>
            </a:pPr>
            <a:r>
              <a:t/>
            </a:r>
            <a:endParaRPr sz="900">
              <a:solidFill>
                <a:schemeClr val="dk1"/>
              </a:solidFill>
            </a:endParaRPr>
          </a:p>
          <a:p>
            <a:pPr lvl="0" rtl="0">
              <a:lnSpc>
                <a:spcPct val="115000"/>
              </a:lnSpc>
              <a:spcBef>
                <a:spcPts val="0"/>
              </a:spcBef>
              <a:buNone/>
            </a:pPr>
            <a:r>
              <a:rPr lang="en" sz="900">
                <a:solidFill>
                  <a:schemeClr val="dk1"/>
                </a:solidFill>
              </a:rPr>
              <a:t>Ratio: </a:t>
            </a:r>
          </a:p>
          <a:p>
            <a:pPr lvl="0" rtl="0">
              <a:lnSpc>
                <a:spcPct val="115000"/>
              </a:lnSpc>
              <a:spcBef>
                <a:spcPts val="0"/>
              </a:spcBef>
              <a:buClr>
                <a:schemeClr val="dk1"/>
              </a:buClr>
              <a:buSzPct val="122222"/>
              <a:buFont typeface="Arial"/>
              <a:buNone/>
            </a:pPr>
            <a:r>
              <a:rPr lang="en" sz="900">
                <a:solidFill>
                  <a:schemeClr val="dk1"/>
                </a:solidFill>
              </a:rPr>
              <a:t>(New-Old)/(Old+0.0001)</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 &gt;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Value is iterm/total. The percentage of each category.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NIST whitepaper</a:t>
            </a:r>
          </a:p>
          <a:p>
            <a:pPr lvl="0">
              <a:spcBef>
                <a:spcPts val="0"/>
              </a:spcBef>
              <a:buNone/>
            </a:pPr>
            <a:r>
              <a:t/>
            </a:r>
            <a:endParaRPr/>
          </a:p>
          <a:p>
            <a:pPr indent="-228600" lvl="0" marL="457200" rtl="0">
              <a:spcBef>
                <a:spcPts val="0"/>
              </a:spcBef>
              <a:buChar char="-"/>
            </a:pPr>
            <a:r>
              <a:rPr lang="en"/>
              <a:t>Unauthorized changes may cause damages to, disruptions of or shuts downs of critical equipment</a:t>
            </a:r>
          </a:p>
          <a:p>
            <a:pPr indent="-228600" lvl="0" marL="457200">
              <a:spcBef>
                <a:spcPts val="0"/>
              </a:spcBef>
              <a:buChar char="-"/>
            </a:pPr>
            <a:r>
              <a:rPr lang="en"/>
              <a:t>Blocked/delay of </a:t>
            </a:r>
            <a:r>
              <a:rPr lang="en"/>
              <a:t>information</a:t>
            </a:r>
            <a:r>
              <a:rPr lang="en"/>
              <a:t> will disrupt ICS operations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US went from under 4,000 to close to 25,000 </a:t>
            </a:r>
          </a:p>
          <a:p>
            <a:pPr lvl="0">
              <a:spcBef>
                <a:spcPts val="0"/>
              </a:spcBef>
              <a:buNone/>
            </a:pPr>
            <a:r>
              <a:rPr lang="en"/>
              <a:t>Total: Over 7489 we found Over repeating the same queries discovered 44,266</a:t>
            </a:r>
          </a:p>
          <a:p>
            <a:pPr lvl="0">
              <a:spcBef>
                <a:spcPts val="0"/>
              </a:spcBef>
              <a:buNone/>
            </a:pPr>
            <a:r>
              <a:t/>
            </a:r>
            <a:endParaRPr/>
          </a:p>
          <a:p>
            <a:pPr lvl="0">
              <a:spcBef>
                <a:spcPts val="0"/>
              </a:spcBef>
              <a:buNone/>
            </a:pPr>
            <a:r>
              <a:rPr lang="en"/>
              <a:t>Programmable Automation Controller - has had the most significant increase in the number of port connections to the internet. Type of microprocessor that are modular and you adjust it to your application and relays information remotely. </a:t>
            </a:r>
          </a:p>
          <a:p>
            <a:pPr lvl="0">
              <a:spcBef>
                <a:spcPts val="0"/>
              </a:spcBef>
              <a:buNone/>
            </a:pPr>
            <a:r>
              <a:t/>
            </a:r>
            <a:endParaRPr/>
          </a:p>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PLC - programmable logic controllers</a:t>
            </a:r>
          </a:p>
          <a:p>
            <a:pPr lvl="0">
              <a:spcBef>
                <a:spcPts val="0"/>
              </a:spcBef>
              <a:buNone/>
            </a:pPr>
            <a:r>
              <a:rPr lang="en"/>
              <a:t>SCADA - Supervisory Control and Data Acquisition Systems</a:t>
            </a:r>
            <a:r>
              <a:rPr lang="en"/>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solidFill>
                  <a:schemeClr val="dk1"/>
                </a:solidFill>
              </a:rPr>
              <a:t>(pipeline, sensor is easy to access, figure out the protocol, packet sniffer. is not secure, has no security. Sensor goes away, loss data, company want to keep it. But sensor is very. Remote, at&amp;t as them ip is not check by... Use api. ) josh - ture digital security company in tulsa.</a:t>
            </a:r>
          </a:p>
          <a:p>
            <a:pPr lvl="0">
              <a:spcBef>
                <a:spcPts val="0"/>
              </a:spcBef>
              <a:buClr>
                <a:schemeClr val="dk1"/>
              </a:buClr>
              <a:buSzPct val="100000"/>
              <a:buFont typeface="Arial"/>
              <a:buNone/>
            </a:pPr>
            <a:r>
              <a:t/>
            </a:r>
            <a:endParaRPr>
              <a:solidFill>
                <a:schemeClr val="dk1"/>
              </a:solidFill>
            </a:endParaRPr>
          </a:p>
          <a:p>
            <a:pPr lvl="0">
              <a:spcBef>
                <a:spcPts val="0"/>
              </a:spcBef>
              <a:buClr>
                <a:schemeClr val="dk1"/>
              </a:buClr>
              <a:buSzPct val="100000"/>
              <a:buFont typeface="Arial"/>
              <a:buNone/>
            </a:pPr>
            <a:r>
              <a:rPr lang="en">
                <a:solidFill>
                  <a:schemeClr val="dk1"/>
                </a:solidFill>
              </a:rPr>
              <a:t>Shodan -&gt; it can be find by anyone.</a:t>
            </a:r>
          </a:p>
          <a:p>
            <a:pPr lvl="0">
              <a:spcBef>
                <a:spcPts val="0"/>
              </a:spcBef>
              <a:buClr>
                <a:schemeClr val="dk1"/>
              </a:buClr>
              <a:buSzPct val="100000"/>
              <a:buFont typeface="Arial"/>
              <a:buNone/>
            </a:pPr>
            <a:r>
              <a:rPr lang="en">
                <a:solidFill>
                  <a:schemeClr val="dk1"/>
                </a:solidFill>
              </a:rPr>
              <a:t>So question: why it is in internet, it should not be in.</a:t>
            </a:r>
          </a:p>
          <a:p>
            <a:pPr lvl="0">
              <a:spcBef>
                <a:spcPts val="0"/>
              </a:spcBef>
              <a:buClr>
                <a:schemeClr val="dk1"/>
              </a:buClr>
              <a:buSzPct val="100000"/>
              <a:buFont typeface="Arial"/>
              <a:buNone/>
            </a:pPr>
            <a:r>
              <a:rPr lang="en">
                <a:solidFill>
                  <a:schemeClr val="dk1"/>
                </a:solidFill>
              </a:rPr>
              <a:t>Question. Is it secured? -&gt;this will based on what type of device, is it authenticate needed, </a:t>
            </a:r>
          </a:p>
          <a:p>
            <a:pPr lvl="0" rt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API -&gt; search</a:t>
            </a:r>
          </a:p>
          <a:p>
            <a:pPr lvl="0">
              <a:spcBef>
                <a:spcPts val="0"/>
              </a:spcBef>
              <a:buClr>
                <a:schemeClr val="dk1"/>
              </a:buClr>
              <a:buSzPct val="100000"/>
              <a:buFont typeface="Arial"/>
              <a:buNone/>
            </a:pPr>
            <a:r>
              <a:rPr lang="en"/>
              <a:t>R</a:t>
            </a:r>
            <a:r>
              <a:rPr lang="en"/>
              <a:t>esults[j]['total'] (j is query name)</a:t>
            </a:r>
          </a:p>
          <a:p>
            <a:pPr lvl="0">
              <a:spcBef>
                <a:spcPts val="0"/>
              </a:spcBef>
              <a:buNone/>
            </a:pPr>
            <a:r>
              <a:t/>
            </a:r>
            <a:endParaRPr/>
          </a:p>
          <a:p>
            <a:pPr lvl="0">
              <a:spcBef>
                <a:spcPts val="0"/>
              </a:spcBef>
              <a:buNone/>
            </a:pPr>
            <a:r>
              <a:rPr lang="en"/>
              <a:t>API -&gt; count method.</a:t>
            </a:r>
          </a:p>
          <a:p>
            <a:pPr lvl="0">
              <a:spcBef>
                <a:spcPts val="0"/>
              </a:spcBef>
              <a:buClr>
                <a:schemeClr val="dk1"/>
              </a:buClr>
              <a:buSzPct val="100000"/>
              <a:buFont typeface="Arial"/>
              <a:buNone/>
            </a:pPr>
            <a:r>
              <a:rPr lang="en"/>
              <a:t>cdict[i] = api.count(i,[('country', 300)])</a:t>
            </a:r>
          </a:p>
          <a:p>
            <a:pPr lvl="0">
              <a:spcBef>
                <a:spcPts val="0"/>
              </a:spcBef>
              <a:buNone/>
            </a:pPr>
            <a:r>
              <a:t/>
            </a:r>
            <a:endParaRPr/>
          </a:p>
          <a:p>
            <a:pPr lvl="0">
              <a:spcBef>
                <a:spcPts val="0"/>
              </a:spcBef>
              <a:buNone/>
            </a:pPr>
            <a:r>
              <a:rPr lang="en"/>
              <a:t>What is banner:</a:t>
            </a:r>
          </a:p>
          <a:p>
            <a:pPr lvl="0">
              <a:spcBef>
                <a:spcPts val="0"/>
              </a:spcBef>
              <a:buNone/>
            </a:pPr>
            <a:r>
              <a:rPr lang="en"/>
              <a:t>A banner is the metadata associated with a TCP connection to a specific port.</a:t>
            </a:r>
          </a:p>
          <a:p>
            <a:pPr lvl="0">
              <a:spcBef>
                <a:spcPts val="0"/>
              </a:spcBef>
              <a:buNone/>
            </a:pPr>
            <a:r>
              <a:rPr lang="en"/>
              <a:t>Recently banner often reflect default setup of a system. </a:t>
            </a:r>
          </a:p>
          <a:p>
            <a:pPr lvl="0">
              <a:spcBef>
                <a:spcPts val="0"/>
              </a:spcBef>
              <a:buNone/>
            </a:pPr>
            <a:r>
              <a:t/>
            </a:r>
            <a:endParaRPr/>
          </a:p>
          <a:p>
            <a:pPr lvl="0">
              <a:spcBef>
                <a:spcPts val="0"/>
              </a:spcBef>
              <a:buNone/>
            </a:pPr>
            <a:r>
              <a:rPr lang="en">
                <a:solidFill>
                  <a:schemeClr val="dk1"/>
                </a:solidFill>
              </a:rPr>
              <a:t>The banner is not always provide os information, this might also mean the connection is more secured.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Algorithm : find server position, use server name length, add one for OS. join and save the string. (add counter for counting)</a:t>
            </a:r>
          </a:p>
          <a:p>
            <a:pPr lvl="0">
              <a:spcBef>
                <a:spcPts val="0"/>
              </a:spcBef>
              <a:buNone/>
            </a:pPr>
            <a:r>
              <a:t/>
            </a:r>
            <a:endParaRPr/>
          </a:p>
          <a:p>
            <a:pPr lvl="0">
              <a:spcBef>
                <a:spcPts val="0"/>
              </a:spcBef>
              <a:buNone/>
            </a:pPr>
            <a:r>
              <a:rPr lang="en"/>
              <a:t>Problem b -&gt; same as author said: automation approach is not scalable in the long run. Since many queries have data dependant decomposition techniques</a:t>
            </a:r>
          </a:p>
          <a:p>
            <a:pPr lvl="0">
              <a:spcBef>
                <a:spcPts val="0"/>
              </a:spcBef>
              <a:buNone/>
            </a:pPr>
            <a:r>
              <a:t/>
            </a:r>
            <a:endParaRPr/>
          </a:p>
          <a:p>
            <a:pPr lvl="0">
              <a:spcBef>
                <a:spcPts val="0"/>
              </a:spcBef>
              <a:buNone/>
            </a:pPr>
            <a:r>
              <a:rPr lang="en">
                <a:solidFill>
                  <a:schemeClr val="dk1"/>
                </a:solidFill>
              </a:rPr>
              <a:t>Problem c -&gt; second example does not have os</a:t>
            </a:r>
          </a:p>
          <a:p>
            <a:pPr lvl="0">
              <a:spcBef>
                <a:spcPts val="0"/>
              </a:spcBef>
              <a:buNone/>
            </a:pPr>
            <a:r>
              <a:t/>
            </a:r>
            <a:endParaRPr>
              <a:solidFill>
                <a:schemeClr val="dk1"/>
              </a:solidFill>
            </a:endParaRPr>
          </a:p>
          <a:p>
            <a:pPr lvl="0">
              <a:spcBef>
                <a:spcPts val="0"/>
              </a:spcBef>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0" lvl="0" marL="0" rtl="0">
              <a:lnSpc>
                <a:spcPct val="115000"/>
              </a:lnSpc>
              <a:spcBef>
                <a:spcPts val="0"/>
              </a:spcBef>
              <a:buNone/>
            </a:pPr>
            <a:r>
              <a:rPr lang="en" sz="1000">
                <a:solidFill>
                  <a:schemeClr val="dk1"/>
                </a:solidFill>
                <a:highlight>
                  <a:srgbClr val="FF0000"/>
                </a:highlight>
                <a:latin typeface="Open Sans"/>
                <a:ea typeface="Open Sans"/>
                <a:cs typeface="Open Sans"/>
                <a:sym typeface="Open Sans"/>
              </a:rPr>
              <a:t>Search results overlap (dont need mention, OS is from banner, which is the exploit target)</a:t>
            </a:r>
          </a:p>
          <a:p>
            <a:pPr indent="0" lvl="0" marL="0" rtl="0">
              <a:lnSpc>
                <a:spcPct val="115000"/>
              </a:lnSpc>
              <a:spcBef>
                <a:spcPts val="0"/>
              </a:spcBef>
              <a:buNone/>
            </a:pPr>
            <a:r>
              <a:rPr lang="en" sz="1000">
                <a:solidFill>
                  <a:schemeClr val="dk1"/>
                </a:solidFill>
                <a:highlight>
                  <a:srgbClr val="FF0000"/>
                </a:highlight>
                <a:latin typeface="Open Sans"/>
                <a:ea typeface="Open Sans"/>
                <a:cs typeface="Open Sans"/>
                <a:sym typeface="Open Sans"/>
              </a:rPr>
              <a:t>Set algebra: A∪B - A⋂B / OS is from banner.</a:t>
            </a:r>
          </a:p>
          <a:p>
            <a:pPr indent="0" lvl="0" marL="0" rtl="0">
              <a:lnSpc>
                <a:spcPct val="115000"/>
              </a:lnSpc>
              <a:spcBef>
                <a:spcPts val="0"/>
              </a:spcBef>
              <a:buNone/>
            </a:pPr>
            <a:r>
              <a:rPr lang="en" sz="1000">
                <a:solidFill>
                  <a:schemeClr val="dk1"/>
                </a:solidFill>
              </a:rPr>
              <a:t>Remote results only</a:t>
            </a:r>
          </a:p>
          <a:p>
            <a:pPr indent="387350" lvl="0" rtl="0">
              <a:lnSpc>
                <a:spcPct val="115000"/>
              </a:lnSpc>
              <a:spcBef>
                <a:spcPts val="0"/>
              </a:spcBef>
              <a:buClr>
                <a:schemeClr val="dk1"/>
              </a:buClr>
              <a:buSzPct val="110000"/>
              <a:buFont typeface="Arial"/>
              <a:buNone/>
            </a:pPr>
            <a:r>
              <a:t/>
            </a:r>
            <a:endParaRPr sz="1000">
              <a:solidFill>
                <a:schemeClr val="dk1"/>
              </a:solidFill>
            </a:endParaRPr>
          </a:p>
          <a:p>
            <a:pPr indent="387350" lvl="0" rtl="0">
              <a:lnSpc>
                <a:spcPct val="115000"/>
              </a:lnSpc>
              <a:spcBef>
                <a:spcPts val="0"/>
              </a:spcBef>
              <a:buClr>
                <a:schemeClr val="dk1"/>
              </a:buClr>
              <a:buSzPct val="110000"/>
              <a:buFont typeface="Arial"/>
              <a:buNone/>
            </a:pPr>
            <a:r>
              <a:rPr lang="en" sz="1000">
                <a:solidFill>
                  <a:schemeClr val="dk1"/>
                </a:solidFill>
              </a:rPr>
              <a:t>&gt;&gt;&gt; sample['matches'][0]['location']</a:t>
            </a:r>
          </a:p>
          <a:p>
            <a:pPr indent="387350" lvl="0" rtl="0">
              <a:lnSpc>
                <a:spcPct val="115000"/>
              </a:lnSpc>
              <a:spcBef>
                <a:spcPts val="0"/>
              </a:spcBef>
              <a:buClr>
                <a:schemeClr val="dk1"/>
              </a:buClr>
              <a:buSzPct val="110000"/>
              <a:buFont typeface="Arial"/>
              <a:buNone/>
            </a:pPr>
            <a:r>
              <a:rPr lang="en" sz="1000">
                <a:solidFill>
                  <a:schemeClr val="dk1"/>
                </a:solidFill>
              </a:rPr>
              <a:t>{'area_code': None,</a:t>
            </a:r>
          </a:p>
          <a:p>
            <a:pPr indent="387350" lvl="0" rtl="0">
              <a:lnSpc>
                <a:spcPct val="115000"/>
              </a:lnSpc>
              <a:spcBef>
                <a:spcPts val="0"/>
              </a:spcBef>
              <a:buClr>
                <a:schemeClr val="dk1"/>
              </a:buClr>
              <a:buSzPct val="110000"/>
              <a:buFont typeface="Arial"/>
              <a:buNone/>
            </a:pPr>
            <a:r>
              <a:rPr lang="en" sz="1000">
                <a:solidFill>
                  <a:schemeClr val="dk1"/>
                </a:solidFill>
              </a:rPr>
              <a:t> 'city': None,</a:t>
            </a:r>
          </a:p>
          <a:p>
            <a:pPr indent="387350" lvl="0" rtl="0">
              <a:lnSpc>
                <a:spcPct val="115000"/>
              </a:lnSpc>
              <a:spcBef>
                <a:spcPts val="0"/>
              </a:spcBef>
              <a:buClr>
                <a:schemeClr val="dk1"/>
              </a:buClr>
              <a:buSzPct val="110000"/>
              <a:buFont typeface="Arial"/>
              <a:buNone/>
            </a:pPr>
            <a:r>
              <a:rPr lang="en" sz="1000">
                <a:solidFill>
                  <a:schemeClr val="dk1"/>
                </a:solidFill>
              </a:rPr>
              <a:t> 'country_code': 'BG',</a:t>
            </a:r>
          </a:p>
          <a:p>
            <a:pPr indent="387350" lvl="0" rtl="0">
              <a:lnSpc>
                <a:spcPct val="115000"/>
              </a:lnSpc>
              <a:spcBef>
                <a:spcPts val="0"/>
              </a:spcBef>
              <a:buClr>
                <a:schemeClr val="dk1"/>
              </a:buClr>
              <a:buSzPct val="110000"/>
              <a:buFont typeface="Arial"/>
              <a:buNone/>
            </a:pPr>
            <a:r>
              <a:rPr lang="en" sz="1000">
                <a:solidFill>
                  <a:schemeClr val="dk1"/>
                </a:solidFill>
              </a:rPr>
              <a:t> 'country_code3': 'BGR',</a:t>
            </a:r>
          </a:p>
          <a:p>
            <a:pPr indent="387350" lvl="0" rtl="0">
              <a:lnSpc>
                <a:spcPct val="115000"/>
              </a:lnSpc>
              <a:spcBef>
                <a:spcPts val="0"/>
              </a:spcBef>
              <a:buClr>
                <a:schemeClr val="dk1"/>
              </a:buClr>
              <a:buSzPct val="110000"/>
              <a:buFont typeface="Arial"/>
              <a:buNone/>
            </a:pPr>
            <a:r>
              <a:rPr lang="en" sz="1000">
                <a:solidFill>
                  <a:schemeClr val="dk1"/>
                </a:solidFill>
              </a:rPr>
              <a:t> 'country_name': 'Bulgaria',</a:t>
            </a:r>
          </a:p>
          <a:p>
            <a:pPr indent="387350" lvl="0" rtl="0">
              <a:lnSpc>
                <a:spcPct val="115000"/>
              </a:lnSpc>
              <a:spcBef>
                <a:spcPts val="0"/>
              </a:spcBef>
              <a:buClr>
                <a:schemeClr val="dk1"/>
              </a:buClr>
              <a:buSzPct val="110000"/>
              <a:buFont typeface="Arial"/>
              <a:buNone/>
            </a:pPr>
            <a:r>
              <a:rPr lang="en" sz="1000">
                <a:solidFill>
                  <a:schemeClr val="dk1"/>
                </a:solidFill>
              </a:rPr>
              <a:t> 'dma_code': None,</a:t>
            </a:r>
          </a:p>
          <a:p>
            <a:pPr indent="387350" lvl="0" rtl="0">
              <a:lnSpc>
                <a:spcPct val="115000"/>
              </a:lnSpc>
              <a:spcBef>
                <a:spcPts val="0"/>
              </a:spcBef>
              <a:buClr>
                <a:schemeClr val="dk1"/>
              </a:buClr>
              <a:buSzPct val="110000"/>
              <a:buFont typeface="Arial"/>
              <a:buNone/>
            </a:pPr>
            <a:r>
              <a:rPr lang="en" sz="1000">
                <a:solidFill>
                  <a:schemeClr val="dk1"/>
                </a:solidFill>
              </a:rPr>
              <a:t> 'latitude': 42.69999999999999,</a:t>
            </a:r>
          </a:p>
          <a:p>
            <a:pPr indent="387350" lvl="0" rtl="0">
              <a:lnSpc>
                <a:spcPct val="115000"/>
              </a:lnSpc>
              <a:spcBef>
                <a:spcPts val="0"/>
              </a:spcBef>
              <a:buClr>
                <a:schemeClr val="dk1"/>
              </a:buClr>
              <a:buSzPct val="110000"/>
              <a:buFont typeface="Arial"/>
              <a:buNone/>
            </a:pPr>
            <a:r>
              <a:rPr lang="en" sz="1000">
                <a:solidFill>
                  <a:schemeClr val="dk1"/>
                </a:solidFill>
              </a:rPr>
              <a:t> 'longitude': 23.33330000000001,</a:t>
            </a:r>
          </a:p>
          <a:p>
            <a:pPr indent="387350" lvl="0" rtl="0">
              <a:lnSpc>
                <a:spcPct val="115000"/>
              </a:lnSpc>
              <a:spcBef>
                <a:spcPts val="0"/>
              </a:spcBef>
              <a:buClr>
                <a:schemeClr val="dk1"/>
              </a:buClr>
              <a:buSzPct val="110000"/>
              <a:buFont typeface="Arial"/>
              <a:buNone/>
            </a:pPr>
            <a:r>
              <a:rPr lang="en" sz="1000">
                <a:solidFill>
                  <a:schemeClr val="dk1"/>
                </a:solidFill>
              </a:rPr>
              <a:t> 'postal_code': None,</a:t>
            </a:r>
          </a:p>
          <a:p>
            <a:pPr indent="387350" lvl="0" rtl="0">
              <a:lnSpc>
                <a:spcPct val="115000"/>
              </a:lnSpc>
              <a:spcBef>
                <a:spcPts val="0"/>
              </a:spcBef>
              <a:buClr>
                <a:schemeClr val="dk1"/>
              </a:buClr>
              <a:buSzPct val="110000"/>
              <a:buFont typeface="Arial"/>
              <a:buNone/>
            </a:pPr>
            <a:r>
              <a:rPr lang="en" sz="1000">
                <a:solidFill>
                  <a:schemeClr val="dk1"/>
                </a:solidFill>
              </a:rPr>
              <a:t> 'region_code': None}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If i am a bad guy, i’ll think about this, this sensor is connected to the internet. 2 things i will figure out:</a:t>
            </a:r>
          </a:p>
          <a:p>
            <a:pPr lvl="0" rtl="0">
              <a:spcBef>
                <a:spcPts val="0"/>
              </a:spcBef>
              <a:buNone/>
            </a:pPr>
            <a:r>
              <a:rPr lang="en"/>
              <a:t>1 is this security?</a:t>
            </a:r>
          </a:p>
          <a:p>
            <a:pPr lvl="0" rtl="0">
              <a:spcBef>
                <a:spcPts val="0"/>
              </a:spcBef>
              <a:buNone/>
            </a:pPr>
            <a:r>
              <a:rPr lang="en"/>
              <a:t>2 why this is connected to the internet.</a:t>
            </a:r>
          </a:p>
          <a:p>
            <a:pPr lvl="0" rtl="0">
              <a:spcBef>
                <a:spcPts val="0"/>
              </a:spcBef>
              <a:buNone/>
            </a:pPr>
            <a:r>
              <a:t/>
            </a:r>
            <a:endParaRPr/>
          </a:p>
          <a:p>
            <a:pPr lvl="0" rtl="0">
              <a:spcBef>
                <a:spcPts val="0"/>
              </a:spcBef>
              <a:buNone/>
            </a:pPr>
            <a:r>
              <a:rPr lang="en"/>
              <a:t>So let’s be bad guy, and see what we can see.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Ratio = (New-Old) / Old</a:t>
            </a:r>
          </a:p>
          <a:p>
            <a:pPr lvl="0">
              <a:spcBef>
                <a:spcPts val="0"/>
              </a:spcBef>
              <a:buNone/>
            </a:pPr>
            <a:r>
              <a:t/>
            </a:r>
            <a:endParaRPr/>
          </a:p>
          <a:p>
            <a:pPr lvl="0" rtl="0">
              <a:spcBef>
                <a:spcPts val="0"/>
              </a:spcBef>
              <a:buNone/>
            </a:pPr>
            <a:r>
              <a:t/>
            </a:r>
            <a:endParaRPr/>
          </a:p>
          <a:p>
            <a:pPr indent="-228600" lvl="0" marL="457200" rtl="0">
              <a:spcBef>
                <a:spcPts val="0"/>
              </a:spcBef>
              <a:buClr>
                <a:schemeClr val="dk1"/>
              </a:buClr>
              <a:buChar char="●"/>
            </a:pPr>
            <a:r>
              <a:rPr lang="en">
                <a:solidFill>
                  <a:schemeClr val="dk1"/>
                </a:solidFill>
              </a:rPr>
              <a:t>PAC changes the most </a:t>
            </a:r>
          </a:p>
          <a:p>
            <a:pPr indent="-228600" lvl="0" marL="457200" rtl="0">
              <a:spcBef>
                <a:spcPts val="0"/>
              </a:spcBef>
              <a:buClr>
                <a:schemeClr val="dk1"/>
              </a:buClr>
              <a:buChar char="●"/>
            </a:pPr>
            <a:r>
              <a:rPr lang="en">
                <a:solidFill>
                  <a:schemeClr val="dk1"/>
                </a:solidFill>
              </a:rPr>
              <a:t>Except SCADA and HAN, all the rest of category connection increases</a:t>
            </a:r>
          </a:p>
          <a:p>
            <a:pPr indent="-228600" lvl="0" marL="457200" rtl="0">
              <a:spcBef>
                <a:spcPts val="0"/>
              </a:spcBef>
              <a:buClr>
                <a:schemeClr val="dk1"/>
              </a:buClr>
              <a:buChar char="●"/>
            </a:pPr>
            <a:r>
              <a:rPr lang="en">
                <a:solidFill>
                  <a:schemeClr val="dk1"/>
                </a:solidFill>
              </a:rPr>
              <a:t>The max lays on HAN/BMS for both two years</a:t>
            </a:r>
          </a:p>
          <a:p>
            <a:pPr indent="-228600" lvl="0" marL="457200" rtl="0">
              <a:spcBef>
                <a:spcPts val="0"/>
              </a:spcBef>
              <a:buClr>
                <a:schemeClr val="dk1"/>
              </a:buClr>
              <a:buChar char="●"/>
            </a:pPr>
            <a:r>
              <a:rPr lang="en">
                <a:solidFill>
                  <a:schemeClr val="dk1"/>
                </a:solidFill>
              </a:rPr>
              <a:t>One Category</a:t>
            </a:r>
          </a:p>
          <a:p>
            <a:pPr indent="-228600" lvl="0" marL="457200" rtl="0">
              <a:spcBef>
                <a:spcPts val="0"/>
              </a:spcBef>
              <a:buClr>
                <a:schemeClr val="dk1"/>
              </a:buClr>
              <a:buChar char="●"/>
            </a:pPr>
            <a:r>
              <a:t/>
            </a:r>
            <a:endParaRPr>
              <a:solidFill>
                <a:schemeClr val="dk1"/>
              </a:solidFill>
            </a:endParaRPr>
          </a:p>
          <a:p>
            <a:pPr lvl="0">
              <a:spcBef>
                <a:spcPts val="0"/>
              </a:spcBef>
              <a:buNone/>
            </a:pPr>
            <a:r>
              <a:rPr lang="en" sz="1000">
                <a:solidFill>
                  <a:srgbClr val="2F2F2F"/>
                </a:solidFill>
                <a:highlight>
                  <a:srgbClr val="FFFFFF"/>
                </a:highlight>
              </a:rPr>
              <a:t> One major difference between a PLC and a PAC is the programming interface. </a:t>
            </a:r>
          </a:p>
          <a:p>
            <a:pPr lvl="0">
              <a:spcBef>
                <a:spcPts val="0"/>
              </a:spcBef>
              <a:buNone/>
            </a:pPr>
            <a:r>
              <a:rPr lang="en" sz="1000">
                <a:solidFill>
                  <a:srgbClr val="2F2F2F"/>
                </a:solidFill>
                <a:highlight>
                  <a:srgbClr val="FFFFFF"/>
                </a:highlight>
              </a:rPr>
              <a:t>Most PLCs are programmed in a graphical representation of coils and contacts called Ladder Logic. </a:t>
            </a:r>
          </a:p>
          <a:p>
            <a:pPr lvl="0" rtl="0">
              <a:spcBef>
                <a:spcPts val="0"/>
              </a:spcBef>
              <a:buNone/>
            </a:pPr>
            <a:r>
              <a:rPr lang="en" sz="1000">
                <a:solidFill>
                  <a:srgbClr val="2F2F2F"/>
                </a:solidFill>
                <a:highlight>
                  <a:srgbClr val="FFFFFF"/>
                </a:highlight>
              </a:rPr>
              <a:t>Most PACs are programmed in a modern programming language such as C or C++.</a:t>
            </a:r>
          </a:p>
          <a:p>
            <a:pPr lvl="0" rtl="0">
              <a:spcBef>
                <a:spcPts val="0"/>
              </a:spcBef>
              <a:buNone/>
            </a:pPr>
            <a:r>
              <a:t/>
            </a:r>
            <a:endParaRPr>
              <a:solidFill>
                <a:schemeClr val="dk1"/>
              </a:solidFill>
            </a:endParaRPr>
          </a:p>
          <a:p>
            <a:pPr lvl="0" rtl="0">
              <a:lnSpc>
                <a:spcPct val="200000"/>
              </a:lnSpc>
              <a:spcBef>
                <a:spcPts val="0"/>
              </a:spcBef>
              <a:buClr>
                <a:schemeClr val="dk1"/>
              </a:buClr>
              <a:buSzPct val="110000"/>
              <a:buFont typeface="Arial"/>
              <a:buNone/>
            </a:pPr>
            <a:r>
              <a:rPr lang="en" sz="1000">
                <a:solidFill>
                  <a:schemeClr val="dk1"/>
                </a:solidFill>
              </a:rPr>
              <a:t>HMI - Human Machine Interface</a:t>
            </a:r>
          </a:p>
          <a:p>
            <a:pPr lvl="0" rtl="0">
              <a:lnSpc>
                <a:spcPct val="200000"/>
              </a:lnSpc>
              <a:spcBef>
                <a:spcPts val="0"/>
              </a:spcBef>
              <a:buClr>
                <a:schemeClr val="dk1"/>
              </a:buClr>
              <a:buSzPct val="110000"/>
              <a:buFont typeface="Arial"/>
              <a:buNone/>
            </a:pPr>
            <a:r>
              <a:rPr lang="en" sz="1000">
                <a:solidFill>
                  <a:schemeClr val="dk1"/>
                </a:solidFill>
              </a:rPr>
              <a:t>SCADA - Supervisory Control and Data Acquisition Server.</a:t>
            </a:r>
          </a:p>
          <a:p>
            <a:pPr lvl="0" rtl="0">
              <a:lnSpc>
                <a:spcPct val="200000"/>
              </a:lnSpc>
              <a:spcBef>
                <a:spcPts val="0"/>
              </a:spcBef>
              <a:buClr>
                <a:schemeClr val="dk1"/>
              </a:buClr>
              <a:buSzPct val="110000"/>
              <a:buFont typeface="Arial"/>
              <a:buNone/>
            </a:pPr>
            <a:r>
              <a:rPr lang="en" sz="1000">
                <a:solidFill>
                  <a:schemeClr val="dk1"/>
                </a:solidFill>
              </a:rPr>
              <a:t>DMS - Distribution Management System.</a:t>
            </a:r>
          </a:p>
          <a:p>
            <a:pPr lvl="0" rtl="0">
              <a:lnSpc>
                <a:spcPct val="200000"/>
              </a:lnSpc>
              <a:spcBef>
                <a:spcPts val="0"/>
              </a:spcBef>
              <a:buClr>
                <a:schemeClr val="dk1"/>
              </a:buClr>
              <a:buSzPct val="110000"/>
              <a:buFont typeface="Arial"/>
              <a:buNone/>
            </a:pPr>
            <a:r>
              <a:rPr lang="en" sz="1000">
                <a:solidFill>
                  <a:schemeClr val="dk1"/>
                </a:solidFill>
              </a:rPr>
              <a:t>BMS - Building Management System (CCTV systems, elevators, door controls, can be part of HVAC) -Compromising one of these can lead to physical site compromise or CCTV footage of personnel and their daily tasks.</a:t>
            </a:r>
          </a:p>
          <a:p>
            <a:pPr lvl="0" rtl="0">
              <a:lnSpc>
                <a:spcPct val="200000"/>
              </a:lnSpc>
              <a:spcBef>
                <a:spcPts val="0"/>
              </a:spcBef>
              <a:buClr>
                <a:schemeClr val="dk1"/>
              </a:buClr>
              <a:buSzPct val="110000"/>
              <a:buFont typeface="Arial"/>
              <a:buNone/>
            </a:pPr>
            <a:r>
              <a:rPr lang="en" sz="1000">
                <a:solidFill>
                  <a:schemeClr val="dk1"/>
                </a:solidFill>
              </a:rPr>
              <a:t>HAN - Home Area/Automation Network</a:t>
            </a:r>
          </a:p>
          <a:p>
            <a:pPr lvl="0" rtl="0">
              <a:lnSpc>
                <a:spcPct val="200000"/>
              </a:lnSpc>
              <a:spcBef>
                <a:spcPts val="0"/>
              </a:spcBef>
              <a:buClr>
                <a:schemeClr val="dk1"/>
              </a:buClr>
              <a:buSzPct val="110000"/>
              <a:buFont typeface="Arial"/>
              <a:buNone/>
            </a:pPr>
            <a:r>
              <a:rPr lang="en" sz="1000">
                <a:solidFill>
                  <a:schemeClr val="dk1"/>
                </a:solidFill>
              </a:rPr>
              <a:t>PLC - Programmable Logic Controller.</a:t>
            </a:r>
          </a:p>
          <a:p>
            <a:pPr lvl="0" rtl="0">
              <a:lnSpc>
                <a:spcPct val="200000"/>
              </a:lnSpc>
              <a:spcBef>
                <a:spcPts val="0"/>
              </a:spcBef>
              <a:buClr>
                <a:schemeClr val="dk1"/>
              </a:buClr>
              <a:buSzPct val="110000"/>
              <a:buFont typeface="Arial"/>
              <a:buNone/>
            </a:pPr>
            <a:r>
              <a:rPr lang="en" sz="1000">
                <a:solidFill>
                  <a:schemeClr val="dk1"/>
                </a:solidFill>
              </a:rPr>
              <a:t>PAC - Programmable Automation Controller.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2744012"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2" name="Shape 12"/>
          <p:cNvSpPr txBox="1"/>
          <p:nvPr>
            <p:ph type="ctrTitle"/>
          </p:nvPr>
        </p:nvSpPr>
        <p:spPr>
          <a:xfrm>
            <a:off x="3044700" y="1444255"/>
            <a:ext cx="3054600" cy="1537199"/>
          </a:xfrm>
          <a:prstGeom prst="rect">
            <a:avLst/>
          </a:prstGeom>
        </p:spPr>
        <p:txBody>
          <a:bodyPr anchorCtr="0" anchor="b"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Economica"/>
              <a:buNone/>
              <a:defRPr sz="21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1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1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1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1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1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1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1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3" name="Shape 53"/>
          <p:cNvSpPr txBox="1"/>
          <p:nvPr>
            <p:ph type="title"/>
          </p:nvPr>
        </p:nvSpPr>
        <p:spPr>
          <a:xfrm>
            <a:off x="311700" y="957125"/>
            <a:ext cx="8520600" cy="2128800"/>
          </a:xfrm>
          <a:prstGeom prst="rect">
            <a:avLst/>
          </a:prstGeom>
        </p:spPr>
        <p:txBody>
          <a:bodyPr anchorCtr="0" anchor="ctr" bIns="91425" lIns="91425" rIns="91425" tIns="91425"/>
          <a:lstStyle>
            <a:lvl1pPr lvl="0" algn="ctr">
              <a:spcBef>
                <a:spcPts val="0"/>
              </a:spcBef>
              <a:buClr>
                <a:schemeClr val="lt2"/>
              </a:buClr>
              <a:buSzPct val="100000"/>
              <a:defRPr sz="16000">
                <a:solidFill>
                  <a:schemeClr val="lt2"/>
                </a:solidFill>
              </a:defRPr>
            </a:lvl1pPr>
            <a:lvl2pPr lvl="1" algn="ctr">
              <a:spcBef>
                <a:spcPts val="0"/>
              </a:spcBef>
              <a:buClr>
                <a:schemeClr val="lt2"/>
              </a:buClr>
              <a:buSzPct val="100000"/>
              <a:defRPr sz="16000">
                <a:solidFill>
                  <a:schemeClr val="lt2"/>
                </a:solidFill>
              </a:defRPr>
            </a:lvl2pPr>
            <a:lvl3pPr lvl="2" algn="ctr">
              <a:spcBef>
                <a:spcPts val="0"/>
              </a:spcBef>
              <a:buClr>
                <a:schemeClr val="lt2"/>
              </a:buClr>
              <a:buSzPct val="100000"/>
              <a:defRPr sz="16000">
                <a:solidFill>
                  <a:schemeClr val="lt2"/>
                </a:solidFill>
              </a:defRPr>
            </a:lvl3pPr>
            <a:lvl4pPr lvl="3" algn="ctr">
              <a:spcBef>
                <a:spcPts val="0"/>
              </a:spcBef>
              <a:buClr>
                <a:schemeClr val="lt2"/>
              </a:buClr>
              <a:buSzPct val="100000"/>
              <a:defRPr sz="16000">
                <a:solidFill>
                  <a:schemeClr val="lt2"/>
                </a:solidFill>
              </a:defRPr>
            </a:lvl4pPr>
            <a:lvl5pPr lvl="4" algn="ctr">
              <a:spcBef>
                <a:spcPts val="0"/>
              </a:spcBef>
              <a:buClr>
                <a:schemeClr val="lt2"/>
              </a:buClr>
              <a:buSzPct val="100000"/>
              <a:defRPr sz="16000">
                <a:solidFill>
                  <a:schemeClr val="lt2"/>
                </a:solidFill>
              </a:defRPr>
            </a:lvl5pPr>
            <a:lvl6pPr lvl="5" algn="ctr">
              <a:spcBef>
                <a:spcPts val="0"/>
              </a:spcBef>
              <a:buClr>
                <a:schemeClr val="lt2"/>
              </a:buClr>
              <a:buSzPct val="100000"/>
              <a:defRPr sz="16000">
                <a:solidFill>
                  <a:schemeClr val="lt2"/>
                </a:solidFill>
              </a:defRPr>
            </a:lvl6pPr>
            <a:lvl7pPr lvl="6" algn="ctr">
              <a:spcBef>
                <a:spcPts val="0"/>
              </a:spcBef>
              <a:buClr>
                <a:schemeClr val="lt2"/>
              </a:buClr>
              <a:buSzPct val="100000"/>
              <a:defRPr sz="16000">
                <a:solidFill>
                  <a:schemeClr val="lt2"/>
                </a:solidFill>
              </a:defRPr>
            </a:lvl7pPr>
            <a:lvl8pPr lvl="7" algn="ctr">
              <a:spcBef>
                <a:spcPts val="0"/>
              </a:spcBef>
              <a:buClr>
                <a:schemeClr val="lt2"/>
              </a:buClr>
              <a:buSzPct val="100000"/>
              <a:defRPr sz="16000">
                <a:solidFill>
                  <a:schemeClr val="lt2"/>
                </a:solidFill>
              </a:defRPr>
            </a:lvl8pPr>
            <a:lvl9pPr lvl="8" algn="ctr">
              <a:spcBef>
                <a:spcPts val="0"/>
              </a:spcBef>
              <a:buClr>
                <a:schemeClr val="lt2"/>
              </a:buClr>
              <a:buSzPct val="100000"/>
              <a:defRPr sz="16000">
                <a:solidFill>
                  <a:schemeClr val="lt2"/>
                </a:solidFill>
              </a:defRPr>
            </a:lvl9pPr>
          </a:lstStyle>
          <a:p/>
        </p:txBody>
      </p:sp>
      <p:sp>
        <p:nvSpPr>
          <p:cNvPr id="54" name="Shape 54"/>
          <p:cNvSpPr txBox="1"/>
          <p:nvPr>
            <p:ph idx="1" type="body"/>
          </p:nvPr>
        </p:nvSpPr>
        <p:spPr>
          <a:xfrm>
            <a:off x="311700" y="316200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5" name="Shape 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p:nvPr/>
        </p:nvSpPr>
        <p:spPr>
          <a:xfrm flipH="1">
            <a:off x="7595937"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8" name="Shape 18"/>
          <p:cNvSpPr txBox="1"/>
          <p:nvPr>
            <p:ph type="title"/>
          </p:nvPr>
        </p:nvSpPr>
        <p:spPr>
          <a:xfrm>
            <a:off x="773700" y="1806450"/>
            <a:ext cx="7596600" cy="15306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5" name="Shape 35"/>
          <p:cNvSpPr txBox="1"/>
          <p:nvPr>
            <p:ph idx="1" type="body"/>
          </p:nvPr>
        </p:nvSpPr>
        <p:spPr>
          <a:xfrm>
            <a:off x="311700" y="1399399"/>
            <a:ext cx="2808000" cy="27849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6" name="Shape 3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4" name="Shape 44"/>
          <p:cNvSpPr txBox="1"/>
          <p:nvPr>
            <p:ph type="title"/>
          </p:nvPr>
        </p:nvSpPr>
        <p:spPr>
          <a:xfrm>
            <a:off x="265500" y="929275"/>
            <a:ext cx="4045200" cy="1786200"/>
          </a:xfrm>
          <a:prstGeom prst="rect">
            <a:avLst/>
          </a:prstGeom>
        </p:spPr>
        <p:txBody>
          <a:bodyPr anchorCtr="0" anchor="b" bIns="91425" lIns="91425" rIns="91425" tIns="91425"/>
          <a:lstStyle>
            <a:lvl1pPr lvl="0" algn="ctr">
              <a:spcBef>
                <a:spcPts val="0"/>
              </a:spcBef>
              <a:buClr>
                <a:schemeClr val="lt2"/>
              </a:buClr>
              <a:defRPr>
                <a:solidFill>
                  <a:schemeClr val="lt2"/>
                </a:solidFill>
              </a:defRPr>
            </a:lvl1pPr>
            <a:lvl2pPr lvl="1" algn="ctr">
              <a:spcBef>
                <a:spcPts val="0"/>
              </a:spcBef>
              <a:buClr>
                <a:schemeClr val="lt2"/>
              </a:buClr>
              <a:defRPr>
                <a:solidFill>
                  <a:schemeClr val="lt2"/>
                </a:solidFill>
              </a:defRPr>
            </a:lvl2pPr>
            <a:lvl3pPr lvl="2" algn="ctr">
              <a:spcBef>
                <a:spcPts val="0"/>
              </a:spcBef>
              <a:buClr>
                <a:schemeClr val="lt2"/>
              </a:buClr>
              <a:defRPr>
                <a:solidFill>
                  <a:schemeClr val="lt2"/>
                </a:solidFill>
              </a:defRPr>
            </a:lvl3pPr>
            <a:lvl4pPr lvl="3" algn="ctr">
              <a:spcBef>
                <a:spcPts val="0"/>
              </a:spcBef>
              <a:buClr>
                <a:schemeClr val="lt2"/>
              </a:buClr>
              <a:defRPr>
                <a:solidFill>
                  <a:schemeClr val="lt2"/>
                </a:solidFill>
              </a:defRPr>
            </a:lvl4pPr>
            <a:lvl5pPr lvl="4" algn="ctr">
              <a:spcBef>
                <a:spcPts val="0"/>
              </a:spcBef>
              <a:buClr>
                <a:schemeClr val="lt2"/>
              </a:buClr>
              <a:defRPr>
                <a:solidFill>
                  <a:schemeClr val="lt2"/>
                </a:solidFill>
              </a:defRPr>
            </a:lvl5pPr>
            <a:lvl6pPr lvl="5" algn="ctr">
              <a:spcBef>
                <a:spcPts val="0"/>
              </a:spcBef>
              <a:buClr>
                <a:schemeClr val="lt2"/>
              </a:buClr>
              <a:defRPr>
                <a:solidFill>
                  <a:schemeClr val="lt2"/>
                </a:solidFill>
              </a:defRPr>
            </a:lvl6pPr>
            <a:lvl7pPr lvl="6" algn="ctr">
              <a:spcBef>
                <a:spcPts val="0"/>
              </a:spcBef>
              <a:buClr>
                <a:schemeClr val="lt2"/>
              </a:buClr>
              <a:defRPr>
                <a:solidFill>
                  <a:schemeClr val="lt2"/>
                </a:solidFill>
              </a:defRPr>
            </a:lvl7pPr>
            <a:lvl8pPr lvl="7" algn="ctr">
              <a:spcBef>
                <a:spcPts val="0"/>
              </a:spcBef>
              <a:buClr>
                <a:schemeClr val="lt2"/>
              </a:buClr>
              <a:defRPr>
                <a:solidFill>
                  <a:schemeClr val="lt2"/>
                </a:solidFill>
              </a:defRPr>
            </a:lvl8pPr>
            <a:lvl9pPr lvl="8" algn="ctr">
              <a:spcBef>
                <a:spcPts val="0"/>
              </a:spcBef>
              <a:buClr>
                <a:schemeClr val="lt2"/>
              </a:buClr>
              <a:defRPr>
                <a:solidFill>
                  <a:schemeClr val="lt2"/>
                </a:solidFill>
              </a:defRPr>
            </a:lvl9pPr>
          </a:lstStyle>
          <a:p/>
        </p:txBody>
      </p:sp>
      <p:sp>
        <p:nvSpPr>
          <p:cNvPr id="45" name="Shape 45"/>
          <p:cNvSpPr txBox="1"/>
          <p:nvPr>
            <p:ph idx="1" type="subTitle"/>
          </p:nvPr>
        </p:nvSpPr>
        <p:spPr>
          <a:xfrm>
            <a:off x="265500" y="2769000"/>
            <a:ext cx="4045200" cy="15741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Economica"/>
              <a:buNone/>
              <a:defRPr sz="24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4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4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4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4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4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4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4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rIns="91425" tIns="91425"/>
          <a:lstStyle>
            <a:lvl1pPr lvl="0">
              <a:spcBef>
                <a:spcPts val="0"/>
              </a:spcBef>
              <a:buClr>
                <a:schemeClr val="dk1"/>
              </a:buClr>
              <a:buSzPct val="100000"/>
              <a:buFont typeface="Economica"/>
              <a:buNone/>
              <a:defRPr sz="4200">
                <a:solidFill>
                  <a:schemeClr val="dk1"/>
                </a:solidFill>
                <a:latin typeface="Economica"/>
                <a:ea typeface="Economica"/>
                <a:cs typeface="Economica"/>
                <a:sym typeface="Economica"/>
              </a:defRPr>
            </a:lvl1pPr>
            <a:lvl2pPr lvl="1">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lvl="2">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lvl="3">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lvl="4">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lvl="5">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lvl="6">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lvl="7">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lvl="8">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Open Sans"/>
              <a:defRPr sz="1800">
                <a:solidFill>
                  <a:schemeClr val="dk1"/>
                </a:solidFill>
                <a:latin typeface="Open Sans"/>
                <a:ea typeface="Open Sans"/>
                <a:cs typeface="Open Sans"/>
                <a:sym typeface="Open Sans"/>
              </a:defRPr>
            </a:lvl1pPr>
            <a:lvl2pPr lvl="1">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2pPr>
            <a:lvl3pPr lvl="2">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3pPr>
            <a:lvl4pPr lvl="3">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4pPr>
            <a:lvl5pPr lvl="4">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5pPr>
            <a:lvl6pPr lvl="5">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6pPr>
            <a:lvl7pPr lvl="6">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7pPr>
            <a:lvl8pPr lvl="7">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8pPr>
            <a:lvl9pPr lvl="8">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Economica"/>
                <a:ea typeface="Economica"/>
                <a:cs typeface="Economica"/>
                <a:sym typeface="Economic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ctrTitle"/>
          </p:nvPr>
        </p:nvSpPr>
        <p:spPr>
          <a:xfrm>
            <a:off x="3044700" y="1444255"/>
            <a:ext cx="3054600" cy="1537199"/>
          </a:xfrm>
          <a:prstGeom prst="rect">
            <a:avLst/>
          </a:prstGeom>
        </p:spPr>
        <p:txBody>
          <a:bodyPr anchorCtr="0" anchor="b" bIns="91425" lIns="91425" rIns="91425" tIns="91425">
            <a:noAutofit/>
          </a:bodyPr>
          <a:lstStyle/>
          <a:p>
            <a:pPr lvl="0">
              <a:spcBef>
                <a:spcPts val="0"/>
              </a:spcBef>
              <a:buNone/>
            </a:pPr>
            <a:r>
              <a:rPr lang="en" sz="4800"/>
              <a:t>Shodan Revisited</a:t>
            </a:r>
          </a:p>
        </p:txBody>
      </p:sp>
      <p:sp>
        <p:nvSpPr>
          <p:cNvPr id="63" name="Shape 63"/>
          <p:cNvSpPr txBox="1"/>
          <p:nvPr>
            <p:ph idx="1" type="subTitle"/>
          </p:nvPr>
        </p:nvSpPr>
        <p:spPr>
          <a:xfrm>
            <a:off x="2700175" y="3116575"/>
            <a:ext cx="3657600" cy="701400"/>
          </a:xfrm>
          <a:prstGeom prst="rect">
            <a:avLst/>
          </a:prstGeom>
        </p:spPr>
        <p:txBody>
          <a:bodyPr anchorCtr="0" anchor="t" bIns="91425" lIns="91425" rIns="91425" tIns="91425">
            <a:noAutofit/>
          </a:bodyPr>
          <a:lstStyle/>
          <a:p>
            <a:pPr lvl="0">
              <a:spcBef>
                <a:spcPts val="0"/>
              </a:spcBef>
              <a:buNone/>
            </a:pPr>
            <a:r>
              <a:rPr lang="en"/>
              <a:t>A comprehensive study on Industrial Control Systems</a:t>
            </a:r>
          </a:p>
          <a:p>
            <a:pPr lvl="0">
              <a:spcBef>
                <a:spcPts val="0"/>
              </a:spcBef>
              <a:buNone/>
            </a:pPr>
            <a:r>
              <a:rPr lang="en"/>
              <a:t>By Jenna Baccus, Philippe Bled and Bruce Huang</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graphicFrame>
        <p:nvGraphicFramePr>
          <p:cNvPr id="125" name="Shape 125"/>
          <p:cNvGraphicFramePr/>
          <p:nvPr/>
        </p:nvGraphicFramePr>
        <p:xfrm>
          <a:off x="294700" y="628600"/>
          <a:ext cx="3000000" cy="3000000"/>
        </p:xfrm>
        <a:graphic>
          <a:graphicData uri="http://schemas.openxmlformats.org/drawingml/2006/table">
            <a:tbl>
              <a:tblPr>
                <a:noFill/>
                <a:tableStyleId>{646F3A0A-4D9A-42DB-88CD-1357B4A31082}</a:tableStyleId>
              </a:tblPr>
              <a:tblGrid>
                <a:gridCol w="1064850"/>
                <a:gridCol w="449100"/>
                <a:gridCol w="479025"/>
                <a:gridCol w="485100"/>
              </a:tblGrid>
              <a:tr h="200125">
                <a:tc>
                  <a:txBody>
                    <a:bodyPr>
                      <a:noAutofit/>
                    </a:bodyPr>
                    <a:lstStyle/>
                    <a:p>
                      <a:pPr lvl="0" rtl="0" algn="ctr">
                        <a:lnSpc>
                          <a:spcPct val="115000"/>
                        </a:lnSpc>
                        <a:spcBef>
                          <a:spcPts val="0"/>
                        </a:spcBef>
                        <a:buNone/>
                      </a:pPr>
                      <a:r>
                        <a:rPr b="1" lang="en" sz="900"/>
                        <a:t>Name</a:t>
                      </a:r>
                    </a:p>
                  </a:txBody>
                  <a:tcPr marT="19050" marB="19050" marR="28575" marL="28575" anchor="ctr"/>
                </a:tc>
                <a:tc>
                  <a:txBody>
                    <a:bodyPr>
                      <a:noAutofit/>
                    </a:bodyPr>
                    <a:lstStyle/>
                    <a:p>
                      <a:pPr lvl="0" rtl="0" algn="ctr">
                        <a:lnSpc>
                          <a:spcPct val="115000"/>
                        </a:lnSpc>
                        <a:spcBef>
                          <a:spcPts val="0"/>
                        </a:spcBef>
                        <a:buNone/>
                      </a:pPr>
                      <a:r>
                        <a:rPr b="1" lang="en" sz="900"/>
                        <a:t>Old</a:t>
                      </a:r>
                    </a:p>
                  </a:txBody>
                  <a:tcPr marT="19050" marB="19050" marR="28575" marL="28575" anchor="ctr"/>
                </a:tc>
                <a:tc>
                  <a:txBody>
                    <a:bodyPr>
                      <a:noAutofit/>
                    </a:bodyPr>
                    <a:lstStyle/>
                    <a:p>
                      <a:pPr lvl="0" rtl="0" algn="ctr">
                        <a:lnSpc>
                          <a:spcPct val="115000"/>
                        </a:lnSpc>
                        <a:spcBef>
                          <a:spcPts val="0"/>
                        </a:spcBef>
                        <a:buNone/>
                      </a:pPr>
                      <a:r>
                        <a:rPr b="1" lang="en" sz="900"/>
                        <a:t>New</a:t>
                      </a:r>
                    </a:p>
                  </a:txBody>
                  <a:tcPr marT="19050" marB="19050" marR="28575" marL="28575" anchor="ctr"/>
                </a:tc>
                <a:tc>
                  <a:txBody>
                    <a:bodyPr>
                      <a:noAutofit/>
                    </a:bodyPr>
                    <a:lstStyle/>
                    <a:p>
                      <a:pPr lvl="0" rtl="0" algn="ctr">
                        <a:lnSpc>
                          <a:spcPct val="115000"/>
                        </a:lnSpc>
                        <a:spcBef>
                          <a:spcPts val="0"/>
                        </a:spcBef>
                        <a:buNone/>
                      </a:pPr>
                      <a:r>
                        <a:rPr b="1" lang="en" sz="900"/>
                        <a:t>Ratio </a:t>
                      </a:r>
                    </a:p>
                  </a:txBody>
                  <a:tcPr marT="19050" marB="19050" marR="28575" marL="28575" anchor="ctr"/>
                </a:tc>
              </a:tr>
              <a:tr h="193775">
                <a:tc>
                  <a:txBody>
                    <a:bodyPr>
                      <a:noAutofit/>
                    </a:bodyPr>
                    <a:lstStyle/>
                    <a:p>
                      <a:pPr lvl="0" rtl="0">
                        <a:lnSpc>
                          <a:spcPct val="115000"/>
                        </a:lnSpc>
                        <a:spcBef>
                          <a:spcPts val="0"/>
                        </a:spcBef>
                        <a:buNone/>
                      </a:pPr>
                      <a:r>
                        <a:rPr lang="en" sz="900"/>
                        <a:t>United States</a:t>
                      </a:r>
                    </a:p>
                  </a:txBody>
                  <a:tcPr marT="19050" marB="19050" marR="28575" marL="28575" anchor="ctr"/>
                </a:tc>
                <a:tc>
                  <a:txBody>
                    <a:bodyPr>
                      <a:noAutofit/>
                    </a:bodyPr>
                    <a:lstStyle/>
                    <a:p>
                      <a:pPr lvl="0" rtl="0" algn="r">
                        <a:lnSpc>
                          <a:spcPct val="115000"/>
                        </a:lnSpc>
                        <a:spcBef>
                          <a:spcPts val="0"/>
                        </a:spcBef>
                        <a:buNone/>
                      </a:pPr>
                      <a:r>
                        <a:rPr lang="en" sz="900"/>
                        <a:t>3920</a:t>
                      </a:r>
                    </a:p>
                  </a:txBody>
                  <a:tcPr marT="19050" marB="19050" marR="28575" marL="28575" anchor="ctr">
                    <a:solidFill>
                      <a:srgbClr val="93C47D"/>
                    </a:solidFill>
                  </a:tcPr>
                </a:tc>
                <a:tc>
                  <a:txBody>
                    <a:bodyPr>
                      <a:noAutofit/>
                    </a:bodyPr>
                    <a:lstStyle/>
                    <a:p>
                      <a:pPr lvl="0" rtl="0" algn="r">
                        <a:lnSpc>
                          <a:spcPct val="115000"/>
                        </a:lnSpc>
                        <a:spcBef>
                          <a:spcPts val="0"/>
                        </a:spcBef>
                        <a:buNone/>
                      </a:pPr>
                      <a:r>
                        <a:rPr lang="en" sz="900"/>
                        <a:t>24955</a:t>
                      </a:r>
                    </a:p>
                  </a:txBody>
                  <a:tcPr marT="19050" marB="19050" marR="28575" marL="28575" anchor="ctr">
                    <a:solidFill>
                      <a:srgbClr val="F6B26B"/>
                    </a:solidFill>
                  </a:tcPr>
                </a:tc>
                <a:tc>
                  <a:txBody>
                    <a:bodyPr>
                      <a:noAutofit/>
                    </a:bodyPr>
                    <a:lstStyle/>
                    <a:p>
                      <a:pPr lvl="0" rtl="0" algn="r">
                        <a:lnSpc>
                          <a:spcPct val="115000"/>
                        </a:lnSpc>
                        <a:spcBef>
                          <a:spcPts val="0"/>
                        </a:spcBef>
                        <a:buNone/>
                      </a:pPr>
                      <a:r>
                        <a:rPr lang="en" sz="900"/>
                        <a:t>5.37</a:t>
                      </a:r>
                    </a:p>
                  </a:txBody>
                  <a:tcPr marT="19050" marB="19050" marR="28575" marL="28575" anchor="ctr"/>
                </a:tc>
              </a:tr>
              <a:tr h="100000">
                <a:tc>
                  <a:txBody>
                    <a:bodyPr>
                      <a:noAutofit/>
                    </a:bodyPr>
                    <a:lstStyle/>
                    <a:p>
                      <a:pPr lvl="0" rtl="0">
                        <a:lnSpc>
                          <a:spcPct val="115000"/>
                        </a:lnSpc>
                        <a:spcBef>
                          <a:spcPts val="0"/>
                        </a:spcBef>
                        <a:buNone/>
                      </a:pPr>
                      <a:r>
                        <a:rPr lang="en" sz="900"/>
                        <a:t>Canada</a:t>
                      </a:r>
                    </a:p>
                  </a:txBody>
                  <a:tcPr marT="19050" marB="19050" marR="28575" marL="28575" anchor="ctr"/>
                </a:tc>
                <a:tc>
                  <a:txBody>
                    <a:bodyPr>
                      <a:noAutofit/>
                    </a:bodyPr>
                    <a:lstStyle/>
                    <a:p>
                      <a:pPr lvl="0" rtl="0" algn="r">
                        <a:lnSpc>
                          <a:spcPct val="115000"/>
                        </a:lnSpc>
                        <a:spcBef>
                          <a:spcPts val="0"/>
                        </a:spcBef>
                        <a:buNone/>
                      </a:pPr>
                      <a:r>
                        <a:rPr lang="en" sz="900"/>
                        <a:t>365</a:t>
                      </a:r>
                    </a:p>
                  </a:txBody>
                  <a:tcPr marT="19050" marB="19050" marR="28575" marL="28575" anchor="ctr">
                    <a:solidFill>
                      <a:srgbClr val="93C47D"/>
                    </a:solidFill>
                  </a:tcPr>
                </a:tc>
                <a:tc>
                  <a:txBody>
                    <a:bodyPr>
                      <a:noAutofit/>
                    </a:bodyPr>
                    <a:lstStyle/>
                    <a:p>
                      <a:pPr lvl="0" rtl="0" algn="r">
                        <a:lnSpc>
                          <a:spcPct val="115000"/>
                        </a:lnSpc>
                        <a:spcBef>
                          <a:spcPts val="0"/>
                        </a:spcBef>
                        <a:buNone/>
                      </a:pPr>
                      <a:r>
                        <a:rPr lang="en" sz="900"/>
                        <a:t>2372</a:t>
                      </a:r>
                    </a:p>
                  </a:txBody>
                  <a:tcPr marT="19050" marB="19050" marR="28575" marL="28575" anchor="ctr">
                    <a:solidFill>
                      <a:srgbClr val="F6B26B"/>
                    </a:solidFill>
                  </a:tcPr>
                </a:tc>
                <a:tc>
                  <a:txBody>
                    <a:bodyPr>
                      <a:noAutofit/>
                    </a:bodyPr>
                    <a:lstStyle/>
                    <a:p>
                      <a:pPr lvl="0" rtl="0" algn="r">
                        <a:lnSpc>
                          <a:spcPct val="115000"/>
                        </a:lnSpc>
                        <a:spcBef>
                          <a:spcPts val="0"/>
                        </a:spcBef>
                        <a:buNone/>
                      </a:pPr>
                      <a:r>
                        <a:rPr lang="en" sz="900"/>
                        <a:t>5.50</a:t>
                      </a:r>
                    </a:p>
                  </a:txBody>
                  <a:tcPr marT="19050" marB="19050" marR="28575" marL="28575" anchor="ctr"/>
                </a:tc>
              </a:tr>
              <a:tr h="193775">
                <a:tc>
                  <a:txBody>
                    <a:bodyPr>
                      <a:noAutofit/>
                    </a:bodyPr>
                    <a:lstStyle/>
                    <a:p>
                      <a:pPr lvl="0" rtl="0">
                        <a:lnSpc>
                          <a:spcPct val="115000"/>
                        </a:lnSpc>
                        <a:spcBef>
                          <a:spcPts val="0"/>
                        </a:spcBef>
                        <a:buNone/>
                      </a:pPr>
                      <a:r>
                        <a:rPr lang="en" sz="900"/>
                        <a:t>Norway</a:t>
                      </a:r>
                    </a:p>
                  </a:txBody>
                  <a:tcPr marT="19050" marB="19050" marR="28575" marL="28575" anchor="ctr"/>
                </a:tc>
                <a:tc>
                  <a:txBody>
                    <a:bodyPr>
                      <a:noAutofit/>
                    </a:bodyPr>
                    <a:lstStyle/>
                    <a:p>
                      <a:pPr lvl="0" rtl="0" algn="r">
                        <a:lnSpc>
                          <a:spcPct val="115000"/>
                        </a:lnSpc>
                        <a:spcBef>
                          <a:spcPts val="0"/>
                        </a:spcBef>
                        <a:buNone/>
                      </a:pPr>
                      <a:r>
                        <a:rPr lang="en" sz="900"/>
                        <a:t>271</a:t>
                      </a:r>
                    </a:p>
                  </a:txBody>
                  <a:tcPr marT="19050" marB="19050" marR="28575" marL="28575" anchor="ctr">
                    <a:solidFill>
                      <a:srgbClr val="93C47D"/>
                    </a:solidFill>
                  </a:tcPr>
                </a:tc>
                <a:tc>
                  <a:txBody>
                    <a:bodyPr>
                      <a:noAutofit/>
                    </a:bodyPr>
                    <a:lstStyle/>
                    <a:p>
                      <a:pPr lvl="0" rtl="0" algn="r">
                        <a:lnSpc>
                          <a:spcPct val="115000"/>
                        </a:lnSpc>
                        <a:spcBef>
                          <a:spcPts val="0"/>
                        </a:spcBef>
                        <a:buNone/>
                      </a:pPr>
                      <a:r>
                        <a:rPr lang="en" sz="900"/>
                        <a:t>2346</a:t>
                      </a:r>
                    </a:p>
                  </a:txBody>
                  <a:tcPr marT="19050" marB="19050" marR="28575" marL="28575" anchor="ctr">
                    <a:solidFill>
                      <a:srgbClr val="F6B26B"/>
                    </a:solidFill>
                  </a:tcPr>
                </a:tc>
                <a:tc>
                  <a:txBody>
                    <a:bodyPr>
                      <a:noAutofit/>
                    </a:bodyPr>
                    <a:lstStyle/>
                    <a:p>
                      <a:pPr lvl="0" rtl="0" algn="r">
                        <a:lnSpc>
                          <a:spcPct val="115000"/>
                        </a:lnSpc>
                        <a:spcBef>
                          <a:spcPts val="0"/>
                        </a:spcBef>
                        <a:buNone/>
                      </a:pPr>
                      <a:r>
                        <a:rPr lang="en" sz="900"/>
                        <a:t>7.66</a:t>
                      </a:r>
                    </a:p>
                  </a:txBody>
                  <a:tcPr marT="19050" marB="19050" marR="28575" marL="28575" anchor="ctr"/>
                </a:tc>
              </a:tr>
              <a:tr h="193775">
                <a:tc>
                  <a:txBody>
                    <a:bodyPr>
                      <a:noAutofit/>
                    </a:bodyPr>
                    <a:lstStyle/>
                    <a:p>
                      <a:pPr lvl="0" rtl="0">
                        <a:lnSpc>
                          <a:spcPct val="115000"/>
                        </a:lnSpc>
                        <a:spcBef>
                          <a:spcPts val="0"/>
                        </a:spcBef>
                        <a:buNone/>
                      </a:pPr>
                      <a:r>
                        <a:rPr lang="en" sz="900"/>
                        <a:t>France</a:t>
                      </a:r>
                    </a:p>
                  </a:txBody>
                  <a:tcPr marT="19050" marB="19050" marR="28575" marL="28575" anchor="ctr"/>
                </a:tc>
                <a:tc>
                  <a:txBody>
                    <a:bodyPr>
                      <a:noAutofit/>
                    </a:bodyPr>
                    <a:lstStyle/>
                    <a:p>
                      <a:pPr lvl="0" rtl="0" algn="r">
                        <a:lnSpc>
                          <a:spcPct val="115000"/>
                        </a:lnSpc>
                        <a:spcBef>
                          <a:spcPts val="0"/>
                        </a:spcBef>
                        <a:buNone/>
                      </a:pPr>
                      <a:r>
                        <a:rPr lang="en" sz="900"/>
                        <a:t>53</a:t>
                      </a:r>
                    </a:p>
                  </a:txBody>
                  <a:tcPr marT="19050" marB="19050" marR="28575" marL="28575" anchor="ctr">
                    <a:solidFill>
                      <a:srgbClr val="93C47D"/>
                    </a:solidFill>
                  </a:tcPr>
                </a:tc>
                <a:tc>
                  <a:txBody>
                    <a:bodyPr>
                      <a:noAutofit/>
                    </a:bodyPr>
                    <a:lstStyle/>
                    <a:p>
                      <a:pPr lvl="0" rtl="0" algn="r">
                        <a:lnSpc>
                          <a:spcPct val="115000"/>
                        </a:lnSpc>
                        <a:spcBef>
                          <a:spcPts val="0"/>
                        </a:spcBef>
                        <a:buNone/>
                      </a:pPr>
                      <a:r>
                        <a:rPr lang="en" sz="900"/>
                        <a:t>1618</a:t>
                      </a:r>
                    </a:p>
                  </a:txBody>
                  <a:tcPr marT="19050" marB="19050" marR="28575" marL="28575" anchor="ctr">
                    <a:solidFill>
                      <a:srgbClr val="F6B26B"/>
                    </a:solidFill>
                  </a:tcPr>
                </a:tc>
                <a:tc>
                  <a:txBody>
                    <a:bodyPr>
                      <a:noAutofit/>
                    </a:bodyPr>
                    <a:lstStyle/>
                    <a:p>
                      <a:pPr lvl="0" rtl="0" algn="r">
                        <a:lnSpc>
                          <a:spcPct val="115000"/>
                        </a:lnSpc>
                        <a:spcBef>
                          <a:spcPts val="0"/>
                        </a:spcBef>
                        <a:buNone/>
                      </a:pPr>
                      <a:r>
                        <a:rPr lang="en" sz="900"/>
                        <a:t>29.53</a:t>
                      </a:r>
                    </a:p>
                  </a:txBody>
                  <a:tcPr marT="19050" marB="19050" marR="28575" marL="28575" anchor="ctr">
                    <a:solidFill>
                      <a:srgbClr val="A2C4C9"/>
                    </a:solidFill>
                  </a:tcPr>
                </a:tc>
              </a:tr>
              <a:tr h="208375">
                <a:tc>
                  <a:txBody>
                    <a:bodyPr>
                      <a:noAutofit/>
                    </a:bodyPr>
                    <a:lstStyle/>
                    <a:p>
                      <a:pPr lvl="0" rtl="0">
                        <a:lnSpc>
                          <a:spcPct val="115000"/>
                        </a:lnSpc>
                        <a:spcBef>
                          <a:spcPts val="0"/>
                        </a:spcBef>
                        <a:buNone/>
                      </a:pPr>
                      <a:r>
                        <a:rPr lang="en" sz="900"/>
                        <a:t>United Kingdom</a:t>
                      </a:r>
                    </a:p>
                  </a:txBody>
                  <a:tcPr marT="19050" marB="19050" marR="28575" marL="28575" anchor="ctr"/>
                </a:tc>
                <a:tc>
                  <a:txBody>
                    <a:bodyPr>
                      <a:noAutofit/>
                    </a:bodyPr>
                    <a:lstStyle/>
                    <a:p>
                      <a:pPr lvl="0" rtl="0" algn="r">
                        <a:lnSpc>
                          <a:spcPct val="115000"/>
                        </a:lnSpc>
                        <a:spcBef>
                          <a:spcPts val="0"/>
                        </a:spcBef>
                        <a:buNone/>
                      </a:pPr>
                      <a:r>
                        <a:rPr lang="en" sz="900"/>
                        <a:t>122</a:t>
                      </a:r>
                    </a:p>
                  </a:txBody>
                  <a:tcPr marT="19050" marB="19050" marR="28575" marL="28575" anchor="ctr">
                    <a:solidFill>
                      <a:srgbClr val="93C47D"/>
                    </a:solidFill>
                  </a:tcPr>
                </a:tc>
                <a:tc>
                  <a:txBody>
                    <a:bodyPr>
                      <a:noAutofit/>
                    </a:bodyPr>
                    <a:lstStyle/>
                    <a:p>
                      <a:pPr lvl="0" rtl="0" algn="r">
                        <a:lnSpc>
                          <a:spcPct val="115000"/>
                        </a:lnSpc>
                        <a:spcBef>
                          <a:spcPts val="0"/>
                        </a:spcBef>
                        <a:buNone/>
                      </a:pPr>
                      <a:r>
                        <a:rPr lang="en" sz="900"/>
                        <a:t>1245</a:t>
                      </a:r>
                    </a:p>
                  </a:txBody>
                  <a:tcPr marT="19050" marB="19050" marR="28575" marL="28575" anchor="ctr">
                    <a:solidFill>
                      <a:srgbClr val="F6B26B"/>
                    </a:solidFill>
                  </a:tcPr>
                </a:tc>
                <a:tc>
                  <a:txBody>
                    <a:bodyPr>
                      <a:noAutofit/>
                    </a:bodyPr>
                    <a:lstStyle/>
                    <a:p>
                      <a:pPr lvl="0" rtl="0" algn="r">
                        <a:lnSpc>
                          <a:spcPct val="115000"/>
                        </a:lnSpc>
                        <a:spcBef>
                          <a:spcPts val="0"/>
                        </a:spcBef>
                        <a:buNone/>
                      </a:pPr>
                      <a:r>
                        <a:rPr lang="en" sz="900"/>
                        <a:t>9.20</a:t>
                      </a:r>
                    </a:p>
                  </a:txBody>
                  <a:tcPr marT="19050" marB="19050" marR="28575" marL="28575" anchor="ctr">
                    <a:solidFill>
                      <a:srgbClr val="A2C4C9"/>
                    </a:solidFill>
                  </a:tcPr>
                </a:tc>
              </a:tr>
              <a:tr h="193775">
                <a:tc>
                  <a:txBody>
                    <a:bodyPr>
                      <a:noAutofit/>
                    </a:bodyPr>
                    <a:lstStyle/>
                    <a:p>
                      <a:pPr lvl="0" rtl="0">
                        <a:lnSpc>
                          <a:spcPct val="115000"/>
                        </a:lnSpc>
                        <a:spcBef>
                          <a:spcPts val="0"/>
                        </a:spcBef>
                        <a:buNone/>
                      </a:pPr>
                      <a:r>
                        <a:rPr lang="en" sz="900"/>
                        <a:t>Czech Republic</a:t>
                      </a:r>
                    </a:p>
                  </a:txBody>
                  <a:tcPr marT="19050" marB="19050" marR="28575" marL="28575" anchor="ctr"/>
                </a:tc>
                <a:tc>
                  <a:txBody>
                    <a:bodyPr>
                      <a:noAutofit/>
                    </a:bodyPr>
                    <a:lstStyle/>
                    <a:p>
                      <a:pPr lvl="0" rtl="0" algn="r">
                        <a:lnSpc>
                          <a:spcPct val="115000"/>
                        </a:lnSpc>
                        <a:spcBef>
                          <a:spcPts val="0"/>
                        </a:spcBef>
                        <a:buNone/>
                      </a:pPr>
                      <a:r>
                        <a:rPr lang="en" sz="900"/>
                        <a:t>90</a:t>
                      </a:r>
                    </a:p>
                  </a:txBody>
                  <a:tcPr marT="19050" marB="19050" marR="28575" marL="28575" anchor="ctr">
                    <a:solidFill>
                      <a:srgbClr val="93C47D"/>
                    </a:solidFill>
                  </a:tcPr>
                </a:tc>
                <a:tc>
                  <a:txBody>
                    <a:bodyPr>
                      <a:noAutofit/>
                    </a:bodyPr>
                    <a:lstStyle/>
                    <a:p>
                      <a:pPr lvl="0" rtl="0" algn="r">
                        <a:lnSpc>
                          <a:spcPct val="115000"/>
                        </a:lnSpc>
                        <a:spcBef>
                          <a:spcPts val="0"/>
                        </a:spcBef>
                        <a:buNone/>
                      </a:pPr>
                      <a:r>
                        <a:rPr lang="en" sz="900"/>
                        <a:t>1076</a:t>
                      </a:r>
                    </a:p>
                  </a:txBody>
                  <a:tcPr marT="19050" marB="19050" marR="28575" marL="28575" anchor="ctr">
                    <a:solidFill>
                      <a:srgbClr val="F6B26B"/>
                    </a:solidFill>
                  </a:tcPr>
                </a:tc>
                <a:tc>
                  <a:txBody>
                    <a:bodyPr>
                      <a:noAutofit/>
                    </a:bodyPr>
                    <a:lstStyle/>
                    <a:p>
                      <a:pPr lvl="0" rtl="0" algn="r">
                        <a:lnSpc>
                          <a:spcPct val="115000"/>
                        </a:lnSpc>
                        <a:spcBef>
                          <a:spcPts val="0"/>
                        </a:spcBef>
                        <a:buNone/>
                      </a:pPr>
                      <a:r>
                        <a:rPr lang="en" sz="900"/>
                        <a:t>10.96</a:t>
                      </a:r>
                    </a:p>
                  </a:txBody>
                  <a:tcPr marT="19050" marB="19050" marR="28575" marL="28575" anchor="ctr">
                    <a:solidFill>
                      <a:srgbClr val="A2C4C9"/>
                    </a:solidFill>
                  </a:tcPr>
                </a:tc>
              </a:tr>
              <a:tr h="193775">
                <a:tc>
                  <a:txBody>
                    <a:bodyPr>
                      <a:noAutofit/>
                    </a:bodyPr>
                    <a:lstStyle/>
                    <a:p>
                      <a:pPr lvl="0" rtl="0">
                        <a:lnSpc>
                          <a:spcPct val="115000"/>
                        </a:lnSpc>
                        <a:spcBef>
                          <a:spcPts val="0"/>
                        </a:spcBef>
                        <a:buNone/>
                      </a:pPr>
                      <a:r>
                        <a:rPr lang="en" sz="900"/>
                        <a:t>Italy</a:t>
                      </a:r>
                    </a:p>
                  </a:txBody>
                  <a:tcPr marT="19050" marB="19050" marR="28575" marL="28575" anchor="ctr"/>
                </a:tc>
                <a:tc>
                  <a:txBody>
                    <a:bodyPr>
                      <a:noAutofit/>
                    </a:bodyPr>
                    <a:lstStyle/>
                    <a:p>
                      <a:pPr lvl="0" rtl="0" algn="r">
                        <a:lnSpc>
                          <a:spcPct val="115000"/>
                        </a:lnSpc>
                        <a:spcBef>
                          <a:spcPts val="0"/>
                        </a:spcBef>
                        <a:buNone/>
                      </a:pPr>
                      <a:r>
                        <a:rPr lang="en" sz="900"/>
                        <a:t>57</a:t>
                      </a:r>
                    </a:p>
                  </a:txBody>
                  <a:tcPr marT="19050" marB="19050" marR="28575" marL="28575" anchor="ctr">
                    <a:solidFill>
                      <a:srgbClr val="93C47D"/>
                    </a:solidFill>
                  </a:tcPr>
                </a:tc>
                <a:tc>
                  <a:txBody>
                    <a:bodyPr>
                      <a:noAutofit/>
                    </a:bodyPr>
                    <a:lstStyle/>
                    <a:p>
                      <a:pPr lvl="0" rtl="0" algn="r">
                        <a:lnSpc>
                          <a:spcPct val="115000"/>
                        </a:lnSpc>
                        <a:spcBef>
                          <a:spcPts val="0"/>
                        </a:spcBef>
                        <a:buNone/>
                      </a:pPr>
                      <a:r>
                        <a:rPr lang="en" sz="900"/>
                        <a:t>1008</a:t>
                      </a:r>
                    </a:p>
                  </a:txBody>
                  <a:tcPr marT="19050" marB="19050" marR="28575" marL="28575" anchor="ctr">
                    <a:solidFill>
                      <a:srgbClr val="F6B26B"/>
                    </a:solidFill>
                  </a:tcPr>
                </a:tc>
                <a:tc>
                  <a:txBody>
                    <a:bodyPr>
                      <a:noAutofit/>
                    </a:bodyPr>
                    <a:lstStyle/>
                    <a:p>
                      <a:pPr lvl="0" rtl="0" algn="r">
                        <a:lnSpc>
                          <a:spcPct val="115000"/>
                        </a:lnSpc>
                        <a:spcBef>
                          <a:spcPts val="0"/>
                        </a:spcBef>
                        <a:buNone/>
                      </a:pPr>
                      <a:r>
                        <a:rPr lang="en" sz="900"/>
                        <a:t>16.68</a:t>
                      </a:r>
                    </a:p>
                  </a:txBody>
                  <a:tcPr marT="19050" marB="19050" marR="28575" marL="28575" anchor="ctr">
                    <a:solidFill>
                      <a:srgbClr val="A2C4C9"/>
                    </a:solidFill>
                  </a:tcPr>
                </a:tc>
              </a:tr>
              <a:tr h="193775">
                <a:tc>
                  <a:txBody>
                    <a:bodyPr>
                      <a:noAutofit/>
                    </a:bodyPr>
                    <a:lstStyle/>
                    <a:p>
                      <a:pPr lvl="0" rtl="0">
                        <a:lnSpc>
                          <a:spcPct val="115000"/>
                        </a:lnSpc>
                        <a:spcBef>
                          <a:spcPts val="0"/>
                        </a:spcBef>
                        <a:buNone/>
                      </a:pPr>
                      <a:r>
                        <a:rPr lang="en" sz="900"/>
                        <a:t>Netherlands</a:t>
                      </a:r>
                    </a:p>
                  </a:txBody>
                  <a:tcPr marT="19050" marB="19050" marR="28575" marL="28575" anchor="ctr"/>
                </a:tc>
                <a:tc>
                  <a:txBody>
                    <a:bodyPr>
                      <a:noAutofit/>
                    </a:bodyPr>
                    <a:lstStyle/>
                    <a:p>
                      <a:pPr lvl="0" rtl="0" algn="r">
                        <a:lnSpc>
                          <a:spcPct val="115000"/>
                        </a:lnSpc>
                        <a:spcBef>
                          <a:spcPts val="0"/>
                        </a:spcBef>
                        <a:buNone/>
                      </a:pPr>
                      <a:r>
                        <a:rPr lang="en" sz="900"/>
                        <a:t>370</a:t>
                      </a:r>
                    </a:p>
                  </a:txBody>
                  <a:tcPr marT="19050" marB="19050" marR="28575" marL="28575" anchor="ctr">
                    <a:solidFill>
                      <a:srgbClr val="93C47D"/>
                    </a:solidFill>
                  </a:tcPr>
                </a:tc>
                <a:tc>
                  <a:txBody>
                    <a:bodyPr>
                      <a:noAutofit/>
                    </a:bodyPr>
                    <a:lstStyle/>
                    <a:p>
                      <a:pPr lvl="0" rtl="0" algn="r">
                        <a:lnSpc>
                          <a:spcPct val="115000"/>
                        </a:lnSpc>
                        <a:spcBef>
                          <a:spcPts val="0"/>
                        </a:spcBef>
                        <a:buNone/>
                      </a:pPr>
                      <a:r>
                        <a:rPr lang="en" sz="900"/>
                        <a:t>981</a:t>
                      </a:r>
                    </a:p>
                  </a:txBody>
                  <a:tcPr marT="19050" marB="19050" marR="28575" marL="28575" anchor="ctr">
                    <a:solidFill>
                      <a:srgbClr val="F6B26B"/>
                    </a:solidFill>
                  </a:tcPr>
                </a:tc>
                <a:tc>
                  <a:txBody>
                    <a:bodyPr>
                      <a:noAutofit/>
                    </a:bodyPr>
                    <a:lstStyle/>
                    <a:p>
                      <a:pPr lvl="0" rtl="0" algn="r">
                        <a:lnSpc>
                          <a:spcPct val="115000"/>
                        </a:lnSpc>
                        <a:spcBef>
                          <a:spcPts val="0"/>
                        </a:spcBef>
                        <a:buNone/>
                      </a:pPr>
                      <a:r>
                        <a:rPr lang="en" sz="900"/>
                        <a:t>1.65</a:t>
                      </a:r>
                    </a:p>
                  </a:txBody>
                  <a:tcPr marT="19050" marB="19050" marR="28575" marL="28575" anchor="ctr"/>
                </a:tc>
              </a:tr>
              <a:tr h="193775">
                <a:tc>
                  <a:txBody>
                    <a:bodyPr>
                      <a:noAutofit/>
                    </a:bodyPr>
                    <a:lstStyle/>
                    <a:p>
                      <a:pPr lvl="0" rtl="0">
                        <a:lnSpc>
                          <a:spcPct val="115000"/>
                        </a:lnSpc>
                        <a:spcBef>
                          <a:spcPts val="0"/>
                        </a:spcBef>
                        <a:buNone/>
                      </a:pPr>
                      <a:r>
                        <a:rPr lang="en" sz="900"/>
                        <a:t>Sweden</a:t>
                      </a:r>
                    </a:p>
                  </a:txBody>
                  <a:tcPr marT="19050" marB="19050" marR="28575" marL="28575" anchor="ctr"/>
                </a:tc>
                <a:tc>
                  <a:txBody>
                    <a:bodyPr>
                      <a:noAutofit/>
                    </a:bodyPr>
                    <a:lstStyle/>
                    <a:p>
                      <a:pPr lvl="0" rtl="0" algn="r">
                        <a:lnSpc>
                          <a:spcPct val="115000"/>
                        </a:lnSpc>
                        <a:spcBef>
                          <a:spcPts val="0"/>
                        </a:spcBef>
                        <a:buNone/>
                      </a:pPr>
                      <a:r>
                        <a:rPr lang="en" sz="900"/>
                        <a:t>442</a:t>
                      </a:r>
                    </a:p>
                  </a:txBody>
                  <a:tcPr marT="19050" marB="19050" marR="28575" marL="28575" anchor="ctr">
                    <a:solidFill>
                      <a:srgbClr val="93C47D"/>
                    </a:solidFill>
                  </a:tcPr>
                </a:tc>
                <a:tc>
                  <a:txBody>
                    <a:bodyPr>
                      <a:noAutofit/>
                    </a:bodyPr>
                    <a:lstStyle/>
                    <a:p>
                      <a:pPr lvl="0" rtl="0" algn="r">
                        <a:lnSpc>
                          <a:spcPct val="115000"/>
                        </a:lnSpc>
                        <a:spcBef>
                          <a:spcPts val="0"/>
                        </a:spcBef>
                        <a:buNone/>
                      </a:pPr>
                      <a:r>
                        <a:rPr lang="en" sz="900"/>
                        <a:t>886</a:t>
                      </a:r>
                    </a:p>
                  </a:txBody>
                  <a:tcPr marT="19050" marB="19050" marR="28575" marL="28575" anchor="ctr">
                    <a:solidFill>
                      <a:srgbClr val="F6B26B"/>
                    </a:solidFill>
                  </a:tcPr>
                </a:tc>
                <a:tc>
                  <a:txBody>
                    <a:bodyPr>
                      <a:noAutofit/>
                    </a:bodyPr>
                    <a:lstStyle/>
                    <a:p>
                      <a:pPr lvl="0" rtl="0" algn="r">
                        <a:lnSpc>
                          <a:spcPct val="115000"/>
                        </a:lnSpc>
                        <a:spcBef>
                          <a:spcPts val="0"/>
                        </a:spcBef>
                        <a:buNone/>
                      </a:pPr>
                      <a:r>
                        <a:rPr lang="en" sz="900"/>
                        <a:t>1.00</a:t>
                      </a:r>
                    </a:p>
                  </a:txBody>
                  <a:tcPr marT="19050" marB="19050" marR="28575" marL="28575" anchor="ctr"/>
                </a:tc>
              </a:tr>
              <a:tr h="193775">
                <a:tc>
                  <a:txBody>
                    <a:bodyPr>
                      <a:noAutofit/>
                    </a:bodyPr>
                    <a:lstStyle/>
                    <a:p>
                      <a:pPr lvl="0" rtl="0">
                        <a:lnSpc>
                          <a:spcPct val="115000"/>
                        </a:lnSpc>
                        <a:spcBef>
                          <a:spcPts val="0"/>
                        </a:spcBef>
                        <a:buNone/>
                      </a:pPr>
                      <a:r>
                        <a:rPr lang="en" sz="900"/>
                        <a:t>Australia</a:t>
                      </a:r>
                    </a:p>
                  </a:txBody>
                  <a:tcPr marT="19050" marB="19050" marR="28575" marL="28575" anchor="ctr"/>
                </a:tc>
                <a:tc>
                  <a:txBody>
                    <a:bodyPr>
                      <a:noAutofit/>
                    </a:bodyPr>
                    <a:lstStyle/>
                    <a:p>
                      <a:pPr lvl="0" rtl="0" algn="r">
                        <a:lnSpc>
                          <a:spcPct val="115000"/>
                        </a:lnSpc>
                        <a:spcBef>
                          <a:spcPts val="0"/>
                        </a:spcBef>
                        <a:buNone/>
                      </a:pPr>
                      <a:r>
                        <a:rPr lang="en" sz="900"/>
                        <a:t>81</a:t>
                      </a:r>
                    </a:p>
                  </a:txBody>
                  <a:tcPr marT="19050" marB="19050" marR="28575" marL="28575" anchor="ctr">
                    <a:solidFill>
                      <a:srgbClr val="93C47D"/>
                    </a:solidFill>
                  </a:tcPr>
                </a:tc>
                <a:tc>
                  <a:txBody>
                    <a:bodyPr>
                      <a:noAutofit/>
                    </a:bodyPr>
                    <a:lstStyle/>
                    <a:p>
                      <a:pPr lvl="0" rtl="0" algn="r">
                        <a:lnSpc>
                          <a:spcPct val="115000"/>
                        </a:lnSpc>
                        <a:spcBef>
                          <a:spcPts val="0"/>
                        </a:spcBef>
                        <a:buNone/>
                      </a:pPr>
                      <a:r>
                        <a:rPr lang="en" sz="900"/>
                        <a:t>872</a:t>
                      </a:r>
                    </a:p>
                  </a:txBody>
                  <a:tcPr marT="19050" marB="19050" marR="28575" marL="28575" anchor="ctr">
                    <a:solidFill>
                      <a:srgbClr val="F6B26B"/>
                    </a:solidFill>
                  </a:tcPr>
                </a:tc>
                <a:tc>
                  <a:txBody>
                    <a:bodyPr>
                      <a:noAutofit/>
                    </a:bodyPr>
                    <a:lstStyle/>
                    <a:p>
                      <a:pPr lvl="0" rtl="0" algn="r">
                        <a:lnSpc>
                          <a:spcPct val="115000"/>
                        </a:lnSpc>
                        <a:spcBef>
                          <a:spcPts val="0"/>
                        </a:spcBef>
                        <a:buNone/>
                      </a:pPr>
                      <a:r>
                        <a:rPr lang="en" sz="900"/>
                        <a:t>9.77</a:t>
                      </a:r>
                    </a:p>
                  </a:txBody>
                  <a:tcPr marT="19050" marB="19050" marR="28575" marL="28575" anchor="ctr">
                    <a:solidFill>
                      <a:srgbClr val="A2C4C9"/>
                    </a:solidFill>
                  </a:tcPr>
                </a:tc>
              </a:tr>
              <a:tr h="193775">
                <a:tc>
                  <a:txBody>
                    <a:bodyPr>
                      <a:noAutofit/>
                    </a:bodyPr>
                    <a:lstStyle/>
                    <a:p>
                      <a:pPr lvl="0" rtl="0">
                        <a:lnSpc>
                          <a:spcPct val="115000"/>
                        </a:lnSpc>
                        <a:spcBef>
                          <a:spcPts val="0"/>
                        </a:spcBef>
                        <a:buNone/>
                      </a:pPr>
                      <a:r>
                        <a:rPr lang="en" sz="900"/>
                        <a:t>Spain</a:t>
                      </a:r>
                    </a:p>
                  </a:txBody>
                  <a:tcPr marT="19050" marB="19050" marR="28575" marL="28575" anchor="ctr"/>
                </a:tc>
                <a:tc>
                  <a:txBody>
                    <a:bodyPr>
                      <a:noAutofit/>
                    </a:bodyPr>
                    <a:lstStyle/>
                    <a:p>
                      <a:pPr lvl="0" rtl="0" algn="r">
                        <a:lnSpc>
                          <a:spcPct val="115000"/>
                        </a:lnSpc>
                        <a:spcBef>
                          <a:spcPts val="0"/>
                        </a:spcBef>
                        <a:buNone/>
                      </a:pPr>
                      <a:r>
                        <a:rPr lang="en" sz="900"/>
                        <a:t>86</a:t>
                      </a:r>
                    </a:p>
                  </a:txBody>
                  <a:tcPr marT="19050" marB="19050" marR="28575" marL="28575" anchor="ctr">
                    <a:solidFill>
                      <a:srgbClr val="93C47D"/>
                    </a:solidFill>
                  </a:tcPr>
                </a:tc>
                <a:tc>
                  <a:txBody>
                    <a:bodyPr>
                      <a:noAutofit/>
                    </a:bodyPr>
                    <a:lstStyle/>
                    <a:p>
                      <a:pPr lvl="0" rtl="0" algn="r">
                        <a:lnSpc>
                          <a:spcPct val="115000"/>
                        </a:lnSpc>
                        <a:spcBef>
                          <a:spcPts val="0"/>
                        </a:spcBef>
                        <a:buNone/>
                      </a:pPr>
                      <a:r>
                        <a:rPr lang="en" sz="900"/>
                        <a:t>764</a:t>
                      </a:r>
                    </a:p>
                  </a:txBody>
                  <a:tcPr marT="19050" marB="19050" marR="28575" marL="28575" anchor="ctr">
                    <a:solidFill>
                      <a:srgbClr val="F6B26B"/>
                    </a:solidFill>
                  </a:tcPr>
                </a:tc>
                <a:tc>
                  <a:txBody>
                    <a:bodyPr>
                      <a:noAutofit/>
                    </a:bodyPr>
                    <a:lstStyle/>
                    <a:p>
                      <a:pPr lvl="0" rtl="0" algn="r">
                        <a:lnSpc>
                          <a:spcPct val="115000"/>
                        </a:lnSpc>
                        <a:spcBef>
                          <a:spcPts val="0"/>
                        </a:spcBef>
                        <a:buNone/>
                      </a:pPr>
                      <a:r>
                        <a:rPr lang="en" sz="900"/>
                        <a:t>7.88</a:t>
                      </a:r>
                    </a:p>
                  </a:txBody>
                  <a:tcPr marT="19050" marB="19050" marR="28575" marL="28575" anchor="ctr"/>
                </a:tc>
              </a:tr>
              <a:tr h="193775">
                <a:tc>
                  <a:txBody>
                    <a:bodyPr>
                      <a:noAutofit/>
                    </a:bodyPr>
                    <a:lstStyle/>
                    <a:p>
                      <a:pPr lvl="0" rtl="0">
                        <a:lnSpc>
                          <a:spcPct val="115000"/>
                        </a:lnSpc>
                        <a:spcBef>
                          <a:spcPts val="0"/>
                        </a:spcBef>
                        <a:buNone/>
                      </a:pPr>
                      <a:r>
                        <a:rPr lang="en" sz="900"/>
                        <a:t>Taiwan</a:t>
                      </a:r>
                    </a:p>
                  </a:txBody>
                  <a:tcPr marT="19050" marB="19050" marR="28575" marL="28575" anchor="ctr"/>
                </a:tc>
                <a:tc>
                  <a:txBody>
                    <a:bodyPr>
                      <a:noAutofit/>
                    </a:bodyPr>
                    <a:lstStyle/>
                    <a:p>
                      <a:pPr lvl="0" rtl="0" algn="r">
                        <a:lnSpc>
                          <a:spcPct val="115000"/>
                        </a:lnSpc>
                        <a:spcBef>
                          <a:spcPts val="0"/>
                        </a:spcBef>
                        <a:buNone/>
                      </a:pPr>
                      <a:r>
                        <a:rPr lang="en" sz="900"/>
                        <a:t>66</a:t>
                      </a:r>
                    </a:p>
                  </a:txBody>
                  <a:tcPr marT="19050" marB="19050" marR="28575" marL="28575" anchor="ctr">
                    <a:solidFill>
                      <a:srgbClr val="93C47D"/>
                    </a:solidFill>
                  </a:tcPr>
                </a:tc>
                <a:tc>
                  <a:txBody>
                    <a:bodyPr>
                      <a:noAutofit/>
                    </a:bodyPr>
                    <a:lstStyle/>
                    <a:p>
                      <a:pPr lvl="0" rtl="0" algn="r">
                        <a:lnSpc>
                          <a:spcPct val="115000"/>
                        </a:lnSpc>
                        <a:spcBef>
                          <a:spcPts val="0"/>
                        </a:spcBef>
                        <a:buNone/>
                      </a:pPr>
                      <a:r>
                        <a:rPr lang="en" sz="900"/>
                        <a:t>661</a:t>
                      </a:r>
                    </a:p>
                  </a:txBody>
                  <a:tcPr marT="19050" marB="19050" marR="28575" marL="28575" anchor="ctr">
                    <a:solidFill>
                      <a:srgbClr val="F6B26B"/>
                    </a:solidFill>
                  </a:tcPr>
                </a:tc>
                <a:tc>
                  <a:txBody>
                    <a:bodyPr>
                      <a:noAutofit/>
                    </a:bodyPr>
                    <a:lstStyle/>
                    <a:p>
                      <a:pPr lvl="0" rtl="0" algn="r">
                        <a:lnSpc>
                          <a:spcPct val="115000"/>
                        </a:lnSpc>
                        <a:spcBef>
                          <a:spcPts val="0"/>
                        </a:spcBef>
                        <a:buNone/>
                      </a:pPr>
                      <a:r>
                        <a:rPr lang="en" sz="900"/>
                        <a:t>9.02</a:t>
                      </a:r>
                    </a:p>
                  </a:txBody>
                  <a:tcPr marT="19050" marB="19050" marR="28575" marL="28575" anchor="ctr">
                    <a:solidFill>
                      <a:srgbClr val="A2C4C9"/>
                    </a:solidFill>
                  </a:tcPr>
                </a:tc>
              </a:tr>
              <a:tr h="193775">
                <a:tc>
                  <a:txBody>
                    <a:bodyPr>
                      <a:noAutofit/>
                    </a:bodyPr>
                    <a:lstStyle/>
                    <a:p>
                      <a:pPr lvl="0" rtl="0">
                        <a:lnSpc>
                          <a:spcPct val="115000"/>
                        </a:lnSpc>
                        <a:spcBef>
                          <a:spcPts val="0"/>
                        </a:spcBef>
                        <a:buNone/>
                      </a:pPr>
                      <a:r>
                        <a:rPr lang="en" sz="900"/>
                        <a:t>Germany</a:t>
                      </a:r>
                    </a:p>
                  </a:txBody>
                  <a:tcPr marT="19050" marB="19050" marR="28575" marL="28575" anchor="ctr"/>
                </a:tc>
                <a:tc>
                  <a:txBody>
                    <a:bodyPr>
                      <a:noAutofit/>
                    </a:bodyPr>
                    <a:lstStyle/>
                    <a:p>
                      <a:pPr lvl="0" rtl="0" algn="r">
                        <a:lnSpc>
                          <a:spcPct val="115000"/>
                        </a:lnSpc>
                        <a:spcBef>
                          <a:spcPts val="0"/>
                        </a:spcBef>
                        <a:buNone/>
                      </a:pPr>
                      <a:r>
                        <a:rPr lang="en" sz="900"/>
                        <a:t>92</a:t>
                      </a:r>
                    </a:p>
                  </a:txBody>
                  <a:tcPr marT="19050" marB="19050" marR="28575" marL="28575" anchor="ctr">
                    <a:solidFill>
                      <a:srgbClr val="93C47D"/>
                    </a:solidFill>
                  </a:tcPr>
                </a:tc>
                <a:tc>
                  <a:txBody>
                    <a:bodyPr>
                      <a:noAutofit/>
                    </a:bodyPr>
                    <a:lstStyle/>
                    <a:p>
                      <a:pPr lvl="0" rtl="0" algn="r">
                        <a:lnSpc>
                          <a:spcPct val="115000"/>
                        </a:lnSpc>
                        <a:spcBef>
                          <a:spcPts val="0"/>
                        </a:spcBef>
                        <a:buNone/>
                      </a:pPr>
                      <a:r>
                        <a:rPr lang="en" sz="900"/>
                        <a:t>513</a:t>
                      </a:r>
                    </a:p>
                  </a:txBody>
                  <a:tcPr marT="19050" marB="19050" marR="28575" marL="28575" anchor="ctr">
                    <a:solidFill>
                      <a:srgbClr val="F6B26B"/>
                    </a:solidFill>
                  </a:tcPr>
                </a:tc>
                <a:tc>
                  <a:txBody>
                    <a:bodyPr>
                      <a:noAutofit/>
                    </a:bodyPr>
                    <a:lstStyle/>
                    <a:p>
                      <a:pPr lvl="0" rtl="0" algn="r">
                        <a:lnSpc>
                          <a:spcPct val="115000"/>
                        </a:lnSpc>
                        <a:spcBef>
                          <a:spcPts val="0"/>
                        </a:spcBef>
                        <a:buNone/>
                      </a:pPr>
                      <a:r>
                        <a:rPr lang="en" sz="900"/>
                        <a:t>4.58</a:t>
                      </a:r>
                    </a:p>
                  </a:txBody>
                  <a:tcPr marT="19050" marB="19050" marR="28575" marL="28575" anchor="ctr"/>
                </a:tc>
              </a:tr>
              <a:tr h="193775">
                <a:tc>
                  <a:txBody>
                    <a:bodyPr>
                      <a:noAutofit/>
                    </a:bodyPr>
                    <a:lstStyle/>
                    <a:p>
                      <a:pPr lvl="0" rtl="0">
                        <a:lnSpc>
                          <a:spcPct val="115000"/>
                        </a:lnSpc>
                        <a:spcBef>
                          <a:spcPts val="0"/>
                        </a:spcBef>
                        <a:buNone/>
                      </a:pPr>
                      <a:r>
                        <a:rPr lang="en" sz="900"/>
                        <a:t>Poland</a:t>
                      </a:r>
                    </a:p>
                  </a:txBody>
                  <a:tcPr marT="19050" marB="19050" marR="28575" marL="28575" anchor="ctr"/>
                </a:tc>
                <a:tc>
                  <a:txBody>
                    <a:bodyPr>
                      <a:noAutofit/>
                    </a:bodyPr>
                    <a:lstStyle/>
                    <a:p>
                      <a:pPr lvl="0" rtl="0" algn="r">
                        <a:lnSpc>
                          <a:spcPct val="115000"/>
                        </a:lnSpc>
                        <a:spcBef>
                          <a:spcPts val="0"/>
                        </a:spcBef>
                        <a:buNone/>
                      </a:pPr>
                      <a:r>
                        <a:rPr lang="en" sz="900"/>
                        <a:t>0</a:t>
                      </a:r>
                    </a:p>
                  </a:txBody>
                  <a:tcPr marT="19050" marB="19050" marR="28575" marL="28575" anchor="ctr"/>
                </a:tc>
                <a:tc>
                  <a:txBody>
                    <a:bodyPr>
                      <a:noAutofit/>
                    </a:bodyPr>
                    <a:lstStyle/>
                    <a:p>
                      <a:pPr lvl="0" rtl="0" algn="r">
                        <a:lnSpc>
                          <a:spcPct val="115000"/>
                        </a:lnSpc>
                        <a:spcBef>
                          <a:spcPts val="0"/>
                        </a:spcBef>
                        <a:buNone/>
                      </a:pPr>
                      <a:r>
                        <a:rPr lang="en" sz="900"/>
                        <a:t>420</a:t>
                      </a:r>
                    </a:p>
                  </a:txBody>
                  <a:tcPr marT="19050" marB="19050" marR="28575" marL="28575" anchor="ctr">
                    <a:solidFill>
                      <a:srgbClr val="F6B26B"/>
                    </a:solidFill>
                  </a:tcPr>
                </a:tc>
                <a:tc>
                  <a:txBody>
                    <a:bodyPr>
                      <a:noAutofit/>
                    </a:bodyPr>
                    <a:lstStyle/>
                    <a:p>
                      <a:pPr lvl="0" rtl="0" algn="r">
                        <a:lnSpc>
                          <a:spcPct val="115000"/>
                        </a:lnSpc>
                        <a:spcBef>
                          <a:spcPts val="0"/>
                        </a:spcBef>
                        <a:buNone/>
                      </a:pPr>
                      <a:r>
                        <a:rPr lang="en" sz="900"/>
                        <a:t>Inf</a:t>
                      </a:r>
                      <a:r>
                        <a:rPr lang="en" sz="900"/>
                        <a:t>.</a:t>
                      </a:r>
                    </a:p>
                  </a:txBody>
                  <a:tcPr marT="19050" marB="19050" marR="28575" marL="28575" anchor="ctr"/>
                </a:tc>
              </a:tr>
              <a:tr h="193775">
                <a:tc>
                  <a:txBody>
                    <a:bodyPr>
                      <a:noAutofit/>
                    </a:bodyPr>
                    <a:lstStyle/>
                    <a:p>
                      <a:pPr lvl="0" rtl="0">
                        <a:lnSpc>
                          <a:spcPct val="115000"/>
                        </a:lnSpc>
                        <a:spcBef>
                          <a:spcPts val="0"/>
                        </a:spcBef>
                        <a:buNone/>
                      </a:pPr>
                      <a:r>
                        <a:rPr lang="en" sz="900"/>
                        <a:t>Portugal</a:t>
                      </a:r>
                    </a:p>
                  </a:txBody>
                  <a:tcPr marT="19050" marB="19050" marR="28575" marL="28575" anchor="ctr"/>
                </a:tc>
                <a:tc>
                  <a:txBody>
                    <a:bodyPr>
                      <a:noAutofit/>
                    </a:bodyPr>
                    <a:lstStyle/>
                    <a:p>
                      <a:pPr lvl="0" rtl="0" algn="r">
                        <a:lnSpc>
                          <a:spcPct val="115000"/>
                        </a:lnSpc>
                        <a:spcBef>
                          <a:spcPts val="0"/>
                        </a:spcBef>
                        <a:buNone/>
                      </a:pPr>
                      <a:r>
                        <a:rPr lang="en" sz="900"/>
                        <a:t>0</a:t>
                      </a:r>
                    </a:p>
                  </a:txBody>
                  <a:tcPr marT="19050" marB="19050" marR="28575" marL="28575" anchor="ctr"/>
                </a:tc>
                <a:tc>
                  <a:txBody>
                    <a:bodyPr>
                      <a:noAutofit/>
                    </a:bodyPr>
                    <a:lstStyle/>
                    <a:p>
                      <a:pPr lvl="0" rtl="0" algn="r">
                        <a:lnSpc>
                          <a:spcPct val="115000"/>
                        </a:lnSpc>
                        <a:spcBef>
                          <a:spcPts val="0"/>
                        </a:spcBef>
                        <a:buNone/>
                      </a:pPr>
                      <a:r>
                        <a:rPr lang="en" sz="900"/>
                        <a:t>336</a:t>
                      </a:r>
                    </a:p>
                  </a:txBody>
                  <a:tcPr marT="19050" marB="19050" marR="28575" marL="28575" anchor="ctr">
                    <a:solidFill>
                      <a:srgbClr val="F6B26B"/>
                    </a:solidFill>
                  </a:tcPr>
                </a:tc>
                <a:tc>
                  <a:txBody>
                    <a:bodyPr>
                      <a:noAutofit/>
                    </a:bodyPr>
                    <a:lstStyle/>
                    <a:p>
                      <a:pPr lvl="0" rtl="0" algn="r">
                        <a:lnSpc>
                          <a:spcPct val="115000"/>
                        </a:lnSpc>
                        <a:spcBef>
                          <a:spcPts val="0"/>
                        </a:spcBef>
                        <a:buNone/>
                      </a:pPr>
                      <a:r>
                        <a:rPr lang="en" sz="900"/>
                        <a:t>Inf.</a:t>
                      </a:r>
                    </a:p>
                  </a:txBody>
                  <a:tcPr marT="19050" marB="19050" marR="28575" marL="28575" anchor="ctr"/>
                </a:tc>
              </a:tr>
              <a:tr h="193775">
                <a:tc>
                  <a:txBody>
                    <a:bodyPr>
                      <a:noAutofit/>
                    </a:bodyPr>
                    <a:lstStyle/>
                    <a:p>
                      <a:pPr lvl="0" rtl="0">
                        <a:lnSpc>
                          <a:spcPct val="115000"/>
                        </a:lnSpc>
                        <a:spcBef>
                          <a:spcPts val="0"/>
                        </a:spcBef>
                        <a:buNone/>
                      </a:pPr>
                      <a:r>
                        <a:rPr lang="en" sz="900"/>
                        <a:t>Denmark</a:t>
                      </a:r>
                    </a:p>
                  </a:txBody>
                  <a:tcPr marT="19050" marB="19050" marR="28575" marL="28575" anchor="ctr"/>
                </a:tc>
                <a:tc>
                  <a:txBody>
                    <a:bodyPr>
                      <a:noAutofit/>
                    </a:bodyPr>
                    <a:lstStyle/>
                    <a:p>
                      <a:pPr lvl="0" rtl="0" algn="r">
                        <a:lnSpc>
                          <a:spcPct val="115000"/>
                        </a:lnSpc>
                        <a:spcBef>
                          <a:spcPts val="0"/>
                        </a:spcBef>
                        <a:buNone/>
                      </a:pPr>
                      <a:r>
                        <a:rPr lang="en" sz="900"/>
                        <a:t>194</a:t>
                      </a:r>
                    </a:p>
                  </a:txBody>
                  <a:tcPr marT="19050" marB="19050" marR="28575" marL="28575" anchor="ctr">
                    <a:solidFill>
                      <a:srgbClr val="93C47D"/>
                    </a:solidFill>
                  </a:tcPr>
                </a:tc>
                <a:tc>
                  <a:txBody>
                    <a:bodyPr>
                      <a:noAutofit/>
                    </a:bodyPr>
                    <a:lstStyle/>
                    <a:p>
                      <a:pPr lvl="0" rtl="0" algn="r">
                        <a:lnSpc>
                          <a:spcPct val="115000"/>
                        </a:lnSpc>
                        <a:spcBef>
                          <a:spcPts val="0"/>
                        </a:spcBef>
                        <a:buNone/>
                      </a:pPr>
                      <a:r>
                        <a:rPr lang="en" sz="900"/>
                        <a:t>310</a:t>
                      </a:r>
                    </a:p>
                  </a:txBody>
                  <a:tcPr marT="19050" marB="19050" marR="28575" marL="28575" anchor="ctr">
                    <a:solidFill>
                      <a:srgbClr val="F6B26B"/>
                    </a:solidFill>
                  </a:tcPr>
                </a:tc>
                <a:tc>
                  <a:txBody>
                    <a:bodyPr>
                      <a:noAutofit/>
                    </a:bodyPr>
                    <a:lstStyle/>
                    <a:p>
                      <a:pPr lvl="0" rtl="0" algn="r">
                        <a:lnSpc>
                          <a:spcPct val="115000"/>
                        </a:lnSpc>
                        <a:spcBef>
                          <a:spcPts val="0"/>
                        </a:spcBef>
                        <a:buNone/>
                      </a:pPr>
                      <a:r>
                        <a:rPr lang="en" sz="900"/>
                        <a:t>0.60</a:t>
                      </a:r>
                    </a:p>
                  </a:txBody>
                  <a:tcPr marT="19050" marB="19050" marR="28575" marL="28575" anchor="ctr"/>
                </a:tc>
              </a:tr>
              <a:tr h="193775">
                <a:tc>
                  <a:txBody>
                    <a:bodyPr>
                      <a:noAutofit/>
                    </a:bodyPr>
                    <a:lstStyle/>
                    <a:p>
                      <a:pPr lvl="0" rtl="0">
                        <a:lnSpc>
                          <a:spcPct val="115000"/>
                        </a:lnSpc>
                        <a:spcBef>
                          <a:spcPts val="0"/>
                        </a:spcBef>
                        <a:buNone/>
                      </a:pPr>
                      <a:r>
                        <a:rPr lang="en" sz="900"/>
                        <a:t>Korea</a:t>
                      </a:r>
                    </a:p>
                  </a:txBody>
                  <a:tcPr marT="19050" marB="19050" marR="28575" marL="28575" anchor="ctr"/>
                </a:tc>
                <a:tc>
                  <a:txBody>
                    <a:bodyPr>
                      <a:noAutofit/>
                    </a:bodyPr>
                    <a:lstStyle/>
                    <a:p>
                      <a:pPr lvl="0" rtl="0" algn="r">
                        <a:lnSpc>
                          <a:spcPct val="115000"/>
                        </a:lnSpc>
                        <a:spcBef>
                          <a:spcPts val="0"/>
                        </a:spcBef>
                        <a:buNone/>
                      </a:pPr>
                      <a:r>
                        <a:rPr lang="en" sz="900"/>
                        <a:t>41</a:t>
                      </a:r>
                    </a:p>
                  </a:txBody>
                  <a:tcPr marT="19050" marB="19050" marR="28575" marL="28575" anchor="ctr">
                    <a:solidFill>
                      <a:srgbClr val="93C47D"/>
                    </a:solidFill>
                  </a:tcPr>
                </a:tc>
                <a:tc>
                  <a:txBody>
                    <a:bodyPr>
                      <a:noAutofit/>
                    </a:bodyPr>
                    <a:lstStyle/>
                    <a:p>
                      <a:pPr lvl="0" rtl="0" algn="r">
                        <a:lnSpc>
                          <a:spcPct val="115000"/>
                        </a:lnSpc>
                        <a:spcBef>
                          <a:spcPts val="0"/>
                        </a:spcBef>
                        <a:buNone/>
                      </a:pPr>
                      <a:r>
                        <a:rPr lang="en" sz="900"/>
                        <a:t>290</a:t>
                      </a:r>
                    </a:p>
                  </a:txBody>
                  <a:tcPr marT="19050" marB="19050" marR="28575" marL="28575" anchor="ctr">
                    <a:solidFill>
                      <a:srgbClr val="F6B26B"/>
                    </a:solidFill>
                  </a:tcPr>
                </a:tc>
                <a:tc>
                  <a:txBody>
                    <a:bodyPr>
                      <a:noAutofit/>
                    </a:bodyPr>
                    <a:lstStyle/>
                    <a:p>
                      <a:pPr lvl="0" rtl="0" algn="r">
                        <a:lnSpc>
                          <a:spcPct val="115000"/>
                        </a:lnSpc>
                        <a:spcBef>
                          <a:spcPts val="0"/>
                        </a:spcBef>
                        <a:buNone/>
                      </a:pPr>
                      <a:r>
                        <a:rPr lang="en" sz="900"/>
                        <a:t>6.07</a:t>
                      </a:r>
                    </a:p>
                  </a:txBody>
                  <a:tcPr marT="19050" marB="19050" marR="28575" marL="28575" anchor="ctr"/>
                </a:tc>
              </a:tr>
              <a:tr h="193775">
                <a:tc>
                  <a:txBody>
                    <a:bodyPr>
                      <a:noAutofit/>
                    </a:bodyPr>
                    <a:lstStyle/>
                    <a:p>
                      <a:pPr lvl="0" rtl="0">
                        <a:lnSpc>
                          <a:spcPct val="115000"/>
                        </a:lnSpc>
                        <a:spcBef>
                          <a:spcPts val="0"/>
                        </a:spcBef>
                        <a:buNone/>
                      </a:pPr>
                      <a:r>
                        <a:rPr lang="en" sz="900"/>
                        <a:t>Japan</a:t>
                      </a:r>
                    </a:p>
                  </a:txBody>
                  <a:tcPr marT="19050" marB="19050" marR="28575" marL="28575" anchor="ctr"/>
                </a:tc>
                <a:tc>
                  <a:txBody>
                    <a:bodyPr>
                      <a:noAutofit/>
                    </a:bodyPr>
                    <a:lstStyle/>
                    <a:p>
                      <a:pPr lvl="0" rtl="0" algn="r">
                        <a:lnSpc>
                          <a:spcPct val="115000"/>
                        </a:lnSpc>
                        <a:spcBef>
                          <a:spcPts val="0"/>
                        </a:spcBef>
                        <a:buNone/>
                      </a:pPr>
                      <a:r>
                        <a:rPr lang="en" sz="900"/>
                        <a:t>59</a:t>
                      </a:r>
                    </a:p>
                  </a:txBody>
                  <a:tcPr marT="19050" marB="19050" marR="28575" marL="28575" anchor="ctr">
                    <a:solidFill>
                      <a:srgbClr val="93C47D"/>
                    </a:solidFill>
                  </a:tcPr>
                </a:tc>
                <a:tc>
                  <a:txBody>
                    <a:bodyPr>
                      <a:noAutofit/>
                    </a:bodyPr>
                    <a:lstStyle/>
                    <a:p>
                      <a:pPr lvl="0" rtl="0" algn="r">
                        <a:lnSpc>
                          <a:spcPct val="115000"/>
                        </a:lnSpc>
                        <a:spcBef>
                          <a:spcPts val="0"/>
                        </a:spcBef>
                        <a:buNone/>
                      </a:pPr>
                      <a:r>
                        <a:rPr lang="en" sz="900"/>
                        <a:t>284</a:t>
                      </a:r>
                    </a:p>
                  </a:txBody>
                  <a:tcPr marT="19050" marB="19050" marR="28575" marL="28575" anchor="ctr">
                    <a:solidFill>
                      <a:srgbClr val="F6B26B"/>
                    </a:solidFill>
                  </a:tcPr>
                </a:tc>
                <a:tc>
                  <a:txBody>
                    <a:bodyPr>
                      <a:noAutofit/>
                    </a:bodyPr>
                    <a:lstStyle/>
                    <a:p>
                      <a:pPr lvl="0" rtl="0" algn="r">
                        <a:lnSpc>
                          <a:spcPct val="115000"/>
                        </a:lnSpc>
                        <a:spcBef>
                          <a:spcPts val="0"/>
                        </a:spcBef>
                        <a:buNone/>
                      </a:pPr>
                      <a:r>
                        <a:rPr lang="en" sz="900"/>
                        <a:t>3.81</a:t>
                      </a:r>
                    </a:p>
                  </a:txBody>
                  <a:tcPr marT="19050" marB="19050" marR="28575" marL="28575" anchor="ctr"/>
                </a:tc>
              </a:tr>
              <a:tr h="193775">
                <a:tc>
                  <a:txBody>
                    <a:bodyPr>
                      <a:noAutofit/>
                    </a:bodyPr>
                    <a:lstStyle/>
                    <a:p>
                      <a:pPr lvl="0" rtl="0">
                        <a:lnSpc>
                          <a:spcPct val="115000"/>
                        </a:lnSpc>
                        <a:spcBef>
                          <a:spcPts val="0"/>
                        </a:spcBef>
                        <a:buNone/>
                      </a:pPr>
                      <a:r>
                        <a:rPr lang="en" sz="900"/>
                        <a:t>Finland</a:t>
                      </a:r>
                    </a:p>
                  </a:txBody>
                  <a:tcPr marT="19050" marB="19050" marR="28575" marL="28575" anchor="ctr"/>
                </a:tc>
                <a:tc>
                  <a:txBody>
                    <a:bodyPr>
                      <a:noAutofit/>
                    </a:bodyPr>
                    <a:lstStyle/>
                    <a:p>
                      <a:pPr lvl="0" rtl="0" algn="r">
                        <a:lnSpc>
                          <a:spcPct val="115000"/>
                        </a:lnSpc>
                        <a:spcBef>
                          <a:spcPts val="0"/>
                        </a:spcBef>
                        <a:buNone/>
                      </a:pPr>
                      <a:r>
                        <a:rPr lang="en" sz="900"/>
                        <a:t>301</a:t>
                      </a:r>
                    </a:p>
                  </a:txBody>
                  <a:tcPr marT="19050" marB="19050" marR="28575" marL="28575" anchor="ctr">
                    <a:solidFill>
                      <a:srgbClr val="93C47D"/>
                    </a:solidFill>
                  </a:tcPr>
                </a:tc>
                <a:tc>
                  <a:txBody>
                    <a:bodyPr>
                      <a:noAutofit/>
                    </a:bodyPr>
                    <a:lstStyle/>
                    <a:p>
                      <a:pPr lvl="0" rtl="0" algn="r">
                        <a:lnSpc>
                          <a:spcPct val="115000"/>
                        </a:lnSpc>
                        <a:spcBef>
                          <a:spcPts val="0"/>
                        </a:spcBef>
                        <a:buNone/>
                      </a:pPr>
                      <a:r>
                        <a:rPr lang="en" sz="900"/>
                        <a:t>262</a:t>
                      </a:r>
                    </a:p>
                  </a:txBody>
                  <a:tcPr marT="19050" marB="19050" marR="28575" marL="28575" anchor="ctr">
                    <a:solidFill>
                      <a:srgbClr val="F6B26B"/>
                    </a:solidFill>
                  </a:tcPr>
                </a:tc>
                <a:tc>
                  <a:txBody>
                    <a:bodyPr>
                      <a:noAutofit/>
                    </a:bodyPr>
                    <a:lstStyle/>
                    <a:p>
                      <a:pPr lvl="0" rtl="0" algn="r">
                        <a:lnSpc>
                          <a:spcPct val="115000"/>
                        </a:lnSpc>
                        <a:spcBef>
                          <a:spcPts val="0"/>
                        </a:spcBef>
                        <a:buNone/>
                      </a:pPr>
                      <a:r>
                        <a:rPr lang="en" sz="900"/>
                        <a:t>-0.13</a:t>
                      </a:r>
                    </a:p>
                  </a:txBody>
                  <a:tcPr marT="19050" marB="19050" marR="28575" marL="28575" anchor="ctr"/>
                </a:tc>
              </a:tr>
              <a:tr h="193775">
                <a:tc>
                  <a:txBody>
                    <a:bodyPr>
                      <a:noAutofit/>
                    </a:bodyPr>
                    <a:lstStyle/>
                    <a:p>
                      <a:pPr lvl="0" rtl="0">
                        <a:lnSpc>
                          <a:spcPct val="115000"/>
                        </a:lnSpc>
                        <a:spcBef>
                          <a:spcPts val="0"/>
                        </a:spcBef>
                        <a:buNone/>
                      </a:pPr>
                      <a:r>
                        <a:rPr lang="en" sz="900"/>
                        <a:t>Saudi Arabia</a:t>
                      </a:r>
                    </a:p>
                  </a:txBody>
                  <a:tcPr marT="19050" marB="19050" marR="28575" marL="28575" anchor="ctr"/>
                </a:tc>
                <a:tc>
                  <a:txBody>
                    <a:bodyPr>
                      <a:noAutofit/>
                    </a:bodyPr>
                    <a:lstStyle/>
                    <a:p>
                      <a:pPr lvl="0" rtl="0" algn="r">
                        <a:lnSpc>
                          <a:spcPct val="115000"/>
                        </a:lnSpc>
                        <a:spcBef>
                          <a:spcPts val="0"/>
                        </a:spcBef>
                        <a:buNone/>
                      </a:pPr>
                      <a:r>
                        <a:rPr lang="en" sz="900"/>
                        <a:t>0</a:t>
                      </a:r>
                    </a:p>
                  </a:txBody>
                  <a:tcPr marT="19050" marB="19050" marR="28575" marL="28575" anchor="ctr"/>
                </a:tc>
                <a:tc>
                  <a:txBody>
                    <a:bodyPr>
                      <a:noAutofit/>
                    </a:bodyPr>
                    <a:lstStyle/>
                    <a:p>
                      <a:pPr lvl="0" rtl="0" algn="r">
                        <a:lnSpc>
                          <a:spcPct val="115000"/>
                        </a:lnSpc>
                        <a:spcBef>
                          <a:spcPts val="0"/>
                        </a:spcBef>
                        <a:buNone/>
                      </a:pPr>
                      <a:r>
                        <a:rPr lang="en" sz="900"/>
                        <a:t>226</a:t>
                      </a:r>
                    </a:p>
                  </a:txBody>
                  <a:tcPr marT="19050" marB="19050" marR="28575" marL="28575" anchor="ctr">
                    <a:solidFill>
                      <a:srgbClr val="F6B26B"/>
                    </a:solidFill>
                  </a:tcPr>
                </a:tc>
                <a:tc>
                  <a:txBody>
                    <a:bodyPr>
                      <a:noAutofit/>
                    </a:bodyPr>
                    <a:lstStyle/>
                    <a:p>
                      <a:pPr lvl="0" rtl="0" algn="r">
                        <a:lnSpc>
                          <a:spcPct val="115000"/>
                        </a:lnSpc>
                        <a:spcBef>
                          <a:spcPts val="0"/>
                        </a:spcBef>
                        <a:buNone/>
                      </a:pPr>
                      <a:r>
                        <a:rPr lang="en" sz="900"/>
                        <a:t>Inf.</a:t>
                      </a:r>
                    </a:p>
                  </a:txBody>
                  <a:tcPr marT="19050" marB="19050" marR="28575" marL="28575" anchor="ctr"/>
                </a:tc>
              </a:tr>
            </a:tbl>
          </a:graphicData>
        </a:graphic>
      </p:graphicFrame>
      <p:sp>
        <p:nvSpPr>
          <p:cNvPr id="126" name="Shape 126"/>
          <p:cNvSpPr txBox="1"/>
          <p:nvPr>
            <p:ph type="title"/>
          </p:nvPr>
        </p:nvSpPr>
        <p:spPr>
          <a:xfrm>
            <a:off x="992850" y="56200"/>
            <a:ext cx="7158300" cy="496200"/>
          </a:xfrm>
          <a:prstGeom prst="rect">
            <a:avLst/>
          </a:prstGeom>
        </p:spPr>
        <p:txBody>
          <a:bodyPr anchorCtr="0" anchor="b" bIns="91425" lIns="91425" rIns="91425" tIns="91425">
            <a:noAutofit/>
          </a:bodyPr>
          <a:lstStyle/>
          <a:p>
            <a:pPr lvl="0" rtl="0" algn="ctr">
              <a:spcBef>
                <a:spcPts val="0"/>
              </a:spcBef>
              <a:buNone/>
            </a:pPr>
            <a:r>
              <a:rPr lang="en" sz="2400">
                <a:latin typeface="Georgia"/>
                <a:ea typeface="Georgia"/>
                <a:cs typeface="Georgia"/>
                <a:sym typeface="Georgia"/>
              </a:rPr>
              <a:t>Explore Countries - Country vs. lg(Connections)</a:t>
            </a:r>
          </a:p>
        </p:txBody>
      </p:sp>
      <p:pic>
        <p:nvPicPr>
          <p:cNvPr id="127" name="Shape 127"/>
          <p:cNvPicPr preferRelativeResize="0"/>
          <p:nvPr/>
        </p:nvPicPr>
        <p:blipFill rotWithShape="1">
          <a:blip r:embed="rId3">
            <a:alphaModFix/>
          </a:blip>
          <a:srcRect b="4499" l="3278" r="3035" t="2925"/>
          <a:stretch/>
        </p:blipFill>
        <p:spPr>
          <a:xfrm>
            <a:off x="3001150" y="628599"/>
            <a:ext cx="5939750" cy="4314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pic>
        <p:nvPicPr>
          <p:cNvPr id="132" name="Shape 132"/>
          <p:cNvPicPr preferRelativeResize="0"/>
          <p:nvPr/>
        </p:nvPicPr>
        <p:blipFill rotWithShape="1">
          <a:blip r:embed="rId3">
            <a:alphaModFix/>
          </a:blip>
          <a:srcRect b="5872" l="7205" r="4920" t="10354"/>
          <a:stretch/>
        </p:blipFill>
        <p:spPr>
          <a:xfrm>
            <a:off x="590221" y="589750"/>
            <a:ext cx="7963552" cy="4360775"/>
          </a:xfrm>
          <a:prstGeom prst="rect">
            <a:avLst/>
          </a:prstGeom>
          <a:noFill/>
          <a:ln>
            <a:noFill/>
          </a:ln>
        </p:spPr>
      </p:pic>
      <p:sp>
        <p:nvSpPr>
          <p:cNvPr id="133" name="Shape 133"/>
          <p:cNvSpPr txBox="1"/>
          <p:nvPr>
            <p:ph type="title"/>
          </p:nvPr>
        </p:nvSpPr>
        <p:spPr>
          <a:xfrm>
            <a:off x="810000" y="169725"/>
            <a:ext cx="7524000" cy="496500"/>
          </a:xfrm>
          <a:prstGeom prst="rect">
            <a:avLst/>
          </a:prstGeom>
        </p:spPr>
        <p:txBody>
          <a:bodyPr anchorCtr="0" anchor="b" bIns="91425" lIns="91425" rIns="91425" tIns="91425">
            <a:noAutofit/>
          </a:bodyPr>
          <a:lstStyle/>
          <a:p>
            <a:pPr lvl="0" rtl="0" algn="ctr">
              <a:spcBef>
                <a:spcPts val="0"/>
              </a:spcBef>
              <a:buClr>
                <a:schemeClr val="dk1"/>
              </a:buClr>
              <a:buSzPct val="45833"/>
              <a:buFont typeface="Arial"/>
              <a:buNone/>
            </a:pPr>
            <a:r>
              <a:rPr lang="en" sz="2400">
                <a:latin typeface="Georgia"/>
                <a:ea typeface="Georgia"/>
                <a:cs typeface="Georgia"/>
                <a:sym typeface="Georgia"/>
              </a:rPr>
              <a:t>Map of Connections per Country in 2011 (log scale)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pic>
        <p:nvPicPr>
          <p:cNvPr id="138" name="Shape 138"/>
          <p:cNvPicPr preferRelativeResize="0"/>
          <p:nvPr/>
        </p:nvPicPr>
        <p:blipFill rotWithShape="1">
          <a:blip r:embed="rId3">
            <a:alphaModFix/>
          </a:blip>
          <a:srcRect b="6180" l="7244" r="5365" t="11086"/>
          <a:stretch/>
        </p:blipFill>
        <p:spPr>
          <a:xfrm>
            <a:off x="599624" y="589749"/>
            <a:ext cx="7944749" cy="4374550"/>
          </a:xfrm>
          <a:prstGeom prst="rect">
            <a:avLst/>
          </a:prstGeom>
          <a:noFill/>
          <a:ln>
            <a:noFill/>
          </a:ln>
        </p:spPr>
      </p:pic>
      <p:sp>
        <p:nvSpPr>
          <p:cNvPr id="139" name="Shape 139"/>
          <p:cNvSpPr txBox="1"/>
          <p:nvPr>
            <p:ph type="title"/>
          </p:nvPr>
        </p:nvSpPr>
        <p:spPr>
          <a:xfrm>
            <a:off x="810000" y="169725"/>
            <a:ext cx="7524000" cy="496500"/>
          </a:xfrm>
          <a:prstGeom prst="rect">
            <a:avLst/>
          </a:prstGeom>
        </p:spPr>
        <p:txBody>
          <a:bodyPr anchorCtr="0" anchor="b" bIns="91425" lIns="91425" rIns="91425" tIns="91425">
            <a:noAutofit/>
          </a:bodyPr>
          <a:lstStyle/>
          <a:p>
            <a:pPr lvl="0" rtl="0" algn="ctr">
              <a:spcBef>
                <a:spcPts val="0"/>
              </a:spcBef>
              <a:buClr>
                <a:schemeClr val="dk1"/>
              </a:buClr>
              <a:buSzPct val="45833"/>
              <a:buFont typeface="Arial"/>
              <a:buNone/>
            </a:pPr>
            <a:r>
              <a:rPr lang="en" sz="2400">
                <a:latin typeface="Georgia"/>
                <a:ea typeface="Georgia"/>
                <a:cs typeface="Georgia"/>
                <a:sym typeface="Georgia"/>
              </a:rPr>
              <a:t>Map of Connections per Country in 2017 (log scale)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pic>
        <p:nvPicPr>
          <p:cNvPr descr="mapPrecentageChange.jpeg" id="144" name="Shape 144"/>
          <p:cNvPicPr preferRelativeResize="0"/>
          <p:nvPr/>
        </p:nvPicPr>
        <p:blipFill rotWithShape="1">
          <a:blip r:embed="rId3">
            <a:alphaModFix/>
          </a:blip>
          <a:srcRect b="3045" l="6385" r="4551" t="11659"/>
          <a:stretch/>
        </p:blipFill>
        <p:spPr>
          <a:xfrm>
            <a:off x="1997900" y="775850"/>
            <a:ext cx="7146100" cy="4214600"/>
          </a:xfrm>
          <a:prstGeom prst="rect">
            <a:avLst/>
          </a:prstGeom>
          <a:noFill/>
          <a:ln>
            <a:noFill/>
          </a:ln>
        </p:spPr>
      </p:pic>
      <p:sp>
        <p:nvSpPr>
          <p:cNvPr id="145" name="Shape 145"/>
          <p:cNvSpPr txBox="1"/>
          <p:nvPr/>
        </p:nvSpPr>
        <p:spPr>
          <a:xfrm>
            <a:off x="46050" y="879100"/>
            <a:ext cx="2038500" cy="3681300"/>
          </a:xfrm>
          <a:prstGeom prst="rect">
            <a:avLst/>
          </a:prstGeom>
          <a:noFill/>
          <a:ln>
            <a:noFill/>
          </a:ln>
        </p:spPr>
        <p:txBody>
          <a:bodyPr anchorCtr="0" anchor="t" bIns="91425" lIns="91425" rIns="91425" tIns="91425">
            <a:noAutofit/>
          </a:bodyPr>
          <a:lstStyle/>
          <a:p>
            <a:pPr lvl="0" rtl="0">
              <a:spcBef>
                <a:spcPts val="0"/>
              </a:spcBef>
              <a:buNone/>
            </a:pPr>
            <a:r>
              <a:rPr lang="en" sz="1200">
                <a:latin typeface="Roboto"/>
                <a:ea typeface="Roboto"/>
                <a:cs typeface="Roboto"/>
                <a:sym typeface="Roboto"/>
              </a:rPr>
              <a:t>-&gt; </a:t>
            </a:r>
            <a:r>
              <a:rPr lang="en" sz="1200" u="sng">
                <a:latin typeface="Roboto"/>
                <a:ea typeface="Roboto"/>
                <a:cs typeface="Roboto"/>
                <a:sym typeface="Roboto"/>
              </a:rPr>
              <a:t>Decrease (Only 3)</a:t>
            </a:r>
            <a:r>
              <a:rPr lang="en" sz="1200">
                <a:latin typeface="Roboto"/>
                <a:ea typeface="Roboto"/>
                <a:cs typeface="Roboto"/>
                <a:sym typeface="Roboto"/>
              </a:rPr>
              <a:t>: </a:t>
            </a:r>
          </a:p>
          <a:p>
            <a:pPr indent="457200" lvl="0" rtl="0">
              <a:spcBef>
                <a:spcPts val="0"/>
              </a:spcBef>
              <a:buNone/>
            </a:pPr>
            <a:r>
              <a:rPr lang="en" sz="1100"/>
              <a:t>Finland</a:t>
            </a:r>
          </a:p>
          <a:p>
            <a:pPr indent="457200" lvl="0" rtl="0">
              <a:spcBef>
                <a:spcPts val="0"/>
              </a:spcBef>
              <a:buNone/>
            </a:pPr>
            <a:r>
              <a:rPr lang="en" sz="1100"/>
              <a:t>Greece</a:t>
            </a:r>
          </a:p>
          <a:p>
            <a:pPr indent="457200" lvl="0" rtl="0">
              <a:spcBef>
                <a:spcPts val="0"/>
              </a:spcBef>
              <a:buNone/>
            </a:pPr>
            <a:r>
              <a:rPr lang="en" sz="1100"/>
              <a:t>Slovenia</a:t>
            </a:r>
          </a:p>
          <a:p>
            <a:pPr indent="457200" lvl="0" rtl="0">
              <a:spcBef>
                <a:spcPts val="0"/>
              </a:spcBef>
              <a:buNone/>
            </a:pPr>
            <a:r>
              <a:t/>
            </a:r>
            <a:endParaRPr sz="1200">
              <a:latin typeface="Roboto"/>
              <a:ea typeface="Roboto"/>
              <a:cs typeface="Roboto"/>
              <a:sym typeface="Roboto"/>
            </a:endParaRPr>
          </a:p>
          <a:p>
            <a:pPr lvl="0" rtl="0">
              <a:spcBef>
                <a:spcPts val="0"/>
              </a:spcBef>
              <a:buNone/>
            </a:pPr>
            <a:r>
              <a:rPr lang="en" sz="1200">
                <a:latin typeface="Roboto"/>
                <a:ea typeface="Roboto"/>
                <a:cs typeface="Roboto"/>
                <a:sym typeface="Roboto"/>
              </a:rPr>
              <a:t>-&gt; </a:t>
            </a:r>
            <a:r>
              <a:rPr lang="en" sz="1200" u="sng">
                <a:latin typeface="Roboto"/>
                <a:ea typeface="Roboto"/>
                <a:cs typeface="Roboto"/>
                <a:sym typeface="Roboto"/>
              </a:rPr>
              <a:t>Most increase (Ratio)</a:t>
            </a:r>
            <a:r>
              <a:rPr lang="en" sz="1200">
                <a:latin typeface="Roboto"/>
                <a:ea typeface="Roboto"/>
                <a:cs typeface="Roboto"/>
                <a:sym typeface="Roboto"/>
              </a:rPr>
              <a:t>: </a:t>
            </a:r>
          </a:p>
          <a:p>
            <a:pPr indent="457200" lvl="0" marL="0" marR="0" rtl="0" algn="l">
              <a:lnSpc>
                <a:spcPct val="100000"/>
              </a:lnSpc>
              <a:spcBef>
                <a:spcPts val="0"/>
              </a:spcBef>
              <a:spcAft>
                <a:spcPts val="0"/>
              </a:spcAft>
              <a:buNone/>
            </a:pPr>
            <a:r>
              <a:rPr lang="en" sz="1100"/>
              <a:t>Martinique</a:t>
            </a:r>
          </a:p>
          <a:p>
            <a:pPr indent="457200" lvl="0" marL="0" marR="0" rtl="0" algn="l">
              <a:lnSpc>
                <a:spcPct val="100000"/>
              </a:lnSpc>
              <a:spcBef>
                <a:spcPts val="0"/>
              </a:spcBef>
              <a:spcAft>
                <a:spcPts val="0"/>
              </a:spcAft>
              <a:buNone/>
            </a:pPr>
            <a:r>
              <a:rPr lang="en" sz="1100"/>
              <a:t>Colombia</a:t>
            </a:r>
          </a:p>
          <a:p>
            <a:pPr indent="457200" lvl="0" marL="0" marR="0" rtl="0" algn="l">
              <a:lnSpc>
                <a:spcPct val="100000"/>
              </a:lnSpc>
              <a:spcBef>
                <a:spcPts val="0"/>
              </a:spcBef>
              <a:spcAft>
                <a:spcPts val="0"/>
              </a:spcAft>
              <a:buNone/>
            </a:pPr>
            <a:r>
              <a:rPr lang="en" sz="1100"/>
              <a:t>Latvia</a:t>
            </a:r>
          </a:p>
          <a:p>
            <a:pPr indent="457200" lvl="0" marL="0" marR="0" rtl="0" algn="l">
              <a:lnSpc>
                <a:spcPct val="100000"/>
              </a:lnSpc>
              <a:spcBef>
                <a:spcPts val="0"/>
              </a:spcBef>
              <a:spcAft>
                <a:spcPts val="0"/>
              </a:spcAft>
              <a:buNone/>
            </a:pPr>
            <a:r>
              <a:rPr lang="en" sz="1100"/>
              <a:t>New Zealand</a:t>
            </a:r>
          </a:p>
          <a:p>
            <a:pPr indent="457200" lvl="0" marL="0" marR="0" rtl="0" algn="l">
              <a:lnSpc>
                <a:spcPct val="100000"/>
              </a:lnSpc>
              <a:spcBef>
                <a:spcPts val="0"/>
              </a:spcBef>
              <a:spcAft>
                <a:spcPts val="0"/>
              </a:spcAft>
              <a:buNone/>
            </a:pPr>
            <a:r>
              <a:rPr lang="en" sz="1100"/>
              <a:t>France</a:t>
            </a:r>
          </a:p>
          <a:p>
            <a:pPr indent="457200" lvl="0" marL="0" marR="0" rtl="0" algn="l">
              <a:lnSpc>
                <a:spcPct val="100000"/>
              </a:lnSpc>
              <a:spcBef>
                <a:spcPts val="0"/>
              </a:spcBef>
              <a:spcAft>
                <a:spcPts val="0"/>
              </a:spcAft>
              <a:buNone/>
            </a:pPr>
            <a:r>
              <a:rPr lang="en" sz="1100"/>
              <a:t>Chile</a:t>
            </a:r>
          </a:p>
          <a:p>
            <a:pPr indent="457200" lvl="0" rtl="0">
              <a:spcBef>
                <a:spcPts val="0"/>
              </a:spcBef>
              <a:buNone/>
            </a:pPr>
            <a:r>
              <a:t/>
            </a:r>
            <a:endParaRPr sz="1200">
              <a:latin typeface="Roboto"/>
              <a:ea typeface="Roboto"/>
              <a:cs typeface="Roboto"/>
              <a:sym typeface="Roboto"/>
            </a:endParaRPr>
          </a:p>
          <a:p>
            <a:pPr lvl="0" rtl="0">
              <a:spcBef>
                <a:spcPts val="0"/>
              </a:spcBef>
              <a:buNone/>
            </a:pPr>
            <a:r>
              <a:rPr lang="en" sz="1200">
                <a:solidFill>
                  <a:schemeClr val="dk1"/>
                </a:solidFill>
                <a:latin typeface="Roboto"/>
                <a:ea typeface="Roboto"/>
                <a:cs typeface="Roboto"/>
                <a:sym typeface="Roboto"/>
              </a:rPr>
              <a:t>-&gt; </a:t>
            </a:r>
            <a:r>
              <a:rPr lang="en" sz="1200" u="sng">
                <a:solidFill>
                  <a:schemeClr val="dk1"/>
                </a:solidFill>
                <a:latin typeface="Roboto"/>
                <a:ea typeface="Roboto"/>
                <a:cs typeface="Roboto"/>
                <a:sym typeface="Roboto"/>
              </a:rPr>
              <a:t>Most increase (Number)</a:t>
            </a:r>
            <a:r>
              <a:rPr lang="en" sz="1200">
                <a:solidFill>
                  <a:schemeClr val="dk1"/>
                </a:solidFill>
                <a:latin typeface="Roboto"/>
                <a:ea typeface="Roboto"/>
                <a:cs typeface="Roboto"/>
                <a:sym typeface="Roboto"/>
              </a:rPr>
              <a:t>:</a:t>
            </a:r>
          </a:p>
          <a:p>
            <a:pPr indent="457200" lvl="0" marL="0" marR="0" rtl="0" algn="l">
              <a:lnSpc>
                <a:spcPct val="100000"/>
              </a:lnSpc>
              <a:spcBef>
                <a:spcPts val="0"/>
              </a:spcBef>
              <a:spcAft>
                <a:spcPts val="0"/>
              </a:spcAft>
              <a:buNone/>
            </a:pPr>
            <a:r>
              <a:rPr lang="en" sz="1100"/>
              <a:t>United States</a:t>
            </a:r>
          </a:p>
          <a:p>
            <a:pPr indent="457200" lvl="0" marL="0" marR="0" rtl="0" algn="l">
              <a:lnSpc>
                <a:spcPct val="100000"/>
              </a:lnSpc>
              <a:spcBef>
                <a:spcPts val="0"/>
              </a:spcBef>
              <a:spcAft>
                <a:spcPts val="0"/>
              </a:spcAft>
              <a:buNone/>
            </a:pPr>
            <a:r>
              <a:rPr lang="en" sz="1100"/>
              <a:t>Norway</a:t>
            </a:r>
          </a:p>
          <a:p>
            <a:pPr indent="457200" lvl="0" marL="0" marR="0" rtl="0" algn="l">
              <a:lnSpc>
                <a:spcPct val="100000"/>
              </a:lnSpc>
              <a:spcBef>
                <a:spcPts val="0"/>
              </a:spcBef>
              <a:spcAft>
                <a:spcPts val="0"/>
              </a:spcAft>
              <a:buNone/>
            </a:pPr>
            <a:r>
              <a:rPr lang="en" sz="1100"/>
              <a:t>Canada</a:t>
            </a:r>
          </a:p>
          <a:p>
            <a:pPr indent="457200" lvl="0" marL="0" marR="0" rtl="0" algn="l">
              <a:lnSpc>
                <a:spcPct val="100000"/>
              </a:lnSpc>
              <a:spcBef>
                <a:spcPts val="0"/>
              </a:spcBef>
              <a:spcAft>
                <a:spcPts val="0"/>
              </a:spcAft>
              <a:buNone/>
            </a:pPr>
            <a:r>
              <a:rPr lang="en" sz="1100"/>
              <a:t>France</a:t>
            </a:r>
          </a:p>
          <a:p>
            <a:pPr indent="457200" lvl="0" marL="0" marR="0" rtl="0" algn="l">
              <a:lnSpc>
                <a:spcPct val="100000"/>
              </a:lnSpc>
              <a:spcBef>
                <a:spcPts val="0"/>
              </a:spcBef>
              <a:spcAft>
                <a:spcPts val="0"/>
              </a:spcAft>
              <a:buNone/>
            </a:pPr>
            <a:r>
              <a:rPr lang="en" sz="1100"/>
              <a:t>United Kingdom</a:t>
            </a:r>
          </a:p>
        </p:txBody>
      </p:sp>
      <p:sp>
        <p:nvSpPr>
          <p:cNvPr id="146" name="Shape 146"/>
          <p:cNvSpPr txBox="1"/>
          <p:nvPr>
            <p:ph type="title"/>
          </p:nvPr>
        </p:nvSpPr>
        <p:spPr>
          <a:xfrm>
            <a:off x="1799100" y="280550"/>
            <a:ext cx="5545800" cy="458700"/>
          </a:xfrm>
          <a:prstGeom prst="rect">
            <a:avLst/>
          </a:prstGeom>
        </p:spPr>
        <p:txBody>
          <a:bodyPr anchorCtr="0" anchor="b" bIns="91425" lIns="91425" rIns="91425" tIns="91425">
            <a:noAutofit/>
          </a:bodyPr>
          <a:lstStyle/>
          <a:p>
            <a:pPr lvl="0" rtl="0" algn="ctr">
              <a:spcBef>
                <a:spcPts val="0"/>
              </a:spcBef>
              <a:buNone/>
            </a:pPr>
            <a:r>
              <a:rPr lang="en" sz="2400">
                <a:latin typeface="Georgia"/>
                <a:ea typeface="Georgia"/>
                <a:cs typeface="Georgia"/>
                <a:sym typeface="Georgia"/>
              </a:rPr>
              <a:t>Percentile Change 0f Connections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pic>
        <p:nvPicPr>
          <p:cNvPr id="151" name="Shape 151"/>
          <p:cNvPicPr preferRelativeResize="0"/>
          <p:nvPr/>
        </p:nvPicPr>
        <p:blipFill rotWithShape="1">
          <a:blip r:embed="rId3">
            <a:alphaModFix/>
          </a:blip>
          <a:srcRect b="0" l="0" r="5793" t="0"/>
          <a:stretch/>
        </p:blipFill>
        <p:spPr>
          <a:xfrm>
            <a:off x="2822549" y="739249"/>
            <a:ext cx="6163676" cy="4221924"/>
          </a:xfrm>
          <a:prstGeom prst="rect">
            <a:avLst/>
          </a:prstGeom>
          <a:noFill/>
          <a:ln>
            <a:noFill/>
          </a:ln>
        </p:spPr>
      </p:pic>
      <p:graphicFrame>
        <p:nvGraphicFramePr>
          <p:cNvPr id="152" name="Shape 152"/>
          <p:cNvGraphicFramePr/>
          <p:nvPr/>
        </p:nvGraphicFramePr>
        <p:xfrm>
          <a:off x="399900" y="997497"/>
          <a:ext cx="3000000" cy="3000000"/>
        </p:xfrm>
        <a:graphic>
          <a:graphicData uri="http://schemas.openxmlformats.org/drawingml/2006/table">
            <a:tbl>
              <a:tblPr>
                <a:noFill/>
                <a:tableStyleId>{646F3A0A-4D9A-42DB-88CD-1357B4A31082}</a:tableStyleId>
              </a:tblPr>
              <a:tblGrid>
                <a:gridCol w="1253025"/>
                <a:gridCol w="859375"/>
              </a:tblGrid>
              <a:tr h="266250">
                <a:tc>
                  <a:txBody>
                    <a:bodyPr>
                      <a:noAutofit/>
                    </a:bodyPr>
                    <a:lstStyle/>
                    <a:p>
                      <a:pPr lvl="0" rtl="0" algn="ctr">
                        <a:lnSpc>
                          <a:spcPct val="115000"/>
                        </a:lnSpc>
                        <a:spcBef>
                          <a:spcPts val="0"/>
                        </a:spcBef>
                        <a:buNone/>
                      </a:pPr>
                      <a:r>
                        <a:rPr b="1" lang="en" sz="1000"/>
                        <a:t>Operating System</a:t>
                      </a:r>
                    </a:p>
                  </a:txBody>
                  <a:tcPr marT="19050" marB="19050" marR="28575" marL="28575" anchor="ctr"/>
                </a:tc>
                <a:tc>
                  <a:txBody>
                    <a:bodyPr>
                      <a:noAutofit/>
                    </a:bodyPr>
                    <a:lstStyle/>
                    <a:p>
                      <a:pPr lvl="0" rtl="0" algn="ctr">
                        <a:lnSpc>
                          <a:spcPct val="115000"/>
                        </a:lnSpc>
                        <a:spcBef>
                          <a:spcPts val="0"/>
                        </a:spcBef>
                        <a:buNone/>
                      </a:pPr>
                      <a:r>
                        <a:rPr b="1" lang="en" sz="1000"/>
                        <a:t>Connections</a:t>
                      </a:r>
                    </a:p>
                  </a:txBody>
                  <a:tcPr marT="19050" marB="19050" marR="28575" marL="28575" anchor="ctr"/>
                </a:tc>
              </a:tr>
              <a:tr h="217475">
                <a:tc>
                  <a:txBody>
                    <a:bodyPr>
                      <a:noAutofit/>
                    </a:bodyPr>
                    <a:lstStyle/>
                    <a:p>
                      <a:pPr lvl="0" rtl="0">
                        <a:lnSpc>
                          <a:spcPct val="115000"/>
                        </a:lnSpc>
                        <a:spcBef>
                          <a:spcPts val="0"/>
                        </a:spcBef>
                        <a:buNone/>
                      </a:pPr>
                      <a:r>
                        <a:rPr lang="en" sz="1000"/>
                        <a:t>Unix</a:t>
                      </a:r>
                    </a:p>
                  </a:txBody>
                  <a:tcPr marT="19050" marB="19050" marR="28575" marL="28575" anchor="b"/>
                </a:tc>
                <a:tc>
                  <a:txBody>
                    <a:bodyPr>
                      <a:noAutofit/>
                    </a:bodyPr>
                    <a:lstStyle/>
                    <a:p>
                      <a:pPr lvl="0" rtl="0" algn="r">
                        <a:lnSpc>
                          <a:spcPct val="115000"/>
                        </a:lnSpc>
                        <a:spcBef>
                          <a:spcPts val="0"/>
                        </a:spcBef>
                        <a:buNone/>
                      </a:pPr>
                      <a:r>
                        <a:rPr lang="en" sz="1000"/>
                        <a:t>1655</a:t>
                      </a:r>
                    </a:p>
                  </a:txBody>
                  <a:tcPr marT="19050" marB="19050" marR="28575" marL="28575" anchor="b"/>
                </a:tc>
              </a:tr>
              <a:tr h="238950">
                <a:tc>
                  <a:txBody>
                    <a:bodyPr>
                      <a:noAutofit/>
                    </a:bodyPr>
                    <a:lstStyle/>
                    <a:p>
                      <a:pPr lvl="0" rtl="0">
                        <a:lnSpc>
                          <a:spcPct val="115000"/>
                        </a:lnSpc>
                        <a:spcBef>
                          <a:spcPts val="0"/>
                        </a:spcBef>
                        <a:buNone/>
                      </a:pPr>
                      <a:r>
                        <a:rPr lang="en" sz="1000"/>
                        <a:t>Windows 7 or 8</a:t>
                      </a:r>
                    </a:p>
                  </a:txBody>
                  <a:tcPr marT="19050" marB="19050" marR="28575" marL="28575" anchor="b"/>
                </a:tc>
                <a:tc>
                  <a:txBody>
                    <a:bodyPr>
                      <a:noAutofit/>
                    </a:bodyPr>
                    <a:lstStyle/>
                    <a:p>
                      <a:pPr lvl="0" rtl="0" algn="r">
                        <a:lnSpc>
                          <a:spcPct val="115000"/>
                        </a:lnSpc>
                        <a:spcBef>
                          <a:spcPts val="0"/>
                        </a:spcBef>
                        <a:buNone/>
                      </a:pPr>
                      <a:r>
                        <a:rPr lang="en" sz="1000"/>
                        <a:t>113</a:t>
                      </a:r>
                    </a:p>
                  </a:txBody>
                  <a:tcPr marT="19050" marB="19050" marR="28575" marL="28575" anchor="b"/>
                </a:tc>
              </a:tr>
              <a:tr h="217475">
                <a:tc>
                  <a:txBody>
                    <a:bodyPr>
                      <a:noAutofit/>
                    </a:bodyPr>
                    <a:lstStyle/>
                    <a:p>
                      <a:pPr lvl="0" rtl="0">
                        <a:lnSpc>
                          <a:spcPct val="115000"/>
                        </a:lnSpc>
                        <a:spcBef>
                          <a:spcPts val="0"/>
                        </a:spcBef>
                        <a:buNone/>
                      </a:pPr>
                      <a:r>
                        <a:rPr lang="en" sz="1000"/>
                        <a:t>Windows XP</a:t>
                      </a:r>
                    </a:p>
                  </a:txBody>
                  <a:tcPr marT="19050" marB="19050" marR="28575" marL="28575" anchor="b"/>
                </a:tc>
                <a:tc>
                  <a:txBody>
                    <a:bodyPr>
                      <a:noAutofit/>
                    </a:bodyPr>
                    <a:lstStyle/>
                    <a:p>
                      <a:pPr lvl="0" rtl="0" algn="r">
                        <a:lnSpc>
                          <a:spcPct val="115000"/>
                        </a:lnSpc>
                        <a:spcBef>
                          <a:spcPts val="0"/>
                        </a:spcBef>
                        <a:buNone/>
                      </a:pPr>
                      <a:r>
                        <a:rPr lang="en" sz="1000"/>
                        <a:t>97</a:t>
                      </a:r>
                    </a:p>
                  </a:txBody>
                  <a:tcPr marT="19050" marB="19050" marR="28575" marL="28575" anchor="b"/>
                </a:tc>
              </a:tr>
              <a:tr h="217475">
                <a:tc>
                  <a:txBody>
                    <a:bodyPr>
                      <a:noAutofit/>
                    </a:bodyPr>
                    <a:lstStyle/>
                    <a:p>
                      <a:pPr lvl="0" rtl="0">
                        <a:lnSpc>
                          <a:spcPct val="115000"/>
                        </a:lnSpc>
                        <a:spcBef>
                          <a:spcPts val="0"/>
                        </a:spcBef>
                        <a:buNone/>
                      </a:pPr>
                      <a:r>
                        <a:rPr lang="en" sz="1000"/>
                        <a:t>HP-UX 11.x</a:t>
                      </a:r>
                    </a:p>
                  </a:txBody>
                  <a:tcPr marT="19050" marB="19050" marR="28575" marL="28575" anchor="b"/>
                </a:tc>
                <a:tc>
                  <a:txBody>
                    <a:bodyPr>
                      <a:noAutofit/>
                    </a:bodyPr>
                    <a:lstStyle/>
                    <a:p>
                      <a:pPr lvl="0" rtl="0" algn="r">
                        <a:lnSpc>
                          <a:spcPct val="115000"/>
                        </a:lnSpc>
                        <a:spcBef>
                          <a:spcPts val="0"/>
                        </a:spcBef>
                        <a:buNone/>
                      </a:pPr>
                      <a:r>
                        <a:rPr lang="en" sz="1000"/>
                        <a:t>23</a:t>
                      </a:r>
                    </a:p>
                  </a:txBody>
                  <a:tcPr marT="19050" marB="19050" marR="28575" marL="28575" anchor="b"/>
                </a:tc>
              </a:tr>
              <a:tr h="217475">
                <a:tc>
                  <a:txBody>
                    <a:bodyPr>
                      <a:noAutofit/>
                    </a:bodyPr>
                    <a:lstStyle/>
                    <a:p>
                      <a:pPr lvl="0" rtl="0">
                        <a:lnSpc>
                          <a:spcPct val="115000"/>
                        </a:lnSpc>
                        <a:spcBef>
                          <a:spcPts val="0"/>
                        </a:spcBef>
                        <a:buNone/>
                      </a:pPr>
                      <a:r>
                        <a:rPr lang="en" sz="1000"/>
                        <a:t>Debian-5</a:t>
                      </a:r>
                    </a:p>
                  </a:txBody>
                  <a:tcPr marT="19050" marB="19050" marR="28575" marL="28575" anchor="b"/>
                </a:tc>
                <a:tc>
                  <a:txBody>
                    <a:bodyPr>
                      <a:noAutofit/>
                    </a:bodyPr>
                    <a:lstStyle/>
                    <a:p>
                      <a:pPr lvl="0" rtl="0" algn="r">
                        <a:lnSpc>
                          <a:spcPct val="115000"/>
                        </a:lnSpc>
                        <a:spcBef>
                          <a:spcPts val="0"/>
                        </a:spcBef>
                        <a:buNone/>
                      </a:pPr>
                      <a:r>
                        <a:rPr lang="en" sz="1000"/>
                        <a:t>21</a:t>
                      </a:r>
                    </a:p>
                  </a:txBody>
                  <a:tcPr marT="19050" marB="19050" marR="28575" marL="28575" anchor="b"/>
                </a:tc>
              </a:tr>
              <a:tr h="217475">
                <a:tc>
                  <a:txBody>
                    <a:bodyPr>
                      <a:noAutofit/>
                    </a:bodyPr>
                    <a:lstStyle/>
                    <a:p>
                      <a:pPr lvl="0" rtl="0">
                        <a:lnSpc>
                          <a:spcPct val="115000"/>
                        </a:lnSpc>
                        <a:spcBef>
                          <a:spcPts val="0"/>
                        </a:spcBef>
                        <a:buNone/>
                      </a:pPr>
                      <a:r>
                        <a:rPr lang="en" sz="1000"/>
                        <a:t>Linux</a:t>
                      </a:r>
                    </a:p>
                  </a:txBody>
                  <a:tcPr marT="19050" marB="19050" marR="28575" marL="28575" anchor="b"/>
                </a:tc>
                <a:tc>
                  <a:txBody>
                    <a:bodyPr>
                      <a:noAutofit/>
                    </a:bodyPr>
                    <a:lstStyle/>
                    <a:p>
                      <a:pPr lvl="0" rtl="0" algn="r">
                        <a:lnSpc>
                          <a:spcPct val="115000"/>
                        </a:lnSpc>
                        <a:spcBef>
                          <a:spcPts val="0"/>
                        </a:spcBef>
                        <a:buNone/>
                      </a:pPr>
                      <a:r>
                        <a:rPr lang="en" sz="1000"/>
                        <a:t>18</a:t>
                      </a:r>
                    </a:p>
                  </a:txBody>
                  <a:tcPr marT="19050" marB="19050" marR="28575" marL="28575" anchor="b"/>
                </a:tc>
              </a:tr>
              <a:tr h="217475">
                <a:tc>
                  <a:txBody>
                    <a:bodyPr>
                      <a:noAutofit/>
                    </a:bodyPr>
                    <a:lstStyle/>
                    <a:p>
                      <a:pPr lvl="0" rtl="0">
                        <a:lnSpc>
                          <a:spcPct val="115000"/>
                        </a:lnSpc>
                        <a:spcBef>
                          <a:spcPts val="0"/>
                        </a:spcBef>
                        <a:buNone/>
                      </a:pPr>
                      <a:r>
                        <a:rPr lang="en" sz="1000"/>
                        <a:t>Linux 2.6.x</a:t>
                      </a:r>
                    </a:p>
                  </a:txBody>
                  <a:tcPr marT="19050" marB="19050" marR="28575" marL="28575" anchor="b"/>
                </a:tc>
                <a:tc>
                  <a:txBody>
                    <a:bodyPr>
                      <a:noAutofit/>
                    </a:bodyPr>
                    <a:lstStyle/>
                    <a:p>
                      <a:pPr lvl="0" rtl="0" algn="r">
                        <a:lnSpc>
                          <a:spcPct val="115000"/>
                        </a:lnSpc>
                        <a:spcBef>
                          <a:spcPts val="0"/>
                        </a:spcBef>
                        <a:buNone/>
                      </a:pPr>
                      <a:r>
                        <a:rPr lang="en" sz="1000"/>
                        <a:t>11</a:t>
                      </a:r>
                    </a:p>
                  </a:txBody>
                  <a:tcPr marT="19050" marB="19050" marR="28575" marL="28575" anchor="b"/>
                </a:tc>
              </a:tr>
              <a:tr h="217475">
                <a:tc>
                  <a:txBody>
                    <a:bodyPr>
                      <a:noAutofit/>
                    </a:bodyPr>
                    <a:lstStyle/>
                    <a:p>
                      <a:pPr lvl="0" rtl="0">
                        <a:lnSpc>
                          <a:spcPct val="115000"/>
                        </a:lnSpc>
                        <a:spcBef>
                          <a:spcPts val="0"/>
                        </a:spcBef>
                        <a:buNone/>
                      </a:pPr>
                      <a:r>
                        <a:rPr lang="en" sz="1000"/>
                        <a:t>Linux 3.x</a:t>
                      </a:r>
                    </a:p>
                  </a:txBody>
                  <a:tcPr marT="19050" marB="19050" marR="28575" marL="28575" anchor="b"/>
                </a:tc>
                <a:tc>
                  <a:txBody>
                    <a:bodyPr>
                      <a:noAutofit/>
                    </a:bodyPr>
                    <a:lstStyle/>
                    <a:p>
                      <a:pPr lvl="0" rtl="0" algn="r">
                        <a:lnSpc>
                          <a:spcPct val="115000"/>
                        </a:lnSpc>
                        <a:spcBef>
                          <a:spcPts val="0"/>
                        </a:spcBef>
                        <a:buNone/>
                      </a:pPr>
                      <a:r>
                        <a:rPr lang="en" sz="1000"/>
                        <a:t>7</a:t>
                      </a:r>
                    </a:p>
                  </a:txBody>
                  <a:tcPr marT="19050" marB="19050" marR="28575" marL="28575" anchor="b"/>
                </a:tc>
              </a:tr>
              <a:tr h="217475">
                <a:tc>
                  <a:txBody>
                    <a:bodyPr>
                      <a:noAutofit/>
                    </a:bodyPr>
                    <a:lstStyle/>
                    <a:p>
                      <a:pPr lvl="0" rtl="0">
                        <a:lnSpc>
                          <a:spcPct val="115000"/>
                        </a:lnSpc>
                        <a:spcBef>
                          <a:spcPts val="0"/>
                        </a:spcBef>
                        <a:buNone/>
                      </a:pPr>
                      <a:r>
                        <a:rPr lang="en" sz="1000"/>
                        <a:t>FreeBSD</a:t>
                      </a:r>
                    </a:p>
                  </a:txBody>
                  <a:tcPr marT="19050" marB="19050" marR="28575" marL="28575" anchor="b"/>
                </a:tc>
                <a:tc>
                  <a:txBody>
                    <a:bodyPr>
                      <a:noAutofit/>
                    </a:bodyPr>
                    <a:lstStyle/>
                    <a:p>
                      <a:pPr lvl="0" rtl="0" algn="r">
                        <a:lnSpc>
                          <a:spcPct val="115000"/>
                        </a:lnSpc>
                        <a:spcBef>
                          <a:spcPts val="0"/>
                        </a:spcBef>
                        <a:buNone/>
                      </a:pPr>
                      <a:r>
                        <a:rPr lang="en" sz="1000"/>
                        <a:t>5</a:t>
                      </a:r>
                    </a:p>
                  </a:txBody>
                  <a:tcPr marT="19050" marB="19050" marR="28575" marL="28575" anchor="b"/>
                </a:tc>
              </a:tr>
              <a:tr h="217475">
                <a:tc>
                  <a:txBody>
                    <a:bodyPr>
                      <a:noAutofit/>
                    </a:bodyPr>
                    <a:lstStyle/>
                    <a:p>
                      <a:pPr lvl="0" rtl="0">
                        <a:lnSpc>
                          <a:spcPct val="115000"/>
                        </a:lnSpc>
                        <a:spcBef>
                          <a:spcPts val="0"/>
                        </a:spcBef>
                        <a:buNone/>
                      </a:pPr>
                      <a:r>
                        <a:rPr lang="en" sz="1000"/>
                        <a:t>Linux 2.4-2.6</a:t>
                      </a:r>
                    </a:p>
                  </a:txBody>
                  <a:tcPr marT="19050" marB="19050" marR="28575" marL="28575" anchor="b"/>
                </a:tc>
                <a:tc>
                  <a:txBody>
                    <a:bodyPr>
                      <a:noAutofit/>
                    </a:bodyPr>
                    <a:lstStyle/>
                    <a:p>
                      <a:pPr lvl="0" rtl="0" algn="r">
                        <a:lnSpc>
                          <a:spcPct val="115000"/>
                        </a:lnSpc>
                        <a:spcBef>
                          <a:spcPts val="0"/>
                        </a:spcBef>
                        <a:buNone/>
                      </a:pPr>
                      <a:r>
                        <a:rPr lang="en" sz="1000"/>
                        <a:t>5</a:t>
                      </a:r>
                    </a:p>
                  </a:txBody>
                  <a:tcPr marT="19050" marB="19050" marR="28575" marL="28575" anchor="b"/>
                </a:tc>
              </a:tr>
              <a:tr h="217475">
                <a:tc>
                  <a:txBody>
                    <a:bodyPr>
                      <a:noAutofit/>
                    </a:bodyPr>
                    <a:lstStyle/>
                    <a:p>
                      <a:pPr lvl="0" rtl="0">
                        <a:lnSpc>
                          <a:spcPct val="115000"/>
                        </a:lnSpc>
                        <a:spcBef>
                          <a:spcPts val="0"/>
                        </a:spcBef>
                        <a:buNone/>
                      </a:pPr>
                      <a:r>
                        <a:rPr lang="en" sz="1000"/>
                        <a:t>Linux 2.4.x</a:t>
                      </a:r>
                    </a:p>
                  </a:txBody>
                  <a:tcPr marT="19050" marB="19050" marR="28575" marL="28575" anchor="b"/>
                </a:tc>
                <a:tc>
                  <a:txBody>
                    <a:bodyPr>
                      <a:noAutofit/>
                    </a:bodyPr>
                    <a:lstStyle/>
                    <a:p>
                      <a:pPr lvl="0" rtl="0" algn="r">
                        <a:lnSpc>
                          <a:spcPct val="115000"/>
                        </a:lnSpc>
                        <a:spcBef>
                          <a:spcPts val="0"/>
                        </a:spcBef>
                        <a:buNone/>
                      </a:pPr>
                      <a:r>
                        <a:rPr lang="en" sz="1000"/>
                        <a:t>5</a:t>
                      </a:r>
                    </a:p>
                  </a:txBody>
                  <a:tcPr marT="19050" marB="19050" marR="28575" marL="28575" anchor="b"/>
                </a:tc>
              </a:tr>
              <a:tr h="217475">
                <a:tc>
                  <a:txBody>
                    <a:bodyPr>
                      <a:noAutofit/>
                    </a:bodyPr>
                    <a:lstStyle/>
                    <a:p>
                      <a:pPr lvl="0" rtl="0">
                        <a:lnSpc>
                          <a:spcPct val="115000"/>
                        </a:lnSpc>
                        <a:spcBef>
                          <a:spcPts val="0"/>
                        </a:spcBef>
                        <a:buNone/>
                      </a:pPr>
                      <a:r>
                        <a:rPr lang="en" sz="1000"/>
                        <a:t>Ubuntu 2</a:t>
                      </a:r>
                    </a:p>
                  </a:txBody>
                  <a:tcPr marT="19050" marB="19050" marR="28575" marL="28575" anchor="b"/>
                </a:tc>
                <a:tc>
                  <a:txBody>
                    <a:bodyPr>
                      <a:noAutofit/>
                    </a:bodyPr>
                    <a:lstStyle/>
                    <a:p>
                      <a:pPr lvl="0" rtl="0" algn="r">
                        <a:lnSpc>
                          <a:spcPct val="115000"/>
                        </a:lnSpc>
                        <a:spcBef>
                          <a:spcPts val="0"/>
                        </a:spcBef>
                        <a:buNone/>
                      </a:pPr>
                      <a:r>
                        <a:rPr lang="en" sz="1000"/>
                        <a:t>4</a:t>
                      </a:r>
                    </a:p>
                  </a:txBody>
                  <a:tcPr marT="19050" marB="19050" marR="28575" marL="28575" anchor="b"/>
                </a:tc>
              </a:tr>
              <a:tr h="217475">
                <a:tc>
                  <a:txBody>
                    <a:bodyPr>
                      <a:noAutofit/>
                    </a:bodyPr>
                    <a:lstStyle/>
                    <a:p>
                      <a:pPr lvl="0" rtl="0">
                        <a:lnSpc>
                          <a:spcPct val="115000"/>
                        </a:lnSpc>
                        <a:spcBef>
                          <a:spcPts val="0"/>
                        </a:spcBef>
                        <a:buNone/>
                      </a:pPr>
                      <a:r>
                        <a:rPr lang="en" sz="1000"/>
                        <a:t>Ubuntu 2.6</a:t>
                      </a:r>
                    </a:p>
                  </a:txBody>
                  <a:tcPr marT="19050" marB="19050" marR="28575" marL="28575" anchor="b"/>
                </a:tc>
                <a:tc>
                  <a:txBody>
                    <a:bodyPr>
                      <a:noAutofit/>
                    </a:bodyPr>
                    <a:lstStyle/>
                    <a:p>
                      <a:pPr lvl="0" rtl="0" algn="r">
                        <a:lnSpc>
                          <a:spcPct val="115000"/>
                        </a:lnSpc>
                        <a:spcBef>
                          <a:spcPts val="0"/>
                        </a:spcBef>
                        <a:buNone/>
                      </a:pPr>
                      <a:r>
                        <a:rPr lang="en" sz="1000"/>
                        <a:t>1</a:t>
                      </a:r>
                    </a:p>
                  </a:txBody>
                  <a:tcPr marT="19050" marB="19050" marR="28575" marL="28575" anchor="b"/>
                </a:tc>
              </a:tr>
              <a:tr h="217475">
                <a:tc>
                  <a:txBody>
                    <a:bodyPr>
                      <a:noAutofit/>
                    </a:bodyPr>
                    <a:lstStyle/>
                    <a:p>
                      <a:pPr lvl="0" rtl="0">
                        <a:lnSpc>
                          <a:spcPct val="115000"/>
                        </a:lnSpc>
                        <a:spcBef>
                          <a:spcPts val="0"/>
                        </a:spcBef>
                        <a:buNone/>
                      </a:pPr>
                      <a:r>
                        <a:rPr lang="en" sz="1000"/>
                        <a:t>Ubuntu 2.8</a:t>
                      </a:r>
                    </a:p>
                  </a:txBody>
                  <a:tcPr marT="19050" marB="19050" marR="28575" marL="28575" anchor="b"/>
                </a:tc>
                <a:tc>
                  <a:txBody>
                    <a:bodyPr>
                      <a:noAutofit/>
                    </a:bodyPr>
                    <a:lstStyle/>
                    <a:p>
                      <a:pPr lvl="0" rtl="0" algn="r">
                        <a:lnSpc>
                          <a:spcPct val="115000"/>
                        </a:lnSpc>
                        <a:spcBef>
                          <a:spcPts val="0"/>
                        </a:spcBef>
                        <a:buNone/>
                      </a:pPr>
                      <a:r>
                        <a:rPr lang="en" sz="1000"/>
                        <a:t>1</a:t>
                      </a:r>
                    </a:p>
                  </a:txBody>
                  <a:tcPr marT="19050" marB="19050" marR="28575" marL="28575" anchor="b"/>
                </a:tc>
              </a:tr>
              <a:tr h="217475">
                <a:tc>
                  <a:txBody>
                    <a:bodyPr>
                      <a:noAutofit/>
                    </a:bodyPr>
                    <a:lstStyle/>
                    <a:p>
                      <a:pPr lvl="0" rtl="0">
                        <a:lnSpc>
                          <a:spcPct val="115000"/>
                        </a:lnSpc>
                        <a:spcBef>
                          <a:spcPts val="0"/>
                        </a:spcBef>
                        <a:buNone/>
                      </a:pPr>
                      <a:r>
                        <a:t/>
                      </a:r>
                      <a:endParaRPr sz="1000"/>
                    </a:p>
                  </a:txBody>
                  <a:tcPr marT="19050" marB="19050" marR="28575" marL="28575" anchor="b"/>
                </a:tc>
                <a:tc>
                  <a:txBody>
                    <a:bodyPr>
                      <a:noAutofit/>
                    </a:bodyPr>
                    <a:lstStyle/>
                    <a:p>
                      <a:pPr lvl="0" rtl="0" algn="r">
                        <a:lnSpc>
                          <a:spcPct val="115000"/>
                        </a:lnSpc>
                        <a:spcBef>
                          <a:spcPts val="0"/>
                        </a:spcBef>
                        <a:buNone/>
                      </a:pPr>
                      <a:r>
                        <a:t/>
                      </a:r>
                      <a:endParaRPr sz="1000"/>
                    </a:p>
                  </a:txBody>
                  <a:tcPr marT="19050" marB="19050" marR="28575" marL="28575" anchor="b"/>
                </a:tc>
              </a:tr>
            </a:tbl>
          </a:graphicData>
        </a:graphic>
      </p:graphicFrame>
      <p:sp>
        <p:nvSpPr>
          <p:cNvPr id="153" name="Shape 153"/>
          <p:cNvSpPr txBox="1"/>
          <p:nvPr>
            <p:ph type="title"/>
          </p:nvPr>
        </p:nvSpPr>
        <p:spPr>
          <a:xfrm>
            <a:off x="1799100" y="280550"/>
            <a:ext cx="5545800" cy="458700"/>
          </a:xfrm>
          <a:prstGeom prst="rect">
            <a:avLst/>
          </a:prstGeom>
        </p:spPr>
        <p:txBody>
          <a:bodyPr anchorCtr="0" anchor="b" bIns="91425" lIns="91425" rIns="91425" tIns="91425">
            <a:noAutofit/>
          </a:bodyPr>
          <a:lstStyle/>
          <a:p>
            <a:pPr lvl="0" rtl="0" algn="ctr">
              <a:spcBef>
                <a:spcPts val="0"/>
              </a:spcBef>
              <a:buNone/>
            </a:pPr>
            <a:r>
              <a:rPr lang="en" sz="2400">
                <a:latin typeface="Georgia"/>
                <a:ea typeface="Georgia"/>
                <a:cs typeface="Georgia"/>
                <a:sym typeface="Georgia"/>
              </a:rPr>
              <a:t>Which is the most popular OS?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idx="1" type="body"/>
          </p:nvPr>
        </p:nvSpPr>
        <p:spPr>
          <a:xfrm>
            <a:off x="218175" y="884175"/>
            <a:ext cx="3386400" cy="3696900"/>
          </a:xfrm>
          <a:prstGeom prst="rect">
            <a:avLst/>
          </a:prstGeom>
        </p:spPr>
        <p:txBody>
          <a:bodyPr anchorCtr="0" anchor="t" bIns="91425" lIns="91425" rIns="91425" tIns="91425">
            <a:noAutofit/>
          </a:bodyPr>
          <a:lstStyle/>
          <a:p>
            <a:pPr indent="387350" lvl="0" marL="457200" rtl="0">
              <a:lnSpc>
                <a:spcPct val="150000"/>
              </a:lnSpc>
              <a:spcBef>
                <a:spcPts val="0"/>
              </a:spcBef>
              <a:spcAft>
                <a:spcPts val="200"/>
              </a:spcAft>
              <a:buClr>
                <a:srgbClr val="000000"/>
              </a:buClr>
              <a:buSzPct val="91666"/>
              <a:buFont typeface="Arial"/>
              <a:buNone/>
            </a:pPr>
            <a:r>
              <a:rPr b="1" lang="en" sz="1200"/>
              <a:t>Linear-Regression</a:t>
            </a:r>
          </a:p>
          <a:p>
            <a:pPr lvl="0" rtl="0">
              <a:lnSpc>
                <a:spcPct val="100000"/>
              </a:lnSpc>
              <a:spcBef>
                <a:spcPts val="0"/>
              </a:spcBef>
              <a:spcAft>
                <a:spcPts val="200"/>
              </a:spcAft>
              <a:buNone/>
            </a:pPr>
            <a:r>
              <a:rPr lang="en" sz="1200"/>
              <a:t>-&gt; </a:t>
            </a:r>
            <a:r>
              <a:rPr lang="en" sz="1200" u="sng"/>
              <a:t>Assumption (H0)</a:t>
            </a:r>
            <a:r>
              <a:rPr lang="en" sz="1200"/>
              <a:t>: </a:t>
            </a:r>
          </a:p>
          <a:p>
            <a:pPr lvl="0">
              <a:lnSpc>
                <a:spcPct val="100000"/>
              </a:lnSpc>
              <a:spcBef>
                <a:spcPts val="0"/>
              </a:spcBef>
              <a:spcAft>
                <a:spcPts val="200"/>
              </a:spcAft>
              <a:buNone/>
            </a:pPr>
            <a:r>
              <a:rPr lang="en" sz="1100"/>
              <a:t>The popularity of operating system influences the number of remote exploit.</a:t>
            </a:r>
          </a:p>
          <a:p>
            <a:pPr lvl="0" rtl="0">
              <a:lnSpc>
                <a:spcPct val="100000"/>
              </a:lnSpc>
              <a:spcBef>
                <a:spcPts val="0"/>
              </a:spcBef>
              <a:spcAft>
                <a:spcPts val="200"/>
              </a:spcAft>
              <a:buNone/>
            </a:pPr>
            <a:r>
              <a:t/>
            </a:r>
            <a:endParaRPr sz="1200"/>
          </a:p>
          <a:p>
            <a:pPr lvl="0" rtl="0">
              <a:lnSpc>
                <a:spcPct val="100000"/>
              </a:lnSpc>
              <a:spcBef>
                <a:spcPts val="0"/>
              </a:spcBef>
              <a:spcAft>
                <a:spcPts val="200"/>
              </a:spcAft>
              <a:buNone/>
            </a:pPr>
            <a:r>
              <a:rPr lang="en" sz="1200"/>
              <a:t>-&gt; </a:t>
            </a:r>
            <a:r>
              <a:rPr lang="en" sz="1200" u="sng"/>
              <a:t>Result</a:t>
            </a:r>
            <a:r>
              <a:rPr lang="en" sz="1200"/>
              <a:t>:</a:t>
            </a:r>
          </a:p>
          <a:p>
            <a:pPr lvl="0">
              <a:lnSpc>
                <a:spcPct val="100000"/>
              </a:lnSpc>
              <a:spcBef>
                <a:spcPts val="0"/>
              </a:spcBef>
              <a:spcAft>
                <a:spcPts val="200"/>
              </a:spcAft>
              <a:buNone/>
            </a:pPr>
            <a:r>
              <a:rPr lang="en" sz="1100"/>
              <a:t>Coefficients:</a:t>
            </a:r>
            <a:br>
              <a:rPr lang="en" sz="1100"/>
            </a:br>
            <a:r>
              <a:rPr lang="en" sz="1100"/>
              <a:t>            Estimate Std. Error t value Pr(&gt;|t|)  </a:t>
            </a:r>
            <a:br>
              <a:rPr lang="en" sz="1100"/>
            </a:br>
            <a:r>
              <a:rPr lang="en" sz="1100"/>
              <a:t>(Intercept)   2.4030     1.0992   2.186   0.0493 *</a:t>
            </a:r>
            <a:br>
              <a:rPr lang="en" sz="1100"/>
            </a:br>
            <a:r>
              <a:rPr lang="en" sz="1100"/>
              <a:t>lgICS         0.2476     0.2368   1.045   0.3165  </a:t>
            </a:r>
            <a:br>
              <a:rPr lang="en" sz="1100"/>
            </a:br>
            <a:r>
              <a:rPr lang="en" sz="1100"/>
              <a:t>F-statistic: 1.093 on 1 and 12 DF,  </a:t>
            </a:r>
            <a:r>
              <a:rPr lang="en" sz="1100">
                <a:highlight>
                  <a:srgbClr val="FFD966"/>
                </a:highlight>
              </a:rPr>
              <a:t>p-value: 0.3165</a:t>
            </a:r>
          </a:p>
          <a:p>
            <a:pPr lvl="0" rtl="0">
              <a:lnSpc>
                <a:spcPct val="100000"/>
              </a:lnSpc>
              <a:spcBef>
                <a:spcPts val="0"/>
              </a:spcBef>
              <a:spcAft>
                <a:spcPts val="200"/>
              </a:spcAft>
              <a:buNone/>
            </a:pPr>
            <a:r>
              <a:t/>
            </a:r>
            <a:endParaRPr sz="1200"/>
          </a:p>
          <a:p>
            <a:pPr lvl="0" rtl="0">
              <a:lnSpc>
                <a:spcPct val="100000"/>
              </a:lnSpc>
              <a:spcBef>
                <a:spcPts val="0"/>
              </a:spcBef>
              <a:spcAft>
                <a:spcPts val="200"/>
              </a:spcAft>
              <a:buNone/>
            </a:pPr>
            <a:r>
              <a:rPr lang="en" sz="1200"/>
              <a:t>-&gt; </a:t>
            </a:r>
            <a:r>
              <a:rPr lang="en" sz="1200" u="sng"/>
              <a:t>Conclusion</a:t>
            </a:r>
            <a:r>
              <a:rPr lang="en" sz="1200"/>
              <a:t>:</a:t>
            </a:r>
          </a:p>
          <a:p>
            <a:pPr lvl="0" rtl="0">
              <a:lnSpc>
                <a:spcPct val="100000"/>
              </a:lnSpc>
              <a:spcBef>
                <a:spcPts val="0"/>
              </a:spcBef>
              <a:spcAft>
                <a:spcPts val="200"/>
              </a:spcAft>
              <a:buNone/>
            </a:pPr>
            <a:r>
              <a:rPr lang="en" sz="1100">
                <a:highlight>
                  <a:srgbClr val="FFD966"/>
                </a:highlight>
              </a:rPr>
              <a:t>Abort H0 </a:t>
            </a:r>
            <a:r>
              <a:rPr lang="en" sz="1100"/>
              <a:t>assumption. </a:t>
            </a:r>
          </a:p>
          <a:p>
            <a:pPr lvl="0">
              <a:lnSpc>
                <a:spcPct val="100000"/>
              </a:lnSpc>
              <a:spcBef>
                <a:spcPts val="0"/>
              </a:spcBef>
              <a:spcAft>
                <a:spcPts val="200"/>
              </a:spcAft>
              <a:buNone/>
            </a:pPr>
            <a:r>
              <a:rPr lang="en" sz="1100"/>
              <a:t>There are not enough evidence to say popular OS has more remote exploits.</a:t>
            </a:r>
          </a:p>
        </p:txBody>
      </p:sp>
      <p:pic>
        <p:nvPicPr>
          <p:cNvPr id="159" name="Shape 159" title="Chart"/>
          <p:cNvPicPr preferRelativeResize="0"/>
          <p:nvPr/>
        </p:nvPicPr>
        <p:blipFill>
          <a:blip r:embed="rId3">
            <a:alphaModFix/>
          </a:blip>
          <a:stretch>
            <a:fillRect/>
          </a:stretch>
        </p:blipFill>
        <p:spPr>
          <a:xfrm>
            <a:off x="3604575" y="1102674"/>
            <a:ext cx="5497525" cy="3259924"/>
          </a:xfrm>
          <a:prstGeom prst="rect">
            <a:avLst/>
          </a:prstGeom>
          <a:noFill/>
          <a:ln>
            <a:noFill/>
          </a:ln>
        </p:spPr>
      </p:pic>
      <p:sp>
        <p:nvSpPr>
          <p:cNvPr id="160" name="Shape 160"/>
          <p:cNvSpPr txBox="1"/>
          <p:nvPr>
            <p:ph type="title"/>
          </p:nvPr>
        </p:nvSpPr>
        <p:spPr>
          <a:xfrm>
            <a:off x="1799100" y="280550"/>
            <a:ext cx="5545800" cy="458700"/>
          </a:xfrm>
          <a:prstGeom prst="rect">
            <a:avLst/>
          </a:prstGeom>
        </p:spPr>
        <p:txBody>
          <a:bodyPr anchorCtr="0" anchor="b" bIns="91425" lIns="91425" rIns="91425" tIns="91425">
            <a:noAutofit/>
          </a:bodyPr>
          <a:lstStyle/>
          <a:p>
            <a:pPr lvl="0" rtl="0" algn="ctr">
              <a:spcBef>
                <a:spcPts val="0"/>
              </a:spcBef>
              <a:buNone/>
            </a:pPr>
            <a:r>
              <a:rPr lang="en" sz="2400">
                <a:latin typeface="Georgia"/>
                <a:ea typeface="Georgia"/>
                <a:cs typeface="Georgia"/>
                <a:sym typeface="Georgia"/>
              </a:rPr>
              <a:t>Popular OS has more Remote exploits? </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sz="3600"/>
              <a:t>Potential</a:t>
            </a:r>
            <a:r>
              <a:rPr lang="en" sz="3600"/>
              <a:t> Incidents faced by Industrial Control Systems</a:t>
            </a:r>
          </a:p>
        </p:txBody>
      </p:sp>
      <p:sp>
        <p:nvSpPr>
          <p:cNvPr id="166" name="Shape 166"/>
          <p:cNvSpPr txBox="1"/>
          <p:nvPr/>
        </p:nvSpPr>
        <p:spPr>
          <a:xfrm>
            <a:off x="548650" y="1189250"/>
            <a:ext cx="8304900" cy="3135300"/>
          </a:xfrm>
          <a:prstGeom prst="rect">
            <a:avLst/>
          </a:prstGeom>
          <a:noFill/>
          <a:ln>
            <a:noFill/>
          </a:ln>
        </p:spPr>
        <p:txBody>
          <a:bodyPr anchorCtr="0" anchor="t" bIns="91425" lIns="91425" rIns="91425" tIns="91425">
            <a:noAutofit/>
          </a:bodyPr>
          <a:lstStyle/>
          <a:p>
            <a:pPr lvl="0" rtl="0">
              <a:spcBef>
                <a:spcPts val="0"/>
              </a:spcBef>
              <a:buNone/>
            </a:pPr>
            <a:r>
              <a:rPr lang="en"/>
              <a:t>Threats to industrial controls systems can come from many various sources including terrorists groups, disgruntled employees, malicious intruders, accidents and system complications. The chance of an incident grows as ICS’s are connected to the internet. </a:t>
            </a:r>
          </a:p>
          <a:p>
            <a:pPr lvl="0" rtl="0">
              <a:spcBef>
                <a:spcPts val="0"/>
              </a:spcBef>
              <a:buNone/>
            </a:pPr>
            <a:r>
              <a:t/>
            </a:r>
            <a:endParaRPr/>
          </a:p>
          <a:p>
            <a:pPr lvl="0" rtl="0">
              <a:spcBef>
                <a:spcPts val="0"/>
              </a:spcBef>
              <a:buNone/>
            </a:pPr>
            <a:r>
              <a:rPr lang="en"/>
              <a:t>Incidents may include: </a:t>
            </a:r>
          </a:p>
          <a:p>
            <a:pPr indent="-228600" lvl="0" marL="457200" rtl="0">
              <a:spcBef>
                <a:spcPts val="0"/>
              </a:spcBef>
              <a:buChar char="-"/>
            </a:pPr>
            <a:r>
              <a:rPr lang="en"/>
              <a:t>Unauthorized changes to commands, code, instructions, or alarm thresholds. </a:t>
            </a:r>
          </a:p>
          <a:p>
            <a:pPr indent="-228600" lvl="0" marL="457200" rtl="0">
              <a:spcBef>
                <a:spcPts val="0"/>
              </a:spcBef>
              <a:buChar char="-"/>
            </a:pPr>
            <a:r>
              <a:rPr lang="en"/>
              <a:t>Blocked or delayed flow of information </a:t>
            </a:r>
          </a:p>
          <a:p>
            <a:pPr indent="-228600" lvl="0" marL="457200" rtl="0">
              <a:spcBef>
                <a:spcPts val="0"/>
              </a:spcBef>
              <a:buChar char="-"/>
            </a:pPr>
            <a:r>
              <a:rPr lang="en"/>
              <a:t>Inaccurate information due to unauthorized changes</a:t>
            </a:r>
          </a:p>
          <a:p>
            <a:pPr indent="-228600" lvl="0" marL="457200" rtl="0">
              <a:spcBef>
                <a:spcPts val="0"/>
              </a:spcBef>
              <a:buChar char="-"/>
            </a:pPr>
            <a:r>
              <a:rPr lang="en"/>
              <a:t>Modifications of ICS software or configuration settings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265500" y="929275"/>
            <a:ext cx="4045200" cy="1786200"/>
          </a:xfrm>
          <a:prstGeom prst="rect">
            <a:avLst/>
          </a:prstGeom>
        </p:spPr>
        <p:txBody>
          <a:bodyPr anchorCtr="0" anchor="b" bIns="91425" lIns="91425" rIns="91425" tIns="91425">
            <a:noAutofit/>
          </a:bodyPr>
          <a:lstStyle/>
          <a:p>
            <a:pPr lvl="0">
              <a:spcBef>
                <a:spcPts val="0"/>
              </a:spcBef>
              <a:buNone/>
            </a:pPr>
            <a:r>
              <a:rPr lang="en"/>
              <a:t>Conclusions</a:t>
            </a:r>
          </a:p>
        </p:txBody>
      </p:sp>
      <p:sp>
        <p:nvSpPr>
          <p:cNvPr id="172" name="Shape 172"/>
          <p:cNvSpPr txBox="1"/>
          <p:nvPr>
            <p:ph idx="1" type="subTitle"/>
          </p:nvPr>
        </p:nvSpPr>
        <p:spPr>
          <a:xfrm>
            <a:off x="265500" y="2769000"/>
            <a:ext cx="4045200" cy="1574100"/>
          </a:xfrm>
          <a:prstGeom prst="rect">
            <a:avLst/>
          </a:prstGeom>
        </p:spPr>
        <p:txBody>
          <a:bodyPr anchorCtr="0" anchor="t" bIns="91425" lIns="91425" rIns="91425" tIns="91425">
            <a:noAutofit/>
          </a:bodyPr>
          <a:lstStyle/>
          <a:p>
            <a:pPr lvl="0">
              <a:spcBef>
                <a:spcPts val="0"/>
              </a:spcBef>
              <a:buNone/>
            </a:pPr>
            <a:r>
              <a:rPr lang="en"/>
              <a:t>A Summary</a:t>
            </a:r>
          </a:p>
        </p:txBody>
      </p:sp>
      <p:sp>
        <p:nvSpPr>
          <p:cNvPr id="173" name="Shape 173"/>
          <p:cNvSpPr txBox="1"/>
          <p:nvPr>
            <p:ph idx="2" type="body"/>
          </p:nvPr>
        </p:nvSpPr>
        <p:spPr>
          <a:xfrm>
            <a:off x="4929600" y="595375"/>
            <a:ext cx="3837000" cy="3842700"/>
          </a:xfrm>
          <a:prstGeom prst="rect">
            <a:avLst/>
          </a:prstGeom>
        </p:spPr>
        <p:txBody>
          <a:bodyPr anchorCtr="0" anchor="ctr" bIns="91425" lIns="91425" rIns="91425" tIns="91425">
            <a:noAutofit/>
          </a:bodyPr>
          <a:lstStyle/>
          <a:p>
            <a:pPr indent="-228600" lvl="0" marL="457200" rtl="0">
              <a:spcBef>
                <a:spcPts val="0"/>
              </a:spcBef>
              <a:buChar char="-"/>
            </a:pPr>
            <a:r>
              <a:rPr lang="en"/>
              <a:t>Leverett’s findings:</a:t>
            </a:r>
          </a:p>
          <a:p>
            <a:pPr indent="-228600" lvl="1" marL="914400" rtl="0">
              <a:spcBef>
                <a:spcPts val="0"/>
              </a:spcBef>
              <a:buChar char="-"/>
            </a:pPr>
            <a:r>
              <a:rPr lang="en"/>
              <a:t>Industrial Control Systems are connected to the internet </a:t>
            </a:r>
          </a:p>
          <a:p>
            <a:pPr indent="-228600" lvl="1" marL="914400" rtl="0">
              <a:spcBef>
                <a:spcPts val="0"/>
              </a:spcBef>
              <a:buChar char="-"/>
            </a:pPr>
            <a:r>
              <a:rPr lang="en"/>
              <a:t>Remain connected over time</a:t>
            </a:r>
          </a:p>
          <a:p>
            <a:pPr indent="-228600" lvl="0" marL="457200" rtl="0">
              <a:spcBef>
                <a:spcPts val="0"/>
              </a:spcBef>
              <a:buChar char="-"/>
            </a:pPr>
            <a:r>
              <a:rPr lang="en"/>
              <a:t>Our research:</a:t>
            </a:r>
          </a:p>
          <a:p>
            <a:pPr indent="-228600" lvl="1" marL="914400" rtl="0">
              <a:spcBef>
                <a:spcPts val="0"/>
              </a:spcBef>
              <a:buChar char="-"/>
            </a:pPr>
            <a:r>
              <a:rPr lang="en"/>
              <a:t>ICS continue to remain online with ports vulnerable to scans</a:t>
            </a:r>
          </a:p>
          <a:p>
            <a:pPr indent="-228600" lvl="1" marL="914400" rtl="0">
              <a:spcBef>
                <a:spcPts val="0"/>
              </a:spcBef>
              <a:buChar char="-"/>
            </a:pPr>
            <a:r>
              <a:rPr lang="en"/>
              <a:t>108 countries increased in number of internet-connected Industrial Control Systems</a:t>
            </a:r>
          </a:p>
          <a:p>
            <a:pPr indent="-228600" lvl="1" marL="914400" rtl="0">
              <a:spcBef>
                <a:spcPts val="0"/>
              </a:spcBef>
              <a:buChar char="-"/>
            </a:pPr>
            <a:r>
              <a:rPr lang="en"/>
              <a:t>Only 3 countries did not increase</a:t>
            </a:r>
          </a:p>
          <a:p>
            <a:pPr indent="-228600" lvl="1" marL="914400" rtl="0">
              <a:spcBef>
                <a:spcPts val="0"/>
              </a:spcBef>
              <a:buChar char="-"/>
            </a:pPr>
            <a:r>
              <a:rPr lang="en"/>
              <a:t>We found almost 600% increase in the number of CS connections globally</a:t>
            </a:r>
          </a:p>
          <a:p>
            <a:pPr indent="-228600" lvl="1" marL="914400" rtl="0">
              <a:spcBef>
                <a:spcPts val="0"/>
              </a:spcBef>
              <a:buChar char="-"/>
            </a:pPr>
            <a:r>
              <a:rPr lang="en"/>
              <a:t>Programmable Automation Controller increased by 25,000%</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ctrTitle"/>
          </p:nvPr>
        </p:nvSpPr>
        <p:spPr>
          <a:xfrm>
            <a:off x="3044700" y="1444255"/>
            <a:ext cx="3054600" cy="1537199"/>
          </a:xfrm>
          <a:prstGeom prst="rect">
            <a:avLst/>
          </a:prstGeom>
        </p:spPr>
        <p:txBody>
          <a:bodyPr anchorCtr="0" anchor="b" bIns="91425" lIns="91425" rIns="91425" tIns="91425">
            <a:noAutofit/>
          </a:bodyPr>
          <a:lstStyle/>
          <a:p>
            <a:pPr lvl="0" rtl="0">
              <a:spcBef>
                <a:spcPts val="0"/>
              </a:spcBef>
              <a:buNone/>
            </a:pPr>
            <a:r>
              <a:rPr lang="en" sz="4800"/>
              <a:t>Questions?</a:t>
            </a:r>
          </a:p>
        </p:txBody>
      </p:sp>
      <p:sp>
        <p:nvSpPr>
          <p:cNvPr id="179" name="Shape 179"/>
          <p:cNvSpPr txBox="1"/>
          <p:nvPr>
            <p:ph idx="1" type="subTitle"/>
          </p:nvPr>
        </p:nvSpPr>
        <p:spPr>
          <a:xfrm>
            <a:off x="2700175" y="3116575"/>
            <a:ext cx="3657600" cy="701400"/>
          </a:xfrm>
          <a:prstGeom prst="rect">
            <a:avLst/>
          </a:prstGeom>
        </p:spPr>
        <p:txBody>
          <a:bodyPr anchorCtr="0" anchor="t" bIns="91425" lIns="91425" rIns="91425" tIns="91425">
            <a:noAutofit/>
          </a:bodyPr>
          <a:lstStyle/>
          <a:p>
            <a:pPr lvl="0" rtl="0">
              <a:spcBef>
                <a:spcPts val="0"/>
              </a:spcBef>
              <a:buNone/>
            </a:pPr>
            <a:r>
              <a:rPr lang="en"/>
              <a:t>It’s fine if you have none :&gt;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265500" y="929275"/>
            <a:ext cx="4045200" cy="1786200"/>
          </a:xfrm>
          <a:prstGeom prst="rect">
            <a:avLst/>
          </a:prstGeom>
        </p:spPr>
        <p:txBody>
          <a:bodyPr anchorCtr="0" anchor="b" bIns="91425" lIns="91425" rIns="91425" tIns="91425">
            <a:noAutofit/>
          </a:bodyPr>
          <a:lstStyle/>
          <a:p>
            <a:pPr lvl="0">
              <a:spcBef>
                <a:spcPts val="0"/>
              </a:spcBef>
              <a:buNone/>
            </a:pPr>
            <a:r>
              <a:rPr lang="en"/>
              <a:t>Industrial Control Systems</a:t>
            </a:r>
          </a:p>
        </p:txBody>
      </p:sp>
      <p:sp>
        <p:nvSpPr>
          <p:cNvPr id="69" name="Shape 69"/>
          <p:cNvSpPr txBox="1"/>
          <p:nvPr>
            <p:ph idx="1" type="subTitle"/>
          </p:nvPr>
        </p:nvSpPr>
        <p:spPr>
          <a:xfrm>
            <a:off x="265500" y="2769000"/>
            <a:ext cx="4045200" cy="1574100"/>
          </a:xfrm>
          <a:prstGeom prst="rect">
            <a:avLst/>
          </a:prstGeom>
        </p:spPr>
        <p:txBody>
          <a:bodyPr anchorCtr="0" anchor="t" bIns="91425" lIns="91425" rIns="91425" tIns="91425">
            <a:noAutofit/>
          </a:bodyPr>
          <a:lstStyle/>
          <a:p>
            <a:pPr lvl="0">
              <a:spcBef>
                <a:spcPts val="0"/>
              </a:spcBef>
              <a:buNone/>
            </a:pPr>
            <a:r>
              <a:rPr lang="en"/>
              <a:t>Background</a:t>
            </a:r>
          </a:p>
        </p:txBody>
      </p:sp>
      <p:sp>
        <p:nvSpPr>
          <p:cNvPr id="70" name="Shape 70"/>
          <p:cNvSpPr txBox="1"/>
          <p:nvPr>
            <p:ph idx="2" type="body"/>
          </p:nvPr>
        </p:nvSpPr>
        <p:spPr>
          <a:xfrm>
            <a:off x="4744125" y="150600"/>
            <a:ext cx="4240500" cy="4830300"/>
          </a:xfrm>
          <a:prstGeom prst="rect">
            <a:avLst/>
          </a:prstGeom>
        </p:spPr>
        <p:txBody>
          <a:bodyPr anchorCtr="0" anchor="t" bIns="91425" lIns="91425" rIns="91425" tIns="91425">
            <a:noAutofit/>
          </a:bodyPr>
          <a:lstStyle/>
          <a:p>
            <a:pPr lvl="0">
              <a:spcBef>
                <a:spcPts val="0"/>
              </a:spcBef>
              <a:buNone/>
            </a:pPr>
            <a:r>
              <a:rPr lang="en" sz="1400">
                <a:latin typeface="Economica"/>
                <a:ea typeface="Economica"/>
                <a:cs typeface="Economica"/>
                <a:sym typeface="Economica"/>
              </a:rPr>
              <a:t>ICS - a term that describes several types of cyber-physical and computerized control systems that are associated with industrial production</a:t>
            </a:r>
            <a:r>
              <a:rPr lang="en" sz="1400">
                <a:solidFill>
                  <a:schemeClr val="dk1"/>
                </a:solidFill>
                <a:latin typeface="Economica"/>
                <a:ea typeface="Economica"/>
                <a:cs typeface="Economica"/>
                <a:sym typeface="Economica"/>
              </a:rPr>
              <a:t>. </a:t>
            </a:r>
          </a:p>
          <a:p>
            <a:pPr indent="0" lvl="0" marL="457200">
              <a:spcBef>
                <a:spcPts val="0"/>
              </a:spcBef>
              <a:buNone/>
            </a:pPr>
            <a:r>
              <a:rPr lang="en" sz="1400">
                <a:latin typeface="Economica"/>
                <a:ea typeface="Economica"/>
                <a:cs typeface="Economica"/>
                <a:sym typeface="Economica"/>
              </a:rPr>
              <a:t>Includes technologies such as: </a:t>
            </a:r>
          </a:p>
          <a:p>
            <a:pPr indent="-317500" lvl="0" marL="914400" rtl="0">
              <a:spcBef>
                <a:spcPts val="0"/>
              </a:spcBef>
              <a:buSzPct val="100000"/>
              <a:buFont typeface="Economica"/>
              <a:buChar char="-"/>
            </a:pPr>
            <a:r>
              <a:rPr lang="en" sz="1400">
                <a:latin typeface="Economica"/>
                <a:ea typeface="Economica"/>
                <a:cs typeface="Economica"/>
                <a:sym typeface="Economica"/>
              </a:rPr>
              <a:t>PLCs</a:t>
            </a:r>
          </a:p>
          <a:p>
            <a:pPr indent="-317500" lvl="0" marL="914400" rtl="0">
              <a:spcBef>
                <a:spcPts val="0"/>
              </a:spcBef>
              <a:buSzPct val="100000"/>
              <a:buFont typeface="Economica"/>
              <a:buChar char="-"/>
            </a:pPr>
            <a:r>
              <a:rPr lang="en" sz="1400">
                <a:latin typeface="Economica"/>
                <a:ea typeface="Economica"/>
                <a:cs typeface="Economica"/>
                <a:sym typeface="Economica"/>
              </a:rPr>
              <a:t>SCADA Systems</a:t>
            </a:r>
          </a:p>
          <a:p>
            <a:pPr indent="-317500" lvl="0" marL="914400">
              <a:spcBef>
                <a:spcPts val="0"/>
              </a:spcBef>
              <a:buSzPct val="100000"/>
              <a:buFont typeface="Economica"/>
              <a:buChar char="-"/>
            </a:pPr>
            <a:r>
              <a:rPr lang="en" sz="1400">
                <a:latin typeface="Economica"/>
                <a:ea typeface="Economica"/>
                <a:cs typeface="Economica"/>
                <a:sym typeface="Economica"/>
              </a:rPr>
              <a:t>Distributed Control Systems</a:t>
            </a:r>
          </a:p>
          <a:p>
            <a:pPr lvl="0">
              <a:spcBef>
                <a:spcPts val="0"/>
              </a:spcBef>
              <a:buNone/>
            </a:pPr>
            <a:r>
              <a:rPr lang="en" sz="1400">
                <a:latin typeface="Economica"/>
                <a:ea typeface="Economica"/>
                <a:cs typeface="Economica"/>
                <a:sym typeface="Economica"/>
              </a:rPr>
              <a:t>Industrial Control systems are used in critical national infrastructure such as nuclear power plants, water generation plants and electrical power grids. </a:t>
            </a:r>
          </a:p>
          <a:p>
            <a:pPr lvl="0">
              <a:spcBef>
                <a:spcPts val="0"/>
              </a:spcBef>
              <a:buNone/>
            </a:pPr>
            <a:r>
              <a:t/>
            </a:r>
            <a:endParaRPr sz="1400">
              <a:latin typeface="Economica"/>
              <a:ea typeface="Economica"/>
              <a:cs typeface="Economica"/>
              <a:sym typeface="Economica"/>
            </a:endParaRPr>
          </a:p>
          <a:p>
            <a:pPr lvl="0">
              <a:spcBef>
                <a:spcPts val="0"/>
              </a:spcBef>
              <a:buNone/>
            </a:pPr>
            <a:r>
              <a:t/>
            </a:r>
            <a:endParaRPr sz="1400">
              <a:latin typeface="Economica"/>
              <a:ea typeface="Economica"/>
              <a:cs typeface="Economica"/>
              <a:sym typeface="Economi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11700" y="315925"/>
            <a:ext cx="8520600" cy="1190100"/>
          </a:xfrm>
          <a:prstGeom prst="rect">
            <a:avLst/>
          </a:prstGeom>
        </p:spPr>
        <p:txBody>
          <a:bodyPr anchorCtr="0" anchor="b" bIns="91425" lIns="91425" rIns="91425" tIns="91425">
            <a:noAutofit/>
          </a:bodyPr>
          <a:lstStyle/>
          <a:p>
            <a:pPr lvl="0">
              <a:spcBef>
                <a:spcPts val="0"/>
              </a:spcBef>
              <a:buClr>
                <a:schemeClr val="dk1"/>
              </a:buClr>
              <a:buSzPct val="100000"/>
              <a:buFont typeface="Arial"/>
              <a:buNone/>
            </a:pPr>
            <a:r>
              <a:rPr lang="en" sz="1100"/>
              <a:t>	 		 		 	 	 		</a:t>
            </a:r>
          </a:p>
          <a:p>
            <a:pPr lvl="0">
              <a:spcBef>
                <a:spcPts val="0"/>
              </a:spcBef>
              <a:buClr>
                <a:schemeClr val="dk1"/>
              </a:buClr>
              <a:buSzPct val="100000"/>
              <a:buFont typeface="Arial"/>
              <a:buNone/>
            </a:pPr>
            <a:r>
              <a:rPr lang="en" sz="1100"/>
              <a:t>			</a:t>
            </a:r>
          </a:p>
          <a:p>
            <a:pPr lvl="0">
              <a:spcBef>
                <a:spcPts val="0"/>
              </a:spcBef>
              <a:buClr>
                <a:schemeClr val="dk1"/>
              </a:buClr>
              <a:buSzPct val="100000"/>
              <a:buFont typeface="Arial"/>
              <a:buNone/>
            </a:pPr>
            <a:r>
              <a:rPr lang="en" sz="1100"/>
              <a:t>				</a:t>
            </a:r>
          </a:p>
          <a:p>
            <a:pPr lvl="0">
              <a:spcBef>
                <a:spcPts val="0"/>
              </a:spcBef>
              <a:buClr>
                <a:schemeClr val="dk1"/>
              </a:buClr>
              <a:buSzPct val="100000"/>
              <a:buFont typeface="Arial"/>
              <a:buNone/>
            </a:pPr>
            <a:r>
              <a:rPr lang="en" sz="1100"/>
              <a:t>					</a:t>
            </a:r>
          </a:p>
          <a:p>
            <a:pPr lvl="0" rtl="0" algn="ctr">
              <a:spcBef>
                <a:spcPts val="0"/>
              </a:spcBef>
              <a:buNone/>
            </a:pPr>
            <a:r>
              <a:rPr lang="en" sz="2500"/>
              <a:t>Quantitatively Assessing and Visualising Industrial System Attack Surfaces </a:t>
            </a:r>
          </a:p>
          <a:p>
            <a:pPr lvl="0" algn="ctr">
              <a:spcBef>
                <a:spcPts val="0"/>
              </a:spcBef>
              <a:buNone/>
            </a:pPr>
            <a:r>
              <a:rPr lang="en" sz="2500"/>
              <a:t>by Éireann Leverett</a:t>
            </a:r>
          </a:p>
        </p:txBody>
      </p:sp>
      <p:sp>
        <p:nvSpPr>
          <p:cNvPr id="76" name="Shape 76"/>
          <p:cNvSpPr txBox="1"/>
          <p:nvPr>
            <p:ph idx="1" type="body"/>
          </p:nvPr>
        </p:nvSpPr>
        <p:spPr>
          <a:xfrm>
            <a:off x="311700" y="1506025"/>
            <a:ext cx="3999900" cy="3568200"/>
          </a:xfrm>
          <a:prstGeom prst="rect">
            <a:avLst/>
          </a:prstGeom>
        </p:spPr>
        <p:txBody>
          <a:bodyPr anchorCtr="0" anchor="t" bIns="91425" lIns="91425" rIns="91425" tIns="91425">
            <a:noAutofit/>
          </a:bodyPr>
          <a:lstStyle/>
          <a:p>
            <a:pPr lvl="0">
              <a:spcBef>
                <a:spcPts val="0"/>
              </a:spcBef>
              <a:buNone/>
            </a:pPr>
            <a:r>
              <a:rPr lang="en">
                <a:latin typeface="Economica"/>
                <a:ea typeface="Economica"/>
                <a:cs typeface="Economica"/>
                <a:sym typeface="Economica"/>
              </a:rPr>
              <a:t>Éireann Leverett’s dissertation for the University of Cambridge explores the connections between Industrial Control Systems. </a:t>
            </a:r>
          </a:p>
          <a:p>
            <a:pPr lvl="0">
              <a:spcBef>
                <a:spcPts val="0"/>
              </a:spcBef>
              <a:buNone/>
            </a:pPr>
            <a:r>
              <a:rPr lang="en">
                <a:latin typeface="Economica"/>
                <a:ea typeface="Economica"/>
                <a:cs typeface="Economica"/>
                <a:sym typeface="Economica"/>
              </a:rPr>
              <a:t>Two areas of Investigation</a:t>
            </a:r>
          </a:p>
          <a:p>
            <a:pPr indent="-228600" lvl="0" marL="457200">
              <a:spcBef>
                <a:spcPts val="0"/>
              </a:spcBef>
              <a:buFont typeface="Economica"/>
              <a:buChar char="-"/>
            </a:pPr>
            <a:r>
              <a:rPr lang="en">
                <a:latin typeface="Economica"/>
                <a:ea typeface="Economica"/>
                <a:cs typeface="Economica"/>
                <a:sym typeface="Economica"/>
              </a:rPr>
              <a:t>Prove that ICS systems are connected to the internet despite the popular belief that those systems are securely segregated.</a:t>
            </a:r>
          </a:p>
          <a:p>
            <a:pPr indent="-228600" lvl="0" marL="457200" rtl="0">
              <a:spcBef>
                <a:spcPts val="0"/>
              </a:spcBef>
              <a:buFont typeface="Economica"/>
              <a:buChar char="-"/>
            </a:pPr>
            <a:r>
              <a:rPr lang="en">
                <a:latin typeface="Economica"/>
                <a:ea typeface="Economica"/>
                <a:cs typeface="Economica"/>
                <a:sym typeface="Economica"/>
              </a:rPr>
              <a:t>Log ICS internet connections over time and visualize connections with related vulnerability information	</a:t>
            </a:r>
            <a:r>
              <a:rPr lang="en" sz="1100">
                <a:latin typeface="Economica"/>
                <a:ea typeface="Economica"/>
                <a:cs typeface="Economica"/>
                <a:sym typeface="Economica"/>
              </a:rPr>
              <a:t> </a:t>
            </a:r>
          </a:p>
          <a:p>
            <a:pPr lvl="0">
              <a:spcBef>
                <a:spcPts val="0"/>
              </a:spcBef>
              <a:buNone/>
            </a:pPr>
            <a:r>
              <a:t/>
            </a:r>
            <a:endParaRPr>
              <a:latin typeface="Economica"/>
              <a:ea typeface="Economica"/>
              <a:cs typeface="Economica"/>
              <a:sym typeface="Economica"/>
            </a:endParaRPr>
          </a:p>
        </p:txBody>
      </p:sp>
      <p:sp>
        <p:nvSpPr>
          <p:cNvPr id="77" name="Shape 77"/>
          <p:cNvSpPr txBox="1"/>
          <p:nvPr>
            <p:ph idx="2" type="body"/>
          </p:nvPr>
        </p:nvSpPr>
        <p:spPr>
          <a:xfrm>
            <a:off x="4832400" y="1505875"/>
            <a:ext cx="3999900" cy="3568200"/>
          </a:xfrm>
          <a:prstGeom prst="rect">
            <a:avLst/>
          </a:prstGeom>
        </p:spPr>
        <p:txBody>
          <a:bodyPr anchorCtr="0" anchor="t" bIns="91425" lIns="91425" rIns="91425" tIns="91425">
            <a:noAutofit/>
          </a:bodyPr>
          <a:lstStyle/>
          <a:p>
            <a:pPr lvl="0" rtl="0">
              <a:spcBef>
                <a:spcPts val="0"/>
              </a:spcBef>
              <a:buNone/>
            </a:pPr>
            <a:r>
              <a:rPr lang="en">
                <a:latin typeface="Economica"/>
                <a:ea typeface="Economica"/>
                <a:cs typeface="Economica"/>
                <a:sym typeface="Economica"/>
              </a:rPr>
              <a:t>Leverett’s Data Sources Include</a:t>
            </a:r>
          </a:p>
          <a:p>
            <a:pPr indent="-228600" lvl="0" marL="457200" rtl="0">
              <a:spcBef>
                <a:spcPts val="0"/>
              </a:spcBef>
              <a:buFont typeface="Economica"/>
              <a:buChar char="-"/>
            </a:pPr>
            <a:r>
              <a:rPr lang="en">
                <a:latin typeface="Economica"/>
                <a:ea typeface="Economica"/>
                <a:cs typeface="Economica"/>
                <a:sym typeface="Economica"/>
              </a:rPr>
              <a:t>Successful exploits of vulnerable Industrial Control Systems connected to the internet </a:t>
            </a:r>
          </a:p>
          <a:p>
            <a:pPr indent="-228600" lvl="0" marL="457200" rtl="0">
              <a:spcBef>
                <a:spcPts val="0"/>
              </a:spcBef>
              <a:buFont typeface="Economica"/>
              <a:buChar char="-"/>
            </a:pPr>
            <a:r>
              <a:rPr lang="en">
                <a:latin typeface="Economica"/>
                <a:ea typeface="Economica"/>
                <a:cs typeface="Economica"/>
                <a:sym typeface="Economica"/>
              </a:rPr>
              <a:t>Shodan.io to discover and map the time and geolocation of internet-connecting ICS. </a:t>
            </a:r>
          </a:p>
          <a:p>
            <a:pPr indent="-228600" lvl="0" marL="457200" rtl="0">
              <a:spcBef>
                <a:spcPts val="0"/>
              </a:spcBef>
              <a:buFont typeface="Economica"/>
              <a:buChar char="-"/>
            </a:pPr>
            <a:r>
              <a:rPr lang="en">
                <a:latin typeface="Economica"/>
                <a:ea typeface="Economica"/>
                <a:cs typeface="Economica"/>
                <a:sym typeface="Economica"/>
              </a:rPr>
              <a:t>Discovery of types of Operating Systems ICS’s run on. </a:t>
            </a:r>
          </a:p>
          <a:p>
            <a:pPr indent="-228600" lvl="0" marL="457200" rtl="0">
              <a:spcBef>
                <a:spcPts val="0"/>
              </a:spcBef>
              <a:buFont typeface="Economica"/>
              <a:buChar char="-"/>
            </a:pPr>
            <a:r>
              <a:rPr lang="en">
                <a:latin typeface="Economica"/>
                <a:ea typeface="Economica"/>
                <a:cs typeface="Economica"/>
                <a:sym typeface="Economica"/>
              </a:rPr>
              <a:t>ExploitDB.com to discover and relate vulnerabilities for ICS operating systems.</a:t>
            </a:r>
          </a:p>
          <a:p>
            <a:pPr lvl="0">
              <a:spcBef>
                <a:spcPts val="0"/>
              </a:spcBef>
              <a:buNone/>
            </a:pPr>
            <a:r>
              <a:t/>
            </a:r>
            <a:endParaRPr>
              <a:latin typeface="Economica"/>
              <a:ea typeface="Economica"/>
              <a:cs typeface="Economica"/>
              <a:sym typeface="Economic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265500" y="929275"/>
            <a:ext cx="4045200" cy="1786200"/>
          </a:xfrm>
          <a:prstGeom prst="rect">
            <a:avLst/>
          </a:prstGeom>
        </p:spPr>
        <p:txBody>
          <a:bodyPr anchorCtr="0" anchor="b" bIns="91425" lIns="91425" rIns="91425" tIns="91425">
            <a:noAutofit/>
          </a:bodyPr>
          <a:lstStyle/>
          <a:p>
            <a:pPr lvl="0" rtl="0">
              <a:spcBef>
                <a:spcPts val="0"/>
              </a:spcBef>
              <a:buClr>
                <a:srgbClr val="000000"/>
              </a:buClr>
              <a:buSzPct val="25000"/>
              <a:buFont typeface="Arial"/>
              <a:buNone/>
            </a:pPr>
            <a:r>
              <a:rPr lang="en" sz="4800"/>
              <a:t>Shodan Revisited</a:t>
            </a:r>
          </a:p>
        </p:txBody>
      </p:sp>
      <p:sp>
        <p:nvSpPr>
          <p:cNvPr id="83" name="Shape 83"/>
          <p:cNvSpPr txBox="1"/>
          <p:nvPr>
            <p:ph idx="1" type="subTitle"/>
          </p:nvPr>
        </p:nvSpPr>
        <p:spPr>
          <a:xfrm>
            <a:off x="265500" y="2769000"/>
            <a:ext cx="4045200" cy="1574100"/>
          </a:xfrm>
          <a:prstGeom prst="rect">
            <a:avLst/>
          </a:prstGeom>
        </p:spPr>
        <p:txBody>
          <a:bodyPr anchorCtr="0" anchor="t" bIns="91425" lIns="91425" rIns="91425" tIns="91425">
            <a:noAutofit/>
          </a:bodyPr>
          <a:lstStyle/>
          <a:p>
            <a:pPr lvl="0" rtl="0">
              <a:spcBef>
                <a:spcPts val="0"/>
              </a:spcBef>
              <a:buNone/>
            </a:pPr>
            <a:r>
              <a:rPr lang="en"/>
              <a:t>Methodology</a:t>
            </a:r>
          </a:p>
        </p:txBody>
      </p:sp>
      <p:sp>
        <p:nvSpPr>
          <p:cNvPr id="84" name="Shape 84"/>
          <p:cNvSpPr txBox="1"/>
          <p:nvPr>
            <p:ph idx="2" type="body"/>
          </p:nvPr>
        </p:nvSpPr>
        <p:spPr>
          <a:xfrm>
            <a:off x="4744125" y="150600"/>
            <a:ext cx="4240500" cy="4830300"/>
          </a:xfrm>
          <a:prstGeom prst="rect">
            <a:avLst/>
          </a:prstGeom>
        </p:spPr>
        <p:txBody>
          <a:bodyPr anchorCtr="0" anchor="t" bIns="91425" lIns="91425" rIns="91425" tIns="91425">
            <a:noAutofit/>
          </a:bodyPr>
          <a:lstStyle/>
          <a:p>
            <a:pPr lvl="0">
              <a:spcBef>
                <a:spcPts val="0"/>
              </a:spcBef>
              <a:buNone/>
            </a:pPr>
            <a:r>
              <a:rPr lang="en" sz="1400">
                <a:latin typeface="Economica"/>
                <a:ea typeface="Economica"/>
                <a:cs typeface="Economica"/>
                <a:sym typeface="Economica"/>
              </a:rPr>
              <a:t>Data Required</a:t>
            </a:r>
          </a:p>
          <a:p>
            <a:pPr lvl="0">
              <a:spcBef>
                <a:spcPts val="0"/>
              </a:spcBef>
              <a:buNone/>
            </a:pPr>
            <a:r>
              <a:rPr lang="en" sz="1400">
                <a:latin typeface="Economica"/>
                <a:ea typeface="Economica"/>
                <a:cs typeface="Economica"/>
                <a:sym typeface="Economica"/>
              </a:rPr>
              <a:t>-&gt; Shodan queries</a:t>
            </a:r>
          </a:p>
          <a:p>
            <a:pPr indent="457200" lvl="0">
              <a:spcBef>
                <a:spcPts val="0"/>
              </a:spcBef>
              <a:buNone/>
            </a:pPr>
            <a:r>
              <a:rPr lang="en" sz="1400">
                <a:latin typeface="Economica"/>
                <a:ea typeface="Economica"/>
                <a:cs typeface="Economica"/>
                <a:sym typeface="Economica"/>
              </a:rPr>
              <a:t>Queries vs. Connection</a:t>
            </a:r>
          </a:p>
          <a:p>
            <a:pPr indent="457200" lvl="0" rtl="0">
              <a:spcBef>
                <a:spcPts val="0"/>
              </a:spcBef>
              <a:buNone/>
            </a:pPr>
            <a:r>
              <a:rPr lang="en" sz="1400">
                <a:latin typeface="Economica"/>
                <a:ea typeface="Economica"/>
                <a:cs typeface="Economica"/>
                <a:sym typeface="Economica"/>
              </a:rPr>
              <a:t>Country vs. Connection</a:t>
            </a:r>
          </a:p>
          <a:p>
            <a:pPr indent="457200" lvl="0">
              <a:spcBef>
                <a:spcPts val="0"/>
              </a:spcBef>
              <a:buNone/>
            </a:pPr>
            <a:r>
              <a:rPr lang="en" sz="1400">
                <a:latin typeface="Economica"/>
                <a:ea typeface="Economica"/>
                <a:cs typeface="Economica"/>
                <a:sym typeface="Economica"/>
              </a:rPr>
              <a:t>Operating System vs. Counts </a:t>
            </a:r>
          </a:p>
          <a:p>
            <a:pPr indent="457200" lvl="0" rtl="0">
              <a:spcBef>
                <a:spcPts val="0"/>
              </a:spcBef>
              <a:buNone/>
            </a:pPr>
            <a:r>
              <a:rPr lang="en" sz="1400">
                <a:latin typeface="Economica"/>
                <a:ea typeface="Economica"/>
                <a:cs typeface="Economica"/>
                <a:sym typeface="Economica"/>
              </a:rPr>
              <a:t>Server vs. Counts</a:t>
            </a:r>
          </a:p>
          <a:p>
            <a:pPr indent="457200" lvl="0">
              <a:spcBef>
                <a:spcPts val="0"/>
              </a:spcBef>
              <a:buNone/>
            </a:pPr>
            <a:r>
              <a:rPr lang="en" sz="1400">
                <a:latin typeface="Economica"/>
                <a:ea typeface="Economica"/>
                <a:cs typeface="Economica"/>
                <a:sym typeface="Economica"/>
              </a:rPr>
              <a:t>HTTP vs. Counts</a:t>
            </a:r>
          </a:p>
          <a:p>
            <a:pPr lvl="0">
              <a:spcBef>
                <a:spcPts val="0"/>
              </a:spcBef>
              <a:buNone/>
            </a:pPr>
            <a:r>
              <a:rPr lang="en" sz="1400">
                <a:latin typeface="Economica"/>
                <a:ea typeface="Economica"/>
                <a:cs typeface="Economica"/>
                <a:sym typeface="Economica"/>
              </a:rPr>
              <a:t>-&gt; </a:t>
            </a:r>
            <a:r>
              <a:rPr lang="en" sz="1400">
                <a:latin typeface="Economica"/>
                <a:ea typeface="Economica"/>
                <a:cs typeface="Economica"/>
                <a:sym typeface="Economica"/>
              </a:rPr>
              <a:t>Exploit Database</a:t>
            </a:r>
          </a:p>
          <a:p>
            <a:pPr lvl="0">
              <a:spcBef>
                <a:spcPts val="0"/>
              </a:spcBef>
              <a:buNone/>
            </a:pPr>
            <a:r>
              <a:rPr lang="en" sz="1400">
                <a:latin typeface="Economica"/>
                <a:ea typeface="Economica"/>
                <a:cs typeface="Economica"/>
                <a:sym typeface="Economica"/>
              </a:rPr>
              <a:t>	Operating System vs. Exploit Counts</a:t>
            </a:r>
          </a:p>
          <a:p>
            <a:pPr lvl="0" rtl="0">
              <a:spcBef>
                <a:spcPts val="0"/>
              </a:spcBef>
              <a:buNone/>
            </a:pPr>
            <a:r>
              <a:t/>
            </a:r>
            <a:endParaRPr sz="1400">
              <a:latin typeface="Economica"/>
              <a:ea typeface="Economica"/>
              <a:cs typeface="Economica"/>
              <a:sym typeface="Economic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Methodology - Shodan -&gt; Old/New Comparison </a:t>
            </a:r>
          </a:p>
        </p:txBody>
      </p:sp>
      <p:graphicFrame>
        <p:nvGraphicFramePr>
          <p:cNvPr id="90" name="Shape 90"/>
          <p:cNvGraphicFramePr/>
          <p:nvPr/>
        </p:nvGraphicFramePr>
        <p:xfrm>
          <a:off x="952500" y="1571150"/>
          <a:ext cx="3000000" cy="3000000"/>
        </p:xfrm>
        <a:graphic>
          <a:graphicData uri="http://schemas.openxmlformats.org/drawingml/2006/table">
            <a:tbl>
              <a:tblPr>
                <a:noFill/>
                <a:tableStyleId>{646F3A0A-4D9A-42DB-88CD-1357B4A31082}</a:tableStyleId>
              </a:tblPr>
              <a:tblGrid>
                <a:gridCol w="1447800"/>
                <a:gridCol w="1447800"/>
                <a:gridCol w="1447800"/>
                <a:gridCol w="1447800"/>
                <a:gridCol w="1447800"/>
              </a:tblGrid>
              <a:tr h="910350">
                <a:tc>
                  <a:txBody>
                    <a:bodyPr>
                      <a:noAutofit/>
                    </a:bodyPr>
                    <a:lstStyle/>
                    <a:p>
                      <a:pPr lvl="0">
                        <a:spcBef>
                          <a:spcPts val="0"/>
                        </a:spcBef>
                        <a:buNone/>
                      </a:pPr>
                      <a:r>
                        <a:t/>
                      </a:r>
                      <a:endParaRPr/>
                    </a:p>
                  </a:txBody>
                  <a:tcPr marT="91425" marB="91425" marR="91425" marL="91425" anchor="ctr"/>
                </a:tc>
                <a:tc>
                  <a:txBody>
                    <a:bodyPr>
                      <a:noAutofit/>
                    </a:bodyPr>
                    <a:lstStyle/>
                    <a:p>
                      <a:pPr lvl="0">
                        <a:spcBef>
                          <a:spcPts val="0"/>
                        </a:spcBef>
                        <a:buNone/>
                      </a:pPr>
                      <a:r>
                        <a:rPr lang="en"/>
                        <a:t>Connections</a:t>
                      </a:r>
                    </a:p>
                  </a:txBody>
                  <a:tcPr marT="91425" marB="91425" marR="91425" marL="91425" anchor="ctr"/>
                </a:tc>
                <a:tc>
                  <a:txBody>
                    <a:bodyPr>
                      <a:noAutofit/>
                    </a:bodyPr>
                    <a:lstStyle/>
                    <a:p>
                      <a:pPr lvl="0">
                        <a:spcBef>
                          <a:spcPts val="0"/>
                        </a:spcBef>
                        <a:buNone/>
                      </a:pPr>
                      <a:r>
                        <a:rPr lang="en"/>
                        <a:t>Country</a:t>
                      </a:r>
                    </a:p>
                  </a:txBody>
                  <a:tcPr marT="91425" marB="91425" marR="91425" marL="91425" anchor="ctr"/>
                </a:tc>
                <a:tc>
                  <a:txBody>
                    <a:bodyPr>
                      <a:noAutofit/>
                    </a:bodyPr>
                    <a:lstStyle/>
                    <a:p>
                      <a:pPr lvl="0">
                        <a:spcBef>
                          <a:spcPts val="0"/>
                        </a:spcBef>
                        <a:buNone/>
                      </a:pPr>
                      <a:r>
                        <a:rPr lang="en"/>
                        <a:t>OS/Server</a:t>
                      </a:r>
                    </a:p>
                  </a:txBody>
                  <a:tcPr marT="91425" marB="91425" marR="91425" marL="91425" anchor="ctr"/>
                </a:tc>
                <a:tc>
                  <a:txBody>
                    <a:bodyPr>
                      <a:noAutofit/>
                    </a:bodyPr>
                    <a:lstStyle/>
                    <a:p>
                      <a:pPr lvl="0" rtl="0">
                        <a:spcBef>
                          <a:spcPts val="0"/>
                        </a:spcBef>
                        <a:buNone/>
                      </a:pPr>
                      <a:r>
                        <a:rPr lang="en"/>
                        <a:t>HTTP Response</a:t>
                      </a:r>
                    </a:p>
                  </a:txBody>
                  <a:tcPr marT="91425" marB="91425" marR="91425" marL="91425" anchor="ctr"/>
                </a:tc>
              </a:tr>
              <a:tr h="884725">
                <a:tc>
                  <a:txBody>
                    <a:bodyPr>
                      <a:noAutofit/>
                    </a:bodyPr>
                    <a:lstStyle/>
                    <a:p>
                      <a:pPr indent="0" lvl="0" marL="457200">
                        <a:spcBef>
                          <a:spcPts val="0"/>
                        </a:spcBef>
                        <a:buNone/>
                      </a:pPr>
                      <a:r>
                        <a:rPr lang="en"/>
                        <a:t>2011</a:t>
                      </a:r>
                    </a:p>
                  </a:txBody>
                  <a:tcPr marT="91425" marB="91425" marR="91425" marL="91425" anchor="ctr"/>
                </a:tc>
                <a:tc>
                  <a:txBody>
                    <a:bodyPr>
                      <a:noAutofit/>
                    </a:bodyPr>
                    <a:lstStyle/>
                    <a:p>
                      <a:pPr lvl="0">
                        <a:spcBef>
                          <a:spcPts val="0"/>
                        </a:spcBef>
                        <a:buNone/>
                      </a:pPr>
                      <a:r>
                        <a:rPr lang="en"/>
                        <a:t>Direct Search Results</a:t>
                      </a:r>
                    </a:p>
                  </a:txBody>
                  <a:tcPr marT="91425" marB="91425" marR="91425" marL="91425" anchor="ctr"/>
                </a:tc>
                <a:tc>
                  <a:txBody>
                    <a:bodyPr>
                      <a:noAutofit/>
                    </a:bodyPr>
                    <a:lstStyle/>
                    <a:p>
                      <a:pPr lvl="0">
                        <a:spcBef>
                          <a:spcPts val="0"/>
                        </a:spcBef>
                        <a:buNone/>
                      </a:pPr>
                      <a:r>
                        <a:rPr lang="en" u="sng">
                          <a:solidFill>
                            <a:schemeClr val="dk1"/>
                          </a:solidFill>
                        </a:rPr>
                        <a:t>Banner</a:t>
                      </a:r>
                      <a:r>
                        <a:rPr lang="en">
                          <a:solidFill>
                            <a:schemeClr val="dk1"/>
                          </a:solidFill>
                        </a:rPr>
                        <a:t> - ISO country code</a:t>
                      </a:r>
                    </a:p>
                  </a:txBody>
                  <a:tcPr marT="91425" marB="91425" marR="91425" marL="91425" anchor="ctr"/>
                </a:tc>
                <a:tc>
                  <a:txBody>
                    <a:bodyPr>
                      <a:noAutofit/>
                    </a:bodyPr>
                    <a:lstStyle/>
                    <a:p>
                      <a:pPr lvl="0">
                        <a:spcBef>
                          <a:spcPts val="0"/>
                        </a:spcBef>
                        <a:buNone/>
                      </a:pPr>
                      <a:r>
                        <a:rPr lang="en" u="sng"/>
                        <a:t>Banner</a:t>
                      </a:r>
                    </a:p>
                  </a:txBody>
                  <a:tcPr marT="91425" marB="91425" marR="91425" marL="91425" anchor="ctr"/>
                </a:tc>
                <a:tc>
                  <a:txBody>
                    <a:bodyPr>
                      <a:noAutofit/>
                    </a:bodyPr>
                    <a:lstStyle/>
                    <a:p>
                      <a:pPr lvl="0">
                        <a:spcBef>
                          <a:spcPts val="0"/>
                        </a:spcBef>
                        <a:buNone/>
                      </a:pPr>
                      <a:r>
                        <a:rPr lang="en" u="sng"/>
                        <a:t>Banner</a:t>
                      </a:r>
                    </a:p>
                  </a:txBody>
                  <a:tcPr marT="91425" marB="91425" marR="91425" marL="91425" anchor="ctr"/>
                </a:tc>
              </a:tr>
              <a:tr h="876200">
                <a:tc>
                  <a:txBody>
                    <a:bodyPr>
                      <a:noAutofit/>
                    </a:bodyPr>
                    <a:lstStyle/>
                    <a:p>
                      <a:pPr indent="0" lvl="0" marL="457200">
                        <a:spcBef>
                          <a:spcPts val="0"/>
                        </a:spcBef>
                        <a:buNone/>
                      </a:pPr>
                      <a:r>
                        <a:rPr lang="en"/>
                        <a:t>2017</a:t>
                      </a:r>
                    </a:p>
                  </a:txBody>
                  <a:tcPr marT="91425" marB="91425" marR="91425" marL="91425" anchor="ctr"/>
                </a:tc>
                <a:tc>
                  <a:txBody>
                    <a:bodyPr>
                      <a:noAutofit/>
                    </a:bodyPr>
                    <a:lstStyle/>
                    <a:p>
                      <a:pPr lvl="0">
                        <a:spcBef>
                          <a:spcPts val="0"/>
                        </a:spcBef>
                        <a:buNone/>
                      </a:pPr>
                      <a:r>
                        <a:rPr lang="en"/>
                        <a:t>API - search()</a:t>
                      </a:r>
                    </a:p>
                  </a:txBody>
                  <a:tcPr marT="91425" marB="91425" marR="91425" marL="91425" anchor="ctr"/>
                </a:tc>
                <a:tc>
                  <a:txBody>
                    <a:bodyPr>
                      <a:noAutofit/>
                    </a:bodyPr>
                    <a:lstStyle/>
                    <a:p>
                      <a:pPr lvl="0">
                        <a:spcBef>
                          <a:spcPts val="0"/>
                        </a:spcBef>
                        <a:buNone/>
                      </a:pPr>
                      <a:r>
                        <a:rPr lang="en"/>
                        <a:t>API - count()</a:t>
                      </a:r>
                    </a:p>
                  </a:txBody>
                  <a:tcPr marT="91425" marB="91425" marR="91425" marL="91425" anchor="ctr"/>
                </a:tc>
                <a:tc>
                  <a:txBody>
                    <a:bodyPr>
                      <a:noAutofit/>
                    </a:bodyPr>
                    <a:lstStyle/>
                    <a:p>
                      <a:pPr lvl="0">
                        <a:spcBef>
                          <a:spcPts val="0"/>
                        </a:spcBef>
                        <a:buNone/>
                      </a:pPr>
                      <a:r>
                        <a:rPr lang="en" u="sng"/>
                        <a:t>Banner</a:t>
                      </a:r>
                      <a:r>
                        <a:rPr lang="en"/>
                        <a:t> &amp; OS</a:t>
                      </a:r>
                    </a:p>
                  </a:txBody>
                  <a:tcPr marT="91425" marB="91425" marR="91425" marL="91425" anchor="ctr"/>
                </a:tc>
                <a:tc>
                  <a:txBody>
                    <a:bodyPr>
                      <a:noAutofit/>
                    </a:bodyPr>
                    <a:lstStyle/>
                    <a:p>
                      <a:pPr lvl="0">
                        <a:spcBef>
                          <a:spcPts val="0"/>
                        </a:spcBef>
                        <a:buNone/>
                      </a:pPr>
                      <a:r>
                        <a:rPr lang="en" u="sng"/>
                        <a:t>Banner</a:t>
                      </a:r>
                    </a:p>
                  </a:txBody>
                  <a:tcPr marT="91425" marB="91425" marR="91425" marL="91425"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Clr>
                <a:schemeClr val="dk1"/>
              </a:buClr>
              <a:buSzPct val="26190"/>
              <a:buFont typeface="Arial"/>
              <a:buNone/>
            </a:pPr>
            <a:r>
              <a:rPr lang="en"/>
              <a:t>M</a:t>
            </a:r>
            <a:r>
              <a:rPr lang="en"/>
              <a:t>ethodology - Shodan -&gt; OS, Server and HTTP</a:t>
            </a:r>
          </a:p>
        </p:txBody>
      </p:sp>
      <p:sp>
        <p:nvSpPr>
          <p:cNvPr id="96" name="Shape 96"/>
          <p:cNvSpPr txBox="1"/>
          <p:nvPr>
            <p:ph idx="1" type="body"/>
          </p:nvPr>
        </p:nvSpPr>
        <p:spPr>
          <a:xfrm>
            <a:off x="311700" y="1225225"/>
            <a:ext cx="5358600" cy="3309000"/>
          </a:xfrm>
          <a:prstGeom prst="rect">
            <a:avLst/>
          </a:prstGeom>
        </p:spPr>
        <p:txBody>
          <a:bodyPr anchorCtr="0" anchor="t" bIns="91425" lIns="91425" rIns="91425" tIns="91425">
            <a:noAutofit/>
          </a:bodyPr>
          <a:lstStyle/>
          <a:p>
            <a:pPr indent="-228600" lvl="0" marL="457200" rtl="0">
              <a:spcBef>
                <a:spcPts val="0"/>
              </a:spcBef>
              <a:spcAft>
                <a:spcPts val="0"/>
              </a:spcAft>
              <a:buChar char="-"/>
            </a:pPr>
            <a:r>
              <a:rPr lang="en"/>
              <a:t>Problems:</a:t>
            </a:r>
          </a:p>
          <a:p>
            <a:pPr indent="-317500" lvl="0" marL="914400" marR="0" rtl="0" algn="l">
              <a:lnSpc>
                <a:spcPct val="115000"/>
              </a:lnSpc>
              <a:spcBef>
                <a:spcPts val="0"/>
              </a:spcBef>
              <a:spcAft>
                <a:spcPts val="0"/>
              </a:spcAft>
              <a:buSzPct val="100000"/>
              <a:buAutoNum type="alphaUcPeriod"/>
            </a:pPr>
            <a:r>
              <a:rPr lang="en" sz="1400"/>
              <a:t>Poorly formatted Banner</a:t>
            </a:r>
          </a:p>
          <a:p>
            <a:pPr indent="-317500" lvl="0" marL="914400" marR="0" rtl="0" algn="l">
              <a:lnSpc>
                <a:spcPct val="115000"/>
              </a:lnSpc>
              <a:spcBef>
                <a:spcPts val="0"/>
              </a:spcBef>
              <a:spcAft>
                <a:spcPts val="0"/>
              </a:spcAft>
              <a:buSzPct val="100000"/>
              <a:buAutoNum type="alphaUcPeriod"/>
            </a:pPr>
            <a:r>
              <a:rPr lang="en" sz="1400"/>
              <a:t>Banner format varies across queries</a:t>
            </a:r>
          </a:p>
          <a:p>
            <a:pPr indent="-317500" lvl="0" marL="914400" marR="0" rtl="0" algn="l">
              <a:lnSpc>
                <a:spcPct val="115000"/>
              </a:lnSpc>
              <a:spcBef>
                <a:spcPts val="0"/>
              </a:spcBef>
              <a:spcAft>
                <a:spcPts val="0"/>
              </a:spcAft>
              <a:buSzPct val="100000"/>
              <a:buAutoNum type="alphaUcPeriod"/>
            </a:pPr>
            <a:r>
              <a:rPr lang="en" sz="1400">
                <a:highlight>
                  <a:srgbClr val="FFD966"/>
                </a:highlight>
              </a:rPr>
              <a:t>OS not always available</a:t>
            </a:r>
            <a:r>
              <a:rPr lang="en" sz="1400"/>
              <a:t>  </a:t>
            </a:r>
          </a:p>
          <a:p>
            <a:pPr indent="-228600" lvl="0" marL="457200" rtl="0">
              <a:spcBef>
                <a:spcPts val="0"/>
              </a:spcBef>
              <a:spcAft>
                <a:spcPts val="0"/>
              </a:spcAft>
              <a:buChar char="-"/>
            </a:pPr>
            <a:r>
              <a:rPr lang="en"/>
              <a:t>Helpful</a:t>
            </a:r>
            <a:r>
              <a:rPr lang="en"/>
              <a:t> Facts:</a:t>
            </a:r>
          </a:p>
          <a:p>
            <a:pPr indent="-317500" lvl="0" marL="914400" marR="0" rtl="0" algn="l">
              <a:lnSpc>
                <a:spcPct val="115000"/>
              </a:lnSpc>
              <a:spcBef>
                <a:spcPts val="0"/>
              </a:spcBef>
              <a:spcAft>
                <a:spcPts val="0"/>
              </a:spcAft>
              <a:buSzPct val="100000"/>
              <a:buChar char="●"/>
            </a:pPr>
            <a:r>
              <a:rPr lang="en" sz="1400"/>
              <a:t>Position of OS is right after server</a:t>
            </a:r>
          </a:p>
          <a:p>
            <a:pPr indent="-317500" lvl="0" marL="914400" marR="0" rtl="0" algn="l">
              <a:lnSpc>
                <a:spcPct val="115000"/>
              </a:lnSpc>
              <a:spcBef>
                <a:spcPts val="0"/>
              </a:spcBef>
              <a:spcAft>
                <a:spcPts val="0"/>
              </a:spcAft>
              <a:buSzPct val="100000"/>
              <a:buChar char="●"/>
            </a:pPr>
            <a:r>
              <a:rPr lang="en" sz="1400"/>
              <a:t>Banner format is similar within each query</a:t>
            </a:r>
          </a:p>
          <a:p>
            <a:pPr indent="-317500" lvl="0" marL="914400" marR="0" rtl="0" algn="l">
              <a:lnSpc>
                <a:spcPct val="115000"/>
              </a:lnSpc>
              <a:spcBef>
                <a:spcPts val="0"/>
              </a:spcBef>
              <a:spcAft>
                <a:spcPts val="0"/>
              </a:spcAft>
              <a:buSzPct val="100000"/>
              <a:buChar char="●"/>
            </a:pPr>
            <a:r>
              <a:rPr lang="en" sz="1400"/>
              <a:t>Banner starts with length-fixed HTTP response</a:t>
            </a:r>
          </a:p>
          <a:p>
            <a:pPr indent="-228600" lvl="0" marL="457200" rtl="0">
              <a:spcBef>
                <a:spcPts val="0"/>
              </a:spcBef>
              <a:spcAft>
                <a:spcPts val="0"/>
              </a:spcAft>
              <a:buChar char="-"/>
            </a:pPr>
            <a:r>
              <a:rPr lang="en"/>
              <a:t>Solutions:</a:t>
            </a:r>
          </a:p>
          <a:p>
            <a:pPr indent="-317500" lvl="0" marL="914400" rtl="0">
              <a:spcBef>
                <a:spcPts val="0"/>
              </a:spcBef>
              <a:spcAft>
                <a:spcPts val="0"/>
              </a:spcAft>
              <a:buSzPct val="100000"/>
              <a:buAutoNum type="alphaUcPeriod"/>
            </a:pPr>
            <a:r>
              <a:rPr lang="en" sz="1400"/>
              <a:t>Split banner word by word</a:t>
            </a:r>
          </a:p>
          <a:p>
            <a:pPr indent="-317500" lvl="0" marL="914400" rtl="0">
              <a:spcBef>
                <a:spcPts val="0"/>
              </a:spcBef>
              <a:spcAft>
                <a:spcPts val="0"/>
              </a:spcAft>
              <a:buSzPct val="100000"/>
              <a:buAutoNum type="alphaUcPeriod"/>
            </a:pPr>
            <a:r>
              <a:rPr lang="en" sz="1400"/>
              <a:t>Manually measure length of server in each queries</a:t>
            </a:r>
          </a:p>
          <a:p>
            <a:pPr indent="-317500" lvl="0" marL="914400" rtl="0">
              <a:spcBef>
                <a:spcPts val="0"/>
              </a:spcBef>
              <a:spcAft>
                <a:spcPts val="0"/>
              </a:spcAft>
              <a:buSzPct val="100000"/>
              <a:buAutoNum type="alphaUcPeriod"/>
            </a:pPr>
            <a:r>
              <a:rPr lang="en" sz="1400"/>
              <a:t>Combine Banner and OS volume</a:t>
            </a:r>
          </a:p>
        </p:txBody>
      </p:sp>
      <p:sp>
        <p:nvSpPr>
          <p:cNvPr id="97" name="Shape 97"/>
          <p:cNvSpPr txBox="1"/>
          <p:nvPr/>
        </p:nvSpPr>
        <p:spPr>
          <a:xfrm>
            <a:off x="5845800" y="1225225"/>
            <a:ext cx="3108900" cy="3628200"/>
          </a:xfrm>
          <a:prstGeom prst="rect">
            <a:avLst/>
          </a:prstGeom>
          <a:noFill/>
          <a:ln>
            <a:noFill/>
          </a:ln>
        </p:spPr>
        <p:txBody>
          <a:bodyPr anchorCtr="0" anchor="t" bIns="91425" lIns="91425" rIns="91425" tIns="91425">
            <a:noAutofit/>
          </a:bodyPr>
          <a:lstStyle/>
          <a:p>
            <a:pPr indent="-342900" lvl="0" marL="457200" rtl="0">
              <a:lnSpc>
                <a:spcPct val="100000"/>
              </a:lnSpc>
              <a:spcBef>
                <a:spcPts val="0"/>
              </a:spcBef>
              <a:buClr>
                <a:schemeClr val="dk1"/>
              </a:buClr>
              <a:buSzPct val="100000"/>
              <a:buFont typeface="Open Sans"/>
              <a:buChar char="-"/>
            </a:pPr>
            <a:r>
              <a:rPr lang="en" sz="1800">
                <a:solidFill>
                  <a:schemeClr val="dk1"/>
                </a:solidFill>
                <a:latin typeface="Open Sans"/>
                <a:ea typeface="Open Sans"/>
                <a:cs typeface="Open Sans"/>
                <a:sym typeface="Open Sans"/>
              </a:rPr>
              <a:t>Banner Examples:</a:t>
            </a:r>
          </a:p>
          <a:p>
            <a:pPr lvl="0" rtl="0">
              <a:spcBef>
                <a:spcPts val="0"/>
              </a:spcBef>
              <a:buNone/>
            </a:pPr>
            <a:r>
              <a:t/>
            </a:r>
            <a:endParaRPr sz="1200">
              <a:solidFill>
                <a:schemeClr val="dk1"/>
              </a:solidFill>
              <a:latin typeface="Open Sans"/>
              <a:ea typeface="Open Sans"/>
              <a:cs typeface="Open Sans"/>
              <a:sym typeface="Open Sans"/>
            </a:endParaRPr>
          </a:p>
          <a:p>
            <a:pPr lvl="0" rtl="0">
              <a:spcBef>
                <a:spcPts val="0"/>
              </a:spcBef>
              <a:buNone/>
            </a:pPr>
            <a:r>
              <a:rPr lang="en" sz="1200">
                <a:solidFill>
                  <a:schemeClr val="dk1"/>
                </a:solidFill>
                <a:latin typeface="Open Sans"/>
                <a:ea typeface="Open Sans"/>
                <a:cs typeface="Open Sans"/>
                <a:sym typeface="Open Sans"/>
              </a:rPr>
              <a:t>Powerlink:</a:t>
            </a:r>
          </a:p>
          <a:p>
            <a:pPr lvl="0" rtl="0">
              <a:spcBef>
                <a:spcPts val="0"/>
              </a:spcBef>
              <a:buNone/>
            </a:pPr>
            <a:r>
              <a:rPr lang="en" sz="1200">
                <a:solidFill>
                  <a:schemeClr val="dk1"/>
                </a:solidFill>
                <a:latin typeface="Open Sans"/>
                <a:ea typeface="Open Sans"/>
                <a:cs typeface="Open Sans"/>
                <a:sym typeface="Open Sans"/>
              </a:rPr>
              <a:t>************</a:t>
            </a:r>
          </a:p>
          <a:p>
            <a:pPr lvl="0" rtl="0">
              <a:spcBef>
                <a:spcPts val="0"/>
              </a:spcBef>
              <a:buNone/>
            </a:pPr>
            <a:r>
              <a:rPr lang="en" sz="1200">
                <a:solidFill>
                  <a:schemeClr val="dk1"/>
                </a:solidFill>
                <a:highlight>
                  <a:srgbClr val="6AA84F"/>
                </a:highlight>
                <a:latin typeface="Open Sans"/>
                <a:ea typeface="Open Sans"/>
                <a:cs typeface="Open Sans"/>
                <a:sym typeface="Open Sans"/>
              </a:rPr>
              <a:t>HTTP/1.1 200</a:t>
            </a:r>
            <a:r>
              <a:rPr lang="en" sz="1200">
                <a:solidFill>
                  <a:schemeClr val="dk1"/>
                </a:solidFill>
                <a:latin typeface="Open Sans"/>
                <a:ea typeface="Open Sans"/>
                <a:cs typeface="Open Sans"/>
                <a:sym typeface="Open Sans"/>
              </a:rPr>
              <a:t> OK</a:t>
            </a:r>
          </a:p>
          <a:p>
            <a:pPr lvl="0" rtl="0">
              <a:spcBef>
                <a:spcPts val="0"/>
              </a:spcBef>
              <a:buNone/>
            </a:pPr>
            <a:r>
              <a:rPr lang="en" sz="1200">
                <a:solidFill>
                  <a:schemeClr val="dk1"/>
                </a:solidFill>
                <a:latin typeface="Open Sans"/>
                <a:ea typeface="Open Sans"/>
                <a:cs typeface="Open Sans"/>
                <a:sym typeface="Open Sans"/>
              </a:rPr>
              <a:t>Date: Tue, 18 Apr 2017 06:36:22 GMT</a:t>
            </a:r>
          </a:p>
          <a:p>
            <a:pPr lvl="0" rtl="0">
              <a:spcBef>
                <a:spcPts val="0"/>
              </a:spcBef>
              <a:buNone/>
            </a:pPr>
            <a:r>
              <a:rPr lang="en" sz="1200">
                <a:solidFill>
                  <a:schemeClr val="dk1"/>
                </a:solidFill>
                <a:latin typeface="Open Sans"/>
                <a:ea typeface="Open Sans"/>
                <a:cs typeface="Open Sans"/>
                <a:sym typeface="Open Sans"/>
              </a:rPr>
              <a:t>Server: </a:t>
            </a:r>
            <a:r>
              <a:rPr lang="en" sz="1200">
                <a:solidFill>
                  <a:schemeClr val="dk1"/>
                </a:solidFill>
                <a:highlight>
                  <a:srgbClr val="FFD966"/>
                </a:highlight>
                <a:latin typeface="Open Sans"/>
                <a:ea typeface="Open Sans"/>
                <a:cs typeface="Open Sans"/>
                <a:sym typeface="Open Sans"/>
              </a:rPr>
              <a:t>Apache/1.3.31</a:t>
            </a:r>
            <a:r>
              <a:rPr lang="en" sz="1200">
                <a:solidFill>
                  <a:schemeClr val="dk1"/>
                </a:solidFill>
                <a:latin typeface="Open Sans"/>
                <a:ea typeface="Open Sans"/>
                <a:cs typeface="Open Sans"/>
                <a:sym typeface="Open Sans"/>
              </a:rPr>
              <a:t> (</a:t>
            </a:r>
            <a:r>
              <a:rPr lang="en" sz="1200">
                <a:solidFill>
                  <a:schemeClr val="dk1"/>
                </a:solidFill>
                <a:highlight>
                  <a:srgbClr val="FFD966"/>
                </a:highlight>
                <a:latin typeface="Open Sans"/>
                <a:ea typeface="Open Sans"/>
                <a:cs typeface="Open Sans"/>
                <a:sym typeface="Open Sans"/>
              </a:rPr>
              <a:t>Unix</a:t>
            </a:r>
            <a:r>
              <a:rPr lang="en" sz="1200">
                <a:solidFill>
                  <a:schemeClr val="dk1"/>
                </a:solidFill>
                <a:latin typeface="Open Sans"/>
                <a:ea typeface="Open Sans"/>
                <a:cs typeface="Open Sans"/>
                <a:sym typeface="Open Sans"/>
              </a:rPr>
              <a:t>) PHP/4.3.9 mod_ssl/2.8.20 OpenSSL/0.9.7e</a:t>
            </a:r>
          </a:p>
          <a:p>
            <a:pPr indent="0" lvl="0" marL="0" marR="0" rtl="0" algn="l">
              <a:lnSpc>
                <a:spcPct val="100000"/>
              </a:lnSpc>
              <a:spcBef>
                <a:spcPts val="0"/>
              </a:spcBef>
              <a:spcAft>
                <a:spcPts val="0"/>
              </a:spcAft>
              <a:buNone/>
            </a:pPr>
            <a:r>
              <a:t/>
            </a:r>
            <a:endParaRPr sz="1200">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None/>
            </a:pPr>
            <a:r>
              <a:rPr lang="en" sz="1200">
                <a:solidFill>
                  <a:schemeClr val="dk1"/>
                </a:solidFill>
                <a:latin typeface="Open Sans"/>
                <a:ea typeface="Open Sans"/>
                <a:cs typeface="Open Sans"/>
                <a:sym typeface="Open Sans"/>
              </a:rPr>
              <a:t>CIMPLICITY:</a:t>
            </a:r>
          </a:p>
          <a:p>
            <a:pPr indent="-69850" lvl="0" marL="0" marR="0" rtl="0" algn="l">
              <a:lnSpc>
                <a:spcPct val="100000"/>
              </a:lnSpc>
              <a:spcBef>
                <a:spcPts val="0"/>
              </a:spcBef>
              <a:spcAft>
                <a:spcPts val="0"/>
              </a:spcAft>
              <a:buClr>
                <a:schemeClr val="dk1"/>
              </a:buClr>
              <a:buSzPct val="91666"/>
              <a:buFont typeface="Arial"/>
              <a:buNone/>
            </a:pPr>
            <a:r>
              <a:rPr lang="en" sz="1200">
                <a:solidFill>
                  <a:schemeClr val="dk1"/>
                </a:solidFill>
                <a:latin typeface="Open Sans"/>
                <a:ea typeface="Open Sans"/>
                <a:cs typeface="Open Sans"/>
                <a:sym typeface="Open Sans"/>
              </a:rPr>
              <a:t>************</a:t>
            </a:r>
          </a:p>
          <a:p>
            <a:pPr indent="-69850" lvl="0" marL="0" marR="0" rtl="0" algn="l">
              <a:lnSpc>
                <a:spcPct val="100000"/>
              </a:lnSpc>
              <a:spcBef>
                <a:spcPts val="0"/>
              </a:spcBef>
              <a:spcAft>
                <a:spcPts val="0"/>
              </a:spcAft>
              <a:buClr>
                <a:schemeClr val="dk1"/>
              </a:buClr>
              <a:buSzPct val="91666"/>
              <a:buFont typeface="Arial"/>
              <a:buNone/>
            </a:pPr>
            <a:r>
              <a:rPr lang="en" sz="1200">
                <a:solidFill>
                  <a:schemeClr val="dk1"/>
                </a:solidFill>
                <a:highlight>
                  <a:srgbClr val="6AA84F"/>
                </a:highlight>
                <a:latin typeface="Open Sans"/>
                <a:ea typeface="Open Sans"/>
                <a:cs typeface="Open Sans"/>
                <a:sym typeface="Open Sans"/>
              </a:rPr>
              <a:t>HTTP/1.0 302</a:t>
            </a:r>
            <a:r>
              <a:rPr lang="en" sz="1200">
                <a:solidFill>
                  <a:schemeClr val="dk1"/>
                </a:solidFill>
                <a:latin typeface="Open Sans"/>
                <a:ea typeface="Open Sans"/>
                <a:cs typeface="Open Sans"/>
                <a:sym typeface="Open Sans"/>
              </a:rPr>
              <a:t> Redirection</a:t>
            </a:r>
          </a:p>
          <a:p>
            <a:pPr indent="0" lvl="0" marL="0" marR="0" rtl="0" algn="l">
              <a:lnSpc>
                <a:spcPct val="100000"/>
              </a:lnSpc>
              <a:spcBef>
                <a:spcPts val="0"/>
              </a:spcBef>
              <a:spcAft>
                <a:spcPts val="0"/>
              </a:spcAft>
              <a:buNone/>
            </a:pPr>
            <a:r>
              <a:rPr lang="en" sz="1200">
                <a:solidFill>
                  <a:schemeClr val="dk1"/>
                </a:solidFill>
                <a:latin typeface="Open Sans"/>
                <a:ea typeface="Open Sans"/>
                <a:cs typeface="Open Sans"/>
                <a:sym typeface="Open Sans"/>
              </a:rPr>
              <a:t>Server: </a:t>
            </a:r>
            <a:r>
              <a:rPr lang="en" sz="1200">
                <a:solidFill>
                  <a:schemeClr val="dk1"/>
                </a:solidFill>
                <a:highlight>
                  <a:srgbClr val="FFD966"/>
                </a:highlight>
                <a:latin typeface="Open Sans"/>
                <a:ea typeface="Open Sans"/>
                <a:cs typeface="Open Sans"/>
                <a:sym typeface="Open Sans"/>
              </a:rPr>
              <a:t>CIMPLICITY-HttpSvr/1.0</a:t>
            </a:r>
          </a:p>
          <a:p>
            <a:pPr indent="0" lvl="0" marL="0" marR="0" rtl="0" algn="l">
              <a:lnSpc>
                <a:spcPct val="100000"/>
              </a:lnSpc>
              <a:spcBef>
                <a:spcPts val="0"/>
              </a:spcBef>
              <a:spcAft>
                <a:spcPts val="0"/>
              </a:spcAft>
              <a:buNone/>
            </a:pPr>
            <a:r>
              <a:rPr lang="en" sz="1200">
                <a:solidFill>
                  <a:schemeClr val="dk1"/>
                </a:solidFill>
                <a:latin typeface="Open Sans"/>
                <a:ea typeface="Open Sans"/>
                <a:cs typeface="Open Sans"/>
                <a:sym typeface="Open Sans"/>
              </a:rPr>
              <a:t>Date: Wed, 12 Apr 2017 23:21:16 GMT</a:t>
            </a:r>
          </a:p>
          <a:p>
            <a:pPr indent="0" lvl="0" marL="0" marR="0" rtl="0" algn="l">
              <a:lnSpc>
                <a:spcPct val="100000"/>
              </a:lnSpc>
              <a:spcBef>
                <a:spcPts val="0"/>
              </a:spcBef>
              <a:spcAft>
                <a:spcPts val="0"/>
              </a:spcAft>
              <a:buNone/>
            </a:pPr>
            <a:r>
              <a:t/>
            </a:r>
            <a:endParaRPr sz="1200">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None/>
            </a:pPr>
            <a:r>
              <a:rPr lang="en" sz="1200">
                <a:solidFill>
                  <a:schemeClr val="dk1"/>
                </a:solidFill>
                <a:latin typeface="Open Sans"/>
                <a:ea typeface="Open Sans"/>
                <a:cs typeface="Open Sans"/>
                <a:sym typeface="Open Sans"/>
              </a:rPr>
              <a:t>A850+Telemetry+Gateway:</a:t>
            </a:r>
          </a:p>
          <a:p>
            <a:pPr lvl="0" rtl="0">
              <a:spcBef>
                <a:spcPts val="0"/>
              </a:spcBef>
              <a:buNone/>
            </a:pPr>
            <a:r>
              <a:rPr lang="en" sz="1200">
                <a:solidFill>
                  <a:schemeClr val="dk1"/>
                </a:solidFill>
                <a:latin typeface="Open Sans"/>
                <a:ea typeface="Open Sans"/>
                <a:cs typeface="Open Sans"/>
                <a:sym typeface="Open Sans"/>
              </a:rPr>
              <a:t>************</a:t>
            </a:r>
          </a:p>
          <a:p>
            <a:pPr lvl="0" rtl="0">
              <a:spcBef>
                <a:spcPts val="0"/>
              </a:spcBef>
              <a:buClr>
                <a:schemeClr val="dk1"/>
              </a:buClr>
              <a:buSzPct val="91666"/>
              <a:buFont typeface="Arial"/>
              <a:buNone/>
            </a:pPr>
            <a:r>
              <a:rPr lang="en" sz="1200">
                <a:solidFill>
                  <a:schemeClr val="dk1"/>
                </a:solidFill>
                <a:latin typeface="Open Sans"/>
                <a:ea typeface="Open Sans"/>
                <a:cs typeface="Open Sans"/>
                <a:sym typeface="Open Sans"/>
              </a:rPr>
              <a:t>A850 Telemetry Gateway</a:t>
            </a:r>
          </a:p>
        </p:txBody>
      </p:sp>
      <p:sp>
        <p:nvSpPr>
          <p:cNvPr id="98" name="Shape 98"/>
          <p:cNvSpPr/>
          <p:nvPr/>
        </p:nvSpPr>
        <p:spPr>
          <a:xfrm>
            <a:off x="5892900" y="2085675"/>
            <a:ext cx="2796600" cy="7848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 name="Shape 99"/>
          <p:cNvSpPr/>
          <p:nvPr/>
        </p:nvSpPr>
        <p:spPr>
          <a:xfrm>
            <a:off x="5895750" y="3358025"/>
            <a:ext cx="2790900" cy="6282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0" name="Shape 100"/>
          <p:cNvSpPr/>
          <p:nvPr/>
        </p:nvSpPr>
        <p:spPr>
          <a:xfrm>
            <a:off x="5892900" y="4478275"/>
            <a:ext cx="1877400" cy="2142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Clr>
                <a:schemeClr val="dk1"/>
              </a:buClr>
              <a:buSzPct val="26190"/>
              <a:buFont typeface="Arial"/>
              <a:buNone/>
            </a:pPr>
            <a:r>
              <a:rPr lang="en"/>
              <a:t>Methodology - Exploit Database</a:t>
            </a:r>
          </a:p>
        </p:txBody>
      </p:sp>
      <p:sp>
        <p:nvSpPr>
          <p:cNvPr id="106" name="Shape 106"/>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0"/>
              </a:spcAft>
              <a:buChar char="-"/>
            </a:pPr>
            <a:r>
              <a:rPr lang="en"/>
              <a:t>Search keywords: remote + ‘os type’</a:t>
            </a:r>
          </a:p>
          <a:p>
            <a:pPr indent="-228600" lvl="0" marL="457200" marR="0" rtl="0" algn="l">
              <a:lnSpc>
                <a:spcPct val="115000"/>
              </a:lnSpc>
              <a:spcBef>
                <a:spcPts val="0"/>
              </a:spcBef>
              <a:spcAft>
                <a:spcPts val="0"/>
              </a:spcAft>
              <a:buChar char="-"/>
            </a:pPr>
            <a:r>
              <a:rPr lang="en"/>
              <a:t>Problem: </a:t>
            </a:r>
          </a:p>
          <a:p>
            <a:pPr indent="-228600" lvl="1" marL="914400" marR="0" rtl="0" algn="l">
              <a:lnSpc>
                <a:spcPct val="115000"/>
              </a:lnSpc>
              <a:spcBef>
                <a:spcPts val="0"/>
              </a:spcBef>
              <a:spcAft>
                <a:spcPts val="0"/>
              </a:spcAft>
              <a:buAutoNum type="alphaUcPeriod"/>
            </a:pPr>
            <a:r>
              <a:rPr lang="en"/>
              <a:t>Online search engine does not return .csv friendly results</a:t>
            </a:r>
          </a:p>
          <a:p>
            <a:pPr indent="-228600" lvl="1" marL="914400" marR="0" rtl="0" algn="l">
              <a:lnSpc>
                <a:spcPct val="115000"/>
              </a:lnSpc>
              <a:spcBef>
                <a:spcPts val="0"/>
              </a:spcBef>
              <a:spcAft>
                <a:spcPts val="0"/>
              </a:spcAft>
              <a:buAutoNum type="alphaUcPeriod"/>
            </a:pPr>
            <a:r>
              <a:rPr lang="en"/>
              <a:t>No city location data (w/o premium account, search() returns limited results)</a:t>
            </a:r>
          </a:p>
          <a:p>
            <a:pPr indent="-228600" lvl="0" marL="457200" marR="0" rtl="0" algn="l">
              <a:lnSpc>
                <a:spcPct val="115000"/>
              </a:lnSpc>
              <a:spcBef>
                <a:spcPts val="0"/>
              </a:spcBef>
              <a:spcAft>
                <a:spcPts val="0"/>
              </a:spcAft>
              <a:buChar char="-"/>
            </a:pPr>
            <a:r>
              <a:rPr lang="en"/>
              <a:t>Helpful Fact:</a:t>
            </a:r>
          </a:p>
          <a:p>
            <a:pPr indent="-228600" lvl="1" marL="914400" rtl="0">
              <a:spcBef>
                <a:spcPts val="0"/>
              </a:spcBef>
              <a:spcAft>
                <a:spcPts val="0"/>
              </a:spcAft>
              <a:buChar char="●"/>
            </a:pPr>
            <a:r>
              <a:rPr lang="en"/>
              <a:t>SearchSploit -&gt; command-line search tool for Exploit-DB returns JSON format</a:t>
            </a:r>
          </a:p>
          <a:p>
            <a:pPr indent="-228600" lvl="0" marL="457200" marR="0" rtl="0" algn="l">
              <a:lnSpc>
                <a:spcPct val="115000"/>
              </a:lnSpc>
              <a:spcBef>
                <a:spcPts val="0"/>
              </a:spcBef>
              <a:spcAft>
                <a:spcPts val="0"/>
              </a:spcAft>
              <a:buChar char="-"/>
            </a:pPr>
            <a:r>
              <a:rPr lang="en"/>
              <a:t>Solution:</a:t>
            </a:r>
          </a:p>
          <a:p>
            <a:pPr indent="-228600" lvl="1" marL="914400" marR="0" rtl="0" algn="l">
              <a:lnSpc>
                <a:spcPct val="115000"/>
              </a:lnSpc>
              <a:spcBef>
                <a:spcPts val="0"/>
              </a:spcBef>
              <a:spcAft>
                <a:spcPts val="0"/>
              </a:spcAft>
              <a:buAutoNum type="alphaUcPeriod"/>
            </a:pPr>
            <a:r>
              <a:rPr lang="en"/>
              <a:t>Use searchSploit : JSON</a:t>
            </a:r>
            <a:r>
              <a:rPr lang="en" sz="1400"/>
              <a:t> -&gt; python dictionary -&gt; .csv</a:t>
            </a:r>
          </a:p>
          <a:p>
            <a:pPr indent="-228600" lvl="1" marL="914400" marR="0" rtl="0" algn="l">
              <a:lnSpc>
                <a:spcPct val="115000"/>
              </a:lnSpc>
              <a:spcBef>
                <a:spcPts val="0"/>
              </a:spcBef>
              <a:spcAft>
                <a:spcPts val="0"/>
              </a:spcAft>
              <a:buAutoNum type="alphaUcPeriod"/>
            </a:pPr>
            <a:r>
              <a:rPr lang="en"/>
              <a:t>Thermo map: Country vs. Connection</a:t>
            </a:r>
          </a:p>
          <a:p>
            <a:pPr indent="-228600" lvl="1" marL="914400" marR="0" rtl="0" algn="l">
              <a:lnSpc>
                <a:spcPct val="115000"/>
              </a:lnSpc>
              <a:spcBef>
                <a:spcPts val="0"/>
              </a:spcBef>
              <a:spcAft>
                <a:spcPts val="0"/>
              </a:spcAft>
              <a:buAutoNum type="alphaUcPeriod"/>
            </a:pPr>
            <a:r>
              <a:rPr lang="en"/>
              <a:t>Linear-regression: OS vs. Exploit counts</a:t>
            </a:r>
          </a:p>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265500" y="929275"/>
            <a:ext cx="4045200" cy="1786200"/>
          </a:xfrm>
          <a:prstGeom prst="rect">
            <a:avLst/>
          </a:prstGeom>
        </p:spPr>
        <p:txBody>
          <a:bodyPr anchorCtr="0" anchor="b" bIns="91425" lIns="91425" rIns="91425" tIns="91425">
            <a:noAutofit/>
          </a:bodyPr>
          <a:lstStyle/>
          <a:p>
            <a:pPr lvl="0" rtl="0">
              <a:spcBef>
                <a:spcPts val="0"/>
              </a:spcBef>
              <a:buNone/>
            </a:pPr>
            <a:r>
              <a:rPr lang="en" sz="4800"/>
              <a:t>Shodan Revisited</a:t>
            </a:r>
          </a:p>
        </p:txBody>
      </p:sp>
      <p:sp>
        <p:nvSpPr>
          <p:cNvPr id="112" name="Shape 112"/>
          <p:cNvSpPr txBox="1"/>
          <p:nvPr>
            <p:ph idx="1" type="subTitle"/>
          </p:nvPr>
        </p:nvSpPr>
        <p:spPr>
          <a:xfrm>
            <a:off x="265500" y="2769000"/>
            <a:ext cx="4045200" cy="1574100"/>
          </a:xfrm>
          <a:prstGeom prst="rect">
            <a:avLst/>
          </a:prstGeom>
        </p:spPr>
        <p:txBody>
          <a:bodyPr anchorCtr="0" anchor="t" bIns="91425" lIns="91425" rIns="91425" tIns="91425">
            <a:noAutofit/>
          </a:bodyPr>
          <a:lstStyle/>
          <a:p>
            <a:pPr lvl="0" rtl="0">
              <a:spcBef>
                <a:spcPts val="0"/>
              </a:spcBef>
              <a:buNone/>
            </a:pPr>
            <a:r>
              <a:rPr lang="en"/>
              <a:t>Exploring Dataset</a:t>
            </a:r>
          </a:p>
        </p:txBody>
      </p:sp>
      <p:sp>
        <p:nvSpPr>
          <p:cNvPr id="113" name="Shape 113"/>
          <p:cNvSpPr txBox="1"/>
          <p:nvPr>
            <p:ph idx="2" type="body"/>
          </p:nvPr>
        </p:nvSpPr>
        <p:spPr>
          <a:xfrm>
            <a:off x="4744125" y="1051275"/>
            <a:ext cx="4240500" cy="3929700"/>
          </a:xfrm>
          <a:prstGeom prst="rect">
            <a:avLst/>
          </a:prstGeom>
        </p:spPr>
        <p:txBody>
          <a:bodyPr anchorCtr="0" anchor="t" bIns="91425" lIns="91425" rIns="91425" tIns="91425">
            <a:noAutofit/>
          </a:bodyPr>
          <a:lstStyle/>
          <a:p>
            <a:pPr lvl="0">
              <a:spcBef>
                <a:spcPts val="0"/>
              </a:spcBef>
              <a:buNone/>
            </a:pPr>
            <a:r>
              <a:rPr lang="en">
                <a:latin typeface="Economica"/>
                <a:ea typeface="Economica"/>
                <a:cs typeface="Economica"/>
                <a:sym typeface="Economica"/>
              </a:rPr>
              <a:t>Compare Leverett’s results (2011) to ours (2017):</a:t>
            </a:r>
          </a:p>
          <a:p>
            <a:pPr indent="-228600" lvl="0" marL="457200">
              <a:lnSpc>
                <a:spcPct val="150000"/>
              </a:lnSpc>
              <a:spcBef>
                <a:spcPts val="0"/>
              </a:spcBef>
              <a:buFont typeface="Economica"/>
            </a:pPr>
            <a:r>
              <a:rPr lang="en">
                <a:latin typeface="Economica"/>
                <a:ea typeface="Economica"/>
                <a:cs typeface="Economica"/>
                <a:sym typeface="Economica"/>
              </a:rPr>
              <a:t>Connected Devices and Systems</a:t>
            </a:r>
          </a:p>
          <a:p>
            <a:pPr indent="-228600" lvl="0" marL="457200" rtl="0">
              <a:lnSpc>
                <a:spcPct val="150000"/>
              </a:lnSpc>
              <a:spcBef>
                <a:spcPts val="0"/>
              </a:spcBef>
              <a:buFont typeface="Economica"/>
            </a:pPr>
            <a:r>
              <a:rPr lang="en">
                <a:latin typeface="Economica"/>
                <a:ea typeface="Economica"/>
                <a:cs typeface="Economica"/>
                <a:sym typeface="Economica"/>
              </a:rPr>
              <a:t>Number of Connections per Country</a:t>
            </a:r>
            <a:r>
              <a:rPr lang="en">
                <a:latin typeface="Economica"/>
                <a:ea typeface="Economica"/>
                <a:cs typeface="Economica"/>
                <a:sym typeface="Economica"/>
              </a:rPr>
              <a:t> </a:t>
            </a:r>
          </a:p>
          <a:p>
            <a:pPr indent="-228600" lvl="0" marL="457200" rtl="0">
              <a:lnSpc>
                <a:spcPct val="150000"/>
              </a:lnSpc>
              <a:spcBef>
                <a:spcPts val="0"/>
              </a:spcBef>
              <a:buFont typeface="Economica"/>
            </a:pPr>
            <a:r>
              <a:rPr lang="en">
                <a:latin typeface="Economica"/>
                <a:ea typeface="Economica"/>
                <a:cs typeface="Economica"/>
                <a:sym typeface="Economica"/>
              </a:rPr>
              <a:t>Proportional Change in Connections per Country </a:t>
            </a:r>
          </a:p>
          <a:p>
            <a:pPr indent="0" lvl="0" marL="0" rtl="0">
              <a:spcBef>
                <a:spcPts val="0"/>
              </a:spcBef>
              <a:buNone/>
            </a:pPr>
            <a:r>
              <a:t/>
            </a:r>
            <a:endParaRPr>
              <a:latin typeface="Economica"/>
              <a:ea typeface="Economica"/>
              <a:cs typeface="Economica"/>
              <a:sym typeface="Economica"/>
            </a:endParaRPr>
          </a:p>
          <a:p>
            <a:pPr indent="0" lvl="0" marL="0" rtl="0">
              <a:spcBef>
                <a:spcPts val="0"/>
              </a:spcBef>
              <a:buNone/>
            </a:pPr>
            <a:r>
              <a:rPr lang="en">
                <a:latin typeface="Economica"/>
                <a:ea typeface="Economica"/>
                <a:cs typeface="Economica"/>
                <a:sym typeface="Economica"/>
              </a:rPr>
              <a:t>Operative Systems and the </a:t>
            </a:r>
            <a:r>
              <a:rPr lang="en">
                <a:latin typeface="Economica"/>
                <a:ea typeface="Economica"/>
                <a:cs typeface="Economica"/>
                <a:sym typeface="Economica"/>
              </a:rPr>
              <a:t>relation</a:t>
            </a:r>
            <a:r>
              <a:rPr lang="en">
                <a:latin typeface="Economica"/>
                <a:ea typeface="Economica"/>
                <a:cs typeface="Economica"/>
                <a:sym typeface="Economica"/>
              </a:rPr>
              <a:t> to number of exploits</a:t>
            </a:r>
          </a:p>
          <a:p>
            <a:pPr indent="0" lvl="0" marL="0" rtl="0">
              <a:spcBef>
                <a:spcPts val="0"/>
              </a:spcBef>
              <a:buNone/>
            </a:pPr>
            <a:r>
              <a:t/>
            </a:r>
            <a:endParaRPr sz="1400">
              <a:latin typeface="Economica"/>
              <a:ea typeface="Economica"/>
              <a:cs typeface="Economica"/>
              <a:sym typeface="Economica"/>
            </a:endParaRPr>
          </a:p>
          <a:p>
            <a:pPr lvl="0" rtl="0">
              <a:spcBef>
                <a:spcPts val="0"/>
              </a:spcBef>
              <a:buNone/>
            </a:pPr>
            <a:r>
              <a:rPr lang="en" sz="1400">
                <a:latin typeface="Economica"/>
                <a:ea typeface="Economica"/>
                <a:cs typeface="Economica"/>
                <a:sym typeface="Economica"/>
              </a:rPr>
              <a:t>	</a:t>
            </a:r>
          </a:p>
          <a:p>
            <a:pPr indent="457200" lvl="0" rtl="0">
              <a:spcBef>
                <a:spcPts val="0"/>
              </a:spcBef>
              <a:buNone/>
            </a:pPr>
            <a:r>
              <a:t/>
            </a:r>
            <a:endParaRPr sz="1400">
              <a:latin typeface="Economica"/>
              <a:ea typeface="Economica"/>
              <a:cs typeface="Economica"/>
              <a:sym typeface="Economica"/>
            </a:endParaRPr>
          </a:p>
          <a:p>
            <a:pPr indent="457200" lvl="0" rtl="0">
              <a:spcBef>
                <a:spcPts val="0"/>
              </a:spcBef>
              <a:buNone/>
            </a:pPr>
            <a:r>
              <a:t/>
            </a:r>
            <a:endParaRPr sz="1400">
              <a:latin typeface="Economica"/>
              <a:ea typeface="Economica"/>
              <a:cs typeface="Economica"/>
              <a:sym typeface="Economica"/>
            </a:endParaRPr>
          </a:p>
          <a:p>
            <a:pPr indent="457200" lvl="0" rtl="0">
              <a:spcBef>
                <a:spcPts val="0"/>
              </a:spcBef>
              <a:buNone/>
            </a:pPr>
            <a:r>
              <a:t/>
            </a:r>
            <a:endParaRPr sz="1400">
              <a:latin typeface="Economica"/>
              <a:ea typeface="Economica"/>
              <a:cs typeface="Economica"/>
              <a:sym typeface="Economic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1799100" y="280550"/>
            <a:ext cx="5545800" cy="458700"/>
          </a:xfrm>
          <a:prstGeom prst="rect">
            <a:avLst/>
          </a:prstGeom>
        </p:spPr>
        <p:txBody>
          <a:bodyPr anchorCtr="0" anchor="b" bIns="91425" lIns="91425" rIns="91425" tIns="91425">
            <a:noAutofit/>
          </a:bodyPr>
          <a:lstStyle/>
          <a:p>
            <a:pPr lvl="0" rtl="0">
              <a:spcBef>
                <a:spcPts val="0"/>
              </a:spcBef>
              <a:buNone/>
            </a:pPr>
            <a:r>
              <a:rPr lang="en" sz="2400">
                <a:latin typeface="Georgia"/>
                <a:ea typeface="Georgia"/>
                <a:cs typeface="Georgia"/>
                <a:sym typeface="Georgia"/>
              </a:rPr>
              <a:t>Explore Connected Device and System</a:t>
            </a:r>
          </a:p>
        </p:txBody>
      </p:sp>
      <p:pic>
        <p:nvPicPr>
          <p:cNvPr id="119" name="Shape 119"/>
          <p:cNvPicPr preferRelativeResize="0"/>
          <p:nvPr/>
        </p:nvPicPr>
        <p:blipFill rotWithShape="1">
          <a:blip r:embed="rId3">
            <a:alphaModFix/>
          </a:blip>
          <a:srcRect b="4074" l="1772" r="3422" t="2257"/>
          <a:stretch/>
        </p:blipFill>
        <p:spPr>
          <a:xfrm>
            <a:off x="2302700" y="841275"/>
            <a:ext cx="6776273" cy="4032149"/>
          </a:xfrm>
          <a:prstGeom prst="rect">
            <a:avLst/>
          </a:prstGeom>
          <a:noFill/>
          <a:ln>
            <a:noFill/>
          </a:ln>
        </p:spPr>
      </p:pic>
      <p:graphicFrame>
        <p:nvGraphicFramePr>
          <p:cNvPr id="120" name="Shape 120"/>
          <p:cNvGraphicFramePr/>
          <p:nvPr/>
        </p:nvGraphicFramePr>
        <p:xfrm>
          <a:off x="261125" y="1298770"/>
          <a:ext cx="3000000" cy="2999999"/>
        </p:xfrm>
        <a:graphic>
          <a:graphicData uri="http://schemas.openxmlformats.org/drawingml/2006/table">
            <a:tbl>
              <a:tblPr>
                <a:noFill/>
                <a:tableStyleId>{646F3A0A-4D9A-42DB-88CD-1357B4A31082}</a:tableStyleId>
              </a:tblPr>
              <a:tblGrid>
                <a:gridCol w="1479975"/>
                <a:gridCol w="449700"/>
              </a:tblGrid>
              <a:tr h="227400">
                <a:tc>
                  <a:txBody>
                    <a:bodyPr>
                      <a:noAutofit/>
                    </a:bodyPr>
                    <a:lstStyle/>
                    <a:p>
                      <a:pPr lvl="0" rtl="0" algn="ctr">
                        <a:lnSpc>
                          <a:spcPct val="115000"/>
                        </a:lnSpc>
                        <a:spcBef>
                          <a:spcPts val="0"/>
                        </a:spcBef>
                        <a:buNone/>
                      </a:pPr>
                      <a:r>
                        <a:rPr b="1" lang="en" sz="1000"/>
                        <a:t>Name</a:t>
                      </a:r>
                    </a:p>
                  </a:txBody>
                  <a:tcPr marT="19050" marB="19050" marR="28575" marL="28575" anchor="b"/>
                </a:tc>
                <a:tc>
                  <a:txBody>
                    <a:bodyPr>
                      <a:noAutofit/>
                    </a:bodyPr>
                    <a:lstStyle/>
                    <a:p>
                      <a:pPr lvl="0" rtl="0" algn="ctr">
                        <a:lnSpc>
                          <a:spcPct val="115000"/>
                        </a:lnSpc>
                        <a:spcBef>
                          <a:spcPts val="0"/>
                        </a:spcBef>
                        <a:buNone/>
                      </a:pPr>
                      <a:r>
                        <a:rPr b="1" lang="en" sz="1000"/>
                        <a:t>Ratio</a:t>
                      </a:r>
                    </a:p>
                  </a:txBody>
                  <a:tcPr marT="19050" marB="19050" marR="28575" marL="28575" anchor="b"/>
                </a:tc>
              </a:tr>
              <a:tr h="249825">
                <a:tc>
                  <a:txBody>
                    <a:bodyPr>
                      <a:noAutofit/>
                    </a:bodyPr>
                    <a:lstStyle/>
                    <a:p>
                      <a:pPr lvl="0" rtl="0">
                        <a:lnSpc>
                          <a:spcPct val="115000"/>
                        </a:lnSpc>
                        <a:spcBef>
                          <a:spcPts val="0"/>
                        </a:spcBef>
                        <a:buNone/>
                      </a:pPr>
                      <a:r>
                        <a:rPr lang="en" sz="1000"/>
                        <a:t>PAC</a:t>
                      </a:r>
                    </a:p>
                  </a:txBody>
                  <a:tcPr marT="19050" marB="19050" marR="28575" marL="28575" anchor="ctr"/>
                </a:tc>
                <a:tc>
                  <a:txBody>
                    <a:bodyPr>
                      <a:noAutofit/>
                    </a:bodyPr>
                    <a:lstStyle/>
                    <a:p>
                      <a:pPr lvl="0" rtl="0" algn="r">
                        <a:lnSpc>
                          <a:spcPct val="115000"/>
                        </a:lnSpc>
                        <a:spcBef>
                          <a:spcPts val="0"/>
                        </a:spcBef>
                        <a:buNone/>
                      </a:pPr>
                      <a:r>
                        <a:rPr lang="en" sz="1000"/>
                        <a:t>250.08</a:t>
                      </a:r>
                    </a:p>
                  </a:txBody>
                  <a:tcPr marT="19050" marB="19050" marR="28575" marL="28575" anchor="ctr"/>
                </a:tc>
              </a:tr>
              <a:tr h="227400">
                <a:tc>
                  <a:txBody>
                    <a:bodyPr>
                      <a:noAutofit/>
                    </a:bodyPr>
                    <a:lstStyle/>
                    <a:p>
                      <a:pPr lvl="0" rtl="0">
                        <a:lnSpc>
                          <a:spcPct val="115000"/>
                        </a:lnSpc>
                        <a:spcBef>
                          <a:spcPts val="0"/>
                        </a:spcBef>
                        <a:buNone/>
                      </a:pPr>
                      <a:r>
                        <a:rPr lang="en" sz="1000"/>
                        <a:t>Telemetry</a:t>
                      </a:r>
                    </a:p>
                  </a:txBody>
                  <a:tcPr marT="19050" marB="19050" marR="28575" marL="28575" anchor="ctr"/>
                </a:tc>
                <a:tc>
                  <a:txBody>
                    <a:bodyPr>
                      <a:noAutofit/>
                    </a:bodyPr>
                    <a:lstStyle/>
                    <a:p>
                      <a:pPr lvl="0" rtl="0" algn="r">
                        <a:lnSpc>
                          <a:spcPct val="115000"/>
                        </a:lnSpc>
                        <a:spcBef>
                          <a:spcPts val="0"/>
                        </a:spcBef>
                        <a:buNone/>
                      </a:pPr>
                      <a:r>
                        <a:rPr lang="en" sz="1000"/>
                        <a:t>100.33</a:t>
                      </a:r>
                    </a:p>
                  </a:txBody>
                  <a:tcPr marT="19050" marB="19050" marR="28575" marL="28575" anchor="ctr"/>
                </a:tc>
              </a:tr>
              <a:tr h="227400">
                <a:tc>
                  <a:txBody>
                    <a:bodyPr>
                      <a:noAutofit/>
                    </a:bodyPr>
                    <a:lstStyle/>
                    <a:p>
                      <a:pPr lvl="0" rtl="0">
                        <a:lnSpc>
                          <a:spcPct val="115000"/>
                        </a:lnSpc>
                        <a:spcBef>
                          <a:spcPts val="0"/>
                        </a:spcBef>
                        <a:buNone/>
                      </a:pPr>
                      <a:r>
                        <a:rPr lang="en" sz="1000"/>
                        <a:t>PLC</a:t>
                      </a:r>
                    </a:p>
                  </a:txBody>
                  <a:tcPr marT="19050" marB="19050" marR="28575" marL="28575" anchor="ctr"/>
                </a:tc>
                <a:tc>
                  <a:txBody>
                    <a:bodyPr>
                      <a:noAutofit/>
                    </a:bodyPr>
                    <a:lstStyle/>
                    <a:p>
                      <a:pPr lvl="0" rtl="0" algn="r">
                        <a:lnSpc>
                          <a:spcPct val="115000"/>
                        </a:lnSpc>
                        <a:spcBef>
                          <a:spcPts val="0"/>
                        </a:spcBef>
                        <a:buNone/>
                      </a:pPr>
                      <a:r>
                        <a:rPr lang="en" sz="1000"/>
                        <a:t>77.46</a:t>
                      </a:r>
                    </a:p>
                  </a:txBody>
                  <a:tcPr marT="19050" marB="19050" marR="28575" marL="28575" anchor="ctr"/>
                </a:tc>
              </a:tr>
              <a:tr h="227400">
                <a:tc>
                  <a:txBody>
                    <a:bodyPr>
                      <a:noAutofit/>
                    </a:bodyPr>
                    <a:lstStyle/>
                    <a:p>
                      <a:pPr lvl="0" rtl="0">
                        <a:lnSpc>
                          <a:spcPct val="115000"/>
                        </a:lnSpc>
                        <a:spcBef>
                          <a:spcPts val="0"/>
                        </a:spcBef>
                        <a:buNone/>
                      </a:pPr>
                      <a:r>
                        <a:rPr lang="en" sz="1000"/>
                        <a:t>Protocol Bridge</a:t>
                      </a:r>
                    </a:p>
                  </a:txBody>
                  <a:tcPr marT="19050" marB="19050" marR="28575" marL="28575" anchor="ctr"/>
                </a:tc>
                <a:tc>
                  <a:txBody>
                    <a:bodyPr>
                      <a:noAutofit/>
                    </a:bodyPr>
                    <a:lstStyle/>
                    <a:p>
                      <a:pPr lvl="0" rtl="0" algn="r">
                        <a:lnSpc>
                          <a:spcPct val="115000"/>
                        </a:lnSpc>
                        <a:spcBef>
                          <a:spcPts val="0"/>
                        </a:spcBef>
                        <a:buNone/>
                      </a:pPr>
                      <a:r>
                        <a:rPr lang="en" sz="1000"/>
                        <a:t>34.95</a:t>
                      </a:r>
                    </a:p>
                  </a:txBody>
                  <a:tcPr marT="19050" marB="19050" marR="28575" marL="28575" anchor="ctr"/>
                </a:tc>
              </a:tr>
              <a:tr h="227400">
                <a:tc>
                  <a:txBody>
                    <a:bodyPr>
                      <a:noAutofit/>
                    </a:bodyPr>
                    <a:lstStyle/>
                    <a:p>
                      <a:pPr lvl="0" rtl="0">
                        <a:lnSpc>
                          <a:spcPct val="115000"/>
                        </a:lnSpc>
                        <a:spcBef>
                          <a:spcPts val="0"/>
                        </a:spcBef>
                        <a:buNone/>
                      </a:pPr>
                      <a:r>
                        <a:rPr lang="en" sz="1000"/>
                        <a:t>Historian</a:t>
                      </a:r>
                    </a:p>
                  </a:txBody>
                  <a:tcPr marT="19050" marB="19050" marR="28575" marL="28575" anchor="ctr"/>
                </a:tc>
                <a:tc>
                  <a:txBody>
                    <a:bodyPr>
                      <a:noAutofit/>
                    </a:bodyPr>
                    <a:lstStyle/>
                    <a:p>
                      <a:pPr lvl="0" rtl="0" algn="r">
                        <a:lnSpc>
                          <a:spcPct val="115000"/>
                        </a:lnSpc>
                        <a:spcBef>
                          <a:spcPts val="0"/>
                        </a:spcBef>
                        <a:buNone/>
                      </a:pPr>
                      <a:r>
                        <a:rPr lang="en" sz="1000"/>
                        <a:t>28.00</a:t>
                      </a:r>
                    </a:p>
                  </a:txBody>
                  <a:tcPr marT="19050" marB="19050" marR="28575" marL="28575" anchor="ctr"/>
                </a:tc>
              </a:tr>
              <a:tr h="227400">
                <a:tc>
                  <a:txBody>
                    <a:bodyPr>
                      <a:noAutofit/>
                    </a:bodyPr>
                    <a:lstStyle/>
                    <a:p>
                      <a:pPr lvl="0" rtl="0">
                        <a:lnSpc>
                          <a:spcPct val="115000"/>
                        </a:lnSpc>
                        <a:spcBef>
                          <a:spcPts val="0"/>
                        </a:spcBef>
                        <a:buNone/>
                      </a:pPr>
                      <a:r>
                        <a:rPr lang="en" sz="1000"/>
                        <a:t>HMI</a:t>
                      </a:r>
                    </a:p>
                  </a:txBody>
                  <a:tcPr marT="19050" marB="19050" marR="28575" marL="28575" anchor="ctr"/>
                </a:tc>
                <a:tc>
                  <a:txBody>
                    <a:bodyPr>
                      <a:noAutofit/>
                    </a:bodyPr>
                    <a:lstStyle/>
                    <a:p>
                      <a:pPr lvl="0" rtl="0" algn="r">
                        <a:lnSpc>
                          <a:spcPct val="115000"/>
                        </a:lnSpc>
                        <a:spcBef>
                          <a:spcPts val="0"/>
                        </a:spcBef>
                        <a:buNone/>
                      </a:pPr>
                      <a:r>
                        <a:rPr lang="en" sz="1000"/>
                        <a:t>25.49</a:t>
                      </a:r>
                    </a:p>
                  </a:txBody>
                  <a:tcPr marT="19050" marB="19050" marR="28575" marL="28575" anchor="ctr"/>
                </a:tc>
              </a:tr>
              <a:tr h="227400">
                <a:tc>
                  <a:txBody>
                    <a:bodyPr>
                      <a:noAutofit/>
                    </a:bodyPr>
                    <a:lstStyle/>
                    <a:p>
                      <a:pPr lvl="0" rtl="0">
                        <a:lnSpc>
                          <a:spcPct val="115000"/>
                        </a:lnSpc>
                        <a:spcBef>
                          <a:spcPts val="0"/>
                        </a:spcBef>
                        <a:buNone/>
                      </a:pPr>
                      <a:r>
                        <a:rPr lang="en" sz="1000"/>
                        <a:t>HAN/BMS</a:t>
                      </a:r>
                    </a:p>
                  </a:txBody>
                  <a:tcPr marT="19050" marB="19050" marR="28575" marL="28575" anchor="ctr"/>
                </a:tc>
                <a:tc>
                  <a:txBody>
                    <a:bodyPr>
                      <a:noAutofit/>
                    </a:bodyPr>
                    <a:lstStyle/>
                    <a:p>
                      <a:pPr lvl="0" rtl="0" algn="r">
                        <a:lnSpc>
                          <a:spcPct val="115000"/>
                        </a:lnSpc>
                        <a:spcBef>
                          <a:spcPts val="0"/>
                        </a:spcBef>
                        <a:buNone/>
                      </a:pPr>
                      <a:r>
                        <a:rPr lang="en" sz="1000"/>
                        <a:t>10.76</a:t>
                      </a:r>
                    </a:p>
                  </a:txBody>
                  <a:tcPr marT="19050" marB="19050" marR="28575" marL="28575" anchor="ctr"/>
                </a:tc>
              </a:tr>
              <a:tr h="227400">
                <a:tc>
                  <a:txBody>
                    <a:bodyPr>
                      <a:noAutofit/>
                    </a:bodyPr>
                    <a:lstStyle/>
                    <a:p>
                      <a:pPr lvl="0" rtl="0">
                        <a:lnSpc>
                          <a:spcPct val="115000"/>
                        </a:lnSpc>
                        <a:spcBef>
                          <a:spcPts val="0"/>
                        </a:spcBef>
                        <a:buNone/>
                      </a:pPr>
                      <a:r>
                        <a:rPr lang="en" sz="1000"/>
                        <a:t>Embedded Web Server</a:t>
                      </a:r>
                    </a:p>
                  </a:txBody>
                  <a:tcPr marT="19050" marB="19050" marR="28575" marL="28575" anchor="ctr"/>
                </a:tc>
                <a:tc>
                  <a:txBody>
                    <a:bodyPr>
                      <a:noAutofit/>
                    </a:bodyPr>
                    <a:lstStyle/>
                    <a:p>
                      <a:pPr lvl="0" rtl="0" algn="r">
                        <a:lnSpc>
                          <a:spcPct val="115000"/>
                        </a:lnSpc>
                        <a:spcBef>
                          <a:spcPts val="0"/>
                        </a:spcBef>
                        <a:buNone/>
                      </a:pPr>
                      <a:r>
                        <a:rPr lang="en" sz="1000"/>
                        <a:t>1.74</a:t>
                      </a:r>
                    </a:p>
                  </a:txBody>
                  <a:tcPr marT="19050" marB="19050" marR="28575" marL="28575" anchor="ctr"/>
                </a:tc>
              </a:tr>
              <a:tr h="227400">
                <a:tc>
                  <a:txBody>
                    <a:bodyPr>
                      <a:noAutofit/>
                    </a:bodyPr>
                    <a:lstStyle/>
                    <a:p>
                      <a:pPr lvl="0" rtl="0">
                        <a:lnSpc>
                          <a:spcPct val="115000"/>
                        </a:lnSpc>
                        <a:spcBef>
                          <a:spcPts val="0"/>
                        </a:spcBef>
                        <a:buNone/>
                      </a:pPr>
                      <a:r>
                        <a:rPr lang="en" sz="1000"/>
                        <a:t>RTU</a:t>
                      </a:r>
                    </a:p>
                  </a:txBody>
                  <a:tcPr marT="19050" marB="19050" marR="28575" marL="28575" anchor="ctr"/>
                </a:tc>
                <a:tc>
                  <a:txBody>
                    <a:bodyPr>
                      <a:noAutofit/>
                    </a:bodyPr>
                    <a:lstStyle/>
                    <a:p>
                      <a:pPr lvl="0" rtl="0" algn="r">
                        <a:lnSpc>
                          <a:spcPct val="115000"/>
                        </a:lnSpc>
                        <a:spcBef>
                          <a:spcPts val="0"/>
                        </a:spcBef>
                        <a:buNone/>
                      </a:pPr>
                      <a:r>
                        <a:rPr lang="en" sz="1000"/>
                        <a:t>1.07</a:t>
                      </a:r>
                    </a:p>
                  </a:txBody>
                  <a:tcPr marT="19050" marB="19050" marR="28575" marL="28575" anchor="ctr"/>
                </a:tc>
              </a:tr>
              <a:tr h="227400">
                <a:tc>
                  <a:txBody>
                    <a:bodyPr>
                      <a:noAutofit/>
                    </a:bodyPr>
                    <a:lstStyle/>
                    <a:p>
                      <a:pPr lvl="0" rtl="0">
                        <a:lnSpc>
                          <a:spcPct val="115000"/>
                        </a:lnSpc>
                        <a:spcBef>
                          <a:spcPts val="0"/>
                        </a:spcBef>
                        <a:buNone/>
                      </a:pPr>
                      <a:r>
                        <a:rPr lang="en" sz="1000"/>
                        <a:t>BMS</a:t>
                      </a:r>
                    </a:p>
                  </a:txBody>
                  <a:tcPr marT="19050" marB="19050" marR="28575" marL="28575" anchor="ctr"/>
                </a:tc>
                <a:tc>
                  <a:txBody>
                    <a:bodyPr>
                      <a:noAutofit/>
                    </a:bodyPr>
                    <a:lstStyle/>
                    <a:p>
                      <a:pPr lvl="0" rtl="0" algn="r">
                        <a:lnSpc>
                          <a:spcPct val="115000"/>
                        </a:lnSpc>
                        <a:spcBef>
                          <a:spcPts val="0"/>
                        </a:spcBef>
                        <a:buNone/>
                      </a:pPr>
                      <a:r>
                        <a:rPr lang="en" sz="1000"/>
                        <a:t>0.46</a:t>
                      </a:r>
                    </a:p>
                  </a:txBody>
                  <a:tcPr marT="19050" marB="19050" marR="28575" marL="28575" anchor="ctr"/>
                </a:tc>
              </a:tr>
              <a:tr h="227400">
                <a:tc>
                  <a:txBody>
                    <a:bodyPr>
                      <a:noAutofit/>
                    </a:bodyPr>
                    <a:lstStyle/>
                    <a:p>
                      <a:pPr lvl="0" rtl="0">
                        <a:lnSpc>
                          <a:spcPct val="115000"/>
                        </a:lnSpc>
                        <a:spcBef>
                          <a:spcPts val="0"/>
                        </a:spcBef>
                        <a:buNone/>
                      </a:pPr>
                      <a:r>
                        <a:rPr lang="en" sz="1000"/>
                        <a:t>SCADA</a:t>
                      </a:r>
                    </a:p>
                  </a:txBody>
                  <a:tcPr marT="19050" marB="19050" marR="28575" marL="28575" anchor="ctr"/>
                </a:tc>
                <a:tc>
                  <a:txBody>
                    <a:bodyPr>
                      <a:noAutofit/>
                    </a:bodyPr>
                    <a:lstStyle/>
                    <a:p>
                      <a:pPr lvl="0" rtl="0" algn="r">
                        <a:lnSpc>
                          <a:spcPct val="115000"/>
                        </a:lnSpc>
                        <a:spcBef>
                          <a:spcPts val="0"/>
                        </a:spcBef>
                        <a:buNone/>
                      </a:pPr>
                      <a:r>
                        <a:rPr lang="en" sz="1000"/>
                        <a:t>-0.43</a:t>
                      </a:r>
                    </a:p>
                  </a:txBody>
                  <a:tcPr marT="19050" marB="19050" marR="28575" marL="28575" anchor="ctr"/>
                </a:tc>
              </a:tr>
              <a:tr h="227400">
                <a:tc>
                  <a:txBody>
                    <a:bodyPr>
                      <a:noAutofit/>
                    </a:bodyPr>
                    <a:lstStyle/>
                    <a:p>
                      <a:pPr lvl="0" rtl="0">
                        <a:lnSpc>
                          <a:spcPct val="115000"/>
                        </a:lnSpc>
                        <a:spcBef>
                          <a:spcPts val="0"/>
                        </a:spcBef>
                        <a:buNone/>
                      </a:pPr>
                      <a:r>
                        <a:rPr lang="en" sz="1000"/>
                        <a:t>HAN</a:t>
                      </a:r>
                    </a:p>
                  </a:txBody>
                  <a:tcPr marT="19050" marB="19050" marR="28575" marL="28575" anchor="ctr"/>
                </a:tc>
                <a:tc>
                  <a:txBody>
                    <a:bodyPr>
                      <a:noAutofit/>
                    </a:bodyPr>
                    <a:lstStyle/>
                    <a:p>
                      <a:pPr lvl="0" rtl="0" algn="r">
                        <a:lnSpc>
                          <a:spcPct val="115000"/>
                        </a:lnSpc>
                        <a:spcBef>
                          <a:spcPts val="0"/>
                        </a:spcBef>
                        <a:buNone/>
                      </a:pPr>
                      <a:r>
                        <a:rPr lang="en" sz="1000"/>
                        <a:t>-1.00</a:t>
                      </a:r>
                    </a:p>
                  </a:txBody>
                  <a:tcPr marT="19050" marB="19050" marR="28575" marL="28575" anchor="ctr"/>
                </a:tc>
              </a:tr>
              <a:tr h="249825">
                <a:tc>
                  <a:txBody>
                    <a:bodyPr>
                      <a:noAutofit/>
                    </a:bodyPr>
                    <a:lstStyle/>
                    <a:p>
                      <a:pPr lvl="0" rtl="0">
                        <a:lnSpc>
                          <a:spcPct val="115000"/>
                        </a:lnSpc>
                        <a:spcBef>
                          <a:spcPts val="0"/>
                        </a:spcBef>
                        <a:buNone/>
                      </a:pPr>
                      <a:r>
                        <a:rPr lang="en" sz="1000"/>
                        <a:t>PCS</a:t>
                      </a:r>
                    </a:p>
                  </a:txBody>
                  <a:tcPr marT="19050" marB="19050" marR="28575" marL="28575" anchor="ctr"/>
                </a:tc>
                <a:tc>
                  <a:txBody>
                    <a:bodyPr>
                      <a:noAutofit/>
                    </a:bodyPr>
                    <a:lstStyle/>
                    <a:p>
                      <a:pPr lvl="0" rtl="0" algn="r">
                        <a:lnSpc>
                          <a:spcPct val="115000"/>
                        </a:lnSpc>
                        <a:spcBef>
                          <a:spcPts val="0"/>
                        </a:spcBef>
                        <a:buNone/>
                      </a:pPr>
                      <a:r>
                        <a:rPr lang="en" sz="1000"/>
                        <a:t>-1.00</a:t>
                      </a:r>
                    </a:p>
                  </a:txBody>
                  <a:tcPr marT="19050" marB="19050" marR="28575" marL="28575" anchor="ct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