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19"/>
  </p:notesMasterIdLst>
  <p:handoutMasterIdLst>
    <p:handoutMasterId r:id="rId20"/>
  </p:handoutMasterIdLst>
  <p:sldIdLst>
    <p:sldId id="332" r:id="rId5"/>
    <p:sldId id="505" r:id="rId6"/>
    <p:sldId id="538" r:id="rId7"/>
    <p:sldId id="539" r:id="rId8"/>
    <p:sldId id="546" r:id="rId9"/>
    <p:sldId id="536" r:id="rId10"/>
    <p:sldId id="540" r:id="rId11"/>
    <p:sldId id="537" r:id="rId12"/>
    <p:sldId id="541" r:id="rId13"/>
    <p:sldId id="543" r:id="rId14"/>
    <p:sldId id="542" r:id="rId15"/>
    <p:sldId id="545" r:id="rId16"/>
    <p:sldId id="544" r:id="rId17"/>
    <p:sldId id="487" r:id="rId18"/>
  </p:sldIdLst>
  <p:sldSz cx="12192000" cy="6858000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F"/>
    <a:srgbClr val="E2EFDB"/>
    <a:srgbClr val="BFBFBF"/>
    <a:srgbClr val="44546A"/>
    <a:srgbClr val="002060"/>
    <a:srgbClr val="0070C0"/>
    <a:srgbClr val="C00000"/>
    <a:srgbClr val="D4D9E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6014" autoAdjust="0"/>
  </p:normalViewPr>
  <p:slideViewPr>
    <p:cSldViewPr snapToObjects="1">
      <p:cViewPr varScale="1">
        <p:scale>
          <a:sx n="44" d="100"/>
          <a:sy n="44" d="100"/>
        </p:scale>
        <p:origin x="384" y="58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5" d="100"/>
          <a:sy n="115" d="100"/>
        </p:scale>
        <p:origin x="21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377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377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4435883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6317" y="1"/>
            <a:ext cx="4435882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61" tIns="47581" rIns="95161" bIns="475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2742" y="3374289"/>
            <a:ext cx="8189139" cy="3197114"/>
          </a:xfrm>
          <a:prstGeom prst="rect">
            <a:avLst/>
          </a:prstGeom>
        </p:spPr>
        <p:txBody>
          <a:bodyPr vert="horz" lIns="95161" tIns="47581" rIns="95161" bIns="4758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6747433"/>
            <a:ext cx="4435883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6317" y="6747433"/>
            <a:ext cx="4435882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9550" y="531813"/>
            <a:ext cx="4735513" cy="2665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아이스 브레이킹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5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4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1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6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0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7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6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7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1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3/25/2024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Tx/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C3F416CD-67A3-4CF0-A210-F6AF31AC147F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216" y="649351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Network &amp; Database Lab.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65023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Chungbuk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2000"/>
        </a:spcBef>
        <a:buClr>
          <a:schemeClr val="accent3"/>
        </a:buClr>
        <a:buFont typeface="Georgia"/>
        <a:buChar char="•"/>
        <a:defRPr kumimoji="0"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2000"/>
        </a:spcBef>
        <a:buClr>
          <a:schemeClr val="accent2"/>
        </a:buClr>
        <a:buFont typeface="Georgia"/>
        <a:buChar char="▫"/>
        <a:defRPr kumimoji="0" sz="2400" kern="1200" baseline="0">
          <a:solidFill>
            <a:schemeClr val="accent2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2000"/>
        </a:spcBef>
        <a:buClr>
          <a:schemeClr val="accent3"/>
        </a:buClr>
        <a:buFont typeface="Georgia"/>
        <a:buChar char="▫"/>
        <a:defRPr kumimoji="0" sz="1800" kern="1200" baseline="0">
          <a:solidFill>
            <a:schemeClr val="accent3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574019"/>
            <a:ext cx="11277600" cy="1674836"/>
          </a:xfrm>
        </p:spPr>
        <p:txBody>
          <a:bodyPr vert="horz" wrap="square" lIns="91440" tIns="45720" rIns="91440" bIns="45720" numCol="1" anchor="t">
            <a:normAutofit fontScale="90000"/>
          </a:bodyPr>
          <a:lstStyle/>
          <a:p>
            <a:r>
              <a:rPr lang="en-US" altLang="ko-KR" b="1" dirty="0"/>
              <a:t>MLFlow</a:t>
            </a:r>
            <a:r>
              <a:rPr lang="ko-KR" altLang="en-US" b="1" dirty="0"/>
              <a:t>를 활용한 </a:t>
            </a:r>
            <a:r>
              <a:rPr lang="en-US" altLang="ko-KR" b="1" dirty="0"/>
              <a:t>LSTM Model</a:t>
            </a:r>
            <a:br>
              <a:rPr lang="en-US" altLang="ko-KR" b="1" dirty="0"/>
            </a:br>
            <a:br>
              <a:rPr lang="en-US" altLang="ko-KR" sz="3600" b="1" dirty="0"/>
            </a:br>
            <a:r>
              <a:rPr lang="en-US" altLang="ko-KR" sz="2700" b="1" dirty="0"/>
              <a:t>w/ RNN</a:t>
            </a:r>
            <a:endParaRPr lang="ko-KR" altLang="en-US" b="1"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dirty="0"/>
              <a:t>2024.03.25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조중권</a:t>
            </a:r>
            <a:endParaRPr lang="en-US" altLang="ko-KR" dirty="0"/>
          </a:p>
          <a:p>
            <a:r>
              <a:rPr lang="en-US" altLang="ko-KR" dirty="0"/>
              <a:t>brucejo@cbnu.ac.kr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219FDDE8-1D76-9C20-C4FA-A20BDCD4E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02"/>
          <a:stretch/>
        </p:blipFill>
        <p:spPr>
          <a:xfrm>
            <a:off x="191344" y="1577145"/>
            <a:ext cx="11737304" cy="4896543"/>
          </a:xfrm>
          <a:prstGeom prst="roundRect">
            <a:avLst>
              <a:gd name="adj" fmla="val 4086"/>
            </a:avLst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76AEA3F-C552-7D28-63D6-B23A56AF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1" y="1606042"/>
            <a:ext cx="8311369" cy="47970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53" name="Picture 6" descr="머신 러닝] 과적합 (Overfitting)과 Validation Dataset의 개념">
            <a:extLst>
              <a:ext uri="{FF2B5EF4-FFF2-40B4-BE49-F238E27FC236}">
                <a16:creationId xmlns:a16="http://schemas.microsoft.com/office/drawing/2014/main" id="{9EEF4EFD-59FB-62B8-A3B0-BDAEFF08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82" y="2471882"/>
            <a:ext cx="3149365" cy="26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3F7EAB-0D0F-76D8-B658-D986126330F3}"/>
              </a:ext>
            </a:extLst>
          </p:cNvPr>
          <p:cNvCxnSpPr/>
          <p:nvPr/>
        </p:nvCxnSpPr>
        <p:spPr>
          <a:xfrm flipV="1">
            <a:off x="3321596" y="2471882"/>
            <a:ext cx="0" cy="3045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6BD7EE-05E3-C800-9F77-A249AB332273}"/>
              </a:ext>
            </a:extLst>
          </p:cNvPr>
          <p:cNvSpPr txBox="1"/>
          <p:nvPr/>
        </p:nvSpPr>
        <p:spPr>
          <a:xfrm>
            <a:off x="3331492" y="3709666"/>
            <a:ext cx="166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</a:rPr>
              <a:t>epoch : 128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A1DF034-476A-AE6E-4BB7-1713E1B0D3A1}"/>
              </a:ext>
            </a:extLst>
          </p:cNvPr>
          <p:cNvGrpSpPr/>
          <p:nvPr/>
        </p:nvGrpSpPr>
        <p:grpSpPr>
          <a:xfrm>
            <a:off x="188328" y="535943"/>
            <a:ext cx="12000656" cy="5952297"/>
            <a:chOff x="191344" y="573046"/>
            <a:chExt cx="12000656" cy="5952297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AF0352C-BB42-47A2-47F4-A239533A41DB}"/>
                </a:ext>
              </a:extLst>
            </p:cNvPr>
            <p:cNvGrpSpPr/>
            <p:nvPr/>
          </p:nvGrpSpPr>
          <p:grpSpPr>
            <a:xfrm>
              <a:off x="191344" y="573046"/>
              <a:ext cx="12000656" cy="5952297"/>
              <a:chOff x="191344" y="573046"/>
              <a:chExt cx="12000656" cy="5952297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5FAB03AF-A5EE-2BA1-A6E8-83F449989F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02"/>
              <a:stretch/>
            </p:blipFill>
            <p:spPr>
              <a:xfrm>
                <a:off x="191344" y="1628800"/>
                <a:ext cx="11737304" cy="4896543"/>
              </a:xfrm>
              <a:prstGeom prst="roundRect">
                <a:avLst>
                  <a:gd name="adj" fmla="val 4086"/>
                </a:avLst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EE852A7-CFB2-4C46-356D-CA8E9AE91D26}"/>
                  </a:ext>
                </a:extLst>
              </p:cNvPr>
              <p:cNvSpPr txBox="1"/>
              <p:nvPr/>
            </p:nvSpPr>
            <p:spPr>
              <a:xfrm>
                <a:off x="1919536" y="173520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LOSS</a:t>
                </a:r>
                <a:endParaRPr lang="ko-KR" altLang="en-US" b="1" dirty="0">
                  <a:latin typeface="+mj-lt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761ACFB-CB16-F503-EEEA-47DE507467D8}"/>
                  </a:ext>
                </a:extLst>
              </p:cNvPr>
              <p:cNvSpPr txBox="1"/>
              <p:nvPr/>
            </p:nvSpPr>
            <p:spPr>
              <a:xfrm rot="16200000">
                <a:off x="-8595" y="31272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TRAIN</a:t>
                </a:r>
                <a:endParaRPr lang="ko-KR" altLang="en-US" b="1" dirty="0">
                  <a:latin typeface="+mj-lt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EBFA5F6-0538-4C98-FD4B-DBB64AD9A74C}"/>
                  </a:ext>
                </a:extLst>
              </p:cNvPr>
              <p:cNvSpPr txBox="1"/>
              <p:nvPr/>
            </p:nvSpPr>
            <p:spPr>
              <a:xfrm>
                <a:off x="5845951" y="1727416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MSE</a:t>
                </a:r>
                <a:endParaRPr lang="ko-KR" altLang="en-US" b="1" dirty="0">
                  <a:latin typeface="+mj-lt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261F839-0AAB-33D2-0A5C-BF8419122BF3}"/>
                  </a:ext>
                </a:extLst>
              </p:cNvPr>
              <p:cNvSpPr txBox="1"/>
              <p:nvPr/>
            </p:nvSpPr>
            <p:spPr>
              <a:xfrm>
                <a:off x="9553994" y="174040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RMSE</a:t>
                </a:r>
                <a:endParaRPr lang="ko-KR" altLang="en-US" b="1" dirty="0">
                  <a:latin typeface="+mj-lt"/>
                </a:endParaRPr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17AAB207-33E4-7174-88B5-C47AFC30A7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9392"/>
              <a:stretch/>
            </p:blipFill>
            <p:spPr>
              <a:xfrm>
                <a:off x="10269375" y="573046"/>
                <a:ext cx="1755647" cy="1020692"/>
              </a:xfrm>
              <a:prstGeom prst="rect">
                <a:avLst/>
              </a:prstGeom>
            </p:spPr>
          </p:pic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1BF2936-DB0F-89C8-EC3C-EDDF33588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807" y="2114615"/>
                <a:ext cx="3603419" cy="2090706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28E5A4F8-C7BC-3EE6-52FC-C49E5B879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3051" y="4308685"/>
                <a:ext cx="3607934" cy="2072643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93D3C6B8-E676-8E25-A54F-AE9FCAA2D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3631" y="4304169"/>
                <a:ext cx="3612450" cy="2077159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3769850A-E916-6F4F-D96A-43A13BF64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795" y="4287484"/>
                <a:ext cx="3612450" cy="2068127"/>
              </a:xfrm>
              <a:prstGeom prst="rect">
                <a:avLst/>
              </a:prstGeom>
            </p:spPr>
          </p:pic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EE4F9ED1-76DD-3D91-3F03-6A7715B15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7422" y="2096748"/>
                <a:ext cx="3603419" cy="2072644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032EDF0-9994-AC10-ADF0-DFC052928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7157" y="2104535"/>
                <a:ext cx="3603419" cy="2077159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85F966-62C5-A5B8-C978-1D225497E445}"/>
                  </a:ext>
                </a:extLst>
              </p:cNvPr>
              <p:cNvSpPr txBox="1"/>
              <p:nvPr/>
            </p:nvSpPr>
            <p:spPr>
              <a:xfrm>
                <a:off x="10524844" y="585921"/>
                <a:ext cx="166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경험적 파라미터 튜닝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19C07E-85A1-871D-318B-4FE5F653B1FF}"/>
                  </a:ext>
                </a:extLst>
              </p:cNvPr>
              <p:cNvSpPr txBox="1"/>
              <p:nvPr/>
            </p:nvSpPr>
            <p:spPr>
              <a:xfrm>
                <a:off x="10521316" y="958535"/>
                <a:ext cx="14194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limit_epoch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53F19D-153D-609B-946B-1D1CCD3EA0B2}"/>
                  </a:ext>
                </a:extLst>
              </p:cNvPr>
              <p:cNvSpPr txBox="1"/>
              <p:nvPr/>
            </p:nvSpPr>
            <p:spPr>
              <a:xfrm>
                <a:off x="10521316" y="1300146"/>
                <a:ext cx="16706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origin_code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D48FD52-79A8-D5AE-D7D4-03F664F1CFE9}"/>
                </a:ext>
              </a:extLst>
            </p:cNvPr>
            <p:cNvSpPr txBox="1"/>
            <p:nvPr/>
          </p:nvSpPr>
          <p:spPr>
            <a:xfrm rot="16200000">
              <a:off x="51807" y="526336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j-lt"/>
                </a:rPr>
                <a:t>TEST</a:t>
              </a:r>
              <a:endParaRPr lang="ko-KR" alt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E0F95-0F5B-8B68-5C60-483AE7DC9592}"/>
              </a:ext>
            </a:extLst>
          </p:cNvPr>
          <p:cNvSpPr txBox="1"/>
          <p:nvPr/>
        </p:nvSpPr>
        <p:spPr>
          <a:xfrm>
            <a:off x="2435781" y="93423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train dataset</a:t>
            </a:r>
            <a:endParaRPr lang="ko-KR" altLang="en-US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4D5DE-69FD-C9CB-B97A-26484B8925B6}"/>
              </a:ext>
            </a:extLst>
          </p:cNvPr>
          <p:cNvSpPr txBox="1"/>
          <p:nvPr/>
        </p:nvSpPr>
        <p:spPr>
          <a:xfrm>
            <a:off x="7122166" y="934231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test dataset</a:t>
            </a:r>
            <a:endParaRPr lang="ko-KR" altLang="en-US" b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4DC41-2D20-E70F-B259-B6329C7A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05" y="1298743"/>
            <a:ext cx="4128316" cy="2648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0DF23F-9331-9E71-3E87-748DDA4F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644" y="1319059"/>
            <a:ext cx="4134911" cy="26174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7C78F1-A268-D7D5-B1B1-B41CB79D4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644" y="3968875"/>
            <a:ext cx="4046864" cy="25807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74E8E8-8270-3452-8F61-877C84A4E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950" y="3886829"/>
            <a:ext cx="4182055" cy="26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130D2-6CDF-BFAA-9C48-5AB87230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72" y="1484784"/>
            <a:ext cx="4874882" cy="3085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EC33A8-252D-55C4-D476-1281FC0D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16" y="1452279"/>
            <a:ext cx="4874882" cy="3111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1E2C65-9737-D772-FA4E-57A6FB1D7EF3}"/>
              </a:ext>
            </a:extLst>
          </p:cNvPr>
          <p:cNvSpPr txBox="1"/>
          <p:nvPr/>
        </p:nvSpPr>
        <p:spPr>
          <a:xfrm>
            <a:off x="1200056" y="4602684"/>
            <a:ext cx="1954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[Origin]</a:t>
            </a:r>
          </a:p>
          <a:p>
            <a:r>
              <a:rPr lang="en-US" altLang="ko-KR" b="1" dirty="0">
                <a:latin typeface="+mj-lt"/>
              </a:rPr>
              <a:t>epoch : 500</a:t>
            </a:r>
          </a:p>
          <a:p>
            <a:r>
              <a:rPr lang="en-US" altLang="ko-KR" b="1" dirty="0" err="1">
                <a:latin typeface="+mj-lt"/>
              </a:rPr>
              <a:t>batch_size</a:t>
            </a:r>
            <a:r>
              <a:rPr lang="en-US" altLang="ko-KR" b="1" dirty="0">
                <a:latin typeface="+mj-lt"/>
              </a:rPr>
              <a:t> : 150</a:t>
            </a:r>
          </a:p>
          <a:p>
            <a:r>
              <a:rPr lang="en-US" altLang="ko-KR" b="1" dirty="0">
                <a:latin typeface="+mj-lt"/>
              </a:rPr>
              <a:t>unit : 50</a:t>
            </a:r>
          </a:p>
          <a:p>
            <a:r>
              <a:rPr lang="en-US" altLang="ko-KR" b="1" dirty="0">
                <a:latin typeface="+mj-lt"/>
              </a:rPr>
              <a:t>activation : </a:t>
            </a:r>
            <a:r>
              <a:rPr lang="en-US" altLang="ko-KR" b="1" dirty="0" err="1">
                <a:latin typeface="+mj-lt"/>
              </a:rPr>
              <a:t>relu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B4DBF-0D3F-5E0B-FD7B-ED08AD067ED0}"/>
              </a:ext>
            </a:extLst>
          </p:cNvPr>
          <p:cNvSpPr txBox="1"/>
          <p:nvPr/>
        </p:nvSpPr>
        <p:spPr>
          <a:xfrm>
            <a:off x="7032704" y="4602684"/>
            <a:ext cx="1954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[Tuning]</a:t>
            </a:r>
          </a:p>
          <a:p>
            <a:r>
              <a:rPr lang="en-US" altLang="ko-KR" b="1" dirty="0">
                <a:latin typeface="+mj-lt"/>
              </a:rPr>
              <a:t>epoch : 128</a:t>
            </a:r>
          </a:p>
          <a:p>
            <a:r>
              <a:rPr lang="en-US" altLang="ko-KR" b="1" dirty="0" err="1">
                <a:latin typeface="+mj-lt"/>
              </a:rPr>
              <a:t>batch_size</a:t>
            </a:r>
            <a:r>
              <a:rPr lang="en-US" altLang="ko-KR" b="1" dirty="0">
                <a:latin typeface="+mj-lt"/>
              </a:rPr>
              <a:t> : 128</a:t>
            </a:r>
          </a:p>
          <a:p>
            <a:r>
              <a:rPr lang="en-US" altLang="ko-KR" b="1" dirty="0">
                <a:latin typeface="+mj-lt"/>
              </a:rPr>
              <a:t>unit : 64</a:t>
            </a:r>
          </a:p>
          <a:p>
            <a:r>
              <a:rPr lang="en-US" altLang="ko-KR" b="1" dirty="0">
                <a:latin typeface="+mj-lt"/>
              </a:rPr>
              <a:t>activation : N/A</a:t>
            </a:r>
          </a:p>
          <a:p>
            <a:endParaRPr lang="ko-KR" altLang="en-US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F7B01-910E-490B-925A-A9E1AFE05592}"/>
              </a:ext>
            </a:extLst>
          </p:cNvPr>
          <p:cNvSpPr txBox="1"/>
          <p:nvPr/>
        </p:nvSpPr>
        <p:spPr>
          <a:xfrm>
            <a:off x="3503712" y="5085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MSE : 0.0075</a:t>
            </a:r>
            <a:endParaRPr lang="ko-KR" altLang="en-US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9A127-DBB9-C234-B0A0-CF0AA3FD3054}"/>
              </a:ext>
            </a:extLst>
          </p:cNvPr>
          <p:cNvSpPr txBox="1"/>
          <p:nvPr/>
        </p:nvSpPr>
        <p:spPr>
          <a:xfrm>
            <a:off x="9624392" y="518855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MSE : 0.0049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37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논의사항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F11BF-6C9F-E911-B3EB-B28BA92E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39" y="1124744"/>
            <a:ext cx="10972800" cy="4900054"/>
          </a:xfrm>
        </p:spPr>
        <p:txBody>
          <a:bodyPr>
            <a:noAutofit/>
          </a:bodyPr>
          <a:lstStyle/>
          <a:p>
            <a:r>
              <a:rPr lang="en-US" altLang="ko-KR" b="1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 do list</a:t>
            </a:r>
          </a:p>
          <a:p>
            <a:pPr lvl="1"/>
            <a:r>
              <a:rPr lang="ko-KR" altLang="en-US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증분 </a:t>
            </a:r>
            <a:r>
              <a:rPr lang="en-US" altLang="ko-KR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보간법</a:t>
            </a:r>
            <a:r>
              <a:rPr lang="en-US" altLang="ko-KR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ko-KR" altLang="en-US" sz="2000" dirty="0"/>
              <a:t>탐색적 데이터 분석</a:t>
            </a:r>
            <a:r>
              <a:rPr lang="en-US" altLang="ko-KR" sz="2000" dirty="0"/>
              <a:t>(EDA, Exploratory Data Analysis)</a:t>
            </a:r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세대 </a:t>
            </a:r>
            <a:r>
              <a:rPr lang="en-US" altLang="ko-KR" b="1" dirty="0"/>
              <a:t>&amp; 2</a:t>
            </a:r>
            <a:r>
              <a:rPr lang="ko-KR" altLang="en-US" b="1" dirty="0"/>
              <a:t>세대</a:t>
            </a:r>
            <a:r>
              <a:rPr lang="en-US" altLang="ko-KR" b="1" dirty="0"/>
              <a:t>(</a:t>
            </a:r>
            <a:r>
              <a:rPr lang="ko-KR" altLang="en-US" b="1" dirty="0"/>
              <a:t>생산</a:t>
            </a:r>
            <a:r>
              <a:rPr lang="en-US" altLang="ko-KR" b="1" dirty="0"/>
              <a:t>&amp;</a:t>
            </a:r>
            <a:r>
              <a:rPr lang="ko-KR" altLang="en-US" b="1" dirty="0"/>
              <a:t>재배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sz="2000" dirty="0"/>
              <a:t>모니터링</a:t>
            </a:r>
            <a:endParaRPr lang="en-US" altLang="ko-KR" sz="2000" dirty="0"/>
          </a:p>
          <a:p>
            <a:pPr lvl="1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가상계측</a:t>
            </a:r>
            <a:r>
              <a:rPr lang="en-US" altLang="ko-KR" sz="2000" dirty="0"/>
              <a:t>(VM, Virtual Metrology)</a:t>
            </a:r>
          </a:p>
          <a:p>
            <a:pPr lvl="1"/>
            <a:r>
              <a:rPr lang="ko-KR" altLang="en-US" sz="2000" dirty="0"/>
              <a:t>최적제어 </a:t>
            </a:r>
            <a:r>
              <a:rPr lang="en-US" altLang="ko-KR" sz="2000" dirty="0"/>
              <a:t>: </a:t>
            </a:r>
            <a:r>
              <a:rPr lang="ko-KR" altLang="en-US" sz="2000" dirty="0"/>
              <a:t>고급 프로세스 제어 </a:t>
            </a:r>
            <a:r>
              <a:rPr lang="en-US" altLang="ko-KR" sz="2000" dirty="0"/>
              <a:t>(APC, Advanced Process Control)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세대</a:t>
            </a:r>
            <a:r>
              <a:rPr lang="en-US" altLang="ko-KR" b="1" dirty="0"/>
              <a:t>(</a:t>
            </a:r>
            <a:r>
              <a:rPr lang="ko-KR" altLang="en-US" b="1" dirty="0"/>
              <a:t>수확자동화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sz="2000" dirty="0"/>
              <a:t>건전성 지표</a:t>
            </a:r>
            <a:r>
              <a:rPr lang="en-US" altLang="ko-KR" sz="2000" dirty="0"/>
              <a:t>(Health Index, RUL(Remaining Useful Life))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07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8C4F-66E8-9A50-ACDA-0167ED5F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1498676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 for listening. </a:t>
            </a:r>
            <a:br>
              <a:rPr lang="en-US" altLang="ko-KR" dirty="0"/>
            </a:br>
            <a:r>
              <a:rPr lang="en-US" altLang="ko-KR" dirty="0"/>
              <a:t>Do you have 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7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006A-D4A7-2DD6-5498-89DD131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37BF4-8265-6F21-86D8-BC82D4EC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DDC6F7E-3D6E-4CFB-66C4-84BADA287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70540"/>
              </p:ext>
            </p:extLst>
          </p:nvPr>
        </p:nvGraphicFramePr>
        <p:xfrm>
          <a:off x="983432" y="1700808"/>
          <a:ext cx="10081120" cy="454258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82188334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90083405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759296283"/>
                    </a:ext>
                  </a:extLst>
                </a:gridCol>
              </a:tblGrid>
              <a:tr h="556484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모듈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MLFlow </a:t>
                      </a: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기능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담당 연구원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82707"/>
                  </a:ext>
                </a:extLst>
              </a:tr>
              <a:tr h="352363">
                <a:tc rowSpan="3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수집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온도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인수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윤아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67923"/>
                  </a:ext>
                </a:extLst>
              </a:tr>
              <a:tr h="352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습도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35181"/>
                  </a:ext>
                </a:extLst>
              </a:tr>
              <a:tr h="352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CO</a:t>
                      </a:r>
                      <a:r>
                        <a:rPr kumimoji="0" lang="en-US" altLang="ko-KR" sz="1600" b="0" kern="0" spc="0" baseline="-2500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2</a:t>
                      </a:r>
                      <a:endParaRPr kumimoji="0" lang="ko-KR" altLang="en-US" sz="1600" b="0" kern="0" spc="0" baseline="-2500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92328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전처리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오류 발생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해결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횟수</a:t>
                      </a:r>
                      <a:endParaRPr kumimoji="0" lang="en-US" altLang="ko-KR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윤아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인수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34203"/>
                  </a:ext>
                </a:extLst>
              </a:tr>
              <a:tr h="366127">
                <a:tc rowSpan="2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RNN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정확도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(MSE)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크리스토퍼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70995"/>
                  </a:ext>
                </a:extLst>
              </a:tr>
              <a:tr h="366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Models(Serving)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학습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링크 생성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83094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TCN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상동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덕림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243404"/>
                  </a:ext>
                </a:extLst>
              </a:tr>
              <a:tr h="366127">
                <a:tc rowSpan="2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LSTM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정확도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(MSE)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중권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범구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70696"/>
                  </a:ext>
                </a:extLst>
              </a:tr>
              <a:tr h="366127">
                <a:tc vMerge="1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Models(Serving)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학습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링크 생성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45767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Transformer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상동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윤아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인수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31848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통합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Models(Serving)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링크 사용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예측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종태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71667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A2B9AEA-CC7C-D429-B934-54B62558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/>
          <a:lstStyle/>
          <a:p>
            <a:r>
              <a:rPr lang="ko-KR" altLang="en-US" sz="2000" b="1" dirty="0"/>
              <a:t>기존 모듈 </a:t>
            </a:r>
            <a:r>
              <a:rPr lang="en-US" altLang="ko-KR" sz="2000" b="1" dirty="0"/>
              <a:t>+ MLFLOW (3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91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4F24ED-4A2F-A8DC-9821-A492D6C61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89" r="71906" b="39053"/>
          <a:stretch/>
        </p:blipFill>
        <p:spPr>
          <a:xfrm>
            <a:off x="8392879" y="1461952"/>
            <a:ext cx="2808312" cy="2160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F94FFE-B13E-F042-1538-4D5656B00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52" t="57935" r="22868" b="-571"/>
          <a:stretch/>
        </p:blipFill>
        <p:spPr>
          <a:xfrm>
            <a:off x="8361473" y="3588437"/>
            <a:ext cx="2837395" cy="2366258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CCD5B97-D330-98CF-B640-AE1A5B1A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248" y="6165304"/>
            <a:ext cx="2966119" cy="31670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1100" dirty="0"/>
              <a:t>출처 </a:t>
            </a:r>
            <a:r>
              <a:rPr lang="en-US" altLang="ko-KR" sz="1100" dirty="0"/>
              <a:t>: 230724_</a:t>
            </a:r>
            <a:r>
              <a:rPr lang="ko-KR" altLang="en-US" sz="1100" dirty="0" err="1"/>
              <a:t>농진청</a:t>
            </a:r>
            <a:r>
              <a:rPr lang="en-US" altLang="ko-KR" sz="1100" dirty="0"/>
              <a:t>_</a:t>
            </a:r>
            <a:r>
              <a:rPr lang="ko-KR" altLang="en-US" sz="1100" dirty="0"/>
              <a:t>진행사항</a:t>
            </a:r>
            <a:r>
              <a:rPr lang="en-US" altLang="ko-KR" sz="1100" dirty="0"/>
              <a:t>.pptx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DF00C62-C709-FC6D-989A-D6735FD8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85" y="4741351"/>
            <a:ext cx="434877" cy="1038589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EF6C162-98AE-CD27-3C4B-040B4708FF37}"/>
              </a:ext>
            </a:extLst>
          </p:cNvPr>
          <p:cNvSpPr txBox="1">
            <a:spLocks/>
          </p:cNvSpPr>
          <p:nvPr/>
        </p:nvSpPr>
        <p:spPr>
          <a:xfrm>
            <a:off x="1781432" y="5123926"/>
            <a:ext cx="835067" cy="3167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dirty="0"/>
              <a:t>Sample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A15E283-2047-9042-BDBB-DEE4047AB683}"/>
              </a:ext>
            </a:extLst>
          </p:cNvPr>
          <p:cNvSpPr txBox="1">
            <a:spLocks/>
          </p:cNvSpPr>
          <p:nvPr/>
        </p:nvSpPr>
        <p:spPr>
          <a:xfrm>
            <a:off x="2979948" y="5128158"/>
            <a:ext cx="835067" cy="3167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dirty="0"/>
              <a:t>x24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84E6B117-B6C1-6C0A-E848-EB3D63404B11}"/>
              </a:ext>
            </a:extLst>
          </p:cNvPr>
          <p:cNvSpPr txBox="1">
            <a:spLocks/>
          </p:cNvSpPr>
          <p:nvPr/>
        </p:nvSpPr>
        <p:spPr>
          <a:xfrm>
            <a:off x="9617015" y="1605969"/>
            <a:ext cx="1059571" cy="3167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point / min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7C78A438-A805-AD5A-7CE2-8D166D8941A1}"/>
              </a:ext>
            </a:extLst>
          </p:cNvPr>
          <p:cNvSpPr txBox="1">
            <a:spLocks/>
          </p:cNvSpPr>
          <p:nvPr/>
        </p:nvSpPr>
        <p:spPr>
          <a:xfrm>
            <a:off x="9614691" y="3794121"/>
            <a:ext cx="1059571" cy="31670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point / week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03E4BBA-6250-5D7A-6CBF-53CBC1E53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667" y="1002163"/>
            <a:ext cx="6024541" cy="309561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80B6E0E-F7A4-5DDA-0783-1992B237E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3049" y="4120535"/>
            <a:ext cx="1328480" cy="2723383"/>
          </a:xfrm>
          <a:prstGeom prst="rect">
            <a:avLst/>
          </a:prstGeom>
        </p:spPr>
      </p:pic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0DFA678-75B5-9ED8-62E2-8B0E1BF104B8}"/>
              </a:ext>
            </a:extLst>
          </p:cNvPr>
          <p:cNvSpPr txBox="1">
            <a:spLocks/>
          </p:cNvSpPr>
          <p:nvPr/>
        </p:nvSpPr>
        <p:spPr>
          <a:xfrm>
            <a:off x="5206061" y="5128157"/>
            <a:ext cx="2341862" cy="4772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b="1" dirty="0"/>
              <a:t>312/24 = 13</a:t>
            </a:r>
            <a:r>
              <a:rPr lang="ko-KR" altLang="en-US" sz="1100" b="1" dirty="0"/>
              <a:t>주치 데이터</a:t>
            </a:r>
            <a:endParaRPr lang="en-US" altLang="ko-KR" sz="11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F8F1E8-14BC-852C-1F99-5A087C09BE49}"/>
              </a:ext>
            </a:extLst>
          </p:cNvPr>
          <p:cNvSpPr/>
          <p:nvPr/>
        </p:nvSpPr>
        <p:spPr>
          <a:xfrm>
            <a:off x="8184232" y="1124744"/>
            <a:ext cx="3240360" cy="4896544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API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77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ED411-0128-B0C1-2431-BF25940E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911" y="1510762"/>
            <a:ext cx="3482152" cy="443851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BC3C6B-A5A5-07B7-D3EE-2300539BFF40}"/>
              </a:ext>
            </a:extLst>
          </p:cNvPr>
          <p:cNvSpPr/>
          <p:nvPr/>
        </p:nvSpPr>
        <p:spPr>
          <a:xfrm>
            <a:off x="562710" y="1340768"/>
            <a:ext cx="6624736" cy="4896544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SERVER: mongodb://netdb:netdb3230!@10.255.93.173:27017/ 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A49FEA-0500-6C9B-947B-24406A1E5F16}"/>
              </a:ext>
            </a:extLst>
          </p:cNvPr>
          <p:cNvSpPr/>
          <p:nvPr/>
        </p:nvSpPr>
        <p:spPr>
          <a:xfrm>
            <a:off x="717937" y="1772816"/>
            <a:ext cx="6328320" cy="4320480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DB: TestAPI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21D260-19C5-92D5-316B-D56EF4B2AF54}"/>
              </a:ext>
            </a:extLst>
          </p:cNvPr>
          <p:cNvSpPr/>
          <p:nvPr/>
        </p:nvSpPr>
        <p:spPr>
          <a:xfrm>
            <a:off x="859126" y="2204864"/>
            <a:ext cx="6028962" cy="1748472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TBL: GH2 (x</a:t>
            </a:r>
            <a:r>
              <a:rPr lang="ko-KR" altLang="en-US" sz="1200" dirty="0"/>
              <a:t>인자</a:t>
            </a:r>
            <a:r>
              <a:rPr lang="en-US" altLang="ko-KR" sz="1200" dirty="0"/>
              <a:t>: temp, humidity)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CCB793A-367C-C084-4FB5-0641F1746BA0}"/>
              </a:ext>
            </a:extLst>
          </p:cNvPr>
          <p:cNvSpPr/>
          <p:nvPr/>
        </p:nvSpPr>
        <p:spPr>
          <a:xfrm>
            <a:off x="859126" y="4149080"/>
            <a:ext cx="6028962" cy="1748472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TBL: hydroponics_length1 (y</a:t>
            </a:r>
            <a:r>
              <a:rPr lang="ko-KR" altLang="en-US" sz="1200" dirty="0"/>
              <a:t>인자</a:t>
            </a:r>
            <a:r>
              <a:rPr lang="en-US" altLang="ko-KR" sz="1200" dirty="0"/>
              <a:t>: growth length)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0965FD-E5FE-36EB-5686-C357CE15E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49" y="4509120"/>
            <a:ext cx="5862116" cy="13104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144F89-AB5A-4E1E-A0A0-4A75532B7D7A}"/>
              </a:ext>
            </a:extLst>
          </p:cNvPr>
          <p:cNvSpPr/>
          <p:nvPr/>
        </p:nvSpPr>
        <p:spPr>
          <a:xfrm>
            <a:off x="6254169" y="4686978"/>
            <a:ext cx="345887" cy="1210574"/>
          </a:xfrm>
          <a:prstGeom prst="rect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EF27D8-262E-7FAE-CE56-E900E43D8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49" y="2564904"/>
            <a:ext cx="4081577" cy="131040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D097AD-0D74-886A-260C-A104CFF10B64}"/>
              </a:ext>
            </a:extLst>
          </p:cNvPr>
          <p:cNvSpPr/>
          <p:nvPr/>
        </p:nvSpPr>
        <p:spPr>
          <a:xfrm>
            <a:off x="4295800" y="2787125"/>
            <a:ext cx="720080" cy="108818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81123D-07D7-8519-101A-EDB65A32BA7C}"/>
              </a:ext>
            </a:extLst>
          </p:cNvPr>
          <p:cNvSpPr/>
          <p:nvPr/>
        </p:nvSpPr>
        <p:spPr>
          <a:xfrm>
            <a:off x="8472264" y="1868526"/>
            <a:ext cx="1296144" cy="4152762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F82CE1-8DC0-D4F9-B23A-A1643A2C1600}"/>
              </a:ext>
            </a:extLst>
          </p:cNvPr>
          <p:cNvSpPr/>
          <p:nvPr/>
        </p:nvSpPr>
        <p:spPr>
          <a:xfrm>
            <a:off x="9840416" y="1868526"/>
            <a:ext cx="1440160" cy="4152762"/>
          </a:xfrm>
          <a:prstGeom prst="rect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B82B4D7-8D30-E9E5-A03D-14049C4C473D}"/>
              </a:ext>
            </a:extLst>
          </p:cNvPr>
          <p:cNvCxnSpPr>
            <a:cxnSpLocks/>
            <a:stCxn id="22" idx="2"/>
            <a:endCxn id="30" idx="2"/>
          </p:cNvCxnSpPr>
          <p:nvPr/>
        </p:nvCxnSpPr>
        <p:spPr>
          <a:xfrm rot="16200000" flipH="1">
            <a:off x="8431936" y="3892728"/>
            <a:ext cx="123736" cy="4133383"/>
          </a:xfrm>
          <a:prstGeom prst="bentConnector3">
            <a:avLst>
              <a:gd name="adj1" fmla="val 28474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8903D1F-06DF-1929-BFE7-E92DE19420D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015880" y="3327228"/>
            <a:ext cx="3456384" cy="3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7BBD7-BCFC-8F10-AA13-4AB3C90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E5461-DFA0-AA2E-E8A3-5B5DB42B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C97B5-5594-7F50-A90C-2C6D7100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60179"/>
            <a:ext cx="10757344" cy="54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RNN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BD282-8FE8-3294-165E-D78111F1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84"/>
            <a:ext cx="12192000" cy="3276478"/>
          </a:xfrm>
          <a:prstGeom prst="rect">
            <a:avLst/>
          </a:prstGeom>
        </p:spPr>
      </p:pic>
      <p:sp>
        <p:nvSpPr>
          <p:cNvPr id="7" name="모서리가 둥근 직사각형 23">
            <a:extLst>
              <a:ext uri="{FF2B5EF4-FFF2-40B4-BE49-F238E27FC236}">
                <a16:creationId xmlns:a16="http://schemas.microsoft.com/office/drawing/2014/main" id="{AC531162-3D6B-9F02-A8C3-4DB2713B8E04}"/>
              </a:ext>
            </a:extLst>
          </p:cNvPr>
          <p:cNvSpPr/>
          <p:nvPr/>
        </p:nvSpPr>
        <p:spPr bwMode="auto">
          <a:xfrm>
            <a:off x="2044292" y="1150746"/>
            <a:ext cx="7902350" cy="2422270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234">
            <a:extLst>
              <a:ext uri="{FF2B5EF4-FFF2-40B4-BE49-F238E27FC236}">
                <a16:creationId xmlns:a16="http://schemas.microsoft.com/office/drawing/2014/main" id="{8AC503C2-59E6-ED00-286B-B9EF02401D93}"/>
              </a:ext>
            </a:extLst>
          </p:cNvPr>
          <p:cNvGrpSpPr>
            <a:grpSpLocks/>
          </p:cNvGrpSpPr>
          <p:nvPr/>
        </p:nvGrpSpPr>
        <p:grpSpPr bwMode="auto">
          <a:xfrm>
            <a:off x="2055576" y="1134654"/>
            <a:ext cx="7891066" cy="610311"/>
            <a:chOff x="785786" y="2071678"/>
            <a:chExt cx="7429552" cy="675087"/>
          </a:xfrm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0F045DCF-0750-1074-4CEF-462D9BE6D103}"/>
                </a:ext>
              </a:extLst>
            </p:cNvPr>
            <p:cNvSpPr/>
            <p:nvPr/>
          </p:nvSpPr>
          <p:spPr>
            <a:xfrm>
              <a:off x="785786" y="2071678"/>
              <a:ext cx="7429552" cy="42862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655606A6-FA92-5549-E46B-B469DA93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335" y="2099924"/>
              <a:ext cx="5940574" cy="646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정확도 </a:t>
              </a:r>
              <a:r>
                <a:rPr lang="en-GB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tracking</a:t>
              </a:r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0B9B46-5A74-90AF-AC68-6670093A8831}"/>
              </a:ext>
            </a:extLst>
          </p:cNvPr>
          <p:cNvSpPr txBox="1"/>
          <p:nvPr/>
        </p:nvSpPr>
        <p:spPr>
          <a:xfrm>
            <a:off x="2044293" y="1527776"/>
            <a:ext cx="7902350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MSE) tracking during the training step</a:t>
            </a:r>
            <a:endParaRPr kumimoji="0" lang="ko-KR" altLang="en-US" sz="2000" b="1" cap="small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 (6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MSE, MAE, RMSE) tracking during the testing step</a:t>
            </a: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 (6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Absolute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(MAE): 0.0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74 (6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(RMSE): 0.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086 (6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A3D00F-82DE-7FD2-A8D6-9AA99D2088EA}"/>
              </a:ext>
            </a:extLst>
          </p:cNvPr>
          <p:cNvSpPr/>
          <p:nvPr/>
        </p:nvSpPr>
        <p:spPr>
          <a:xfrm>
            <a:off x="7104112" y="4941168"/>
            <a:ext cx="792088" cy="1547896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2EF88A-6F59-3566-3650-E00D3BFF5BA4}"/>
              </a:ext>
            </a:extLst>
          </p:cNvPr>
          <p:cNvSpPr/>
          <p:nvPr/>
        </p:nvSpPr>
        <p:spPr>
          <a:xfrm>
            <a:off x="10200456" y="4941168"/>
            <a:ext cx="699531" cy="1547896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610A3C-4FA6-341C-F450-05B7140D9215}"/>
              </a:ext>
            </a:extLst>
          </p:cNvPr>
          <p:cNvSpPr/>
          <p:nvPr/>
        </p:nvSpPr>
        <p:spPr>
          <a:xfrm>
            <a:off x="3575720" y="5229200"/>
            <a:ext cx="648072" cy="1294320"/>
          </a:xfrm>
          <a:prstGeom prst="rect">
            <a:avLst/>
          </a:prstGeom>
          <a:solidFill>
            <a:schemeClr val="bg1"/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AB03AF-A5EE-2BA1-A6E8-83F449989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02"/>
          <a:stretch/>
        </p:blipFill>
        <p:spPr>
          <a:xfrm>
            <a:off x="191344" y="1043728"/>
            <a:ext cx="11737304" cy="5481615"/>
          </a:xfrm>
          <a:prstGeom prst="roundRect">
            <a:avLst>
              <a:gd name="adj" fmla="val 4086"/>
            </a:avLst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RNN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A5D58-A05E-0EC3-06C0-0410EB2C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5" y="1468196"/>
            <a:ext cx="3624275" cy="2312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81BE5D-0A0A-7D9C-1B0B-5BEEAEBBD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95" y="4031904"/>
            <a:ext cx="3633382" cy="22947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FC40A9-05BD-4600-1FCE-06B8156D1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2662" y="1468196"/>
            <a:ext cx="3619722" cy="23038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2F3E16-652E-6CB5-48DF-BF013FDA2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018" y="4018748"/>
            <a:ext cx="3606063" cy="23266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CA53B0-27C3-8567-237E-AEDF979C88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4922" y="1486063"/>
            <a:ext cx="3606063" cy="23013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B617BAF-B6CE-A7A8-D930-854CDD3AEE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4922" y="4024661"/>
            <a:ext cx="3624275" cy="23022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E852A7-CFB2-4C46-356D-CA8E9AE91D26}"/>
              </a:ext>
            </a:extLst>
          </p:cNvPr>
          <p:cNvSpPr txBox="1"/>
          <p:nvPr/>
        </p:nvSpPr>
        <p:spPr>
          <a:xfrm>
            <a:off x="1919536" y="110665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LOSS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1ACFB-CB16-F503-EEEA-47DE507467D8}"/>
              </a:ext>
            </a:extLst>
          </p:cNvPr>
          <p:cNvSpPr txBox="1"/>
          <p:nvPr/>
        </p:nvSpPr>
        <p:spPr>
          <a:xfrm rot="16200000">
            <a:off x="-8595" y="24987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TRAIN</a:t>
            </a:r>
            <a:endParaRPr lang="ko-KR" altLang="en-US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8FD52-79A8-D5AE-D7D4-03F664F1CFE9}"/>
              </a:ext>
            </a:extLst>
          </p:cNvPr>
          <p:cNvSpPr txBox="1"/>
          <p:nvPr/>
        </p:nvSpPr>
        <p:spPr>
          <a:xfrm rot="16200000">
            <a:off x="51807" y="49911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TEST</a:t>
            </a:r>
            <a:endParaRPr lang="ko-KR" altLang="en-US" b="1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BFA5F6-0538-4C98-FD4B-DBB64AD9A74C}"/>
              </a:ext>
            </a:extLst>
          </p:cNvPr>
          <p:cNvSpPr txBox="1"/>
          <p:nvPr/>
        </p:nvSpPr>
        <p:spPr>
          <a:xfrm>
            <a:off x="5845951" y="10988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MSE</a:t>
            </a:r>
            <a:endParaRPr lang="ko-KR" altLang="en-US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61F839-0AAB-33D2-0A5C-BF8419122BF3}"/>
              </a:ext>
            </a:extLst>
          </p:cNvPr>
          <p:cNvSpPr txBox="1"/>
          <p:nvPr/>
        </p:nvSpPr>
        <p:spPr>
          <a:xfrm>
            <a:off x="9553994" y="11118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RMSE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9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RNN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E0F95-0F5B-8B68-5C60-483AE7DC9592}"/>
              </a:ext>
            </a:extLst>
          </p:cNvPr>
          <p:cNvSpPr txBox="1"/>
          <p:nvPr/>
        </p:nvSpPr>
        <p:spPr>
          <a:xfrm>
            <a:off x="2435781" y="93423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train dataset</a:t>
            </a:r>
            <a:endParaRPr lang="ko-KR" altLang="en-US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4D5DE-69FD-C9CB-B97A-26484B8925B6}"/>
              </a:ext>
            </a:extLst>
          </p:cNvPr>
          <p:cNvSpPr txBox="1"/>
          <p:nvPr/>
        </p:nvSpPr>
        <p:spPr>
          <a:xfrm>
            <a:off x="7122166" y="934231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test dataset</a:t>
            </a:r>
            <a:endParaRPr lang="ko-KR" altLang="en-US" b="1" dirty="0"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1ACE62-1CFE-FB89-306B-2A383386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44" y="3936498"/>
            <a:ext cx="4046865" cy="25979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B4D9AF-A4E0-94E0-DBB7-5280F789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773" y="3936498"/>
            <a:ext cx="4289648" cy="270222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1F4525-EB60-09EE-CCEE-F46E7FAB0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924" y="1303563"/>
            <a:ext cx="4199761" cy="26105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D5EE636-C908-503A-5B8F-ABA75FE91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480" y="1325156"/>
            <a:ext cx="4128316" cy="26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0D3D7AF-84EE-30F0-D93D-F6640D46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4162"/>
            <a:ext cx="12192000" cy="23273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모서리가 둥근 직사각형 23">
            <a:extLst>
              <a:ext uri="{FF2B5EF4-FFF2-40B4-BE49-F238E27FC236}">
                <a16:creationId xmlns:a16="http://schemas.microsoft.com/office/drawing/2014/main" id="{AC531162-3D6B-9F02-A8C3-4DB2713B8E04}"/>
              </a:ext>
            </a:extLst>
          </p:cNvPr>
          <p:cNvSpPr/>
          <p:nvPr/>
        </p:nvSpPr>
        <p:spPr bwMode="auto">
          <a:xfrm>
            <a:off x="2044292" y="1150746"/>
            <a:ext cx="7902350" cy="2422270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234">
            <a:extLst>
              <a:ext uri="{FF2B5EF4-FFF2-40B4-BE49-F238E27FC236}">
                <a16:creationId xmlns:a16="http://schemas.microsoft.com/office/drawing/2014/main" id="{8AC503C2-59E6-ED00-286B-B9EF02401D93}"/>
              </a:ext>
            </a:extLst>
          </p:cNvPr>
          <p:cNvGrpSpPr>
            <a:grpSpLocks/>
          </p:cNvGrpSpPr>
          <p:nvPr/>
        </p:nvGrpSpPr>
        <p:grpSpPr bwMode="auto">
          <a:xfrm>
            <a:off x="2055576" y="1134654"/>
            <a:ext cx="7891066" cy="610311"/>
            <a:chOff x="785786" y="2071678"/>
            <a:chExt cx="7429552" cy="675087"/>
          </a:xfrm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0F045DCF-0750-1074-4CEF-462D9BE6D103}"/>
                </a:ext>
              </a:extLst>
            </p:cNvPr>
            <p:cNvSpPr/>
            <p:nvPr/>
          </p:nvSpPr>
          <p:spPr>
            <a:xfrm>
              <a:off x="785786" y="2071678"/>
              <a:ext cx="7429552" cy="42862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655606A6-FA92-5549-E46B-B469DA93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335" y="2099924"/>
              <a:ext cx="5940574" cy="646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정확도 </a:t>
              </a:r>
              <a:r>
                <a:rPr lang="en-GB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tracking</a:t>
              </a:r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0B9B46-5A74-90AF-AC68-6670093A8831}"/>
              </a:ext>
            </a:extLst>
          </p:cNvPr>
          <p:cNvSpPr txBox="1"/>
          <p:nvPr/>
        </p:nvSpPr>
        <p:spPr>
          <a:xfrm>
            <a:off x="2044293" y="1527776"/>
            <a:ext cx="7902350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MSE) tracking during the training step</a:t>
            </a:r>
            <a:endParaRPr kumimoji="0" lang="ko-KR" altLang="en-US" sz="2000" b="1" cap="small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 (1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MSE, MAE, RMSE) tracking during the testing step</a:t>
            </a: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 (1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Absolute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(MAE): 0.0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65 (1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(RMSE): 0.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07 (1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A3D00F-82DE-7FD2-A8D6-9AA99D2088EA}"/>
              </a:ext>
            </a:extLst>
          </p:cNvPr>
          <p:cNvSpPr/>
          <p:nvPr/>
        </p:nvSpPr>
        <p:spPr>
          <a:xfrm>
            <a:off x="6888088" y="5568494"/>
            <a:ext cx="864096" cy="415875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2EF88A-6F59-3566-3650-E00D3BFF5BA4}"/>
              </a:ext>
            </a:extLst>
          </p:cNvPr>
          <p:cNvSpPr/>
          <p:nvPr/>
        </p:nvSpPr>
        <p:spPr>
          <a:xfrm>
            <a:off x="10359927" y="5584200"/>
            <a:ext cx="920649" cy="40017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417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32A347-D6E3-4429-9E0D-D951A61B5FE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48174e24-f607-4aa6-9ac3-a9fcbbb9a1ec"/>
    <ds:schemaRef ds:uri="http://schemas.microsoft.com/office/2006/documentManagement/types"/>
    <ds:schemaRef ds:uri="b7baa286-403d-47f5-b66e-f91cf776a04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15196</TotalTime>
  <Pages>32</Pages>
  <Words>561</Words>
  <Characters>0</Characters>
  <Application>Microsoft Office PowerPoint</Application>
  <DocSecurity>0</DocSecurity>
  <PresentationFormat>와이드스크린</PresentationFormat>
  <Lines>0</Lines>
  <Paragraphs>147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맑은 고딕</vt:lpstr>
      <vt:lpstr>휴먼모음T</vt:lpstr>
      <vt:lpstr>Arial</vt:lpstr>
      <vt:lpstr>Georgia</vt:lpstr>
      <vt:lpstr>Wingdings</vt:lpstr>
      <vt:lpstr>Wingdings 2</vt:lpstr>
      <vt:lpstr>도시</vt:lpstr>
      <vt:lpstr>MLFlow를 활용한 LSTM Model  w/ RNN</vt:lpstr>
      <vt:lpstr>Plan</vt:lpstr>
      <vt:lpstr>1. Data Set</vt:lpstr>
      <vt:lpstr>1. Data Set</vt:lpstr>
      <vt:lpstr>1. Data Set</vt:lpstr>
      <vt:lpstr>2. RNN w/ MLFlow</vt:lpstr>
      <vt:lpstr>2. RNN w/ MLFlow</vt:lpstr>
      <vt:lpstr>2. RNN w/ MLFlow</vt:lpstr>
      <vt:lpstr>3. LSTM w/ MLFlow</vt:lpstr>
      <vt:lpstr>3. LSTM w/ MLFlow</vt:lpstr>
      <vt:lpstr>3. LSTM w/ MLFlow</vt:lpstr>
      <vt:lpstr>3. LSTM w/ MLFlow</vt:lpstr>
      <vt:lpstr>4. 논의사항</vt:lpstr>
      <vt:lpstr>Thank you for listening.  Do you have any questions?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중권 조</cp:lastModifiedBy>
  <cp:revision>724</cp:revision>
  <cp:lastPrinted>2024-02-05T04:09:30Z</cp:lastPrinted>
  <dcterms:modified xsi:type="dcterms:W3CDTF">2024-03-25T06:11:25Z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