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23"/>
  </p:notesMasterIdLst>
  <p:handoutMasterIdLst>
    <p:handoutMasterId r:id="rId24"/>
  </p:handoutMasterIdLst>
  <p:sldIdLst>
    <p:sldId id="332" r:id="rId5"/>
    <p:sldId id="505" r:id="rId6"/>
    <p:sldId id="548" r:id="rId7"/>
    <p:sldId id="552" r:id="rId8"/>
    <p:sldId id="546" r:id="rId9"/>
    <p:sldId id="551" r:id="rId10"/>
    <p:sldId id="550" r:id="rId11"/>
    <p:sldId id="539" r:id="rId12"/>
    <p:sldId id="536" r:id="rId13"/>
    <p:sldId id="540" r:id="rId14"/>
    <p:sldId id="537" r:id="rId15"/>
    <p:sldId id="541" r:id="rId16"/>
    <p:sldId id="543" r:id="rId17"/>
    <p:sldId id="542" r:id="rId18"/>
    <p:sldId id="545" r:id="rId19"/>
    <p:sldId id="544" r:id="rId20"/>
    <p:sldId id="487" r:id="rId21"/>
    <p:sldId id="549" r:id="rId22"/>
  </p:sldIdLst>
  <p:sldSz cx="12192000" cy="6858000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F"/>
    <a:srgbClr val="E2EFDB"/>
    <a:srgbClr val="BFBFBF"/>
    <a:srgbClr val="44546A"/>
    <a:srgbClr val="002060"/>
    <a:srgbClr val="0070C0"/>
    <a:srgbClr val="C00000"/>
    <a:srgbClr val="D4D9E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014" autoAdjust="0"/>
  </p:normalViewPr>
  <p:slideViewPr>
    <p:cSldViewPr snapToObjects="1">
      <p:cViewPr varScale="1">
        <p:scale>
          <a:sx n="116" d="100"/>
          <a:sy n="116" d="100"/>
        </p:scale>
        <p:origin x="907" y="82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377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377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435883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317" y="1"/>
            <a:ext cx="4435882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1" tIns="47581" rIns="95161" bIns="475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742" y="3374289"/>
            <a:ext cx="8189139" cy="3197114"/>
          </a:xfrm>
          <a:prstGeom prst="rect">
            <a:avLst/>
          </a:prstGeom>
        </p:spPr>
        <p:txBody>
          <a:bodyPr vert="horz" lIns="95161" tIns="47581" rIns="95161" bIns="475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747433"/>
            <a:ext cx="4435883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317" y="6747433"/>
            <a:ext cx="4435882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9550" y="531813"/>
            <a:ext cx="4735513" cy="2665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아이스 브레이킹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1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2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4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6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7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6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7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Chungbuk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574019"/>
            <a:ext cx="11277600" cy="1674836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r>
              <a:rPr lang="en-US" altLang="ko-KR" b="1" dirty="0"/>
              <a:t>MLFlow</a:t>
            </a:r>
            <a:r>
              <a:rPr lang="ko-KR" altLang="en-US" b="1" dirty="0"/>
              <a:t>를 활용한 </a:t>
            </a:r>
            <a:r>
              <a:rPr lang="en-US" altLang="ko-KR" b="1" dirty="0"/>
              <a:t>LSTM Model</a:t>
            </a:r>
            <a:br>
              <a:rPr lang="en-US" altLang="ko-KR" b="1" dirty="0"/>
            </a:br>
            <a:br>
              <a:rPr lang="en-US" altLang="ko-KR" sz="3600" b="1" dirty="0"/>
            </a:br>
            <a:r>
              <a:rPr lang="en-US" altLang="ko-KR" sz="2700" b="1" dirty="0"/>
              <a:t>w/ RNN</a:t>
            </a:r>
            <a:endParaRPr lang="ko-KR" altLang="en-US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2024.03.25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조중권</a:t>
            </a:r>
            <a:endParaRPr lang="en-US" altLang="ko-KR" dirty="0"/>
          </a:p>
          <a:p>
            <a:r>
              <a:rPr lang="en-US" altLang="ko-KR" dirty="0"/>
              <a:t>brucejo@cbnu.ac.kr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B03AF-A5EE-2BA1-A6E8-83F44998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02"/>
          <a:stretch/>
        </p:blipFill>
        <p:spPr>
          <a:xfrm>
            <a:off x="191344" y="1043728"/>
            <a:ext cx="11737304" cy="5481615"/>
          </a:xfrm>
          <a:prstGeom prst="roundRect">
            <a:avLst>
              <a:gd name="adj" fmla="val 4086"/>
            </a:avLst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A5D58-A05E-0EC3-06C0-0410EB2C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5" y="1468196"/>
            <a:ext cx="3624275" cy="231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81BE5D-0A0A-7D9C-1B0B-5BEEAEBB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5" y="4031904"/>
            <a:ext cx="3633382" cy="22947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FC40A9-05BD-4600-1FCE-06B8156D1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2662" y="1468196"/>
            <a:ext cx="3619722" cy="23038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2F3E16-652E-6CB5-48DF-BF013FDA2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018" y="4018748"/>
            <a:ext cx="3606063" cy="23266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CA53B0-27C3-8567-237E-AEDF979C8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4922" y="1486063"/>
            <a:ext cx="3606063" cy="23013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B617BAF-B6CE-A7A8-D930-854CDD3AE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922" y="4024661"/>
            <a:ext cx="3624275" cy="23022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E852A7-CFB2-4C46-356D-CA8E9AE91D26}"/>
              </a:ext>
            </a:extLst>
          </p:cNvPr>
          <p:cNvSpPr txBox="1"/>
          <p:nvPr/>
        </p:nvSpPr>
        <p:spPr>
          <a:xfrm>
            <a:off x="1919536" y="11066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LOSS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1ACFB-CB16-F503-EEEA-47DE507467D8}"/>
              </a:ext>
            </a:extLst>
          </p:cNvPr>
          <p:cNvSpPr txBox="1"/>
          <p:nvPr/>
        </p:nvSpPr>
        <p:spPr>
          <a:xfrm rot="16200000">
            <a:off x="-8595" y="24987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TRAIN</a:t>
            </a:r>
            <a:endParaRPr lang="ko-KR" altLang="en-US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8FD52-79A8-D5AE-D7D4-03F664F1CFE9}"/>
              </a:ext>
            </a:extLst>
          </p:cNvPr>
          <p:cNvSpPr txBox="1"/>
          <p:nvPr/>
        </p:nvSpPr>
        <p:spPr>
          <a:xfrm rot="16200000">
            <a:off x="51807" y="49911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TEST</a:t>
            </a:r>
            <a:endParaRPr lang="ko-KR" altLang="en-US" b="1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BFA5F6-0538-4C98-FD4B-DBB64AD9A74C}"/>
              </a:ext>
            </a:extLst>
          </p:cNvPr>
          <p:cNvSpPr txBox="1"/>
          <p:nvPr/>
        </p:nvSpPr>
        <p:spPr>
          <a:xfrm>
            <a:off x="5845951" y="10988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</a:t>
            </a:r>
            <a:endParaRPr lang="ko-KR" altLang="en-US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1F839-0AAB-33D2-0A5C-BF8419122BF3}"/>
              </a:ext>
            </a:extLst>
          </p:cNvPr>
          <p:cNvSpPr txBox="1"/>
          <p:nvPr/>
        </p:nvSpPr>
        <p:spPr>
          <a:xfrm>
            <a:off x="9553994" y="11118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RMSE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96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E0F95-0F5B-8B68-5C60-483AE7DC9592}"/>
              </a:ext>
            </a:extLst>
          </p:cNvPr>
          <p:cNvSpPr txBox="1"/>
          <p:nvPr/>
        </p:nvSpPr>
        <p:spPr>
          <a:xfrm>
            <a:off x="2435781" y="93423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train 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4D5DE-69FD-C9CB-B97A-26484B8925B6}"/>
              </a:ext>
            </a:extLst>
          </p:cNvPr>
          <p:cNvSpPr txBox="1"/>
          <p:nvPr/>
        </p:nvSpPr>
        <p:spPr>
          <a:xfrm>
            <a:off x="7122166" y="9342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test dataset</a:t>
            </a:r>
            <a:endParaRPr lang="ko-KR" altLang="en-US" b="1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1ACE62-1CFE-FB89-306B-2A383386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4" y="3936498"/>
            <a:ext cx="4046865" cy="25979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B4D9AF-A4E0-94E0-DBB7-5280F789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73" y="3936498"/>
            <a:ext cx="4289648" cy="27022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1F4525-EB60-09EE-CCEE-F46E7FAB0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24" y="1303563"/>
            <a:ext cx="4199761" cy="26105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5EE636-C908-503A-5B8F-ABA75FE91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480" y="1325156"/>
            <a:ext cx="412831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0D3D7AF-84EE-30F0-D93D-F6640D46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4162"/>
            <a:ext cx="12192000" cy="23273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7" name="모서리가 둥근 직사각형 23">
            <a:extLst>
              <a:ext uri="{FF2B5EF4-FFF2-40B4-BE49-F238E27FC236}">
                <a16:creationId xmlns:a16="http://schemas.microsoft.com/office/drawing/2014/main" id="{AC531162-3D6B-9F02-A8C3-4DB2713B8E04}"/>
              </a:ext>
            </a:extLst>
          </p:cNvPr>
          <p:cNvSpPr/>
          <p:nvPr/>
        </p:nvSpPr>
        <p:spPr bwMode="auto">
          <a:xfrm>
            <a:off x="2044292" y="1150746"/>
            <a:ext cx="7902350" cy="2422270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234">
            <a:extLst>
              <a:ext uri="{FF2B5EF4-FFF2-40B4-BE49-F238E27FC236}">
                <a16:creationId xmlns:a16="http://schemas.microsoft.com/office/drawing/2014/main" id="{8AC503C2-59E6-ED00-286B-B9EF02401D93}"/>
              </a:ext>
            </a:extLst>
          </p:cNvPr>
          <p:cNvGrpSpPr>
            <a:grpSpLocks/>
          </p:cNvGrpSpPr>
          <p:nvPr/>
        </p:nvGrpSpPr>
        <p:grpSpPr bwMode="auto">
          <a:xfrm>
            <a:off x="2055576" y="1134654"/>
            <a:ext cx="7891066" cy="610311"/>
            <a:chOff x="785786" y="2071678"/>
            <a:chExt cx="7429552" cy="675087"/>
          </a:xfrm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F045DCF-0750-1074-4CEF-462D9BE6D103}"/>
                </a:ext>
              </a:extLst>
            </p:cNvPr>
            <p:cNvSpPr/>
            <p:nvPr/>
          </p:nvSpPr>
          <p:spPr>
            <a:xfrm>
              <a:off x="785786" y="2071678"/>
              <a:ext cx="7429552" cy="42862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55606A6-FA92-5549-E46B-B469DA93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335" y="2099924"/>
              <a:ext cx="5940574" cy="64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정확도 </a:t>
              </a:r>
              <a:r>
                <a:rPr lang="en-GB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tracking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0B9B46-5A74-90AF-AC68-6670093A8831}"/>
              </a:ext>
            </a:extLst>
          </p:cNvPr>
          <p:cNvSpPr txBox="1"/>
          <p:nvPr/>
        </p:nvSpPr>
        <p:spPr>
          <a:xfrm>
            <a:off x="2044293" y="1527776"/>
            <a:ext cx="7902350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MSE) tracking during the training step</a:t>
            </a:r>
            <a:endParaRPr kumimoji="0" lang="ko-KR" altLang="en-US" sz="2000" b="1" cap="small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 (1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MSE, MAE, RMSE) tracking during the testing step</a:t>
            </a: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 (1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Absolute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(MAE): 0.0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65 (1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(RMSE): 0.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(1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A3D00F-82DE-7FD2-A8D6-9AA99D2088EA}"/>
              </a:ext>
            </a:extLst>
          </p:cNvPr>
          <p:cNvSpPr/>
          <p:nvPr/>
        </p:nvSpPr>
        <p:spPr>
          <a:xfrm>
            <a:off x="6888088" y="5568494"/>
            <a:ext cx="864096" cy="415875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2EF88A-6F59-3566-3650-E00D3BFF5BA4}"/>
              </a:ext>
            </a:extLst>
          </p:cNvPr>
          <p:cNvSpPr/>
          <p:nvPr/>
        </p:nvSpPr>
        <p:spPr>
          <a:xfrm>
            <a:off x="10359927" y="5584200"/>
            <a:ext cx="920649" cy="40017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4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219FDDE8-1D76-9C20-C4FA-A20BDCD4E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02"/>
          <a:stretch/>
        </p:blipFill>
        <p:spPr>
          <a:xfrm>
            <a:off x="191344" y="1577145"/>
            <a:ext cx="11737304" cy="4896543"/>
          </a:xfrm>
          <a:prstGeom prst="roundRect">
            <a:avLst>
              <a:gd name="adj" fmla="val 4086"/>
            </a:avLst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76AEA3F-C552-7D28-63D6-B23A56AF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1" y="1606042"/>
            <a:ext cx="8311369" cy="47970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3" name="Picture 6" descr="머신 러닝] 과적합 (Overfitting)과 Validation Dataset의 개념">
            <a:extLst>
              <a:ext uri="{FF2B5EF4-FFF2-40B4-BE49-F238E27FC236}">
                <a16:creationId xmlns:a16="http://schemas.microsoft.com/office/drawing/2014/main" id="{9EEF4EFD-59FB-62B8-A3B0-BDAEFF08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82" y="2471882"/>
            <a:ext cx="3149365" cy="26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3F7EAB-0D0F-76D8-B658-D986126330F3}"/>
              </a:ext>
            </a:extLst>
          </p:cNvPr>
          <p:cNvCxnSpPr/>
          <p:nvPr/>
        </p:nvCxnSpPr>
        <p:spPr>
          <a:xfrm flipV="1">
            <a:off x="3321596" y="2471882"/>
            <a:ext cx="0" cy="3045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6BD7EE-05E3-C800-9F77-A249AB332273}"/>
              </a:ext>
            </a:extLst>
          </p:cNvPr>
          <p:cNvSpPr txBox="1"/>
          <p:nvPr/>
        </p:nvSpPr>
        <p:spPr>
          <a:xfrm>
            <a:off x="3331492" y="3709666"/>
            <a:ext cx="166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</a:rPr>
              <a:t>epoch : 128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A1DF034-476A-AE6E-4BB7-1713E1B0D3A1}"/>
              </a:ext>
            </a:extLst>
          </p:cNvPr>
          <p:cNvGrpSpPr/>
          <p:nvPr/>
        </p:nvGrpSpPr>
        <p:grpSpPr>
          <a:xfrm>
            <a:off x="188328" y="535943"/>
            <a:ext cx="12000656" cy="5952297"/>
            <a:chOff x="191344" y="573046"/>
            <a:chExt cx="12000656" cy="595229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AF0352C-BB42-47A2-47F4-A239533A41DB}"/>
                </a:ext>
              </a:extLst>
            </p:cNvPr>
            <p:cNvGrpSpPr/>
            <p:nvPr/>
          </p:nvGrpSpPr>
          <p:grpSpPr>
            <a:xfrm>
              <a:off x="191344" y="573046"/>
              <a:ext cx="12000656" cy="5952297"/>
              <a:chOff x="191344" y="573046"/>
              <a:chExt cx="12000656" cy="5952297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5FAB03AF-A5EE-2BA1-A6E8-83F449989F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02"/>
              <a:stretch/>
            </p:blipFill>
            <p:spPr>
              <a:xfrm>
                <a:off x="191344" y="1628800"/>
                <a:ext cx="11737304" cy="4896543"/>
              </a:xfrm>
              <a:prstGeom prst="roundRect">
                <a:avLst>
                  <a:gd name="adj" fmla="val 4086"/>
                </a:avLst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EE852A7-CFB2-4C46-356D-CA8E9AE91D26}"/>
                  </a:ext>
                </a:extLst>
              </p:cNvPr>
              <p:cNvSpPr txBox="1"/>
              <p:nvPr/>
            </p:nvSpPr>
            <p:spPr>
              <a:xfrm>
                <a:off x="1919536" y="173520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LOSS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761ACFB-CB16-F503-EEEA-47DE507467D8}"/>
                  </a:ext>
                </a:extLst>
              </p:cNvPr>
              <p:cNvSpPr txBox="1"/>
              <p:nvPr/>
            </p:nvSpPr>
            <p:spPr>
              <a:xfrm rot="16200000">
                <a:off x="-8595" y="31272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TRAIN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BFA5F6-0538-4C98-FD4B-DBB64AD9A74C}"/>
                  </a:ext>
                </a:extLst>
              </p:cNvPr>
              <p:cNvSpPr txBox="1"/>
              <p:nvPr/>
            </p:nvSpPr>
            <p:spPr>
              <a:xfrm>
                <a:off x="5845951" y="1727416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MSE</a:t>
                </a:r>
                <a:endParaRPr lang="ko-KR" altLang="en-US" b="1" dirty="0">
                  <a:latin typeface="+mj-lt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261F839-0AAB-33D2-0A5C-BF8419122BF3}"/>
                  </a:ext>
                </a:extLst>
              </p:cNvPr>
              <p:cNvSpPr txBox="1"/>
              <p:nvPr/>
            </p:nvSpPr>
            <p:spPr>
              <a:xfrm>
                <a:off x="9553994" y="174040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+mj-lt"/>
                  </a:rPr>
                  <a:t>RMSE</a:t>
                </a:r>
                <a:endParaRPr lang="ko-KR" altLang="en-US" b="1" dirty="0">
                  <a:latin typeface="+mj-lt"/>
                </a:endParaRPr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17AAB207-33E4-7174-88B5-C47AFC30A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9392"/>
              <a:stretch/>
            </p:blipFill>
            <p:spPr>
              <a:xfrm>
                <a:off x="10269375" y="573046"/>
                <a:ext cx="1755647" cy="1020692"/>
              </a:xfrm>
              <a:prstGeom prst="rect">
                <a:avLst/>
              </a:prstGeom>
            </p:spPr>
          </p:pic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1BF2936-DB0F-89C8-EC3C-EDDF33588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807" y="2114615"/>
                <a:ext cx="3603419" cy="2090706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28E5A4F8-C7BC-3EE6-52FC-C49E5B879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3051" y="4308685"/>
                <a:ext cx="3607934" cy="2072643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93D3C6B8-E676-8E25-A54F-AE9FCAA2D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3631" y="4304169"/>
                <a:ext cx="3612450" cy="2077159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3769850A-E916-6F4F-D96A-43A13BF64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795" y="4287484"/>
                <a:ext cx="3612450" cy="2068127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EE4F9ED1-76DD-3D91-3F03-6A7715B15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7422" y="2096748"/>
                <a:ext cx="3603419" cy="2072644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032EDF0-9994-AC10-ADF0-DFC052928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7157" y="2104535"/>
                <a:ext cx="3603419" cy="2077159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85F966-62C5-A5B8-C978-1D225497E445}"/>
                  </a:ext>
                </a:extLst>
              </p:cNvPr>
              <p:cNvSpPr txBox="1"/>
              <p:nvPr/>
            </p:nvSpPr>
            <p:spPr>
              <a:xfrm>
                <a:off x="10524844" y="585921"/>
                <a:ext cx="166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경험적 파라미터 튜닝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19C07E-85A1-871D-318B-4FE5F653B1FF}"/>
                  </a:ext>
                </a:extLst>
              </p:cNvPr>
              <p:cNvSpPr txBox="1"/>
              <p:nvPr/>
            </p:nvSpPr>
            <p:spPr>
              <a:xfrm>
                <a:off x="10521316" y="958535"/>
                <a:ext cx="14194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limit_epoch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53F19D-153D-609B-946B-1D1CCD3EA0B2}"/>
                  </a:ext>
                </a:extLst>
              </p:cNvPr>
              <p:cNvSpPr txBox="1"/>
              <p:nvPr/>
            </p:nvSpPr>
            <p:spPr>
              <a:xfrm>
                <a:off x="10521316" y="1300146"/>
                <a:ext cx="16706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origin_code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D48FD52-79A8-D5AE-D7D4-03F664F1CFE9}"/>
                </a:ext>
              </a:extLst>
            </p:cNvPr>
            <p:cNvSpPr txBox="1"/>
            <p:nvPr/>
          </p:nvSpPr>
          <p:spPr>
            <a:xfrm rot="16200000">
              <a:off x="51807" y="526336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j-lt"/>
                </a:rPr>
                <a:t>TEST</a:t>
              </a:r>
              <a:endParaRPr lang="ko-KR" alt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E0F95-0F5B-8B68-5C60-483AE7DC9592}"/>
              </a:ext>
            </a:extLst>
          </p:cNvPr>
          <p:cNvSpPr txBox="1"/>
          <p:nvPr/>
        </p:nvSpPr>
        <p:spPr>
          <a:xfrm>
            <a:off x="2435781" y="93423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train 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4D5DE-69FD-C9CB-B97A-26484B8925B6}"/>
              </a:ext>
            </a:extLst>
          </p:cNvPr>
          <p:cNvSpPr txBox="1"/>
          <p:nvPr/>
        </p:nvSpPr>
        <p:spPr>
          <a:xfrm>
            <a:off x="7122166" y="9342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Evaluation on test dataset</a:t>
            </a:r>
            <a:endParaRPr lang="ko-KR" altLang="en-US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4DC41-2D20-E70F-B259-B6329C7A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05" y="1298743"/>
            <a:ext cx="4128316" cy="2648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DF23F-9331-9E71-3E87-748DDA4F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644" y="1319059"/>
            <a:ext cx="4134911" cy="26174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7C78F1-A268-D7D5-B1B1-B41CB79D4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644" y="3968875"/>
            <a:ext cx="4046864" cy="25807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74E8E8-8270-3452-8F61-877C84A4E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950" y="3886829"/>
            <a:ext cx="4182055" cy="26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LSTM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130D2-6CDF-BFAA-9C48-5AB87230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72" y="1484784"/>
            <a:ext cx="4874882" cy="3085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EC33A8-252D-55C4-D476-1281FC0D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6" y="1452279"/>
            <a:ext cx="4874882" cy="3111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1E2C65-9737-D772-FA4E-57A6FB1D7EF3}"/>
              </a:ext>
            </a:extLst>
          </p:cNvPr>
          <p:cNvSpPr txBox="1"/>
          <p:nvPr/>
        </p:nvSpPr>
        <p:spPr>
          <a:xfrm>
            <a:off x="1200056" y="4602684"/>
            <a:ext cx="1954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[Origin]</a:t>
            </a:r>
          </a:p>
          <a:p>
            <a:r>
              <a:rPr lang="en-US" altLang="ko-KR" b="1" dirty="0">
                <a:latin typeface="+mj-lt"/>
              </a:rPr>
              <a:t>epoch : 500</a:t>
            </a:r>
          </a:p>
          <a:p>
            <a:r>
              <a:rPr lang="en-US" altLang="ko-KR" b="1" dirty="0" err="1">
                <a:latin typeface="+mj-lt"/>
              </a:rPr>
              <a:t>batch_size</a:t>
            </a:r>
            <a:r>
              <a:rPr lang="en-US" altLang="ko-KR" b="1" dirty="0">
                <a:latin typeface="+mj-lt"/>
              </a:rPr>
              <a:t> : 150</a:t>
            </a:r>
          </a:p>
          <a:p>
            <a:r>
              <a:rPr lang="en-US" altLang="ko-KR" b="1" dirty="0">
                <a:latin typeface="+mj-lt"/>
              </a:rPr>
              <a:t>unit : 50</a:t>
            </a:r>
          </a:p>
          <a:p>
            <a:r>
              <a:rPr lang="en-US" altLang="ko-KR" b="1" dirty="0">
                <a:latin typeface="+mj-lt"/>
              </a:rPr>
              <a:t>activation : </a:t>
            </a:r>
            <a:r>
              <a:rPr lang="en-US" altLang="ko-KR" b="1" dirty="0" err="1">
                <a:latin typeface="+mj-lt"/>
              </a:rPr>
              <a:t>relu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B4DBF-0D3F-5E0B-FD7B-ED08AD067ED0}"/>
              </a:ext>
            </a:extLst>
          </p:cNvPr>
          <p:cNvSpPr txBox="1"/>
          <p:nvPr/>
        </p:nvSpPr>
        <p:spPr>
          <a:xfrm>
            <a:off x="7032704" y="4602684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[Tuning]</a:t>
            </a:r>
          </a:p>
          <a:p>
            <a:r>
              <a:rPr lang="en-US" altLang="ko-KR" b="1" dirty="0">
                <a:latin typeface="+mj-lt"/>
              </a:rPr>
              <a:t>epoch : 128</a:t>
            </a:r>
          </a:p>
          <a:p>
            <a:r>
              <a:rPr lang="en-US" altLang="ko-KR" b="1" dirty="0" err="1">
                <a:latin typeface="+mj-lt"/>
              </a:rPr>
              <a:t>batch_size</a:t>
            </a:r>
            <a:r>
              <a:rPr lang="en-US" altLang="ko-KR" b="1" dirty="0">
                <a:latin typeface="+mj-lt"/>
              </a:rPr>
              <a:t> : 128</a:t>
            </a:r>
          </a:p>
          <a:p>
            <a:r>
              <a:rPr lang="en-US" altLang="ko-KR" b="1" dirty="0">
                <a:latin typeface="+mj-lt"/>
              </a:rPr>
              <a:t>unit : 64</a:t>
            </a:r>
          </a:p>
          <a:p>
            <a:r>
              <a:rPr lang="en-US" altLang="ko-KR" b="1" dirty="0">
                <a:latin typeface="+mj-lt"/>
              </a:rPr>
              <a:t>activation : N/A</a:t>
            </a:r>
          </a:p>
          <a:p>
            <a:endParaRPr lang="ko-KR" altLang="en-US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F7B01-910E-490B-925A-A9E1AFE05592}"/>
              </a:ext>
            </a:extLst>
          </p:cNvPr>
          <p:cNvSpPr txBox="1"/>
          <p:nvPr/>
        </p:nvSpPr>
        <p:spPr>
          <a:xfrm>
            <a:off x="3503712" y="5085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 : 0.0075</a:t>
            </a:r>
            <a:endParaRPr lang="ko-KR" altLang="en-US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9A127-DBB9-C234-B0A0-CF0AA3FD3054}"/>
              </a:ext>
            </a:extLst>
          </p:cNvPr>
          <p:cNvSpPr txBox="1"/>
          <p:nvPr/>
        </p:nvSpPr>
        <p:spPr>
          <a:xfrm>
            <a:off x="9624392" y="51885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MSE : 0.0049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37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논의사항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F11BF-6C9F-E911-B3EB-B28BA92E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39" y="1124744"/>
            <a:ext cx="10972800" cy="4900054"/>
          </a:xfrm>
        </p:spPr>
        <p:txBody>
          <a:bodyPr>
            <a:noAutofit/>
          </a:bodyPr>
          <a:lstStyle/>
          <a:p>
            <a:r>
              <a:rPr lang="en-US" altLang="ko-KR" b="1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</a:p>
          <a:p>
            <a:pPr lvl="1"/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증분 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보간법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sz="2000" dirty="0"/>
              <a:t>탐색적 데이터 분석</a:t>
            </a:r>
            <a:r>
              <a:rPr lang="en-US" altLang="ko-KR" sz="2000" dirty="0"/>
              <a:t>(EDA, Exploratory Data Analysis)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세대 </a:t>
            </a:r>
            <a:r>
              <a:rPr lang="en-US" altLang="ko-KR" b="1" dirty="0"/>
              <a:t>&amp; 2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생산</a:t>
            </a:r>
            <a:r>
              <a:rPr lang="en-US" altLang="ko-KR" b="1" dirty="0"/>
              <a:t>&amp;</a:t>
            </a:r>
            <a:r>
              <a:rPr lang="ko-KR" altLang="en-US" b="1" dirty="0"/>
              <a:t>재배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모니터링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가상계측</a:t>
            </a:r>
            <a:r>
              <a:rPr lang="en-US" altLang="ko-KR" sz="2000" dirty="0"/>
              <a:t>(VM, Virtual Metrology)</a:t>
            </a:r>
          </a:p>
          <a:p>
            <a:pPr lvl="1"/>
            <a:r>
              <a:rPr lang="ko-KR" altLang="en-US" sz="2000" dirty="0"/>
              <a:t>최적제어 </a:t>
            </a:r>
            <a:r>
              <a:rPr lang="en-US" altLang="ko-KR" sz="2000" dirty="0"/>
              <a:t>: </a:t>
            </a:r>
            <a:r>
              <a:rPr lang="ko-KR" altLang="en-US" sz="2000" dirty="0"/>
              <a:t>고급 프로세스 제어 </a:t>
            </a:r>
            <a:r>
              <a:rPr lang="en-US" altLang="ko-KR" sz="2000" dirty="0"/>
              <a:t>(APC, Advanced Process Control)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수확자동화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건전성 지표</a:t>
            </a:r>
            <a:r>
              <a:rPr lang="en-US" altLang="ko-KR" sz="2000" dirty="0"/>
              <a:t>(Health Index, RUL(Remaining Useful Life))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07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06E0FE52-814C-F681-0F8E-20CFBF1B0B71}"/>
              </a:ext>
            </a:extLst>
          </p:cNvPr>
          <p:cNvSpPr/>
          <p:nvPr/>
        </p:nvSpPr>
        <p:spPr>
          <a:xfrm>
            <a:off x="1422449" y="1366751"/>
            <a:ext cx="9161248" cy="4635062"/>
          </a:xfrm>
          <a:prstGeom prst="round2Same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C64B5-598C-76EA-EFBD-B5C890FDC0E1}"/>
              </a:ext>
            </a:extLst>
          </p:cNvPr>
          <p:cNvSpPr txBox="1"/>
          <p:nvPr/>
        </p:nvSpPr>
        <p:spPr>
          <a:xfrm>
            <a:off x="5448396" y="135873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GH 2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8B2E9DB2-DEB6-CED6-3D98-EBA558D68F37}"/>
              </a:ext>
            </a:extLst>
          </p:cNvPr>
          <p:cNvSpPr/>
          <p:nvPr/>
        </p:nvSpPr>
        <p:spPr>
          <a:xfrm>
            <a:off x="2138759" y="2819007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6360BDC8-A52F-D56A-9906-1971777BCB4E}"/>
              </a:ext>
            </a:extLst>
          </p:cNvPr>
          <p:cNvSpPr/>
          <p:nvPr/>
        </p:nvSpPr>
        <p:spPr>
          <a:xfrm>
            <a:off x="4964650" y="2820932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99D7370D-7596-9FF4-4297-63ADB600A3EF}"/>
              </a:ext>
            </a:extLst>
          </p:cNvPr>
          <p:cNvSpPr/>
          <p:nvPr/>
        </p:nvSpPr>
        <p:spPr>
          <a:xfrm>
            <a:off x="7790541" y="2819007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85C741-B6C6-FBB1-37F0-39702F6FCA1F}"/>
              </a:ext>
            </a:extLst>
          </p:cNvPr>
          <p:cNvSpPr/>
          <p:nvPr/>
        </p:nvSpPr>
        <p:spPr>
          <a:xfrm>
            <a:off x="2551294" y="4804769"/>
            <a:ext cx="1363463" cy="3216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E74B2A-E33D-7EEE-7705-74E0CC09A29F}"/>
              </a:ext>
            </a:extLst>
          </p:cNvPr>
          <p:cNvSpPr/>
          <p:nvPr/>
        </p:nvSpPr>
        <p:spPr>
          <a:xfrm>
            <a:off x="5377185" y="4804769"/>
            <a:ext cx="1363463" cy="3216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A68AD2B-96DB-71B7-74F2-3D287E06F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857087" y="3942198"/>
            <a:ext cx="1527997" cy="71319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9E5439-77E2-92AB-875C-DDBAB5A0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188267" y="3964213"/>
            <a:ext cx="1527997" cy="7131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6B6C638-1D68-8107-0593-62535DD5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985416" y="3964213"/>
            <a:ext cx="1527997" cy="7131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D9C5C62-78F4-50CC-B18B-9DB2B786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26322" y="3998086"/>
            <a:ext cx="1527997" cy="7131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2BDF98-77AB-8D62-10C4-3B87C660B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87" t="8441" r="15772" b="15106"/>
          <a:stretch/>
        </p:blipFill>
        <p:spPr>
          <a:xfrm>
            <a:off x="2809910" y="2253827"/>
            <a:ext cx="811175" cy="11303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7D707F5-27A0-F8BF-0DEE-D54187187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87" t="8441" r="15772" b="15106"/>
          <a:stretch/>
        </p:blipFill>
        <p:spPr>
          <a:xfrm>
            <a:off x="5692318" y="2270874"/>
            <a:ext cx="811175" cy="11303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9D2AF9-672C-AE8C-C629-5AB754E53287}"/>
              </a:ext>
            </a:extLst>
          </p:cNvPr>
          <p:cNvSpPr txBox="1"/>
          <p:nvPr/>
        </p:nvSpPr>
        <p:spPr>
          <a:xfrm>
            <a:off x="2796015" y="2039251"/>
            <a:ext cx="1055811" cy="25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60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개 센서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9D2853-6BFA-91E7-7D18-98AE94BE545A}"/>
              </a:ext>
            </a:extLst>
          </p:cNvPr>
          <p:cNvSpPr txBox="1"/>
          <p:nvPr/>
        </p:nvSpPr>
        <p:spPr>
          <a:xfrm>
            <a:off x="5676094" y="2021820"/>
            <a:ext cx="1055811" cy="25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60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개 센서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B1884C-49F7-A88B-498C-096D1D8791C1}"/>
              </a:ext>
            </a:extLst>
          </p:cNvPr>
          <p:cNvSpPr txBox="1"/>
          <p:nvPr/>
        </p:nvSpPr>
        <p:spPr>
          <a:xfrm>
            <a:off x="2595669" y="5515790"/>
            <a:ext cx="15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Infacility: 34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A0F2BA-53D2-8BA9-718B-7E9A3ED4E096}"/>
              </a:ext>
            </a:extLst>
          </p:cNvPr>
          <p:cNvSpPr txBox="1"/>
          <p:nvPr/>
        </p:nvSpPr>
        <p:spPr>
          <a:xfrm>
            <a:off x="5269221" y="5515790"/>
            <a:ext cx="15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Infacility: 35</a:t>
            </a:r>
            <a:endParaRPr kumimoji="0"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94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006A-D4A7-2DD6-5498-89DD131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37BF4-8265-6F21-86D8-BC82D4EC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DC6F7E-3D6E-4CFB-66C4-84BADA287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70540"/>
              </p:ext>
            </p:extLst>
          </p:nvPr>
        </p:nvGraphicFramePr>
        <p:xfrm>
          <a:off x="983432" y="1700808"/>
          <a:ext cx="10081120" cy="454258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2188334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90083405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759296283"/>
                    </a:ext>
                  </a:extLst>
                </a:gridCol>
              </a:tblGrid>
              <a:tr h="556484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모듈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MLFlow </a:t>
                      </a: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기능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담당 연구원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82707"/>
                  </a:ext>
                </a:extLst>
              </a:tr>
              <a:tr h="352363">
                <a:tc rowSpan="3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수집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온도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67923"/>
                  </a:ext>
                </a:extLst>
              </a:tr>
              <a:tr h="352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습도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35181"/>
                  </a:ext>
                </a:extLst>
              </a:tr>
              <a:tr h="352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CO</a:t>
                      </a:r>
                      <a:r>
                        <a:rPr kumimoji="0" lang="en-US" altLang="ko-KR" sz="1600" b="0" kern="0" spc="0" baseline="-2500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2</a:t>
                      </a:r>
                      <a:endParaRPr kumimoji="0" lang="ko-KR" altLang="en-US" sz="1600" b="0" kern="0" spc="0" baseline="-2500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92328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전처리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오류 발생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해결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횟수</a:t>
                      </a:r>
                      <a:endParaRPr kumimoji="0"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34203"/>
                  </a:ext>
                </a:extLst>
              </a:tr>
              <a:tr h="366127">
                <a:tc rowSpan="2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RNN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정확도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(MSE)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크리스토퍼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70995"/>
                  </a:ext>
                </a:extLst>
              </a:tr>
              <a:tr h="366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학습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83094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TCN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상동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덕림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43404"/>
                  </a:ext>
                </a:extLst>
              </a:tr>
              <a:tr h="366127">
                <a:tc rowSpan="2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LSTM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Tracking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정확도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(MSE)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중권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범구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70696"/>
                  </a:ext>
                </a:extLst>
              </a:tr>
              <a:tr h="366127">
                <a:tc vMerge="1"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학습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45767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Transformer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상동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윤아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31848"/>
                  </a:ext>
                </a:extLst>
              </a:tr>
              <a:tr h="366127"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통합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Models(Serving)</a:t>
                      </a:r>
                      <a:endParaRPr kumimoji="0"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링크 사용 </a:t>
                      </a:r>
                      <a:r>
                        <a:rPr kumimoji="0"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예측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종태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1667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A2B9AEA-CC7C-D429-B934-54B62558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/>
          <a:lstStyle/>
          <a:p>
            <a:r>
              <a:rPr lang="ko-KR" altLang="en-US" sz="2000" b="1" dirty="0"/>
              <a:t>기존 모듈 </a:t>
            </a:r>
            <a:r>
              <a:rPr lang="en-US" altLang="ko-KR" sz="2000" b="1" dirty="0"/>
              <a:t>+ MLFLOW (3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9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4F24ED-4A2F-A8DC-9821-A492D6C61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89" r="71906" b="39053"/>
          <a:stretch/>
        </p:blipFill>
        <p:spPr>
          <a:xfrm>
            <a:off x="8392879" y="1461952"/>
            <a:ext cx="2808312" cy="216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F94FFE-B13E-F042-1538-4D5656B00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52" t="57935" r="22868" b="-571"/>
          <a:stretch/>
        </p:blipFill>
        <p:spPr>
          <a:xfrm>
            <a:off x="8361473" y="3588437"/>
            <a:ext cx="2837395" cy="2366258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CCD5B97-D330-98CF-B640-AE1A5B1A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48" y="6165304"/>
            <a:ext cx="2966119" cy="3167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1100" dirty="0"/>
              <a:t>출처 </a:t>
            </a:r>
            <a:r>
              <a:rPr lang="en-US" altLang="ko-KR" sz="1100" dirty="0"/>
              <a:t>: 230724_</a:t>
            </a:r>
            <a:r>
              <a:rPr lang="ko-KR" altLang="en-US" sz="1100" dirty="0" err="1"/>
              <a:t>농진청</a:t>
            </a:r>
            <a:r>
              <a:rPr lang="en-US" altLang="ko-KR" sz="1100" dirty="0"/>
              <a:t>_</a:t>
            </a:r>
            <a:r>
              <a:rPr lang="ko-KR" altLang="en-US" sz="1100" dirty="0"/>
              <a:t>진행사항</a:t>
            </a:r>
            <a:r>
              <a:rPr lang="en-US" altLang="ko-KR" sz="1100" dirty="0"/>
              <a:t>.pptx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F00C62-C709-FC6D-989A-D6735FD8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85" y="4741351"/>
            <a:ext cx="434877" cy="1038589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EF6C162-98AE-CD27-3C4B-040B4708FF37}"/>
              </a:ext>
            </a:extLst>
          </p:cNvPr>
          <p:cNvSpPr txBox="1">
            <a:spLocks/>
          </p:cNvSpPr>
          <p:nvPr/>
        </p:nvSpPr>
        <p:spPr>
          <a:xfrm>
            <a:off x="1781432" y="5123926"/>
            <a:ext cx="835067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dirty="0"/>
              <a:t>Sample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A15E283-2047-9042-BDBB-DEE4047AB683}"/>
              </a:ext>
            </a:extLst>
          </p:cNvPr>
          <p:cNvSpPr txBox="1">
            <a:spLocks/>
          </p:cNvSpPr>
          <p:nvPr/>
        </p:nvSpPr>
        <p:spPr>
          <a:xfrm>
            <a:off x="2979948" y="5128158"/>
            <a:ext cx="835067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dirty="0"/>
              <a:t>x24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84E6B117-B6C1-6C0A-E848-EB3D63404B11}"/>
              </a:ext>
            </a:extLst>
          </p:cNvPr>
          <p:cNvSpPr txBox="1">
            <a:spLocks/>
          </p:cNvSpPr>
          <p:nvPr/>
        </p:nvSpPr>
        <p:spPr>
          <a:xfrm>
            <a:off x="9617015" y="1605969"/>
            <a:ext cx="1059571" cy="316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point / min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7C78A438-A805-AD5A-7CE2-8D166D8941A1}"/>
              </a:ext>
            </a:extLst>
          </p:cNvPr>
          <p:cNvSpPr txBox="1">
            <a:spLocks/>
          </p:cNvSpPr>
          <p:nvPr/>
        </p:nvSpPr>
        <p:spPr>
          <a:xfrm>
            <a:off x="9614691" y="3794121"/>
            <a:ext cx="1059571" cy="31670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point / week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80B6E0E-F7A4-5DDA-0783-1992B237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049" y="4120535"/>
            <a:ext cx="1328480" cy="2723383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0DFA678-75B5-9ED8-62E2-8B0E1BF104B8}"/>
              </a:ext>
            </a:extLst>
          </p:cNvPr>
          <p:cNvSpPr txBox="1">
            <a:spLocks/>
          </p:cNvSpPr>
          <p:nvPr/>
        </p:nvSpPr>
        <p:spPr>
          <a:xfrm>
            <a:off x="5206061" y="5128157"/>
            <a:ext cx="2341862" cy="4772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Georgia"/>
              <a:buNone/>
            </a:pPr>
            <a:r>
              <a:rPr lang="en-US" altLang="ko-KR" sz="1100" b="1" dirty="0"/>
              <a:t>312/24 = 13</a:t>
            </a:r>
            <a:r>
              <a:rPr lang="ko-KR" altLang="en-US" sz="1100" b="1" dirty="0"/>
              <a:t>주치 데이터</a:t>
            </a:r>
            <a:endParaRPr lang="en-US" altLang="ko-KR" sz="11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F8F1E8-14BC-852C-1F99-5A087C09BE49}"/>
              </a:ext>
            </a:extLst>
          </p:cNvPr>
          <p:cNvSpPr/>
          <p:nvPr/>
        </p:nvSpPr>
        <p:spPr>
          <a:xfrm>
            <a:off x="8184232" y="1124744"/>
            <a:ext cx="3240360" cy="4896544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API</a:t>
            </a:r>
            <a:endParaRPr lang="ko-KR" altLang="en-US" sz="1200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05DDB1BF-025C-13DD-24B7-79F565521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362" y="1069643"/>
            <a:ext cx="5162937" cy="265522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AAA9360-7F3F-C9B4-B0B8-CD6B84074FBE}"/>
              </a:ext>
            </a:extLst>
          </p:cNvPr>
          <p:cNvSpPr txBox="1"/>
          <p:nvPr/>
        </p:nvSpPr>
        <p:spPr>
          <a:xfrm>
            <a:off x="4439816" y="1248024"/>
            <a:ext cx="1489510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첨단온실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2(GH2)</a:t>
            </a:r>
          </a:p>
          <a:p>
            <a:pPr algn="l">
              <a:lnSpc>
                <a:spcPts val="1300"/>
              </a:lnSpc>
            </a:pP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facilityId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15</a:t>
            </a:r>
            <a:endParaRPr lang="ko-KR" altLang="en-US" sz="1400" b="1" dirty="0" err="1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1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2F2BE-4E61-2200-EC23-2536A42A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628800"/>
            <a:ext cx="7704856" cy="4823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75D04-646C-610B-F12B-B9F107AF8D54}"/>
              </a:ext>
            </a:extLst>
          </p:cNvPr>
          <p:cNvSpPr txBox="1"/>
          <p:nvPr/>
        </p:nvSpPr>
        <p:spPr>
          <a:xfrm>
            <a:off x="767408" y="1196752"/>
            <a:ext cx="9745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http://222.105.187.66:52324/swagger-ui/index.html?configUrl=/v3/api-docs/swagger-config#/</a:t>
            </a:r>
          </a:p>
        </p:txBody>
      </p:sp>
    </p:spTree>
    <p:extLst>
      <p:ext uri="{BB962C8B-B14F-4D97-AF65-F5344CB8AC3E}">
        <p14:creationId xmlns:p14="http://schemas.microsoft.com/office/powerpoint/2010/main" val="422968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7F8E717-33AB-FBE6-4895-82244B5E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6" y="1524252"/>
            <a:ext cx="10760373" cy="4749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37BBD7-BCFC-8F10-AA13-4AB3C90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E5461-DFA0-AA2E-E8A3-5B5DB42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799F5524-04A4-06F1-16CF-E2C4071EF6B1}"/>
              </a:ext>
            </a:extLst>
          </p:cNvPr>
          <p:cNvSpPr/>
          <p:nvPr/>
        </p:nvSpPr>
        <p:spPr>
          <a:xfrm>
            <a:off x="3143672" y="2024844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5B41E0F6-01AF-527D-B281-C5EE84697D31}"/>
              </a:ext>
            </a:extLst>
          </p:cNvPr>
          <p:cNvSpPr/>
          <p:nvPr/>
        </p:nvSpPr>
        <p:spPr>
          <a:xfrm>
            <a:off x="5611259" y="4284250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EA014EC2-4DBF-46F9-CC1C-27D962820776}"/>
              </a:ext>
            </a:extLst>
          </p:cNvPr>
          <p:cNvSpPr/>
          <p:nvPr/>
        </p:nvSpPr>
        <p:spPr>
          <a:xfrm>
            <a:off x="3143672" y="4391485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608E9163-17AB-5DD3-12A7-CAEAA5125639}"/>
              </a:ext>
            </a:extLst>
          </p:cNvPr>
          <p:cNvSpPr/>
          <p:nvPr/>
        </p:nvSpPr>
        <p:spPr>
          <a:xfrm>
            <a:off x="8148461" y="2002565"/>
            <a:ext cx="346359" cy="346359"/>
          </a:xfrm>
          <a:prstGeom prst="mathMultiply">
            <a:avLst>
              <a:gd name="adj1" fmla="val 128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E1CFFCC-780A-DB40-B731-62251B31E68E}"/>
              </a:ext>
            </a:extLst>
          </p:cNvPr>
          <p:cNvSpPr/>
          <p:nvPr/>
        </p:nvSpPr>
        <p:spPr>
          <a:xfrm>
            <a:off x="8459993" y="4220626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9943394-41DE-8CAA-FE5A-411001998129}"/>
              </a:ext>
            </a:extLst>
          </p:cNvPr>
          <p:cNvSpPr/>
          <p:nvPr/>
        </p:nvSpPr>
        <p:spPr>
          <a:xfrm>
            <a:off x="10956773" y="1858952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5C8A89FD-649A-00DC-9981-56751308A61A}"/>
              </a:ext>
            </a:extLst>
          </p:cNvPr>
          <p:cNvSpPr/>
          <p:nvPr/>
        </p:nvSpPr>
        <p:spPr>
          <a:xfrm>
            <a:off x="10848761" y="3963744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E8A9981-3F3A-C7C3-1162-C6AE50F4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53336"/>
            <a:ext cx="12144672" cy="2869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37BBD7-BCFC-8F10-AA13-4AB3C90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 - API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E5461-DFA0-AA2E-E8A3-5B5DB42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CCE5BB-8A4C-EEC0-3AEC-75ADA5E7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34043"/>
              </p:ext>
            </p:extLst>
          </p:nvPr>
        </p:nvGraphicFramePr>
        <p:xfrm>
          <a:off x="479376" y="1183458"/>
          <a:ext cx="11290625" cy="5567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9706725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06510274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506890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60825065"/>
                    </a:ext>
                  </a:extLst>
                </a:gridCol>
                <a:gridCol w="2361633">
                  <a:extLst>
                    <a:ext uri="{9D8B030D-6E8A-4147-A177-3AD203B41FA5}">
                      <a16:colId xmlns:a16="http://schemas.microsoft.com/office/drawing/2014/main" val="3467418104"/>
                    </a:ext>
                  </a:extLst>
                </a:gridCol>
              </a:tblGrid>
              <a:tr h="133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뿌리부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창 제어상태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온실 기상환경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양액센서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window-control-status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in-env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nutrient-solution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8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{200 : OK} but, N/A</a:t>
                      </a:r>
                      <a:endParaRPr lang="ko-KR" altLang="en-US" sz="90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94399"/>
                  </a:ext>
                </a:extLst>
              </a:tr>
              <a:tr h="1563813"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18029619,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sensorNo</a:t>
                      </a:r>
                      <a:r>
                        <a:rPr lang="en-US" altLang="ko-KR" sz="800" dirty="0"/>
                        <a:t>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00:00:00",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16.5,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토양온도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0.0,    // </a:t>
                      </a:r>
                      <a:r>
                        <a:rPr lang="ko-KR" altLang="en-US" sz="800" dirty="0"/>
                        <a:t>토양 습도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항상 </a:t>
                      </a:r>
                      <a:r>
                        <a:rPr lang="en-US" altLang="ko-KR" sz="800" dirty="0"/>
                        <a:t>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ec</a:t>
                      </a:r>
                      <a:r>
                        <a:rPr lang="en-US" altLang="ko-KR" sz="800" dirty="0"/>
                        <a:t>": 0.0               // </a:t>
                      </a:r>
                      <a:r>
                        <a:rPr lang="ko-KR" altLang="en-US" sz="800" dirty="0"/>
                        <a:t>토양 </a:t>
                      </a:r>
                      <a:r>
                        <a:rPr lang="en-US" altLang="ko-KR" sz="800" dirty="0"/>
                        <a:t>EC (</a:t>
                      </a:r>
                      <a:r>
                        <a:rPr lang="ko-KR" altLang="en-US" sz="800" dirty="0"/>
                        <a:t>항상 </a:t>
                      </a:r>
                      <a:r>
                        <a:rPr lang="en-US" altLang="ko-KR" sz="800" dirty="0"/>
                        <a:t>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5273951,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  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11:15:30",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shadingCurtainPosition</a:t>
                      </a:r>
                      <a:r>
                        <a:rPr lang="en-US" altLang="ko-KR" sz="800" dirty="0"/>
                        <a:t>": 0.0,     // </a:t>
                      </a:r>
                      <a:r>
                        <a:rPr lang="ko-KR" altLang="en-US" sz="800" dirty="0"/>
                        <a:t>내부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thermalCurtainPosition</a:t>
                      </a:r>
                      <a:r>
                        <a:rPr lang="en-US" altLang="ko-KR" sz="800" dirty="0"/>
                        <a:t>": 100.0, // </a:t>
                      </a:r>
                      <a:r>
                        <a:rPr lang="ko-KR" altLang="en-US" sz="800" dirty="0"/>
                        <a:t>보온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innerWindowPosition</a:t>
                      </a:r>
                      <a:r>
                        <a:rPr lang="en-US" altLang="ko-KR" sz="800" dirty="0"/>
                        <a:t>": 0.0,        // </a:t>
                      </a:r>
                      <a:r>
                        <a:rPr lang="ko-KR" altLang="en-US" sz="800" dirty="0"/>
                        <a:t>공조 </a:t>
                      </a:r>
                      <a:r>
                        <a:rPr lang="ko-KR" altLang="en-US" sz="800" dirty="0" err="1"/>
                        <a:t>내부창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outsideWindowPosition</a:t>
                      </a:r>
                      <a:r>
                        <a:rPr lang="en-US" altLang="ko-KR" sz="800" dirty="0"/>
                        <a:t>": 10.0,  // </a:t>
                      </a:r>
                      <a:r>
                        <a:rPr lang="ko-KR" altLang="en-US" sz="800" dirty="0"/>
                        <a:t>공조 </a:t>
                      </a:r>
                      <a:r>
                        <a:rPr lang="ko-KR" altLang="en-US" sz="800" dirty="0" err="1"/>
                        <a:t>외부창</a:t>
                      </a:r>
                      <a:r>
                        <a:rPr lang="ko-KR" altLang="en-US" sz="800" dirty="0"/>
                        <a:t> 위치</a:t>
                      </a:r>
                      <a:r>
                        <a:rPr lang="en-US" altLang="ko-KR" sz="800" dirty="0"/>
                        <a:t> 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leftRoofPosition</a:t>
                      </a:r>
                      <a:r>
                        <a:rPr lang="en-US" altLang="ko-KR" sz="800" dirty="0"/>
                        <a:t>": 100.0,            // </a:t>
                      </a:r>
                      <a:r>
                        <a:rPr lang="ko-KR" altLang="en-US" sz="800" dirty="0" err="1"/>
                        <a:t>좌천장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rightRoofPosition</a:t>
                      </a:r>
                      <a:r>
                        <a:rPr lang="en-US" altLang="ko-KR" sz="800" dirty="0"/>
                        <a:t>": 100.0,          // </a:t>
                      </a:r>
                      <a:r>
                        <a:rPr lang="ko-KR" altLang="en-US" sz="800" dirty="0" err="1"/>
                        <a:t>우천장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sideCurtainPosition</a:t>
                      </a:r>
                      <a:r>
                        <a:rPr lang="en-US" altLang="ko-KR" sz="800" dirty="0"/>
                        <a:t>": 100.0        // </a:t>
                      </a:r>
                      <a:r>
                        <a:rPr lang="ko-KR" altLang="en-US" sz="800" dirty="0"/>
                        <a:t>외부 차광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  // (0:</a:t>
                      </a:r>
                      <a:r>
                        <a:rPr lang="ko-KR" altLang="en-US" sz="800" dirty="0"/>
                        <a:t>완전 닫힘</a:t>
                      </a:r>
                      <a:r>
                        <a:rPr lang="en-US" altLang="ko-KR" sz="800" dirty="0"/>
                        <a:t>, 100:</a:t>
                      </a:r>
                      <a:r>
                        <a:rPr lang="ko-KR" altLang="en-US" sz="800" dirty="0"/>
                        <a:t>완전 열림</a:t>
                      </a:r>
                      <a:r>
                        <a:rPr lang="en-US" altLang="ko-KR" sz="800" dirty="0"/>
                        <a:t>)?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364645809,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sensorNo</a:t>
                      </a:r>
                      <a:r>
                        <a:rPr lang="en-US" altLang="ko-KR" sz="800" dirty="0"/>
                        <a:t>": 0,       // </a:t>
                      </a:r>
                      <a:r>
                        <a:rPr lang="ko-KR" altLang="en-US" sz="800" dirty="0"/>
                        <a:t>센서번호 </a:t>
                      </a:r>
                      <a:r>
                        <a:rPr lang="en-US" altLang="ko-KR" sz="800" dirty="0"/>
                        <a:t>(0: </a:t>
                      </a:r>
                      <a:r>
                        <a:rPr lang="ko-KR" altLang="en-US" sz="800" dirty="0"/>
                        <a:t>센서평균</a:t>
                      </a:r>
                      <a:r>
                        <a:rPr lang="en-US" altLang="ko-KR" sz="800" dirty="0"/>
                        <a:t>, 1~x: </a:t>
                      </a:r>
                      <a:r>
                        <a:rPr lang="ko-KR" altLang="en-US" sz="800" dirty="0"/>
                        <a:t>개별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00:00:00",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16.19,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42.58,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습도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"co2": 484.65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 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CO2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기상환경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동 별 외부 기상환경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환경 제어 상태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 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생육 관리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3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-env/{</a:t>
                      </a:r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dongNo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env-control-status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power-env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row/min,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row/1m, 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{500 : Error}</a:t>
                      </a:r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row/7d,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누락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5222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defTabSz="144000" latinLnBrk="1"/>
                      <a:r>
                        <a:rPr lang="ko-KR" altLang="en-US" sz="800" dirty="0"/>
                        <a:t>모든 동의 외부 기상환경 정보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8199312,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     ...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8199313,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35,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     ...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8199312,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                // 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00:00:27",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3.72,       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100.0,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습도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windDirection</a:t>
                      </a:r>
                      <a:r>
                        <a:rPr lang="en-US" altLang="ko-KR" sz="800" dirty="0"/>
                        <a:t>": 295.0,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풍향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"windspeed": 1.0,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풍속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"rain": false,         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강우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solarRadiation</a:t>
                      </a:r>
                      <a:r>
                        <a:rPr lang="en-US" altLang="ko-KR" sz="800" dirty="0"/>
                        <a:t>": 0.0,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일사량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cumulativeSolarRadiation</a:t>
                      </a:r>
                      <a:r>
                        <a:rPr lang="en-US" altLang="ko-KR" sz="800" dirty="0"/>
                        <a:t>": 696.0  // </a:t>
                      </a:r>
                      <a:r>
                        <a:rPr lang="ko-KR" altLang="en-US" sz="800" dirty="0"/>
                        <a:t>외부 누적 일사량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"id": 4978255,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inFacilityId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34,                       </a:t>
                      </a:r>
                      <a:r>
                        <a:rPr lang="en-US" altLang="ko-KR" sz="800" dirty="0"/>
                        <a:t>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sensingAt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"2024-03-20 00:00:27",</a:t>
                      </a: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"cyclePump1": false,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순환펌프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"cyclePump2": false,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순환펌프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airConditioner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냉난방기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flowFan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유동팬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exhaustFan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배기팬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"spray": false,  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분무기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fumigationEquipment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훈증기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auxLight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보광등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"sprinkler": false,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스프링쿨러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subAirConditioner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보조 냉난방기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"co2": false,                               // CO2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leftRoof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  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좌천장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rightRoof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우천장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"curtain1": true,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"curtain2": true,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"curtain3": true 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1378,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                // 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createdAt</a:t>
                      </a:r>
                      <a:r>
                        <a:rPr lang="en-US" altLang="ko-KR" sz="800" dirty="0"/>
                        <a:t>": "2023-06-19 15:06:11", //API</a:t>
                      </a:r>
                      <a:r>
                        <a:rPr lang="ko-KR" altLang="en-US" sz="800" dirty="0"/>
                        <a:t>생성</a:t>
                      </a:r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growthAt</a:t>
                      </a:r>
                      <a:r>
                        <a:rPr lang="en-US" altLang="ko-KR" sz="800" dirty="0"/>
                        <a:t>": "2022-12-28 00:00:00",  // </a:t>
                      </a:r>
                      <a:r>
                        <a:rPr lang="ko-KR" altLang="en-US" sz="800" dirty="0"/>
                        <a:t>측정일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sampleNumber</a:t>
                      </a:r>
                      <a:r>
                        <a:rPr lang="en-US" altLang="ko-KR" sz="800" dirty="0"/>
                        <a:t>": 2,      // </a:t>
                      </a:r>
                      <a:r>
                        <a:rPr lang="ko-KR" altLang="en-US" sz="800" dirty="0"/>
                        <a:t>샘플번호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	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US" altLang="ko-KR" sz="800" dirty="0" err="1">
                          <a:solidFill>
                            <a:srgbClr val="FF0000"/>
                          </a:solidFill>
                        </a:rPr>
                        <a:t>plantLength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": 112.0,    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초장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leafLength</a:t>
                      </a:r>
                      <a:r>
                        <a:rPr lang="en-US" altLang="ko-KR" sz="800" dirty="0"/>
                        <a:t>": 36.0,        // </a:t>
                      </a:r>
                      <a:r>
                        <a:rPr lang="ko-KR" altLang="en-US" sz="800" dirty="0" err="1"/>
                        <a:t>엽장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leafWidth</a:t>
                      </a:r>
                      <a:r>
                        <a:rPr lang="en-US" altLang="ko-KR" sz="800" dirty="0"/>
                        <a:t>": 37.0,          // </a:t>
                      </a:r>
                      <a:r>
                        <a:rPr lang="ko-KR" altLang="en-US" sz="800" dirty="0" err="1"/>
                        <a:t>엽폭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stemDiameter</a:t>
                      </a:r>
                      <a:r>
                        <a:rPr lang="en-US" altLang="ko-KR" sz="800" dirty="0"/>
                        <a:t>": 10.36, // </a:t>
                      </a:r>
                      <a:r>
                        <a:rPr lang="ko-KR" altLang="en-US" sz="800" dirty="0" err="1"/>
                        <a:t>경경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flowerCluster</a:t>
                      </a:r>
                      <a:r>
                        <a:rPr lang="en-US" altLang="ko-KR" sz="800" dirty="0"/>
                        <a:t>": 3,          // </a:t>
                      </a:r>
                      <a:r>
                        <a:rPr lang="ko-KR" altLang="en-US" sz="800" dirty="0"/>
                        <a:t>화방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번째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distanceGrowingFlower</a:t>
                      </a:r>
                      <a:r>
                        <a:rPr lang="en-US" altLang="ko-KR" sz="800" dirty="0"/>
                        <a:t>": 12.6 // </a:t>
                      </a:r>
                      <a:r>
                        <a:rPr lang="ko-KR" altLang="en-US" sz="800" dirty="0" err="1"/>
                        <a:t>생장점</a:t>
                      </a:r>
                      <a:r>
                        <a:rPr lang="en-US" altLang="ko-KR" sz="800" dirty="0"/>
                        <a:t>~</a:t>
                      </a:r>
                      <a:r>
                        <a:rPr lang="ko-KR" altLang="en-US" sz="800" dirty="0"/>
                        <a:t>화방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</a:p>
                    <a:p>
                      <a:pPr defTabSz="144000" latinLnBrk="1"/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// 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growthAt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sampleNumber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dirty="0" err="1"/>
                        <a:t>uniqueID</a:t>
                      </a:r>
                      <a:endParaRPr lang="en-US" altLang="ko-KR" sz="800" dirty="0"/>
                    </a:p>
                    <a:p>
                      <a:pPr defTabSz="144000" latinLnBrk="1"/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// {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ID:15,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ID:34}; 792records/24</a:t>
                      </a:r>
                      <a:r>
                        <a:rPr lang="ko-KR" altLang="en-US" sz="800" dirty="0"/>
                        <a:t>샘플 </a:t>
                      </a:r>
                      <a:r>
                        <a:rPr lang="en-US" altLang="ko-KR" sz="800" dirty="0"/>
                        <a:t>= 33</a:t>
                      </a:r>
                    </a:p>
                    <a:p>
                      <a:pPr marL="0" marR="0" lvl="0" indent="0" algn="l" defTabSz="144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// {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ID:15,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ID:35}; 784records/24</a:t>
                      </a:r>
                      <a:r>
                        <a:rPr lang="ko-KR" altLang="en-US" sz="800" dirty="0"/>
                        <a:t>샘플 </a:t>
                      </a:r>
                      <a:r>
                        <a:rPr lang="en-US" altLang="ko-KR" sz="800" dirty="0"/>
                        <a:t>= 32.6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4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E79E-A9E9-B88D-53D6-0C572CB5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 -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48AA-AF81-4DF2-17C5-79677C7B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800" dirty="0"/>
              <a:t>Status	</a:t>
            </a:r>
            <a:r>
              <a:rPr lang="en-US" altLang="ko-KR" sz="800" dirty="0" err="1"/>
              <a:t>KR_Alias</a:t>
            </a:r>
            <a:r>
              <a:rPr lang="en-US" altLang="ko-KR" sz="800" dirty="0"/>
              <a:t>	</a:t>
            </a:r>
            <a:r>
              <a:rPr lang="en-US" altLang="ko-KR" sz="800" dirty="0" err="1"/>
              <a:t>EN_Alias</a:t>
            </a:r>
            <a:r>
              <a:rPr lang="en-US" altLang="ko-KR" sz="800" dirty="0"/>
              <a:t>	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(</a:t>
            </a:r>
            <a:r>
              <a:rPr lang="ko-KR" altLang="en-US" sz="800" dirty="0"/>
              <a:t>온실</a:t>
            </a:r>
            <a:r>
              <a:rPr lang="en-US" altLang="ko-KR" sz="800" dirty="0"/>
              <a:t>)	</a:t>
            </a:r>
            <a:r>
              <a:rPr lang="en-US" altLang="ko-KR" sz="800" dirty="0" err="1"/>
              <a:t>inFacilityId</a:t>
            </a:r>
            <a:r>
              <a:rPr lang="en-US" altLang="ko-KR" sz="800" dirty="0"/>
              <a:t>(</a:t>
            </a:r>
            <a:r>
              <a:rPr lang="ko-KR" altLang="en-US" sz="800" dirty="0"/>
              <a:t>동</a:t>
            </a:r>
            <a:r>
              <a:rPr lang="en-US" altLang="ko-KR" sz="800" dirty="0"/>
              <a:t>)	</a:t>
            </a:r>
            <a:r>
              <a:rPr lang="en-US" altLang="ko-KR" sz="800" dirty="0" err="1"/>
              <a:t>fKey</a:t>
            </a:r>
            <a:endParaRPr lang="en-US" altLang="ko-KR" sz="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800" strike="sngStrike" dirty="0"/>
              <a:t>X	</a:t>
            </a:r>
            <a:r>
              <a:rPr lang="ko-KR" altLang="en-US" sz="800" strike="sngStrike" dirty="0"/>
              <a:t>첨단온실</a:t>
            </a:r>
            <a:r>
              <a:rPr lang="en-US" altLang="ko-KR" sz="800" strike="sngStrike" dirty="0"/>
              <a:t>1 	GH1	 13	31(4)	x4/6pwChPiynTHDKkgZqMUVLSSfKl352r3N+NMaD84L0LraAo6KhiTegtV4EcpaFb5+urKqPNSViYUvoUGsq6Q==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800" dirty="0"/>
              <a:t>O	</a:t>
            </a:r>
            <a:r>
              <a:rPr lang="ko-KR" altLang="en-US" sz="800" dirty="0"/>
              <a:t>첨단온실</a:t>
            </a:r>
            <a:r>
              <a:rPr lang="en-US" altLang="ko-KR" sz="800" dirty="0"/>
              <a:t>2 	GH2	 15	34(1)	</a:t>
            </a:r>
            <a:r>
              <a:rPr lang="en-US" altLang="ko-KR" sz="800" dirty="0" err="1"/>
              <a:t>CtUxYST</a:t>
            </a:r>
            <a:r>
              <a:rPr lang="en-US" altLang="ko-KR" sz="800" dirty="0"/>
              <a:t>/glqng8QO7P+A2rPaoRwzGmYZCtnWN5z/io9Ng0NP5BrPoiQ6Q9SI1P1KGV7gzquTca2qBsz31vVTDQ==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800" dirty="0"/>
              <a:t>O	</a:t>
            </a:r>
            <a:r>
              <a:rPr lang="ko-KR" altLang="en-US" sz="800" dirty="0"/>
              <a:t>첨단온실</a:t>
            </a:r>
            <a:r>
              <a:rPr lang="en-US" altLang="ko-KR" sz="800" dirty="0"/>
              <a:t>2 	GH2	 15	35(2)	</a:t>
            </a:r>
            <a:r>
              <a:rPr lang="en-US" altLang="ko-KR" sz="800" dirty="0" err="1"/>
              <a:t>CtUxYST</a:t>
            </a:r>
            <a:r>
              <a:rPr lang="en-US" altLang="ko-KR" sz="800" dirty="0"/>
              <a:t>/glqng8QO7P+A2rPaoRwzGmYZCtnWN5z/io9Ng0NP5BrPoiQ6Q9SI1P1KGV7gzquTca2qBsz31vVTDQ==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800" strike="sngStrike" dirty="0"/>
              <a:t>X	</a:t>
            </a:r>
            <a:r>
              <a:rPr lang="ko-KR" altLang="en-US" sz="800" strike="sngStrike" dirty="0"/>
              <a:t>첨단온실</a:t>
            </a:r>
            <a:r>
              <a:rPr lang="en-US" altLang="ko-KR" sz="800" strike="sngStrike" dirty="0"/>
              <a:t>2 	GH2	 15	36(3)	</a:t>
            </a:r>
            <a:r>
              <a:rPr lang="en-US" altLang="ko-KR" sz="800" strike="sngStrike" dirty="0" err="1"/>
              <a:t>CtUxYST</a:t>
            </a:r>
            <a:r>
              <a:rPr lang="en-US" altLang="ko-KR" sz="800" strike="sngStrike" dirty="0"/>
              <a:t>/glqng8QO7P+A2rPaoRwzGmYZCtnWN5z/io9Ng0NP5BrPoiQ6Q9SI1P1KGV7gzquTca2qBsz31vVTDQ==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800" dirty="0"/>
              <a:t>샘플 </a:t>
            </a:r>
            <a:r>
              <a:rPr lang="en-US" altLang="ko-KR" sz="800" dirty="0"/>
              <a:t>1~24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# TSDB</a:t>
            </a:r>
            <a:r>
              <a:rPr lang="ko-KR" altLang="en-US" sz="800" dirty="0"/>
              <a:t>에 적합한 데이터 수집</a:t>
            </a: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loop (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inFacilityId</a:t>
            </a:r>
            <a:r>
              <a:rPr lang="en-US" altLang="ko-KR" sz="800" dirty="0"/>
              <a:t>, day):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sub_result</a:t>
            </a:r>
            <a:r>
              <a:rPr lang="en-US" altLang="ko-KR" sz="800" dirty="0"/>
              <a:t> = { }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loop (</a:t>
            </a:r>
            <a:r>
              <a:rPr lang="en-US" altLang="ko-KR" sz="800" dirty="0" err="1"/>
              <a:t>api</a:t>
            </a:r>
            <a:r>
              <a:rPr lang="en-US" altLang="ko-KR" sz="800" dirty="0"/>
              <a:t>):    # y(</a:t>
            </a:r>
            <a:r>
              <a:rPr lang="ko-KR" altLang="en-US" sz="800" dirty="0"/>
              <a:t>생육관리정보</a:t>
            </a:r>
            <a:r>
              <a:rPr lang="en-US" altLang="ko-KR" sz="800" dirty="0"/>
              <a:t>)</a:t>
            </a:r>
            <a:r>
              <a:rPr lang="ko-KR" altLang="en-US" sz="800" dirty="0"/>
              <a:t>를 먼저 조회하고</a:t>
            </a:r>
            <a:r>
              <a:rPr lang="en-US" altLang="ko-KR" sz="800" dirty="0"/>
              <a:t>, </a:t>
            </a:r>
            <a:r>
              <a:rPr lang="ko-KR" altLang="en-US" sz="800" dirty="0"/>
              <a:t>해당 기간에 있는 </a:t>
            </a:r>
            <a:r>
              <a:rPr lang="en-US" altLang="ko-KR" sz="800" dirty="0"/>
              <a:t>x</a:t>
            </a:r>
            <a:r>
              <a:rPr lang="ko-KR" altLang="en-US" sz="800" dirty="0"/>
              <a:t>들을 수집</a:t>
            </a: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    temp = </a:t>
            </a:r>
            <a:r>
              <a:rPr lang="en-US" altLang="ko-KR" sz="800" dirty="0" err="1"/>
              <a:t>call_api</a:t>
            </a:r>
            <a:r>
              <a:rPr lang="en-US" altLang="ko-KR" sz="800" dirty="0"/>
              <a:t>(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inFacilityId</a:t>
            </a:r>
            <a:r>
              <a:rPr lang="en-US" altLang="ko-KR" sz="800" dirty="0"/>
              <a:t>)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 or </a:t>
            </a:r>
            <a:r>
              <a:rPr lang="en-US" altLang="ko-KR" sz="800" dirty="0" err="1"/>
              <a:t>sampleNumber</a:t>
            </a:r>
            <a:r>
              <a:rPr lang="en-US" altLang="ko-KR" sz="800" dirty="0"/>
              <a:t> or </a:t>
            </a:r>
            <a:r>
              <a:rPr lang="en-US" altLang="ko-KR" sz="800" dirty="0" err="1"/>
              <a:t>createdAt</a:t>
            </a:r>
            <a:r>
              <a:rPr lang="en-US" altLang="ko-KR" sz="800" dirty="0"/>
              <a:t> from temp then: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temp.add_info</a:t>
            </a:r>
            <a:r>
              <a:rPr lang="en-US" altLang="ko-KR" sz="800" dirty="0"/>
              <a:t>(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sampleNumber</a:t>
            </a:r>
            <a:r>
              <a:rPr lang="en-US" altLang="ko-KR" sz="800" dirty="0"/>
              <a:t>=0, </a:t>
            </a:r>
            <a:r>
              <a:rPr lang="en-US" altLang="ko-KR" sz="800" dirty="0" err="1"/>
              <a:t>createdAt</a:t>
            </a:r>
            <a:r>
              <a:rPr lang="en-US" altLang="ko-KR" sz="800" dirty="0"/>
              <a:t>=0) # 0: common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temp.rename</a:t>
            </a:r>
            <a:r>
              <a:rPr lang="en-US" altLang="ko-KR" sz="800" dirty="0"/>
              <a:t>({temp : </a:t>
            </a:r>
            <a:r>
              <a:rPr lang="en-US" altLang="ko-KR" sz="800" dirty="0" err="1"/>
              <a:t>ext_temp</a:t>
            </a:r>
            <a:r>
              <a:rPr lang="en-US" altLang="ko-KR" sz="800" dirty="0"/>
              <a:t>, ...})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sub_result.update</a:t>
            </a:r>
            <a:r>
              <a:rPr lang="en-US" altLang="ko-KR" sz="800" dirty="0"/>
              <a:t>(temp)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result = join(</a:t>
            </a:r>
            <a:r>
              <a:rPr lang="en-US" altLang="ko-KR" sz="800" dirty="0" err="1"/>
              <a:t>sub_result</a:t>
            </a:r>
            <a:r>
              <a:rPr lang="en-US" altLang="ko-KR" sz="800" dirty="0"/>
              <a:t>, time)  # </a:t>
            </a:r>
            <a:r>
              <a:rPr lang="ko-KR" altLang="en-US" sz="800" dirty="0"/>
              <a:t>조인된 원본</a:t>
            </a: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set_key</a:t>
            </a:r>
            <a:r>
              <a:rPr lang="en-US" altLang="ko-KR" sz="800" dirty="0"/>
              <a:t> = [</a:t>
            </a:r>
            <a:r>
              <a:rPr lang="en-US" altLang="ko-KR" sz="800" dirty="0" err="1"/>
              <a:t>facilityId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inFacilityId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createdAt</a:t>
            </a:r>
            <a:r>
              <a:rPr lang="en-US" altLang="ko-KR" sz="800" dirty="0"/>
              <a:t>, </a:t>
            </a:r>
            <a:r>
              <a:rPr lang="en-US" altLang="ko-KR" sz="800" dirty="0" err="1"/>
              <a:t>sampleNumber</a:t>
            </a:r>
            <a:r>
              <a:rPr lang="en-US" altLang="ko-KR" sz="800" dirty="0"/>
              <a:t>]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set_field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other_variables</a:t>
            </a: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800" dirty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E9643-19F8-6593-54B0-E6BC8A5A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94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BC3C6B-A5A5-07B7-D3EE-2300539BFF40}"/>
              </a:ext>
            </a:extLst>
          </p:cNvPr>
          <p:cNvSpPr/>
          <p:nvPr/>
        </p:nvSpPr>
        <p:spPr>
          <a:xfrm>
            <a:off x="562710" y="1340768"/>
            <a:ext cx="11437946" cy="4896544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influxd (daemon process)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A49FEA-0500-6C9B-947B-24406A1E5F16}"/>
              </a:ext>
            </a:extLst>
          </p:cNvPr>
          <p:cNvSpPr/>
          <p:nvPr/>
        </p:nvSpPr>
        <p:spPr>
          <a:xfrm>
            <a:off x="717936" y="1772816"/>
            <a:ext cx="8841335" cy="4320480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DB#1: RDA_DATA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21D260-19C5-92D5-316B-D56EF4B2AF54}"/>
              </a:ext>
            </a:extLst>
          </p:cNvPr>
          <p:cNvSpPr/>
          <p:nvPr/>
        </p:nvSpPr>
        <p:spPr>
          <a:xfrm>
            <a:off x="1919536" y="2204864"/>
            <a:ext cx="7488832" cy="3744416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Retention Policy: default</a:t>
            </a:r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62E843-E30B-B8AC-B45F-A08F77669B49}"/>
              </a:ext>
            </a:extLst>
          </p:cNvPr>
          <p:cNvSpPr/>
          <p:nvPr/>
        </p:nvSpPr>
        <p:spPr>
          <a:xfrm>
            <a:off x="3431704" y="2636912"/>
            <a:ext cx="5801579" cy="3168352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Measurement(table) : RDA_TBL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2062-9BB6-7F78-EE73-975938C62947}"/>
              </a:ext>
            </a:extLst>
          </p:cNvPr>
          <p:cNvSpPr txBox="1"/>
          <p:nvPr/>
        </p:nvSpPr>
        <p:spPr>
          <a:xfrm>
            <a:off x="5832144" y="2772835"/>
            <a:ext cx="3435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*) time key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기본적으로 입력 받은 시간 기준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UTC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8A2BE9-0C9E-603E-1779-CCAB875DE5BA}"/>
              </a:ext>
            </a:extLst>
          </p:cNvPr>
          <p:cNvSpPr/>
          <p:nvPr/>
        </p:nvSpPr>
        <p:spPr>
          <a:xfrm>
            <a:off x="4630725" y="3068960"/>
            <a:ext cx="2118452" cy="2592288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tag key(index column)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string </a:t>
            </a:r>
            <a:r>
              <a:rPr lang="ko-KR" altLang="en-US" sz="1200" dirty="0"/>
              <a:t>형태로 인덱싱</a:t>
            </a:r>
          </a:p>
          <a:p>
            <a:r>
              <a:rPr lang="ko-KR" altLang="en-US" sz="1200" dirty="0"/>
              <a:t>단일 </a:t>
            </a:r>
            <a:r>
              <a:rPr lang="en-US" altLang="ko-KR" sz="1200" dirty="0"/>
              <a:t>tag</a:t>
            </a:r>
            <a:r>
              <a:rPr lang="ko-KR" altLang="en-US" sz="1200" dirty="0"/>
              <a:t>로 </a:t>
            </a:r>
            <a:r>
              <a:rPr lang="en-US" altLang="ko-KR" sz="1200" dirty="0"/>
              <a:t>select </a:t>
            </a:r>
            <a:r>
              <a:rPr lang="ko-KR" altLang="en-US" sz="1200" dirty="0"/>
              <a:t>불가</a:t>
            </a:r>
          </a:p>
          <a:p>
            <a:r>
              <a:rPr lang="en-US" altLang="ko-KR" sz="1200" dirty="0"/>
              <a:t>tag</a:t>
            </a:r>
            <a:r>
              <a:rPr lang="ko-KR" altLang="en-US" sz="1200" dirty="0"/>
              <a:t>와 </a:t>
            </a:r>
            <a:r>
              <a:rPr lang="en-US" altLang="ko-KR" sz="1200" dirty="0"/>
              <a:t>field</a:t>
            </a:r>
            <a:r>
              <a:rPr lang="ko-KR" altLang="en-US" sz="1200" dirty="0"/>
              <a:t>를 혼합하여 </a:t>
            </a:r>
          </a:p>
          <a:p>
            <a:r>
              <a:rPr lang="en-US" altLang="ko-KR" sz="1200" dirty="0"/>
              <a:t>select </a:t>
            </a:r>
            <a:r>
              <a:rPr lang="ko-KR" altLang="en-US" sz="1200" dirty="0"/>
              <a:t>가능</a:t>
            </a:r>
          </a:p>
          <a:p>
            <a:r>
              <a:rPr lang="en-US" altLang="ko-KR" sz="1200" dirty="0"/>
              <a:t>show tag value </a:t>
            </a:r>
            <a:r>
              <a:rPr lang="ko-KR" altLang="en-US" sz="1200" dirty="0"/>
              <a:t>사용 가능</a:t>
            </a:r>
          </a:p>
          <a:p>
            <a:r>
              <a:rPr lang="ko-KR" altLang="en-US" sz="1200" dirty="0"/>
              <a:t>주로 기준정보 저장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691311-4A9E-0CF5-3F50-89BF1DAE522D}"/>
              </a:ext>
            </a:extLst>
          </p:cNvPr>
          <p:cNvSpPr/>
          <p:nvPr/>
        </p:nvSpPr>
        <p:spPr>
          <a:xfrm>
            <a:off x="6936951" y="3068960"/>
            <a:ext cx="2118452" cy="2592288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field key(column)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다양한</a:t>
            </a:r>
            <a:r>
              <a:rPr lang="en-US" altLang="ko-KR" sz="1200" dirty="0"/>
              <a:t> </a:t>
            </a:r>
            <a:r>
              <a:rPr lang="ko-KR" altLang="en-US" sz="1200" dirty="0"/>
              <a:t>형태로 저장</a:t>
            </a:r>
            <a:endParaRPr lang="en-US" altLang="ko-KR" sz="1200" dirty="0"/>
          </a:p>
          <a:p>
            <a:r>
              <a:rPr lang="ko-KR" altLang="en-US" sz="1200" dirty="0"/>
              <a:t>단일 </a:t>
            </a:r>
            <a:r>
              <a:rPr lang="en-US" altLang="ko-KR" sz="1200" dirty="0"/>
              <a:t>field</a:t>
            </a:r>
            <a:r>
              <a:rPr lang="ko-KR" altLang="en-US" sz="1200" dirty="0"/>
              <a:t>로 </a:t>
            </a:r>
            <a:r>
              <a:rPr lang="en-US" altLang="ko-KR" sz="1200" dirty="0"/>
              <a:t>select 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r>
              <a:rPr lang="en-US" altLang="ko-KR" sz="1200" dirty="0"/>
              <a:t>group by field </a:t>
            </a:r>
            <a:r>
              <a:rPr lang="ko-KR" altLang="en-US" sz="1200" dirty="0"/>
              <a:t>불가</a:t>
            </a:r>
            <a:endParaRPr lang="en-US" altLang="ko-KR" sz="1200" dirty="0"/>
          </a:p>
          <a:p>
            <a:r>
              <a:rPr lang="ko-KR" altLang="en-US" sz="1200" dirty="0"/>
              <a:t>주로 센서데이터 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8FC4990-B79A-339B-F78F-D6127E2CD13E}"/>
              </a:ext>
            </a:extLst>
          </p:cNvPr>
          <p:cNvSpPr/>
          <p:nvPr/>
        </p:nvSpPr>
        <p:spPr>
          <a:xfrm>
            <a:off x="9751302" y="1796068"/>
            <a:ext cx="956653" cy="4320480"/>
          </a:xfrm>
          <a:prstGeom prst="roundRect">
            <a:avLst>
              <a:gd name="adj" fmla="val 128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DB#2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0D6A97-B89A-A999-CFED-8068004C4451}"/>
              </a:ext>
            </a:extLst>
          </p:cNvPr>
          <p:cNvSpPr/>
          <p:nvPr/>
        </p:nvSpPr>
        <p:spPr>
          <a:xfrm>
            <a:off x="10899986" y="1796068"/>
            <a:ext cx="956653" cy="4320480"/>
          </a:xfrm>
          <a:prstGeom prst="roundRect">
            <a:avLst>
              <a:gd name="adj" fmla="val 128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 err="1"/>
              <a:t>DB#n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C6B849-09BC-A160-4234-80DCB00C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791" t="1511" b="3122"/>
          <a:stretch/>
        </p:blipFill>
        <p:spPr>
          <a:xfrm>
            <a:off x="864216" y="2239908"/>
            <a:ext cx="863289" cy="13854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1CBA36-EE83-16ED-414B-F9C84E5C880D}"/>
              </a:ext>
            </a:extLst>
          </p:cNvPr>
          <p:cNvSpPr txBox="1"/>
          <p:nvPr/>
        </p:nvSpPr>
        <p:spPr>
          <a:xfrm>
            <a:off x="2075746" y="2684239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데이터 보존 정책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default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삭제 안함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7d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일치 보유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...</a:t>
            </a:r>
            <a:endParaRPr kumimoji="0" lang="ko-KR" altLang="en-US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8066B4-5821-1FBC-F20D-DF917AA4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39454" y="3064375"/>
            <a:ext cx="983521" cy="25714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10E99F4-17E1-26DC-CD51-971463B9DA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-4484"/>
          <a:stretch/>
        </p:blipFill>
        <p:spPr>
          <a:xfrm>
            <a:off x="5107599" y="3421186"/>
            <a:ext cx="950904" cy="101406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EB74B24-4F10-880F-650D-83A4152D83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5979"/>
          <a:stretch/>
        </p:blipFill>
        <p:spPr>
          <a:xfrm>
            <a:off x="7522935" y="3395808"/>
            <a:ext cx="947133" cy="9705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13C63-187E-2CD9-14A4-13BE544F5FA5}"/>
              </a:ext>
            </a:extLst>
          </p:cNvPr>
          <p:cNvSpPr txBox="1"/>
          <p:nvPr/>
        </p:nvSpPr>
        <p:spPr>
          <a:xfrm>
            <a:off x="4151784" y="6348325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*)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sz="11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influxDB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는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Join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 안되므로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조인된 형태의 데이터를 삽입</a:t>
            </a:r>
          </a:p>
        </p:txBody>
      </p:sp>
    </p:spTree>
    <p:extLst>
      <p:ext uri="{BB962C8B-B14F-4D97-AF65-F5344CB8AC3E}">
        <p14:creationId xmlns:p14="http://schemas.microsoft.com/office/powerpoint/2010/main" val="29732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RNN w/ MLFlow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D282-8FE8-3294-165E-D78111F1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12192000" cy="3276478"/>
          </a:xfrm>
          <a:prstGeom prst="rect">
            <a:avLst/>
          </a:prstGeom>
        </p:spPr>
      </p:pic>
      <p:sp>
        <p:nvSpPr>
          <p:cNvPr id="7" name="모서리가 둥근 직사각형 23">
            <a:extLst>
              <a:ext uri="{FF2B5EF4-FFF2-40B4-BE49-F238E27FC236}">
                <a16:creationId xmlns:a16="http://schemas.microsoft.com/office/drawing/2014/main" id="{AC531162-3D6B-9F02-A8C3-4DB2713B8E04}"/>
              </a:ext>
            </a:extLst>
          </p:cNvPr>
          <p:cNvSpPr/>
          <p:nvPr/>
        </p:nvSpPr>
        <p:spPr bwMode="auto">
          <a:xfrm>
            <a:off x="2044292" y="1150746"/>
            <a:ext cx="7902350" cy="2422270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234">
            <a:extLst>
              <a:ext uri="{FF2B5EF4-FFF2-40B4-BE49-F238E27FC236}">
                <a16:creationId xmlns:a16="http://schemas.microsoft.com/office/drawing/2014/main" id="{8AC503C2-59E6-ED00-286B-B9EF02401D93}"/>
              </a:ext>
            </a:extLst>
          </p:cNvPr>
          <p:cNvGrpSpPr>
            <a:grpSpLocks/>
          </p:cNvGrpSpPr>
          <p:nvPr/>
        </p:nvGrpSpPr>
        <p:grpSpPr bwMode="auto">
          <a:xfrm>
            <a:off x="2055576" y="1134654"/>
            <a:ext cx="7891066" cy="610311"/>
            <a:chOff x="785786" y="2071678"/>
            <a:chExt cx="7429552" cy="675087"/>
          </a:xfrm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F045DCF-0750-1074-4CEF-462D9BE6D103}"/>
                </a:ext>
              </a:extLst>
            </p:cNvPr>
            <p:cNvSpPr/>
            <p:nvPr/>
          </p:nvSpPr>
          <p:spPr>
            <a:xfrm>
              <a:off x="785786" y="2071678"/>
              <a:ext cx="7429552" cy="42862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55606A6-FA92-5549-E46B-B469DA93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335" y="2099924"/>
              <a:ext cx="5940574" cy="64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정확도 </a:t>
              </a:r>
              <a:r>
                <a:rPr lang="en-GB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tracking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0B9B46-5A74-90AF-AC68-6670093A8831}"/>
              </a:ext>
            </a:extLst>
          </p:cNvPr>
          <p:cNvSpPr txBox="1"/>
          <p:nvPr/>
        </p:nvSpPr>
        <p:spPr>
          <a:xfrm>
            <a:off x="2044293" y="1527776"/>
            <a:ext cx="7902350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MSE) tracking during the training step</a:t>
            </a:r>
            <a:endParaRPr kumimoji="0" lang="ko-KR" altLang="en-US" sz="2000" b="1" cap="small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 (6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kumimoji="0" lang="en-US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GB" altLang="ko-KR" sz="2000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MSE, MAE, RMSE) tracking during the testing step</a:t>
            </a: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(MSE):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 (6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Absolute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(MAE): 0.0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74 (6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Mean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Squared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(RMSE): 0.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086 (6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 평균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A3D00F-82DE-7FD2-A8D6-9AA99D2088EA}"/>
              </a:ext>
            </a:extLst>
          </p:cNvPr>
          <p:cNvSpPr/>
          <p:nvPr/>
        </p:nvSpPr>
        <p:spPr>
          <a:xfrm>
            <a:off x="7104112" y="4941168"/>
            <a:ext cx="792088" cy="154789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2EF88A-6F59-3566-3650-E00D3BFF5BA4}"/>
              </a:ext>
            </a:extLst>
          </p:cNvPr>
          <p:cNvSpPr/>
          <p:nvPr/>
        </p:nvSpPr>
        <p:spPr>
          <a:xfrm>
            <a:off x="10200456" y="4941168"/>
            <a:ext cx="699531" cy="154789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610A3C-4FA6-341C-F450-05B7140D9215}"/>
              </a:ext>
            </a:extLst>
          </p:cNvPr>
          <p:cNvSpPr/>
          <p:nvPr/>
        </p:nvSpPr>
        <p:spPr>
          <a:xfrm>
            <a:off x="3575720" y="5229200"/>
            <a:ext cx="648072" cy="1294320"/>
          </a:xfrm>
          <a:prstGeom prst="rect">
            <a:avLst/>
          </a:prstGeom>
          <a:solidFill>
            <a:schemeClr val="bg1"/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8174e24-f607-4aa6-9ac3-a9fcbbb9a1ec"/>
    <ds:schemaRef ds:uri="http://schemas.microsoft.com/office/2006/documentManagement/types"/>
    <ds:schemaRef ds:uri="b7baa286-403d-47f5-b66e-f91cf776a0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18804</TotalTime>
  <Pages>32</Pages>
  <Words>1810</Words>
  <Characters>0</Characters>
  <Application>Microsoft Office PowerPoint</Application>
  <DocSecurity>0</DocSecurity>
  <PresentationFormat>와이드스크린</PresentationFormat>
  <Lines>0</Lines>
  <Paragraphs>340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휴먼모음T</vt:lpstr>
      <vt:lpstr>Arial</vt:lpstr>
      <vt:lpstr>Calibri</vt:lpstr>
      <vt:lpstr>Georgia</vt:lpstr>
      <vt:lpstr>Wingdings</vt:lpstr>
      <vt:lpstr>Wingdings 2</vt:lpstr>
      <vt:lpstr>도시</vt:lpstr>
      <vt:lpstr>MLFlow를 활용한 LSTM Model  w/ RNN</vt:lpstr>
      <vt:lpstr>Plan</vt:lpstr>
      <vt:lpstr>1. Data Set</vt:lpstr>
      <vt:lpstr>1. Data Set</vt:lpstr>
      <vt:lpstr>1. Data Set</vt:lpstr>
      <vt:lpstr>1. Data Set - API</vt:lpstr>
      <vt:lpstr>1. Data Set - API</vt:lpstr>
      <vt:lpstr>1. Data Set</vt:lpstr>
      <vt:lpstr>2. RNN w/ MLFlow</vt:lpstr>
      <vt:lpstr>2. RNN w/ MLFlow</vt:lpstr>
      <vt:lpstr>2. RNN w/ MLFlow</vt:lpstr>
      <vt:lpstr>3. LSTM w/ MLFlow</vt:lpstr>
      <vt:lpstr>3. LSTM w/ MLFlow</vt:lpstr>
      <vt:lpstr>3. LSTM w/ MLFlow</vt:lpstr>
      <vt:lpstr>3. LSTM w/ MLFlow</vt:lpstr>
      <vt:lpstr>4. 논의사항</vt:lpstr>
      <vt:lpstr>Thank you for listening.  Do you have any questions?</vt:lpstr>
      <vt:lpstr>PowerPoint 프레젠테이션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중권 조</cp:lastModifiedBy>
  <cp:revision>765</cp:revision>
  <cp:lastPrinted>2024-02-05T04:09:30Z</cp:lastPrinted>
  <dcterms:modified xsi:type="dcterms:W3CDTF">2024-04-11T13:05:18Z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