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18"/>
  </p:notesMasterIdLst>
  <p:handoutMasterIdLst>
    <p:handoutMasterId r:id="rId19"/>
  </p:handoutMasterIdLst>
  <p:sldIdLst>
    <p:sldId id="332" r:id="rId5"/>
    <p:sldId id="549" r:id="rId6"/>
    <p:sldId id="552" r:id="rId7"/>
    <p:sldId id="551" r:id="rId8"/>
    <p:sldId id="553" r:id="rId9"/>
    <p:sldId id="544" r:id="rId10"/>
    <p:sldId id="539" r:id="rId11"/>
    <p:sldId id="557" r:id="rId12"/>
    <p:sldId id="558" r:id="rId13"/>
    <p:sldId id="556" r:id="rId14"/>
    <p:sldId id="554" r:id="rId15"/>
    <p:sldId id="555" r:id="rId16"/>
    <p:sldId id="487" r:id="rId17"/>
  </p:sldIdLst>
  <p:sldSz cx="12192000" cy="6858000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FFFF0F"/>
    <a:srgbClr val="E2EFDB"/>
    <a:srgbClr val="BFBFBF"/>
    <a:srgbClr val="44546A"/>
    <a:srgbClr val="002060"/>
    <a:srgbClr val="0070C0"/>
    <a:srgbClr val="D4D9E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6014" autoAdjust="0"/>
  </p:normalViewPr>
  <p:slideViewPr>
    <p:cSldViewPr snapToObjects="1">
      <p:cViewPr varScale="1">
        <p:scale>
          <a:sx n="116" d="100"/>
          <a:sy n="116" d="100"/>
        </p:scale>
        <p:origin x="907" y="82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5" d="100"/>
          <a:sy n="115" d="100"/>
        </p:scale>
        <p:origin x="21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377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377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4435883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6317" y="1"/>
            <a:ext cx="4435882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61" tIns="47581" rIns="95161" bIns="475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2742" y="3374289"/>
            <a:ext cx="8189139" cy="3197114"/>
          </a:xfrm>
          <a:prstGeom prst="rect">
            <a:avLst/>
          </a:prstGeom>
        </p:spPr>
        <p:txBody>
          <a:bodyPr vert="horz" lIns="95161" tIns="47581" rIns="95161" bIns="4758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6747433"/>
            <a:ext cx="4435883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6317" y="6747433"/>
            <a:ext cx="4435882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9550" y="531813"/>
            <a:ext cx="4735513" cy="2665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아이스 브레이킹</a:t>
            </a:r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2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4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6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6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0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6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4/1/2024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Tx/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C3F416CD-67A3-4CF0-A210-F6AF31AC147F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216" y="649351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Network &amp; Database Lab.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65023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Chungbuk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2000"/>
        </a:spcBef>
        <a:buClr>
          <a:schemeClr val="accent3"/>
        </a:buClr>
        <a:buFont typeface="Georgia"/>
        <a:buChar char="•"/>
        <a:defRPr kumimoji="0"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2000"/>
        </a:spcBef>
        <a:buClr>
          <a:schemeClr val="accent2"/>
        </a:buClr>
        <a:buFont typeface="Georgia"/>
        <a:buChar char="▫"/>
        <a:defRPr kumimoji="0" sz="2400" kern="1200" baseline="0">
          <a:solidFill>
            <a:schemeClr val="accent2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2000"/>
        </a:spcBef>
        <a:buClr>
          <a:schemeClr val="accent3"/>
        </a:buClr>
        <a:buFont typeface="Georgia"/>
        <a:buChar char="▫"/>
        <a:defRPr kumimoji="0" sz="1800" kern="1200" baseline="0">
          <a:solidFill>
            <a:schemeClr val="accent3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574019"/>
            <a:ext cx="11277600" cy="1674836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r>
              <a:rPr lang="ko-KR" altLang="en-US" b="1" dirty="0" err="1"/>
              <a:t>농진청</a:t>
            </a:r>
            <a:r>
              <a:rPr lang="ko-KR" altLang="en-US" b="1" dirty="0"/>
              <a:t> 데이터 </a:t>
            </a:r>
            <a:r>
              <a:rPr lang="en-US" altLang="ko-KR" b="1" dirty="0"/>
              <a:t>API </a:t>
            </a:r>
            <a:r>
              <a:rPr lang="ko-KR" altLang="en-US" b="1" dirty="0"/>
              <a:t>관련 진행사항</a:t>
            </a: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dirty="0"/>
              <a:t>2024.04.01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조중권</a:t>
            </a:r>
            <a:endParaRPr lang="en-US" altLang="ko-KR" dirty="0"/>
          </a:p>
          <a:p>
            <a:r>
              <a:rPr lang="en-US" altLang="ko-KR" dirty="0"/>
              <a:t>brucejo@cbnu.ac.kr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TSDB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BC3C6B-A5A5-07B7-D3EE-2300539BFF40}"/>
              </a:ext>
            </a:extLst>
          </p:cNvPr>
          <p:cNvSpPr/>
          <p:nvPr/>
        </p:nvSpPr>
        <p:spPr>
          <a:xfrm>
            <a:off x="562710" y="1340768"/>
            <a:ext cx="11437946" cy="4896544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influxd (daemon process)</a:t>
            </a:r>
            <a:endParaRPr lang="ko-KR" altLang="en-US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A49FEA-0500-6C9B-947B-24406A1E5F16}"/>
              </a:ext>
            </a:extLst>
          </p:cNvPr>
          <p:cNvSpPr/>
          <p:nvPr/>
        </p:nvSpPr>
        <p:spPr>
          <a:xfrm>
            <a:off x="717936" y="1772816"/>
            <a:ext cx="8841335" cy="4320480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DB#1: RDA_DATA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21D260-19C5-92D5-316B-D56EF4B2AF54}"/>
              </a:ext>
            </a:extLst>
          </p:cNvPr>
          <p:cNvSpPr/>
          <p:nvPr/>
        </p:nvSpPr>
        <p:spPr>
          <a:xfrm>
            <a:off x="1919536" y="2204864"/>
            <a:ext cx="7488832" cy="3744416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Retention Policy: default</a:t>
            </a:r>
            <a:endParaRPr lang="ko-KR" altLang="en-US" sz="12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62E843-E30B-B8AC-B45F-A08F77669B49}"/>
              </a:ext>
            </a:extLst>
          </p:cNvPr>
          <p:cNvSpPr/>
          <p:nvPr/>
        </p:nvSpPr>
        <p:spPr>
          <a:xfrm>
            <a:off x="3431704" y="2636912"/>
            <a:ext cx="5801579" cy="3168352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Measurement(table) : RDA_TBL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2062-9BB6-7F78-EE73-975938C62947}"/>
              </a:ext>
            </a:extLst>
          </p:cNvPr>
          <p:cNvSpPr txBox="1"/>
          <p:nvPr/>
        </p:nvSpPr>
        <p:spPr>
          <a:xfrm>
            <a:off x="5832144" y="2772835"/>
            <a:ext cx="3435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*) time key :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기본적으로 입력 받은 시간 기준 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UTC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8A2BE9-0C9E-603E-1779-CCAB875DE5BA}"/>
              </a:ext>
            </a:extLst>
          </p:cNvPr>
          <p:cNvSpPr/>
          <p:nvPr/>
        </p:nvSpPr>
        <p:spPr>
          <a:xfrm>
            <a:off x="4630725" y="3068960"/>
            <a:ext cx="2118452" cy="2592288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tag key(index column)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string </a:t>
            </a:r>
            <a:r>
              <a:rPr lang="ko-KR" altLang="en-US" sz="1200" dirty="0"/>
              <a:t>형태로 인덱싱</a:t>
            </a:r>
          </a:p>
          <a:p>
            <a:r>
              <a:rPr lang="ko-KR" altLang="en-US" sz="1200" dirty="0"/>
              <a:t>단일 </a:t>
            </a:r>
            <a:r>
              <a:rPr lang="en-US" altLang="ko-KR" sz="1200" dirty="0"/>
              <a:t>tag</a:t>
            </a:r>
            <a:r>
              <a:rPr lang="ko-KR" altLang="en-US" sz="1200" dirty="0"/>
              <a:t>로 </a:t>
            </a:r>
            <a:r>
              <a:rPr lang="en-US" altLang="ko-KR" sz="1200" dirty="0"/>
              <a:t>select </a:t>
            </a:r>
            <a:r>
              <a:rPr lang="ko-KR" altLang="en-US" sz="1200" dirty="0"/>
              <a:t>불가</a:t>
            </a:r>
          </a:p>
          <a:p>
            <a:r>
              <a:rPr lang="en-US" altLang="ko-KR" sz="1200" dirty="0"/>
              <a:t>tag</a:t>
            </a:r>
            <a:r>
              <a:rPr lang="ko-KR" altLang="en-US" sz="1200" dirty="0"/>
              <a:t>와 </a:t>
            </a:r>
            <a:r>
              <a:rPr lang="en-US" altLang="ko-KR" sz="1200" dirty="0"/>
              <a:t>field</a:t>
            </a:r>
            <a:r>
              <a:rPr lang="ko-KR" altLang="en-US" sz="1200" dirty="0"/>
              <a:t>를 혼합하여 </a:t>
            </a:r>
          </a:p>
          <a:p>
            <a:r>
              <a:rPr lang="en-US" altLang="ko-KR" sz="1200" dirty="0"/>
              <a:t>select </a:t>
            </a:r>
            <a:r>
              <a:rPr lang="ko-KR" altLang="en-US" sz="1200" dirty="0"/>
              <a:t>가능</a:t>
            </a:r>
          </a:p>
          <a:p>
            <a:r>
              <a:rPr lang="en-US" altLang="ko-KR" sz="1200" dirty="0"/>
              <a:t>show tag value </a:t>
            </a:r>
            <a:r>
              <a:rPr lang="ko-KR" altLang="en-US" sz="1200" dirty="0"/>
              <a:t>사용 가능</a:t>
            </a:r>
          </a:p>
          <a:p>
            <a:r>
              <a:rPr lang="ko-KR" altLang="en-US" sz="1200" dirty="0"/>
              <a:t>주로 기준정보 저장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691311-4A9E-0CF5-3F50-89BF1DAE522D}"/>
              </a:ext>
            </a:extLst>
          </p:cNvPr>
          <p:cNvSpPr/>
          <p:nvPr/>
        </p:nvSpPr>
        <p:spPr>
          <a:xfrm>
            <a:off x="6936951" y="3068960"/>
            <a:ext cx="2118452" cy="2592288"/>
          </a:xfrm>
          <a:prstGeom prst="roundRect">
            <a:avLst>
              <a:gd name="adj" fmla="val 5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field key(column)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다양한</a:t>
            </a:r>
            <a:r>
              <a:rPr lang="en-US" altLang="ko-KR" sz="1200" dirty="0"/>
              <a:t> </a:t>
            </a:r>
            <a:r>
              <a:rPr lang="ko-KR" altLang="en-US" sz="1200" dirty="0"/>
              <a:t>형태로 저장</a:t>
            </a:r>
            <a:endParaRPr lang="en-US" altLang="ko-KR" sz="1200" dirty="0"/>
          </a:p>
          <a:p>
            <a:r>
              <a:rPr lang="ko-KR" altLang="en-US" sz="1200" dirty="0"/>
              <a:t>단일 </a:t>
            </a:r>
            <a:r>
              <a:rPr lang="en-US" altLang="ko-KR" sz="1200" dirty="0"/>
              <a:t>field</a:t>
            </a:r>
            <a:r>
              <a:rPr lang="ko-KR" altLang="en-US" sz="1200" dirty="0"/>
              <a:t>로 </a:t>
            </a:r>
            <a:r>
              <a:rPr lang="en-US" altLang="ko-KR" sz="1200" dirty="0"/>
              <a:t>select 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r>
              <a:rPr lang="en-US" altLang="ko-KR" sz="1200" dirty="0"/>
              <a:t>group by field </a:t>
            </a:r>
            <a:r>
              <a:rPr lang="ko-KR" altLang="en-US" sz="1200" dirty="0"/>
              <a:t>불가</a:t>
            </a:r>
            <a:endParaRPr lang="en-US" altLang="ko-KR" sz="1200" dirty="0"/>
          </a:p>
          <a:p>
            <a:r>
              <a:rPr lang="ko-KR" altLang="en-US" sz="1200" dirty="0"/>
              <a:t>주로 센서데이터 저장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8FC4990-B79A-339B-F78F-D6127E2CD13E}"/>
              </a:ext>
            </a:extLst>
          </p:cNvPr>
          <p:cNvSpPr/>
          <p:nvPr/>
        </p:nvSpPr>
        <p:spPr>
          <a:xfrm>
            <a:off x="9751302" y="1796068"/>
            <a:ext cx="956653" cy="4320480"/>
          </a:xfrm>
          <a:prstGeom prst="roundRect">
            <a:avLst>
              <a:gd name="adj" fmla="val 128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/>
              <a:t>DB#2</a:t>
            </a:r>
            <a:endParaRPr lang="ko-KR" altLang="en-US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0D6A97-B89A-A999-CFED-8068004C4451}"/>
              </a:ext>
            </a:extLst>
          </p:cNvPr>
          <p:cNvSpPr/>
          <p:nvPr/>
        </p:nvSpPr>
        <p:spPr>
          <a:xfrm>
            <a:off x="10899986" y="1796068"/>
            <a:ext cx="956653" cy="4320480"/>
          </a:xfrm>
          <a:prstGeom prst="roundRect">
            <a:avLst>
              <a:gd name="adj" fmla="val 128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altLang="ko-KR" sz="1200" dirty="0" err="1"/>
              <a:t>DB#n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CC6B849-09BC-A160-4234-80DCB00C6D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791" t="1511" b="3122"/>
          <a:stretch/>
        </p:blipFill>
        <p:spPr>
          <a:xfrm>
            <a:off x="864216" y="2239908"/>
            <a:ext cx="863289" cy="13854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1CBA36-EE83-16ED-414B-F9C84E5C880D}"/>
              </a:ext>
            </a:extLst>
          </p:cNvPr>
          <p:cNvSpPr txBox="1"/>
          <p:nvPr/>
        </p:nvSpPr>
        <p:spPr>
          <a:xfrm>
            <a:off x="2075746" y="2684239"/>
            <a:ext cx="1415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데이터 보존 정책</a:t>
            </a:r>
            <a:endParaRPr kumimoji="0" lang="en-US" altLang="ko-KR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default :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삭제 안함</a:t>
            </a:r>
            <a:endParaRPr kumimoji="0" lang="en-US" altLang="ko-KR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7d :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최근 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7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일치 보유</a:t>
            </a:r>
            <a:endParaRPr kumimoji="0" lang="en-US" altLang="ko-KR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...</a:t>
            </a:r>
            <a:endParaRPr kumimoji="0" lang="ko-KR" altLang="en-US" sz="11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8066B4-5821-1FBC-F20D-DF917AA42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39454" y="3064375"/>
            <a:ext cx="983521" cy="25714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10E99F4-17E1-26DC-CD51-971463B9DA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-4484"/>
          <a:stretch/>
        </p:blipFill>
        <p:spPr>
          <a:xfrm>
            <a:off x="5107599" y="3421186"/>
            <a:ext cx="950904" cy="101406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EB74B24-4F10-880F-650D-83A4152D83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5979"/>
          <a:stretch/>
        </p:blipFill>
        <p:spPr>
          <a:xfrm>
            <a:off x="7522935" y="3395808"/>
            <a:ext cx="947133" cy="9705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B13C63-187E-2CD9-14A4-13BE544F5FA5}"/>
              </a:ext>
            </a:extLst>
          </p:cNvPr>
          <p:cNvSpPr txBox="1"/>
          <p:nvPr/>
        </p:nvSpPr>
        <p:spPr>
          <a:xfrm>
            <a:off x="4151784" y="6348325"/>
            <a:ext cx="3974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*)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단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sz="11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influxDB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는 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Join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이 안되므로</a:t>
            </a:r>
            <a:r>
              <a:rPr kumimoji="0" lang="en-US" altLang="ko-KR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1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조인된 형태의 데이터를 삽입</a:t>
            </a:r>
          </a:p>
        </p:txBody>
      </p:sp>
    </p:spTree>
    <p:extLst>
      <p:ext uri="{BB962C8B-B14F-4D97-AF65-F5344CB8AC3E}">
        <p14:creationId xmlns:p14="http://schemas.microsoft.com/office/powerpoint/2010/main" val="89333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847F5-7041-1876-F20F-F95DE108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CCD8D-E9AB-ADFF-36DC-79AA3000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B338FB-34B7-4FAD-50F6-0C3276048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6" y="1089302"/>
            <a:ext cx="10760373" cy="4749196"/>
          </a:xfrm>
          <a:prstGeom prst="rect">
            <a:avLst/>
          </a:prstGeom>
        </p:spPr>
      </p:pic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87521EE5-4225-4686-FA9B-821C7E37D8D6}"/>
              </a:ext>
            </a:extLst>
          </p:cNvPr>
          <p:cNvSpPr/>
          <p:nvPr/>
        </p:nvSpPr>
        <p:spPr>
          <a:xfrm>
            <a:off x="3143672" y="1589894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15158243-12F6-E646-7556-00E4E2B26127}"/>
              </a:ext>
            </a:extLst>
          </p:cNvPr>
          <p:cNvSpPr/>
          <p:nvPr/>
        </p:nvSpPr>
        <p:spPr>
          <a:xfrm>
            <a:off x="5611259" y="3849300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A98050D4-2294-D132-83DB-36CF572CEE67}"/>
              </a:ext>
            </a:extLst>
          </p:cNvPr>
          <p:cNvSpPr/>
          <p:nvPr/>
        </p:nvSpPr>
        <p:spPr>
          <a:xfrm>
            <a:off x="3143672" y="3956535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9FC80958-3328-A1BF-F525-5DB84497B55F}"/>
              </a:ext>
            </a:extLst>
          </p:cNvPr>
          <p:cNvSpPr/>
          <p:nvPr/>
        </p:nvSpPr>
        <p:spPr>
          <a:xfrm>
            <a:off x="8148461" y="1567615"/>
            <a:ext cx="346359" cy="346359"/>
          </a:xfrm>
          <a:prstGeom prst="mathMultiply">
            <a:avLst>
              <a:gd name="adj1" fmla="val 128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B8A8FD20-90AD-A8DA-AE30-A58D37064414}"/>
              </a:ext>
            </a:extLst>
          </p:cNvPr>
          <p:cNvSpPr/>
          <p:nvPr/>
        </p:nvSpPr>
        <p:spPr>
          <a:xfrm>
            <a:off x="8459993" y="3785676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64C32049-AD04-B1EA-3241-3A9D964C9F31}"/>
              </a:ext>
            </a:extLst>
          </p:cNvPr>
          <p:cNvSpPr/>
          <p:nvPr/>
        </p:nvSpPr>
        <p:spPr>
          <a:xfrm>
            <a:off x="10956773" y="1424002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4ED619A8-BC4C-2206-92DE-98A382FA40AC}"/>
              </a:ext>
            </a:extLst>
          </p:cNvPr>
          <p:cNvSpPr/>
          <p:nvPr/>
        </p:nvSpPr>
        <p:spPr>
          <a:xfrm>
            <a:off x="10848761" y="3528794"/>
            <a:ext cx="216024" cy="216024"/>
          </a:xfrm>
          <a:prstGeom prst="star5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FDFF00-D25B-776B-5352-D1AA3D30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402" y="6093297"/>
            <a:ext cx="2966119" cy="31670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1100" dirty="0"/>
              <a:t>출처 </a:t>
            </a:r>
            <a:r>
              <a:rPr lang="en-US" altLang="ko-KR" sz="1100" dirty="0"/>
              <a:t>: 230724_</a:t>
            </a:r>
            <a:r>
              <a:rPr lang="ko-KR" altLang="en-US" sz="1100" dirty="0" err="1"/>
              <a:t>농진청</a:t>
            </a:r>
            <a:r>
              <a:rPr lang="en-US" altLang="ko-KR" sz="1100" dirty="0"/>
              <a:t>_</a:t>
            </a:r>
            <a:r>
              <a:rPr lang="ko-KR" altLang="en-US" sz="1100" dirty="0"/>
              <a:t>진행사항</a:t>
            </a:r>
            <a:r>
              <a:rPr lang="en-US" altLang="ko-KR" sz="1100" dirty="0"/>
              <a:t>.pptx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9B92EE-F613-202E-F449-21AC1075BEDF}"/>
              </a:ext>
            </a:extLst>
          </p:cNvPr>
          <p:cNvSpPr/>
          <p:nvPr/>
        </p:nvSpPr>
        <p:spPr>
          <a:xfrm>
            <a:off x="4096046" y="2738443"/>
            <a:ext cx="1603491" cy="170134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515BE-F8A2-D336-8900-248BDA2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 Postman &amp; Thunder Client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A5639-0C33-583C-EDAE-7B9B3A3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80A13-79B6-58A0-65F8-F733A9ED5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56"/>
          <a:stretch/>
        </p:blipFill>
        <p:spPr>
          <a:xfrm>
            <a:off x="551384" y="1093259"/>
            <a:ext cx="5201115" cy="5316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0FAF46-A4D2-1D91-5A1E-4544A4D7F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74"/>
          <a:stretch/>
        </p:blipFill>
        <p:spPr>
          <a:xfrm>
            <a:off x="5982141" y="1090086"/>
            <a:ext cx="5744732" cy="53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1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8C4F-66E8-9A50-ACDA-0167ED5F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1498676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 for listening. </a:t>
            </a:r>
            <a:br>
              <a:rPr lang="en-US" altLang="ko-KR" dirty="0"/>
            </a:br>
            <a:r>
              <a:rPr lang="en-US" altLang="ko-KR" dirty="0"/>
              <a:t>Do you have 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7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06E0FE52-814C-F681-0F8E-20CFBF1B0B71}"/>
              </a:ext>
            </a:extLst>
          </p:cNvPr>
          <p:cNvSpPr/>
          <p:nvPr/>
        </p:nvSpPr>
        <p:spPr>
          <a:xfrm>
            <a:off x="1422449" y="1366751"/>
            <a:ext cx="9161248" cy="4635062"/>
          </a:xfrm>
          <a:prstGeom prst="round2Same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C64B5-598C-76EA-EFBD-B5C890FDC0E1}"/>
              </a:ext>
            </a:extLst>
          </p:cNvPr>
          <p:cNvSpPr txBox="1"/>
          <p:nvPr/>
        </p:nvSpPr>
        <p:spPr>
          <a:xfrm>
            <a:off x="4578188" y="1320393"/>
            <a:ext cx="3055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첨단온실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2 (GH2)</a:t>
            </a:r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facilityId</a:t>
            </a:r>
            <a:r>
              <a:rPr lang="en-US" altLang="ko-KR" b="1" dirty="0">
                <a:latin typeface="Arial" panose="020B0604020202020204" pitchFamily="34" charset="0"/>
                <a:ea typeface="맑은 고딕" panose="020B0503020000020004" pitchFamily="50" charset="-127"/>
              </a:rPr>
              <a:t>: 15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8B2E9DB2-DEB6-CED6-3D98-EBA558D68F37}"/>
              </a:ext>
            </a:extLst>
          </p:cNvPr>
          <p:cNvSpPr/>
          <p:nvPr/>
        </p:nvSpPr>
        <p:spPr>
          <a:xfrm>
            <a:off x="2138759" y="2819007"/>
            <a:ext cx="2188535" cy="25800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6360BDC8-A52F-D56A-9906-1971777BCB4E}"/>
              </a:ext>
            </a:extLst>
          </p:cNvPr>
          <p:cNvSpPr/>
          <p:nvPr/>
        </p:nvSpPr>
        <p:spPr>
          <a:xfrm>
            <a:off x="4964650" y="2820932"/>
            <a:ext cx="2188535" cy="25800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99D7370D-7596-9FF4-4297-63ADB600A3EF}"/>
              </a:ext>
            </a:extLst>
          </p:cNvPr>
          <p:cNvSpPr/>
          <p:nvPr/>
        </p:nvSpPr>
        <p:spPr>
          <a:xfrm>
            <a:off x="7790541" y="2819007"/>
            <a:ext cx="2188535" cy="25800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585C741-B6C6-FBB1-37F0-39702F6FCA1F}"/>
              </a:ext>
            </a:extLst>
          </p:cNvPr>
          <p:cNvSpPr/>
          <p:nvPr/>
        </p:nvSpPr>
        <p:spPr>
          <a:xfrm>
            <a:off x="2551294" y="4804769"/>
            <a:ext cx="1363463" cy="32163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수경재배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E74B2A-E33D-7EEE-7705-74E0CC09A29F}"/>
              </a:ext>
            </a:extLst>
          </p:cNvPr>
          <p:cNvSpPr/>
          <p:nvPr/>
        </p:nvSpPr>
        <p:spPr>
          <a:xfrm>
            <a:off x="5377185" y="4804769"/>
            <a:ext cx="1363463" cy="32163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수경재배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39E5439-77E2-92AB-875C-DDBAB5A0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89437" l="2892" r="97470">
                        <a14:foregroundMark x1="7711" y1="51408" x2="7711" y2="51408"/>
                        <a14:foregroundMark x1="7108" y1="54460" x2="7108" y2="54460"/>
                        <a14:foregroundMark x1="3012" y1="58216" x2="3012" y2="58216"/>
                        <a14:foregroundMark x1="56145" y1="66901" x2="56145" y2="66901"/>
                        <a14:foregroundMark x1="78313" y1="72066" x2="78313" y2="72066"/>
                        <a14:foregroundMark x1="77470" y1="40845" x2="77470" y2="40845"/>
                        <a14:foregroundMark x1="72892" y1="54930" x2="72892" y2="54930"/>
                        <a14:foregroundMark x1="66988" y1="58685" x2="66988" y2="58685"/>
                        <a14:foregroundMark x1="62410" y1="40376" x2="62410" y2="40376"/>
                        <a14:foregroundMark x1="60843" y1="41549" x2="60843" y2="41549"/>
                        <a14:foregroundMark x1="20361" y1="49531" x2="20361" y2="49531"/>
                        <a14:foregroundMark x1="31566" y1="79343" x2="31566" y2="79343"/>
                        <a14:foregroundMark x1="94217" y1="81690" x2="94217" y2="81690"/>
                        <a14:foregroundMark x1="97470" y1="85446" x2="97470" y2="85446"/>
                        <a14:foregroundMark x1="97349" y1="60798" x2="97349" y2="60798"/>
                        <a14:foregroundMark x1="95181" y1="58685" x2="95181" y2="58685"/>
                        <a14:foregroundMark x1="95181" y1="49765" x2="95181" y2="49765"/>
                        <a14:foregroundMark x1="36386" y1="33333" x2="36386" y2="33333"/>
                        <a14:foregroundMark x1="58795" y1="70657" x2="58795" y2="70657"/>
                        <a14:foregroundMark x1="59639" y1="72066" x2="59639" y2="72066"/>
                        <a14:foregroundMark x1="60843" y1="73944" x2="60843" y2="73944"/>
                        <a14:foregroundMark x1="61928" y1="75117" x2="61928" y2="75117"/>
                        <a14:foregroundMark x1="62530" y1="76056" x2="62530" y2="76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188267" y="3964213"/>
            <a:ext cx="1527997" cy="71319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6B6C638-1D68-8107-0593-62535DD5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90" b="89437" l="2892" r="97470">
                        <a14:foregroundMark x1="7711" y1="51408" x2="7711" y2="51408"/>
                        <a14:foregroundMark x1="7108" y1="54460" x2="7108" y2="54460"/>
                        <a14:foregroundMark x1="3012" y1="58216" x2="3012" y2="58216"/>
                        <a14:foregroundMark x1="56145" y1="66901" x2="56145" y2="66901"/>
                        <a14:foregroundMark x1="78313" y1="72066" x2="78313" y2="72066"/>
                        <a14:foregroundMark x1="77470" y1="40845" x2="77470" y2="40845"/>
                        <a14:foregroundMark x1="72892" y1="54930" x2="72892" y2="54930"/>
                        <a14:foregroundMark x1="66988" y1="58685" x2="66988" y2="58685"/>
                        <a14:foregroundMark x1="62410" y1="40376" x2="62410" y2="40376"/>
                        <a14:foregroundMark x1="60843" y1="41549" x2="60843" y2="41549"/>
                        <a14:foregroundMark x1="20361" y1="49531" x2="20361" y2="49531"/>
                        <a14:foregroundMark x1="31566" y1="79343" x2="31566" y2="79343"/>
                        <a14:foregroundMark x1="94217" y1="81690" x2="94217" y2="81690"/>
                        <a14:foregroundMark x1="97470" y1="85446" x2="97470" y2="85446"/>
                        <a14:foregroundMark x1="97349" y1="60798" x2="97349" y2="60798"/>
                        <a14:foregroundMark x1="95181" y1="58685" x2="95181" y2="58685"/>
                        <a14:foregroundMark x1="95181" y1="49765" x2="95181" y2="49765"/>
                        <a14:foregroundMark x1="36386" y1="33333" x2="36386" y2="33333"/>
                        <a14:foregroundMark x1="58795" y1="70657" x2="58795" y2="70657"/>
                        <a14:foregroundMark x1="59639" y1="72066" x2="59639" y2="72066"/>
                        <a14:foregroundMark x1="60843" y1="73944" x2="60843" y2="73944"/>
                        <a14:foregroundMark x1="61928" y1="75117" x2="61928" y2="75117"/>
                        <a14:foregroundMark x1="62530" y1="76056" x2="62530" y2="76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985416" y="3964213"/>
            <a:ext cx="1527997" cy="7131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7B1884C-49F7-A88B-498C-096D1D8791C1}"/>
              </a:ext>
            </a:extLst>
          </p:cNvPr>
          <p:cNvSpPr txBox="1"/>
          <p:nvPr/>
        </p:nvSpPr>
        <p:spPr>
          <a:xfrm>
            <a:off x="2423592" y="5393942"/>
            <a:ext cx="1579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동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Infacility: 34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A0F2BA-53D2-8BA9-718B-7E9A3ED4E096}"/>
              </a:ext>
            </a:extLst>
          </p:cNvPr>
          <p:cNvSpPr txBox="1"/>
          <p:nvPr/>
        </p:nvSpPr>
        <p:spPr>
          <a:xfrm>
            <a:off x="5306305" y="5393942"/>
            <a:ext cx="1579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동</a:t>
            </a:r>
            <a:endParaRPr kumimoji="0"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Infacility: 35</a:t>
            </a:r>
            <a:endParaRPr kumimoji="0"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5FB5CC-6999-A43D-3A7C-F723EF37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/>
          <a:lstStyle/>
          <a:p>
            <a:r>
              <a:rPr lang="en-US" altLang="ko-KR" dirty="0"/>
              <a:t>1. Data Set</a:t>
            </a:r>
            <a:endParaRPr lang="ko-KR" altLang="en-US" dirty="0"/>
          </a:p>
        </p:txBody>
      </p:sp>
      <p:pic>
        <p:nvPicPr>
          <p:cNvPr id="1028" name="Picture 4" descr="Premium Vector | Rain or water sensor icon weather detector symbol vector  illustration eps 10 stock image">
            <a:extLst>
              <a:ext uri="{FF2B5EF4-FFF2-40B4-BE49-F238E27FC236}">
                <a16:creationId xmlns:a16="http://schemas.microsoft.com/office/drawing/2014/main" id="{5D0C8CA5-9501-56F9-4FBA-EC5375C12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1725" y1="49042" x2="29553" y2="53994"/>
                        <a14:foregroundMark x1="41054" y1="37380" x2="42652" y2="37380"/>
                        <a14:foregroundMark x1="44249" y1="32109" x2="46006" y2="32428"/>
                        <a14:foregroundMark x1="46965" y1="29872" x2="47764" y2="29872"/>
                        <a14:foregroundMark x1="50000" y1="53834" x2="51757" y2="54153"/>
                        <a14:foregroundMark x1="52077" y1="60224" x2="53355" y2="60224"/>
                        <a14:foregroundMark x1="51917" y1="66613" x2="53994" y2="66933"/>
                        <a14:foregroundMark x1="54633" y1="72364" x2="55591" y2="72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07" t="22265" r="18280" b="23826"/>
          <a:stretch/>
        </p:blipFill>
        <p:spPr bwMode="auto">
          <a:xfrm>
            <a:off x="2761206" y="2819007"/>
            <a:ext cx="869913" cy="7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remium Vector | Rain or water sensor icon weather detector symbol vector  illustration eps 10 stock image">
            <a:extLst>
              <a:ext uri="{FF2B5EF4-FFF2-40B4-BE49-F238E27FC236}">
                <a16:creationId xmlns:a16="http://schemas.microsoft.com/office/drawing/2014/main" id="{19CE1CD5-D7E7-85A7-F3FA-BA61165CD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1725" y1="49042" x2="29553" y2="53994"/>
                        <a14:foregroundMark x1="41054" y1="37380" x2="42652" y2="37380"/>
                        <a14:foregroundMark x1="44249" y1="32109" x2="46006" y2="32428"/>
                        <a14:foregroundMark x1="46965" y1="29872" x2="47764" y2="29872"/>
                        <a14:foregroundMark x1="50000" y1="53834" x2="51757" y2="54153"/>
                        <a14:foregroundMark x1="52077" y1="60224" x2="53355" y2="60224"/>
                        <a14:foregroundMark x1="51917" y1="66613" x2="53994" y2="66933"/>
                        <a14:foregroundMark x1="54633" y1="72364" x2="55591" y2="72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07" t="22265" r="18280" b="23826"/>
          <a:stretch/>
        </p:blipFill>
        <p:spPr bwMode="auto">
          <a:xfrm>
            <a:off x="5568116" y="2820932"/>
            <a:ext cx="869913" cy="7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D58F-B037-F694-7372-0513929C31BB}"/>
              </a:ext>
            </a:extLst>
          </p:cNvPr>
          <p:cNvSpPr txBox="1"/>
          <p:nvPr/>
        </p:nvSpPr>
        <p:spPr>
          <a:xfrm>
            <a:off x="2459042" y="3666542"/>
            <a:ext cx="369332" cy="1308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토마토</a:t>
            </a:r>
            <a:endParaRPr kumimoji="0"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96B5-3D11-7885-83CB-DECBF034710D}"/>
              </a:ext>
            </a:extLst>
          </p:cNvPr>
          <p:cNvSpPr txBox="1"/>
          <p:nvPr/>
        </p:nvSpPr>
        <p:spPr>
          <a:xfrm>
            <a:off x="5208152" y="3666542"/>
            <a:ext cx="369332" cy="1308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토마토</a:t>
            </a:r>
            <a:endParaRPr kumimoji="0"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52B8F-750E-267A-6245-C6F3691B884E}"/>
              </a:ext>
            </a:extLst>
          </p:cNvPr>
          <p:cNvSpPr txBox="1"/>
          <p:nvPr/>
        </p:nvSpPr>
        <p:spPr>
          <a:xfrm>
            <a:off x="5994706" y="4119353"/>
            <a:ext cx="115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x24 Samples</a:t>
            </a:r>
            <a:endParaRPr kumimoji="0"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CF668-EE4E-322A-0976-5588F43E24BC}"/>
              </a:ext>
            </a:extLst>
          </p:cNvPr>
          <p:cNvSpPr txBox="1"/>
          <p:nvPr/>
        </p:nvSpPr>
        <p:spPr>
          <a:xfrm>
            <a:off x="3182984" y="4119353"/>
            <a:ext cx="115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x24 Samples</a:t>
            </a:r>
            <a:endParaRPr kumimoji="0"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94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 - API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2F2BE-4E61-2200-EC23-2536A42A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628800"/>
            <a:ext cx="7704856" cy="4823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275D04-646C-610B-F12B-B9F107AF8D54}"/>
              </a:ext>
            </a:extLst>
          </p:cNvPr>
          <p:cNvSpPr txBox="1"/>
          <p:nvPr/>
        </p:nvSpPr>
        <p:spPr>
          <a:xfrm>
            <a:off x="767408" y="1196752"/>
            <a:ext cx="9745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lt"/>
              </a:rPr>
              <a:t>http://222.105.187.66:52324/swagger-ui/index.html?configUrl=/v3/api-docs/swagger-config#/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9DB9A-2639-4DC3-DB8E-B2746843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424" y="881940"/>
            <a:ext cx="2249895" cy="13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8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E8A9981-3F3A-C7C3-1162-C6AE50F4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6453336"/>
            <a:ext cx="12144672" cy="2869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37BBD7-BCFC-8F10-AA13-4AB3C900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 - API Response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E5461-DFA0-AA2E-E8A3-5B5DB42B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CCE5BB-8A4C-EEC0-3AEC-75ADA5E79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94219"/>
              </p:ext>
            </p:extLst>
          </p:nvPr>
        </p:nvGraphicFramePr>
        <p:xfrm>
          <a:off x="479376" y="1121011"/>
          <a:ext cx="11290625" cy="5567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9706725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06510274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5068901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60825065"/>
                    </a:ext>
                  </a:extLst>
                </a:gridCol>
                <a:gridCol w="2361633">
                  <a:extLst>
                    <a:ext uri="{9D8B030D-6E8A-4147-A177-3AD203B41FA5}">
                      <a16:colId xmlns:a16="http://schemas.microsoft.com/office/drawing/2014/main" val="3467418104"/>
                    </a:ext>
                  </a:extLst>
                </a:gridCol>
              </a:tblGrid>
              <a:tr h="133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뿌리부</a:t>
                      </a:r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환경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창 제어상태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온실 기상환경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양액센서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6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window-control-status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in-env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nutrient-solution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8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{200 : OK} but, N/A</a:t>
                      </a:r>
                      <a:endParaRPr lang="ko-KR" altLang="en-US" sz="900" i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endParaRPr lang="ko-KR" altLang="en-US" sz="90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94399"/>
                  </a:ext>
                </a:extLst>
              </a:tr>
              <a:tr h="1563813"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18029619,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sensorNo</a:t>
                      </a:r>
                      <a:r>
                        <a:rPr lang="en-US" altLang="ko-KR" sz="800" dirty="0"/>
                        <a:t>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00:00:00",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"temp": 16.5,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토양온도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"humidity": 0.0,    // </a:t>
                      </a:r>
                      <a:r>
                        <a:rPr lang="ko-KR" altLang="en-US" sz="800" strike="sngStrike" dirty="0"/>
                        <a:t>토양 습도 </a:t>
                      </a:r>
                      <a:r>
                        <a:rPr lang="en-US" altLang="ko-KR" sz="800" strike="sngStrike" dirty="0"/>
                        <a:t>(</a:t>
                      </a:r>
                      <a:r>
                        <a:rPr lang="ko-KR" altLang="en-US" sz="800" strike="sngStrike" dirty="0"/>
                        <a:t>항상 </a:t>
                      </a:r>
                      <a:r>
                        <a:rPr lang="en-US" altLang="ko-KR" sz="800" strike="sngStrike" dirty="0"/>
                        <a:t>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ec</a:t>
                      </a:r>
                      <a:r>
                        <a:rPr lang="en-US" altLang="ko-KR" sz="800" dirty="0"/>
                        <a:t>": 0.0               // </a:t>
                      </a:r>
                      <a:r>
                        <a:rPr lang="ko-KR" altLang="en-US" sz="800" strike="sngStrike" dirty="0"/>
                        <a:t>토양 </a:t>
                      </a:r>
                      <a:r>
                        <a:rPr lang="en-US" altLang="ko-KR" sz="800" strike="sngStrike" dirty="0"/>
                        <a:t>EC (</a:t>
                      </a:r>
                      <a:r>
                        <a:rPr lang="ko-KR" altLang="en-US" sz="800" strike="sngStrike" dirty="0"/>
                        <a:t>항상 </a:t>
                      </a:r>
                      <a:r>
                        <a:rPr lang="en-US" altLang="ko-KR" sz="800" strike="sngStrike" dirty="0"/>
                        <a:t>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5273951,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                    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11:15:30",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shadingCurtainPosition</a:t>
                      </a:r>
                      <a:r>
                        <a:rPr lang="en-US" altLang="ko-KR" sz="800" dirty="0"/>
                        <a:t>": 0.0,     // </a:t>
                      </a:r>
                      <a:r>
                        <a:rPr lang="ko-KR" altLang="en-US" sz="800" dirty="0"/>
                        <a:t>내부 커튼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thermalCurtainPosition</a:t>
                      </a:r>
                      <a:r>
                        <a:rPr lang="en-US" altLang="ko-KR" sz="800" dirty="0"/>
                        <a:t>": 100.0, // </a:t>
                      </a:r>
                      <a:r>
                        <a:rPr lang="ko-KR" altLang="en-US" sz="800" dirty="0"/>
                        <a:t>보온 커튼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innerWindowPosition</a:t>
                      </a:r>
                      <a:r>
                        <a:rPr lang="en-US" altLang="ko-KR" sz="800" dirty="0"/>
                        <a:t>": 0.0,        // </a:t>
                      </a:r>
                      <a:r>
                        <a:rPr lang="ko-KR" altLang="en-US" sz="800" dirty="0"/>
                        <a:t>공조 </a:t>
                      </a:r>
                      <a:r>
                        <a:rPr lang="ko-KR" altLang="en-US" sz="800" dirty="0" err="1"/>
                        <a:t>내부창</a:t>
                      </a:r>
                      <a:r>
                        <a:rPr lang="ko-KR" altLang="en-US" sz="800" dirty="0"/>
                        <a:t>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outsideWindowPosition</a:t>
                      </a:r>
                      <a:r>
                        <a:rPr lang="en-US" altLang="ko-KR" sz="800" dirty="0"/>
                        <a:t>": 10.0,  // </a:t>
                      </a:r>
                      <a:r>
                        <a:rPr lang="ko-KR" altLang="en-US" sz="800" dirty="0"/>
                        <a:t>공조 </a:t>
                      </a:r>
                      <a:r>
                        <a:rPr lang="ko-KR" altLang="en-US" sz="800" dirty="0" err="1"/>
                        <a:t>외부창</a:t>
                      </a:r>
                      <a:r>
                        <a:rPr lang="ko-KR" altLang="en-US" sz="800" dirty="0"/>
                        <a:t> 위치</a:t>
                      </a:r>
                      <a:r>
                        <a:rPr lang="en-US" altLang="ko-KR" sz="800" dirty="0"/>
                        <a:t> 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leftRoofPosition</a:t>
                      </a:r>
                      <a:r>
                        <a:rPr lang="en-US" altLang="ko-KR" sz="800" dirty="0"/>
                        <a:t>": 100.0,            // </a:t>
                      </a:r>
                      <a:r>
                        <a:rPr lang="ko-KR" altLang="en-US" sz="800" dirty="0" err="1"/>
                        <a:t>좌천장</a:t>
                      </a:r>
                      <a:r>
                        <a:rPr lang="ko-KR" altLang="en-US" sz="800" dirty="0"/>
                        <a:t>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rightRoofPosition</a:t>
                      </a:r>
                      <a:r>
                        <a:rPr lang="en-US" altLang="ko-KR" sz="800" dirty="0"/>
                        <a:t>": 100.0,          // </a:t>
                      </a:r>
                      <a:r>
                        <a:rPr lang="ko-KR" altLang="en-US" sz="800" dirty="0" err="1"/>
                        <a:t>우천장</a:t>
                      </a:r>
                      <a:r>
                        <a:rPr lang="ko-KR" altLang="en-US" sz="800" dirty="0"/>
                        <a:t>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sideCurtainPosition</a:t>
                      </a:r>
                      <a:r>
                        <a:rPr lang="en-US" altLang="ko-KR" sz="800" dirty="0"/>
                        <a:t>": 100.0        // </a:t>
                      </a:r>
                      <a:r>
                        <a:rPr lang="ko-KR" altLang="en-US" sz="800" dirty="0"/>
                        <a:t>외부 차광 커튼 위치 </a:t>
                      </a:r>
                      <a:r>
                        <a:rPr lang="en-US" altLang="ko-KR" sz="800" dirty="0"/>
                        <a:t>(0~100)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  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// (0:</a:t>
                      </a:r>
                      <a:r>
                        <a:rPr lang="ko-KR" altLang="en-US" sz="800" dirty="0">
                          <a:highlight>
                            <a:srgbClr val="FFFF00"/>
                          </a:highlight>
                        </a:rPr>
                        <a:t>완전 닫힘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, 100:</a:t>
                      </a:r>
                      <a:r>
                        <a:rPr lang="ko-KR" altLang="en-US" sz="800" dirty="0">
                          <a:highlight>
                            <a:srgbClr val="FFFF00"/>
                          </a:highlight>
                        </a:rPr>
                        <a:t>완전 열림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)?</a:t>
                      </a:r>
                      <a:endParaRPr lang="ko-KR" alt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364645809,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sensorNo</a:t>
                      </a:r>
                      <a:r>
                        <a:rPr lang="en-US" altLang="ko-KR" sz="800" dirty="0"/>
                        <a:t>": 0,       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// </a:t>
                      </a:r>
                      <a:r>
                        <a:rPr lang="ko-KR" altLang="en-US" sz="800" dirty="0">
                          <a:highlight>
                            <a:srgbClr val="FFFF00"/>
                          </a:highlight>
                        </a:rPr>
                        <a:t>센서번호 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(0: </a:t>
                      </a:r>
                      <a:r>
                        <a:rPr lang="ko-KR" altLang="en-US" sz="800" dirty="0">
                          <a:highlight>
                            <a:srgbClr val="FFFF00"/>
                          </a:highlight>
                        </a:rPr>
                        <a:t>센서평균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, 1~x: </a:t>
                      </a:r>
                      <a:r>
                        <a:rPr lang="ko-KR" altLang="en-US" sz="800" dirty="0">
                          <a:highlight>
                            <a:srgbClr val="FFFF00"/>
                          </a:highlight>
                        </a:rPr>
                        <a:t>개별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00:00:00",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"temp": 16.19,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내부 온도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"humidity": 42.58,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내부 습도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"co2": 484.65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 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내부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CO2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기상환경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동 별 외부 기상환경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환경 제어 상태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전력 환경 정보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생육 관리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3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</a:t>
                      </a: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</a:t>
                      </a: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-env/{</a:t>
                      </a:r>
                      <a:r>
                        <a:rPr kumimoji="0" lang="en-US" altLang="ko-KR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dongNo</a:t>
                      </a: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env-control-status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power-env</a:t>
                      </a:r>
                      <a:endParaRPr lang="ko-KR" altLang="en-US" sz="900" b="1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10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row/min,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row/min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altLang="ko-KR" sz="900" i="0" dirty="0">
                          <a:solidFill>
                            <a:srgbClr val="FF0000"/>
                          </a:solidFill>
                        </a:rPr>
                        <a:t>{500 : Error}</a:t>
                      </a:r>
                      <a:endParaRPr lang="ko-KR" altLang="en-US" sz="900" i="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row/7d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누락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52221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defTabSz="144000" latinLnBrk="1"/>
                      <a:r>
                        <a:rPr lang="ko-KR" altLang="en-US" sz="800" dirty="0"/>
                        <a:t>모든 동의 외부 기상환경 정보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8199312,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34</a:t>
                      </a:r>
                      <a:r>
                        <a:rPr lang="en-US" altLang="ko-KR" sz="800" dirty="0"/>
                        <a:t>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     ...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8199313,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</a:t>
                      </a:r>
                      <a:r>
                        <a:rPr lang="en-US" altLang="ko-KR" sz="800" dirty="0">
                          <a:highlight>
                            <a:srgbClr val="FFFF00"/>
                          </a:highlight>
                        </a:rPr>
                        <a:t>35</a:t>
                      </a:r>
                      <a:r>
                        <a:rPr lang="en-US" altLang="ko-KR" sz="800" dirty="0"/>
                        <a:t>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     ...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8199312,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                // 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      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": "2024-03-20 00:00:27",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"temp": 3.72,       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온도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"humidity": 100.0,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습도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windDirection</a:t>
                      </a:r>
                      <a:r>
                        <a:rPr lang="en-US" altLang="ko-KR" sz="800" dirty="0"/>
                        <a:t>": 295.0,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풍향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"windspeed": 1.0,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풍속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"rain": false,              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강우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solarRadiation</a:t>
                      </a:r>
                      <a:r>
                        <a:rPr lang="en-US" altLang="ko-KR" sz="800" dirty="0"/>
                        <a:t>": 0.0,    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외부 일사량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cumulativeSolarRadiation</a:t>
                      </a:r>
                      <a:r>
                        <a:rPr lang="en-US" altLang="ko-KR" sz="800" dirty="0"/>
                        <a:t>": 696.0  // </a:t>
                      </a:r>
                      <a:r>
                        <a:rPr lang="ko-KR" altLang="en-US" sz="800" dirty="0"/>
                        <a:t>외부 누적 일사량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"id": 4978255,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inFacilityId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34,                       </a:t>
                      </a:r>
                      <a:r>
                        <a:rPr lang="en-US" altLang="ko-KR" sz="800" dirty="0"/>
                        <a:t>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sensingAt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"2024-03-20 00:00:27",</a:t>
                      </a: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"cyclePump1": false,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순환펌프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"cyclePump2": false,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순환펌프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airConditioner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냉난방기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flowFan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유동팬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exhaustFan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배기팬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"spray": false,  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분무기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fumigationEquipment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훈증기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auxLight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보광등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"sprinkler": false,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스프링쿨러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subAirConditioner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false,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보조 냉난방기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"co2": false,                               // CO2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leftRoof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true,   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좌천장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kumimoji="0"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rightRoof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true,                        // </a:t>
                      </a:r>
                      <a:r>
                        <a:rPr kumimoji="0"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우천장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"curtain1": true,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커튼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"curtain2": true,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커튼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"curtain3": true                           //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커튼</a:t>
                      </a:r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0"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kumimoji="0"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"id": 1378,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": 15,                // 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": 34,            //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createdAt</a:t>
                      </a:r>
                      <a:r>
                        <a:rPr lang="en-US" altLang="ko-KR" sz="800" dirty="0"/>
                        <a:t>": "2023-06-19 15:06:11", //API</a:t>
                      </a:r>
                      <a:r>
                        <a:rPr lang="ko-KR" altLang="en-US" sz="800" dirty="0"/>
                        <a:t>생성</a:t>
                      </a:r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growthAt</a:t>
                      </a:r>
                      <a:r>
                        <a:rPr lang="en-US" altLang="ko-KR" sz="800" dirty="0"/>
                        <a:t>": "2022-12-28 00:00:00",  // </a:t>
                      </a:r>
                      <a:r>
                        <a:rPr lang="ko-KR" altLang="en-US" sz="800" dirty="0"/>
                        <a:t>측정일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sampleNumber</a:t>
                      </a:r>
                      <a:r>
                        <a:rPr lang="en-US" altLang="ko-KR" sz="800" dirty="0"/>
                        <a:t>": 2,      // </a:t>
                      </a:r>
                      <a:r>
                        <a:rPr lang="ko-KR" altLang="en-US" sz="800" dirty="0"/>
                        <a:t>샘플번호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	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US" altLang="ko-KR" sz="800" dirty="0" err="1">
                          <a:solidFill>
                            <a:srgbClr val="FF0000"/>
                          </a:solidFill>
                        </a:rPr>
                        <a:t>plantLength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": 112.0,    //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초장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leafLength</a:t>
                      </a:r>
                      <a:r>
                        <a:rPr lang="en-US" altLang="ko-KR" sz="800" dirty="0"/>
                        <a:t>": 36.0,        // </a:t>
                      </a:r>
                      <a:r>
                        <a:rPr lang="ko-KR" altLang="en-US" sz="800" dirty="0" err="1"/>
                        <a:t>엽장</a:t>
                      </a:r>
                      <a:r>
                        <a:rPr lang="en-US" altLang="ko-KR" sz="800" dirty="0"/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leafWidth</a:t>
                      </a:r>
                      <a:r>
                        <a:rPr lang="en-US" altLang="ko-KR" sz="800" dirty="0"/>
                        <a:t>": 37.0,          // </a:t>
                      </a:r>
                      <a:r>
                        <a:rPr lang="ko-KR" altLang="en-US" sz="800" dirty="0" err="1"/>
                        <a:t>엽폭</a:t>
                      </a:r>
                      <a:r>
                        <a:rPr lang="en-US" altLang="ko-KR" sz="800" dirty="0"/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stemDiameter</a:t>
                      </a:r>
                      <a:r>
                        <a:rPr lang="en-US" altLang="ko-KR" sz="800" dirty="0"/>
                        <a:t>": 10.36, // </a:t>
                      </a:r>
                      <a:r>
                        <a:rPr lang="ko-KR" altLang="en-US" sz="800" dirty="0" err="1"/>
                        <a:t>경경</a:t>
                      </a:r>
                      <a:r>
                        <a:rPr lang="en-US" altLang="ko-KR" sz="800" dirty="0"/>
                        <a:t>(cm)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flowerCluster</a:t>
                      </a:r>
                      <a:r>
                        <a:rPr lang="en-US" altLang="ko-KR" sz="800" dirty="0"/>
                        <a:t>": 3,          // </a:t>
                      </a:r>
                      <a:r>
                        <a:rPr lang="ko-KR" altLang="en-US" sz="800" dirty="0"/>
                        <a:t>화방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번째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distanceGrowingFlower</a:t>
                      </a:r>
                      <a:r>
                        <a:rPr lang="en-US" altLang="ko-KR" sz="800" dirty="0"/>
                        <a:t>": 12.6 // </a:t>
                      </a:r>
                      <a:r>
                        <a:rPr lang="ko-KR" altLang="en-US" sz="800" dirty="0" err="1"/>
                        <a:t>생장점</a:t>
                      </a:r>
                      <a:r>
                        <a:rPr lang="en-US" altLang="ko-KR" sz="800" dirty="0"/>
                        <a:t>~</a:t>
                      </a:r>
                      <a:r>
                        <a:rPr lang="ko-KR" altLang="en-US" sz="800" dirty="0"/>
                        <a:t>화방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},</a:t>
                      </a:r>
                    </a:p>
                    <a:p>
                      <a:pPr defTabSz="144000" latinLnBrk="1"/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// </a:t>
                      </a:r>
                      <a:r>
                        <a:rPr lang="en-US" altLang="ko-KR" sz="800" dirty="0" err="1"/>
                        <a:t>facilityId</a:t>
                      </a:r>
                      <a:r>
                        <a:rPr lang="en-US" altLang="ko-KR" sz="800" dirty="0"/>
                        <a:t> + </a:t>
                      </a:r>
                      <a:r>
                        <a:rPr lang="en-US" altLang="ko-KR" sz="800" dirty="0" err="1"/>
                        <a:t>inFacilityId</a:t>
                      </a:r>
                      <a:r>
                        <a:rPr lang="en-US" altLang="ko-KR" sz="800" dirty="0"/>
                        <a:t> + </a:t>
                      </a:r>
                      <a:r>
                        <a:rPr lang="en-US" altLang="ko-KR" sz="800" dirty="0" err="1"/>
                        <a:t>growthAt</a:t>
                      </a:r>
                      <a:r>
                        <a:rPr lang="en-US" altLang="ko-KR" sz="800" dirty="0"/>
                        <a:t> + </a:t>
                      </a:r>
                      <a:r>
                        <a:rPr lang="en-US" altLang="ko-KR" sz="800" dirty="0" err="1"/>
                        <a:t>sampleNumber</a:t>
                      </a:r>
                      <a:r>
                        <a:rPr lang="en-US" altLang="ko-KR" sz="800" dirty="0"/>
                        <a:t> = </a:t>
                      </a:r>
                      <a:r>
                        <a:rPr lang="en-US" altLang="ko-KR" sz="800" dirty="0" err="1"/>
                        <a:t>uniqueID</a:t>
                      </a:r>
                      <a:endParaRPr lang="en-US" altLang="ko-KR" sz="800" dirty="0"/>
                    </a:p>
                    <a:p>
                      <a:pPr defTabSz="144000" latinLnBrk="1"/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// {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ID:15,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ID:34}; 792records/24</a:t>
                      </a:r>
                      <a:r>
                        <a:rPr lang="ko-KR" altLang="en-US" sz="800" dirty="0"/>
                        <a:t>샘플 </a:t>
                      </a:r>
                      <a:r>
                        <a:rPr lang="en-US" altLang="ko-KR" sz="800" dirty="0"/>
                        <a:t>= 33</a:t>
                      </a:r>
                    </a:p>
                    <a:p>
                      <a:pPr marL="0" marR="0" lvl="0" indent="0" algn="l" defTabSz="144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// {</a:t>
                      </a:r>
                      <a:r>
                        <a:rPr lang="ko-KR" altLang="en-US" sz="800" dirty="0"/>
                        <a:t>온실</a:t>
                      </a:r>
                      <a:r>
                        <a:rPr lang="en-US" altLang="ko-KR" sz="800" dirty="0"/>
                        <a:t>ID:15, </a:t>
                      </a:r>
                      <a:r>
                        <a:rPr lang="ko-KR" altLang="en-US" sz="800" dirty="0"/>
                        <a:t>동</a:t>
                      </a:r>
                      <a:r>
                        <a:rPr lang="en-US" altLang="ko-KR" sz="800" dirty="0"/>
                        <a:t>ID:35}; 784records/24</a:t>
                      </a:r>
                      <a:r>
                        <a:rPr lang="ko-KR" altLang="en-US" sz="800" dirty="0"/>
                        <a:t>샘플 </a:t>
                      </a:r>
                      <a:r>
                        <a:rPr lang="en-US" altLang="ko-KR" sz="800" dirty="0"/>
                        <a:t>= 32.6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4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1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CA475-10F7-4734-4892-BDFD51AE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Data Set - API Request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FB46DD-BB82-8052-164D-DC69F2D8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7A10C0C-A2C8-351C-3594-36B6C32A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17482"/>
              </p:ext>
            </p:extLst>
          </p:nvPr>
        </p:nvGraphicFramePr>
        <p:xfrm>
          <a:off x="479376" y="1121011"/>
          <a:ext cx="11290626" cy="4872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3542">
                  <a:extLst>
                    <a:ext uri="{9D8B030D-6E8A-4147-A177-3AD203B41FA5}">
                      <a16:colId xmlns:a16="http://schemas.microsoft.com/office/drawing/2014/main" val="1970672574"/>
                    </a:ext>
                  </a:extLst>
                </a:gridCol>
                <a:gridCol w="3763542">
                  <a:extLst>
                    <a:ext uri="{9D8B030D-6E8A-4147-A177-3AD203B41FA5}">
                      <a16:colId xmlns:a16="http://schemas.microsoft.com/office/drawing/2014/main" val="3065102749"/>
                    </a:ext>
                  </a:extLst>
                </a:gridCol>
                <a:gridCol w="3763542">
                  <a:extLst>
                    <a:ext uri="{9D8B030D-6E8A-4147-A177-3AD203B41FA5}">
                      <a16:colId xmlns:a16="http://schemas.microsoft.com/office/drawing/2014/main" val="3467418104"/>
                    </a:ext>
                  </a:extLst>
                </a:gridCol>
              </a:tblGrid>
              <a:tr h="133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창 제어상태 정보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동 별 외부 기상환경 정보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환경 제어 상태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뿌리부</a:t>
                      </a:r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환경 정보</a:t>
                      </a:r>
                      <a:r>
                        <a:rPr kumimoji="0" lang="en-US" altLang="ko-KR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온실 기상환경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생육 관리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6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window-control-status, </a:t>
                      </a:r>
                      <a:r>
                        <a:rPr lang="en-US" altLang="ko-KR" sz="900" b="1" dirty="0" err="1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ext</a:t>
                      </a:r>
                      <a:r>
                        <a:rPr lang="en-US" altLang="ko-KR" sz="900" b="1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-env, env-control-status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root-env, in-env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8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row/min, {200 : OK}</a:t>
                      </a:r>
                      <a:endParaRPr lang="ko-KR" altLang="en-US" sz="900" i="0" dirty="0"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row/7d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누락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{200 : OK}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94399"/>
                  </a:ext>
                </a:extLst>
              </a:tr>
              <a:tr h="1563813"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"start":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"length": 2000,        //</a:t>
                      </a:r>
                      <a:r>
                        <a:rPr lang="ko-KR" altLang="en-US" sz="800" dirty="0"/>
                        <a:t> 분당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 측정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일당 </a:t>
                      </a:r>
                      <a:r>
                        <a:rPr lang="en-US" altLang="ko-KR" sz="800" dirty="0"/>
                        <a:t>60</a:t>
                      </a:r>
                      <a:r>
                        <a:rPr lang="ko-KR" altLang="en-US" sz="800" dirty="0"/>
                        <a:t>분</a:t>
                      </a:r>
                      <a:r>
                        <a:rPr lang="en-US" altLang="ko-KR" sz="800" dirty="0"/>
                        <a:t>*24</a:t>
                      </a:r>
                      <a:r>
                        <a:rPr lang="ko-KR" altLang="en-US" sz="800" dirty="0"/>
                        <a:t>시 </a:t>
                      </a:r>
                      <a:r>
                        <a:rPr lang="en-US" altLang="ko-KR" sz="800" dirty="0"/>
                        <a:t>= 1,440 - 1</a:t>
                      </a:r>
                      <a:r>
                        <a:rPr lang="ko-KR" altLang="en-US" sz="800" dirty="0"/>
                        <a:t>개</a:t>
                      </a:r>
                      <a:r>
                        <a:rPr lang="en-US" altLang="ko-KR" sz="800" dirty="0"/>
                        <a:t>(24:00)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orderColumnName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"order": "</a:t>
                      </a:r>
                      <a:r>
                        <a:rPr lang="en-US" altLang="ko-KR" sz="800" dirty="0" err="1"/>
                        <a:t>asc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"draw":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sensingAtGreaterThanEqual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2024-03-20 00:00:00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sensingAtLessThan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2024-03-21 00:00:00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"start":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"length": 2000,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orderColumnName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"order": "</a:t>
                      </a:r>
                      <a:r>
                        <a:rPr lang="en-US" altLang="ko-KR" sz="800" dirty="0" err="1"/>
                        <a:t>asc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"draw":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>
                          <a:highlight>
                            <a:srgbClr val="FFFF00"/>
                          </a:highlight>
                        </a:rPr>
                        <a:t>sensorNo</a:t>
                      </a:r>
                      <a:r>
                        <a:rPr lang="en-US" altLang="ko-KR" sz="800" dirty="0"/>
                        <a:t>]" 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sensingAtGreaterThanEqual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2024-03-20 00:00:00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sensingAtLessThan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2024-03-21 00:00:00"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}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"start":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"length": 2000, // </a:t>
                      </a:r>
                      <a:r>
                        <a:rPr lang="ko-KR" altLang="en-US" sz="800" dirty="0"/>
                        <a:t>주당 </a:t>
                      </a:r>
                      <a:r>
                        <a:rPr lang="en-US" altLang="ko-KR" sz="800" dirty="0"/>
                        <a:t>1*24</a:t>
                      </a:r>
                      <a:r>
                        <a:rPr lang="ko-KR" altLang="en-US" sz="800" dirty="0"/>
                        <a:t>개 샘플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연당 최대 </a:t>
                      </a:r>
                      <a:r>
                        <a:rPr lang="en-US" altLang="ko-KR" sz="800" dirty="0"/>
                        <a:t>1,248</a:t>
                      </a:r>
                      <a:r>
                        <a:rPr lang="ko-KR" altLang="en-US" sz="800" dirty="0"/>
                        <a:t>개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orderColumnName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en-US" altLang="ko-KR" sz="800" dirty="0" err="1">
                          <a:highlight>
                            <a:srgbClr val="FFFF00"/>
                          </a:highlight>
                        </a:rPr>
                        <a:t>growthAt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"order": "</a:t>
                      </a:r>
                      <a:r>
                        <a:rPr lang="en-US" altLang="ko-KR" sz="800" dirty="0" err="1"/>
                        <a:t>asc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"draw":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>
                          <a:highlight>
                            <a:srgbClr val="FFFF00"/>
                          </a:highlight>
                        </a:rPr>
                        <a:t>growthAtGreaterThanEqual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2024-03-20 00:00:00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>
                          <a:highlight>
                            <a:srgbClr val="FFFF00"/>
                          </a:highlight>
                        </a:rPr>
                        <a:t>growthAtLessThan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2024-03-21 00:00:00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[x] </a:t>
                      </a:r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양액센서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[x] </a:t>
                      </a:r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전력 환경 정보</a:t>
                      </a:r>
                      <a:r>
                        <a:rPr kumimoji="0" lang="en-US" altLang="ko-KR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[x] </a:t>
                      </a:r>
                      <a:r>
                        <a:rPr kumimoji="0" lang="ko-KR" altLang="en-US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전력 환경 정보</a:t>
                      </a:r>
                      <a:r>
                        <a:rPr kumimoji="0" lang="en-US" altLang="ko-KR" sz="9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3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nutrient-solution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power-env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10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{200 : OK} but, </a:t>
                      </a:r>
                      <a:r>
                        <a:rPr lang="en-US" altLang="ko-KR" sz="900" i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N/A</a:t>
                      </a:r>
                      <a:endParaRPr lang="ko-KR" altLang="en-US" sz="900" i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solidFill>
                            <a:srgbClr val="FF0000"/>
                          </a:solidFill>
                        </a:rPr>
                        <a:t>{500 : Error}</a:t>
                      </a:r>
                      <a:endParaRPr lang="ko-KR" altLang="en-US" sz="900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solidFill>
                            <a:srgbClr val="FF0000"/>
                          </a:solidFill>
                        </a:rPr>
                        <a:t>{400 : Bad Request}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i="0" dirty="0">
                          <a:solidFill>
                            <a:srgbClr val="FF0000"/>
                          </a:solidFill>
                        </a:rPr>
                        <a:t> invalid value('</a:t>
                      </a:r>
                      <a:r>
                        <a:rPr lang="en-US" altLang="ko-KR" sz="900" i="0" dirty="0" err="1">
                          <a:solidFill>
                            <a:srgbClr val="FF0000"/>
                          </a:solidFill>
                        </a:rPr>
                        <a:t>powerAtGreaterThanEqual</a:t>
                      </a:r>
                      <a:r>
                        <a:rPr lang="en-US" altLang="ko-KR" sz="900" i="0" dirty="0">
                          <a:solidFill>
                            <a:srgbClr val="FF0000"/>
                          </a:solidFill>
                        </a:rPr>
                        <a:t>') for '</a:t>
                      </a:r>
                      <a:r>
                        <a:rPr lang="en-US" altLang="ko-KR" sz="900" i="0" dirty="0" err="1">
                          <a:solidFill>
                            <a:srgbClr val="FF0000"/>
                          </a:solidFill>
                        </a:rPr>
                        <a:t>searchColumn</a:t>
                      </a:r>
                      <a:r>
                        <a:rPr lang="en-US" altLang="ko-KR" sz="900" i="0" dirty="0">
                          <a:solidFill>
                            <a:srgbClr val="FF0000"/>
                          </a:solidFill>
                        </a:rPr>
                        <a:t>'</a:t>
                      </a:r>
                      <a:endParaRPr lang="ko-KR" altLang="en-US" sz="90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52221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"start":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"length": 2000,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orderColumnName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"order": "</a:t>
                      </a:r>
                      <a:r>
                        <a:rPr lang="en-US" altLang="ko-KR" sz="800" dirty="0" err="1"/>
                        <a:t>asc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"draw":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sensorNo</a:t>
                      </a:r>
                      <a:r>
                        <a:rPr lang="en-US" altLang="ko-KR" sz="800" dirty="0"/>
                        <a:t>]" 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sensingAtGreaterThanEqual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2024-03-20 00:00:00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sensingAtLessThan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2024-03-21 00:00:00"</a:t>
                      </a:r>
                      <a:endParaRPr lang="en-US" altLang="ko-KR" sz="800" dirty="0"/>
                    </a:p>
                    <a:p>
                      <a:pPr defTabSz="144000" latinLnBrk="1"/>
                      <a:r>
                        <a:rPr lang="en-US" altLang="ko-KR" sz="800" dirty="0"/>
                        <a:t>}</a:t>
                      </a:r>
                    </a:p>
                    <a:p>
                      <a:pPr defTabSz="144000" latinLnBrk="1"/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"start":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"length": 2000,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orderColumnName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en-US" altLang="ko-KR" sz="800" dirty="0" err="1"/>
                        <a:t>sensingAt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"order": "</a:t>
                      </a:r>
                      <a:r>
                        <a:rPr lang="en-US" altLang="ko-KR" sz="800" dirty="0" err="1"/>
                        <a:t>asc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"draw":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sensingAtGreaterThanEqual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2024-03-20 00:00:00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/>
                        <a:t>sensingAtLessThan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2024-03-21 00:00:00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144000" latinLnBrk="1"/>
                      <a:r>
                        <a:rPr lang="en-US" altLang="ko-KR" sz="800" dirty="0"/>
                        <a:t>{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"start":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"length": 2000,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orderColumnName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en-US" altLang="ko-KR" sz="800" dirty="0" err="1">
                          <a:highlight>
                            <a:srgbClr val="FFFF00"/>
                          </a:highlight>
                        </a:rPr>
                        <a:t>powerAt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"order": "</a:t>
                      </a:r>
                      <a:r>
                        <a:rPr lang="en-US" altLang="ko-KR" sz="800" dirty="0" err="1"/>
                        <a:t>asc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"draw": 0,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>
                          <a:highlight>
                            <a:srgbClr val="FFFF00"/>
                          </a:highlight>
                        </a:rPr>
                        <a:t>powerAtGreaterThanEqual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2024-03-20 00:00:00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	"</a:t>
                      </a:r>
                      <a:r>
                        <a:rPr lang="en-US" altLang="ko-KR" sz="800" dirty="0" err="1"/>
                        <a:t>searchColumns</a:t>
                      </a:r>
                      <a:r>
                        <a:rPr lang="en-US" altLang="ko-KR" sz="800" dirty="0"/>
                        <a:t>[</a:t>
                      </a:r>
                      <a:r>
                        <a:rPr lang="en-US" altLang="ko-KR" sz="800" dirty="0" err="1">
                          <a:highlight>
                            <a:srgbClr val="FFFF00"/>
                          </a:highlight>
                        </a:rPr>
                        <a:t>powerAtLessThan</a:t>
                      </a:r>
                      <a:r>
                        <a:rPr lang="en-US" altLang="ko-KR" sz="800" dirty="0"/>
                        <a:t>]": "</a:t>
                      </a:r>
                      <a:r>
                        <a:rPr kumimoji="0"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2024-03-21 00:00:00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defTabSz="144000" latinLnBrk="1"/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  <a:p>
                      <a:pPr defTabSz="144000" latinLnBrk="1"/>
                      <a:endParaRPr lang="en-US" altLang="ko-KR" sz="8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4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지난주 논의사항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F11BF-6C9F-E911-B3EB-B28BA92E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39" y="1124744"/>
            <a:ext cx="10972800" cy="4900054"/>
          </a:xfrm>
        </p:spPr>
        <p:txBody>
          <a:bodyPr>
            <a:noAutofit/>
          </a:bodyPr>
          <a:lstStyle/>
          <a:p>
            <a:r>
              <a:rPr lang="en-US" altLang="ko-KR" b="1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 do list</a:t>
            </a:r>
          </a:p>
          <a:p>
            <a:pPr lvl="1"/>
            <a:r>
              <a:rPr lang="ko-KR" altLang="en-US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증분 </a:t>
            </a:r>
            <a:r>
              <a:rPr lang="en-US" altLang="ko-KR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보간법</a:t>
            </a:r>
            <a:r>
              <a:rPr lang="en-US" altLang="ko-KR" sz="2000" kern="0" spc="-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ko-KR" altLang="en-US" sz="2000" dirty="0"/>
              <a:t>탐색적 데이터 분석</a:t>
            </a:r>
            <a:r>
              <a:rPr lang="en-US" altLang="ko-KR" sz="2000" dirty="0"/>
              <a:t>(EDA, Exploratory Data Analysis)</a:t>
            </a:r>
          </a:p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세대 </a:t>
            </a:r>
            <a:r>
              <a:rPr lang="en-US" altLang="ko-KR" b="1" dirty="0"/>
              <a:t>&amp; 2</a:t>
            </a:r>
            <a:r>
              <a:rPr lang="ko-KR" altLang="en-US" b="1" dirty="0"/>
              <a:t>세대</a:t>
            </a:r>
            <a:r>
              <a:rPr lang="en-US" altLang="ko-KR" b="1" dirty="0"/>
              <a:t>(</a:t>
            </a:r>
            <a:r>
              <a:rPr lang="ko-KR" altLang="en-US" b="1" dirty="0"/>
              <a:t>생산</a:t>
            </a:r>
            <a:r>
              <a:rPr lang="en-US" altLang="ko-KR" b="1" dirty="0"/>
              <a:t>&amp;</a:t>
            </a:r>
            <a:r>
              <a:rPr lang="ko-KR" altLang="en-US" b="1" dirty="0"/>
              <a:t>재배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sz="2000" dirty="0"/>
              <a:t>모니터링</a:t>
            </a:r>
            <a:endParaRPr lang="en-US" altLang="ko-KR" sz="2000" dirty="0"/>
          </a:p>
          <a:p>
            <a:pPr lvl="1"/>
            <a:r>
              <a:rPr lang="ko-KR" altLang="en-US" sz="2000" dirty="0"/>
              <a:t>예측 </a:t>
            </a:r>
            <a:r>
              <a:rPr lang="en-US" altLang="ko-KR" sz="2000" dirty="0"/>
              <a:t>: </a:t>
            </a:r>
            <a:r>
              <a:rPr lang="ko-KR" altLang="en-US" sz="2000" dirty="0"/>
              <a:t>가상계측</a:t>
            </a:r>
            <a:r>
              <a:rPr lang="en-US" altLang="ko-KR" sz="2000" dirty="0"/>
              <a:t>(VM, Virtual Metrology)</a:t>
            </a:r>
          </a:p>
          <a:p>
            <a:pPr lvl="1"/>
            <a:r>
              <a:rPr lang="ko-KR" altLang="en-US" sz="2000" dirty="0"/>
              <a:t>최적제어 </a:t>
            </a:r>
            <a:r>
              <a:rPr lang="en-US" altLang="ko-KR" sz="2000" dirty="0"/>
              <a:t>: </a:t>
            </a:r>
            <a:r>
              <a:rPr lang="ko-KR" altLang="en-US" sz="2000" dirty="0"/>
              <a:t>고급 프로세스 제어 </a:t>
            </a:r>
            <a:r>
              <a:rPr lang="en-US" altLang="ko-KR" sz="2000" dirty="0"/>
              <a:t>(APC, Advanced Process Control)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세대</a:t>
            </a:r>
            <a:r>
              <a:rPr lang="en-US" altLang="ko-KR" b="1" dirty="0"/>
              <a:t>(</a:t>
            </a:r>
            <a:r>
              <a:rPr lang="ko-KR" altLang="en-US" b="1" dirty="0"/>
              <a:t>수확자동화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sz="2000" dirty="0"/>
              <a:t>건전성 지표</a:t>
            </a:r>
            <a:r>
              <a:rPr lang="en-US" altLang="ko-KR" sz="2000" dirty="0"/>
              <a:t>(Health Index, RUL(Remaining Useful Life))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07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TSDB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3AB09-DB07-ED21-45BA-BED7F39A8B70}"/>
              </a:ext>
            </a:extLst>
          </p:cNvPr>
          <p:cNvSpPr txBox="1"/>
          <p:nvPr/>
        </p:nvSpPr>
        <p:spPr>
          <a:xfrm>
            <a:off x="767408" y="979405"/>
            <a:ext cx="8280920" cy="396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j-ea"/>
                <a:ea typeface="+mj-ea"/>
              </a:rPr>
              <a:t>시계열 데이터의 특징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 1. </a:t>
            </a:r>
            <a:r>
              <a:rPr lang="ko-KR" altLang="en-US" sz="1400" dirty="0">
                <a:latin typeface="+mj-ea"/>
                <a:ea typeface="+mj-ea"/>
              </a:rPr>
              <a:t>일정간격 또는 불규칙적으로 생성되는 센서의 데이터나 이벤트 로그가 시간을 기준으로 기록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 2. </a:t>
            </a:r>
            <a:r>
              <a:rPr lang="ko-KR" altLang="en-US" sz="1400" dirty="0">
                <a:latin typeface="+mj-ea"/>
                <a:ea typeface="+mj-ea"/>
              </a:rPr>
              <a:t>센서 데이터는 </a:t>
            </a:r>
            <a:r>
              <a:rPr lang="en-US" altLang="ko-KR" sz="1400" dirty="0">
                <a:latin typeface="+mj-ea"/>
                <a:ea typeface="+mj-ea"/>
              </a:rPr>
              <a:t>UPDATE, DELETE</a:t>
            </a:r>
            <a:r>
              <a:rPr lang="ko-KR" altLang="en-US" sz="1400" dirty="0">
                <a:latin typeface="+mj-ea"/>
                <a:ea typeface="+mj-ea"/>
              </a:rPr>
              <a:t>보다 </a:t>
            </a:r>
            <a:r>
              <a:rPr lang="en-US" altLang="ko-KR" sz="1400" dirty="0">
                <a:latin typeface="+mj-ea"/>
                <a:ea typeface="+mj-ea"/>
              </a:rPr>
              <a:t>INSERT</a:t>
            </a:r>
            <a:r>
              <a:rPr lang="ko-KR" altLang="en-US" sz="1400" dirty="0">
                <a:latin typeface="+mj-ea"/>
                <a:ea typeface="+mj-ea"/>
              </a:rPr>
              <a:t>위주의 이벤트가 발생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3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TSDB</a:t>
            </a:r>
            <a:r>
              <a:rPr lang="ko-KR" altLang="en-US" sz="1600" b="1" dirty="0">
                <a:latin typeface="+mj-ea"/>
                <a:ea typeface="+mj-ea"/>
              </a:rPr>
              <a:t>의 특징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1. </a:t>
            </a:r>
            <a:r>
              <a:rPr lang="ko-KR" altLang="en-US" sz="1400" dirty="0">
                <a:latin typeface="+mj-ea"/>
                <a:ea typeface="+mj-ea"/>
              </a:rPr>
              <a:t>데이터 삽입 속도가 빠르다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스키마가 없는 구조이기 때문에 필요에 따라 유연한 작업이 가능하다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확장성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Sclae</a:t>
            </a:r>
            <a:r>
              <a:rPr lang="en-US" altLang="ko-KR" sz="1400" dirty="0">
                <a:latin typeface="+mj-ea"/>
                <a:ea typeface="+mj-ea"/>
              </a:rPr>
              <a:t>-out)</a:t>
            </a:r>
            <a:r>
              <a:rPr lang="ko-KR" altLang="en-US" sz="1400" dirty="0">
                <a:latin typeface="+mj-ea"/>
                <a:ea typeface="+mj-ea"/>
              </a:rPr>
              <a:t>이 좋다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4. </a:t>
            </a:r>
            <a:r>
              <a:rPr lang="ko-KR" altLang="en-US" sz="1400" dirty="0">
                <a:latin typeface="+mj-ea"/>
                <a:ea typeface="+mj-ea"/>
              </a:rPr>
              <a:t>데이터 압축을 제공한다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5. </a:t>
            </a:r>
            <a:r>
              <a:rPr lang="ko-KR" altLang="en-US" sz="1400" dirty="0">
                <a:latin typeface="+mj-ea"/>
                <a:ea typeface="+mj-ea"/>
              </a:rPr>
              <a:t>연속 질의</a:t>
            </a:r>
            <a:r>
              <a:rPr lang="en-US" altLang="ko-KR" sz="1400" dirty="0">
                <a:latin typeface="+mj-ea"/>
                <a:ea typeface="+mj-ea"/>
              </a:rPr>
              <a:t>(Continuous Query) </a:t>
            </a:r>
            <a:r>
              <a:rPr lang="ko-KR" altLang="en-US" sz="1400" dirty="0">
                <a:latin typeface="+mj-ea"/>
                <a:ea typeface="+mj-ea"/>
              </a:rPr>
              <a:t>및 범위 질의</a:t>
            </a:r>
            <a:r>
              <a:rPr lang="en-US" altLang="ko-KR" sz="1400" dirty="0">
                <a:latin typeface="+mj-ea"/>
                <a:ea typeface="+mj-ea"/>
              </a:rPr>
              <a:t>(Range Query)</a:t>
            </a:r>
            <a:r>
              <a:rPr lang="ko-KR" altLang="en-US" sz="1400" dirty="0">
                <a:latin typeface="+mj-ea"/>
                <a:ea typeface="+mj-ea"/>
              </a:rPr>
              <a:t>를 제공한다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6. </a:t>
            </a:r>
            <a:r>
              <a:rPr lang="ko-KR" altLang="en-US" sz="1400" dirty="0">
                <a:latin typeface="+mj-ea"/>
                <a:ea typeface="+mj-ea"/>
              </a:rPr>
              <a:t>그 외에도 시계열 데이터에 특화된 </a:t>
            </a:r>
            <a:r>
              <a:rPr lang="en-US" altLang="ko-KR" sz="1400" dirty="0">
                <a:latin typeface="+mj-ea"/>
                <a:ea typeface="+mj-ea"/>
              </a:rPr>
              <a:t>Function</a:t>
            </a:r>
            <a:r>
              <a:rPr lang="ko-KR" altLang="en-US" sz="1400" dirty="0">
                <a:latin typeface="+mj-ea"/>
                <a:ea typeface="+mj-ea"/>
              </a:rPr>
              <a:t>들을 제공한다</a:t>
            </a:r>
            <a:endParaRPr lang="en-US" altLang="ko-KR" sz="1400" dirty="0">
              <a:latin typeface="+mj-ea"/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F64925-6577-DDB0-8EA3-E30625FB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16" y="3022531"/>
            <a:ext cx="3966056" cy="17735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024DB1-C577-B498-D1D4-B4306DF384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959"/>
          <a:stretch/>
        </p:blipFill>
        <p:spPr>
          <a:xfrm>
            <a:off x="7607416" y="4767900"/>
            <a:ext cx="3966056" cy="16160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543FED-4097-F032-AC91-EC52077FB5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346" r="4172"/>
          <a:stretch/>
        </p:blipFill>
        <p:spPr>
          <a:xfrm>
            <a:off x="1414728" y="4883421"/>
            <a:ext cx="5765763" cy="1500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32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TSDB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+mj-ea"/>
                <a:ea typeface="+mj-ea"/>
              </a:rPr>
              <a:pPr>
                <a:defRPr/>
              </a:p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C783B1-D828-E867-5858-C3D0B835D7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1464" y="1129832"/>
            <a:ext cx="5186608" cy="2757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451C07-7D0C-1DD9-F0F9-AA7953A9F5F2}"/>
              </a:ext>
            </a:extLst>
          </p:cNvPr>
          <p:cNvPicPr/>
          <p:nvPr/>
        </p:nvPicPr>
        <p:blipFill rotWithShape="1">
          <a:blip r:embed="rId4"/>
          <a:srcRect l="4493"/>
          <a:stretch/>
        </p:blipFill>
        <p:spPr bwMode="auto">
          <a:xfrm>
            <a:off x="6744072" y="1129831"/>
            <a:ext cx="4248472" cy="27573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2C944B-2AE6-0830-EE66-6263D27E0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72344"/>
              </p:ext>
            </p:extLst>
          </p:nvPr>
        </p:nvGraphicFramePr>
        <p:xfrm>
          <a:off x="2007356" y="4160782"/>
          <a:ext cx="516768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RDB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TSDB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Table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(Full-Scan)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Key-Value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직접 접근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관계형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시간간격에 따라 데이터가 측정이 반복되므로 관계성을 갖기 어려움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비관계형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수정과 삭제에 특화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센서 데이터는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Update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Delete (X)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삽입에 특화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0" dirty="0" err="1">
                          <a:latin typeface="+mn-ea"/>
                          <a:ea typeface="+mn-ea"/>
                        </a:rPr>
                        <a:t>관계형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제약조건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, Join</a:t>
                      </a: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에 대한 처리가 없음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UDF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시계열에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관한 함수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50D6688F-DCCD-A8DA-EFB5-2341DE50E03A}"/>
              </a:ext>
            </a:extLst>
          </p:cNvPr>
          <p:cNvSpPr/>
          <p:nvPr/>
        </p:nvSpPr>
        <p:spPr>
          <a:xfrm>
            <a:off x="7449831" y="4737800"/>
            <a:ext cx="1093069" cy="845362"/>
          </a:xfrm>
          <a:prstGeom prst="ellipse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RDB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E2CCC2-50E0-8E91-29D7-A4548FA911AC}"/>
              </a:ext>
            </a:extLst>
          </p:cNvPr>
          <p:cNvSpPr/>
          <p:nvPr/>
        </p:nvSpPr>
        <p:spPr>
          <a:xfrm>
            <a:off x="8616280" y="4580154"/>
            <a:ext cx="2016224" cy="1127217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BE3F8-88BC-FB01-E281-566BC8C5F36E}"/>
              </a:ext>
            </a:extLst>
          </p:cNvPr>
          <p:cNvSpPr txBox="1"/>
          <p:nvPr/>
        </p:nvSpPr>
        <p:spPr>
          <a:xfrm>
            <a:off x="9696400" y="49744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929498"/>
                </a:solidFill>
                <a:latin typeface="+mj-ea"/>
                <a:ea typeface="+mj-ea"/>
              </a:rPr>
              <a:t>NoSQL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CE7CC8-A657-0590-7291-44693740774B}"/>
              </a:ext>
            </a:extLst>
          </p:cNvPr>
          <p:cNvSpPr/>
          <p:nvPr/>
        </p:nvSpPr>
        <p:spPr>
          <a:xfrm>
            <a:off x="8740444" y="4730580"/>
            <a:ext cx="955956" cy="839594"/>
          </a:xfrm>
          <a:prstGeom prst="ellips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TSDB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192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3772-6CF2-D192-6FF2-9A198119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TSDB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0E3F3-F505-85AE-13A6-E784E749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+mj-ea"/>
                <a:ea typeface="+mj-ea"/>
              </a:rPr>
              <a:pPr>
                <a:defRPr/>
              </a:p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802431-AF7C-6DD8-DAF7-F1B270EE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979405"/>
            <a:ext cx="4790408" cy="5302048"/>
          </a:xfrm>
          <a:prstGeom prst="rect">
            <a:avLst/>
          </a:prstGeom>
        </p:spPr>
      </p:pic>
      <p:pic>
        <p:nvPicPr>
          <p:cNvPr id="2050" name="Picture 2" descr="Introduction to InfluxDB | Time to Awesome">
            <a:extLst>
              <a:ext uri="{FF2B5EF4-FFF2-40B4-BE49-F238E27FC236}">
                <a16:creationId xmlns:a16="http://schemas.microsoft.com/office/drawing/2014/main" id="{DE4C77DA-FD3C-ED3F-86B6-8D4444A8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25" y="1916832"/>
            <a:ext cx="6575409" cy="385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93AE9-BD0C-D22F-05AB-49D76011CA2F}"/>
              </a:ext>
            </a:extLst>
          </p:cNvPr>
          <p:cNvSpPr txBox="1"/>
          <p:nvPr/>
        </p:nvSpPr>
        <p:spPr>
          <a:xfrm>
            <a:off x="2063552" y="6271499"/>
            <a:ext cx="4162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j-lt"/>
                <a:ea typeface="나눔고딕" panose="020D0604000000000000" pitchFamily="50" charset="-127"/>
              </a:rPr>
              <a:t>https://db-engines.com/en/ranking/time+series+dbms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FEF071-2079-91D3-0E72-CB143A9A8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048" y="1345858"/>
            <a:ext cx="277216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25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32A347-D6E3-4429-9E0D-D951A61B5FE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48174e24-f607-4aa6-9ac3-a9fcbbb9a1ec"/>
    <ds:schemaRef ds:uri="http://schemas.microsoft.com/office/2006/documentManagement/types"/>
    <ds:schemaRef ds:uri="b7baa286-403d-47f5-b66e-f91cf776a04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18285</TotalTime>
  <Pages>32</Pages>
  <Words>1846</Words>
  <Characters>0</Characters>
  <Application>Microsoft Office PowerPoint</Application>
  <DocSecurity>0</DocSecurity>
  <PresentationFormat>와이드스크린</PresentationFormat>
  <Lines>0</Lines>
  <Paragraphs>323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Georgia</vt:lpstr>
      <vt:lpstr>Wingdings 2</vt:lpstr>
      <vt:lpstr>도시</vt:lpstr>
      <vt:lpstr>농진청 데이터 API 관련 진행사항</vt:lpstr>
      <vt:lpstr>1. Data Set</vt:lpstr>
      <vt:lpstr>1. Data Set - API </vt:lpstr>
      <vt:lpstr>1. Data Set - API Response</vt:lpstr>
      <vt:lpstr>1. Data Set - API Request</vt:lpstr>
      <vt:lpstr>2. 지난주 논의사항</vt:lpstr>
      <vt:lpstr>3. TSDB</vt:lpstr>
      <vt:lpstr>3. TSDB</vt:lpstr>
      <vt:lpstr>3. TSDB</vt:lpstr>
      <vt:lpstr>3. TSDB</vt:lpstr>
      <vt:lpstr>Appendix.</vt:lpstr>
      <vt:lpstr>Appendix. Postman &amp; Thunder Client</vt:lpstr>
      <vt:lpstr>Thank you for listening.  Do you have any questions?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중권 조</cp:lastModifiedBy>
  <cp:revision>796</cp:revision>
  <cp:lastPrinted>2024-02-05T04:09:30Z</cp:lastPrinted>
  <dcterms:modified xsi:type="dcterms:W3CDTF">2024-04-01T04:17:48Z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