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3"/>
  </p:notesMasterIdLst>
  <p:handoutMasterIdLst>
    <p:handoutMasterId r:id="rId24"/>
  </p:handoutMasterIdLst>
  <p:sldIdLst>
    <p:sldId id="409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4" r:id="rId18"/>
    <p:sldId id="445" r:id="rId19"/>
    <p:sldId id="443" r:id="rId20"/>
    <p:sldId id="446" r:id="rId21"/>
    <p:sldId id="259" r:id="rId22"/>
  </p:sldIdLst>
  <p:sldSz cx="12192000" cy="6858000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0AFC59C4-D082-459B-8234-95F7EDFC34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E26DD9-C76E-49CF-9053-DBC9641B630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1C5B6-71DD-4911-B113-F284B5CE1FE7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A310961-8854-4329-83CF-388DBCF4525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5FF5DF-42EB-49A0-9779-D92E7F88A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4E17BD-BD31-4564-BA46-5470BB8D071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2238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697" y="1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CFB81-31DC-46B7-AFA2-53D27AA9A63F}" type="datetimeFigureOut">
              <a:rPr lang="ko-KR" altLang="en-US" smtClean="0"/>
              <a:t>2024-08-29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381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FDC784-3B5B-4E21-BCC2-8D835B4E75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73205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ko-KR" altLang="en-US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C8BB2FEE-DBCE-4035-B01B-996F547D1575}" type="slidenum">
              <a:rPr lang="ko-KR" altLang="en-US" smtClean="0">
                <a:latin typeface="굴림" charset="-127"/>
                <a:ea typeface="굴림" charset="-127"/>
              </a:rPr>
              <a:pPr/>
              <a:t>1</a:t>
            </a:fld>
            <a:endParaRPr lang="ko-KR" altLang="en-US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4760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-4360"/>
            <a:ext cx="12192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0" name="부제목 2">
            <a:extLst>
              <a:ext uri="{FF2B5EF4-FFF2-40B4-BE49-F238E27FC236}">
                <a16:creationId xmlns:a16="http://schemas.microsoft.com/office/drawing/2014/main" id="{393F4D66-9C93-4E61-946E-A1C27F3548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4262996"/>
            <a:ext cx="6400800" cy="1752600"/>
          </a:xfrm>
        </p:spPr>
        <p:txBody>
          <a:bodyPr>
            <a:noAutofit/>
          </a:bodyPr>
          <a:lstStyle>
            <a:lvl1pPr marL="109728" indent="0">
              <a:buNone/>
              <a:defRPr/>
            </a:lvl1pPr>
          </a:lstStyle>
          <a:p>
            <a:pPr algn="ctr" eaLnBrk="1" hangingPunct="1"/>
            <a:r>
              <a:rPr lang="ko-KR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날짜</a:t>
            </a:r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ko-KR" altLang="en-US" sz="1600" b="1" dirty="0">
                <a:solidFill>
                  <a:schemeClr val="tx1"/>
                </a:solidFill>
                <a:cs typeface="Arial" panose="020B0604020202020204" pitchFamily="34" charset="0"/>
              </a:rPr>
              <a:t>이름</a:t>
            </a:r>
            <a:endParaRPr lang="en-US" altLang="ko-KR" sz="1600" b="1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  <a:p>
            <a:pPr algn="ctr" eaLnBrk="1" hangingPunct="1"/>
            <a:r>
              <a:rPr lang="ko-KR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네트워크 </a:t>
            </a:r>
            <a:r>
              <a:rPr lang="en-US" altLang="ko-KR" sz="1600" dirty="0">
                <a:solidFill>
                  <a:schemeClr val="tx1"/>
                </a:solidFill>
                <a:cs typeface="Arial" panose="020B0604020202020204" pitchFamily="34" charset="0"/>
              </a:rPr>
              <a:t>&amp; </a:t>
            </a:r>
            <a:r>
              <a:rPr lang="ko-KR" altLang="en-US" sz="1600" dirty="0">
                <a:solidFill>
                  <a:schemeClr val="tx1"/>
                </a:solidFill>
                <a:cs typeface="Arial" panose="020B0604020202020204" pitchFamily="34" charset="0"/>
              </a:rPr>
              <a:t>데이터베이스 연구실</a:t>
            </a:r>
            <a:endParaRPr lang="en-US" altLang="ko-KR" sz="1600" dirty="0">
              <a:solidFill>
                <a:schemeClr val="tx1"/>
              </a:solidFill>
              <a:cs typeface="Arial" panose="020B0604020202020204" pitchFamily="34" charset="0"/>
            </a:endParaRPr>
          </a:p>
        </p:txBody>
      </p:sp>
      <p:sp>
        <p:nvSpPr>
          <p:cNvPr id="21" name="제목 1">
            <a:extLst>
              <a:ext uri="{FF2B5EF4-FFF2-40B4-BE49-F238E27FC236}">
                <a16:creationId xmlns:a16="http://schemas.microsoft.com/office/drawing/2014/main" id="{7D7DE6D6-5CC2-48F3-827C-D585EF9CB9D4}"/>
              </a:ext>
            </a:extLst>
          </p:cNvPr>
          <p:cNvSpPr txBox="1">
            <a:spLocks/>
          </p:cNvSpPr>
          <p:nvPr userDrawn="1"/>
        </p:nvSpPr>
        <p:spPr>
          <a:xfrm>
            <a:off x="1577752" y="1476286"/>
            <a:ext cx="9036496" cy="1752599"/>
          </a:xfrm>
          <a:prstGeom prst="rect">
            <a:avLst/>
          </a:prstGeom>
        </p:spPr>
        <p:txBody>
          <a:bodyPr vert="horz" anchor="t" anchorCtr="0">
            <a:normAutofit/>
          </a:bodyPr>
          <a:lstStyle>
            <a:lvl1pPr algn="l" rtl="0" eaLnBrk="1" latinLnBrk="1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2800" cap="small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CHAPTER 21 </a:t>
            </a:r>
            <a:br>
              <a:rPr lang="en-US" altLang="ko-KR" sz="2800" cap="small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br>
              <a:rPr lang="en-US" altLang="ko-KR" sz="2800" cap="small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</a:br>
            <a:r>
              <a:rPr lang="ko-KR" altLang="en-US" b="1" cap="small" dirty="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rPr>
              <a:t>제목</a:t>
            </a:r>
            <a:endParaRPr lang="ko-KR" altLang="en-US" sz="2800" b="1" cap="small" dirty="0">
              <a:solidFill>
                <a:schemeClr val="bg1"/>
              </a:solidFill>
              <a:latin typeface="+mn-lt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51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D230AAC-BC6F-4A7B-81DE-EFA3CD0C09E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2385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86400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86400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E502D9-7A43-4D52-B672-EC77E1E028F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155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직사각형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직사각형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직사각형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직사각형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모서리가 둥근 직사각형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모서리가 둥근 직사각형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직사각형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직사각형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직사각형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직사각형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E30E2307-1E40-4E12-8716-25BFDA8E7013}" type="datetime1">
              <a:rPr lang="en-US" smtClean="0"/>
              <a:pPr/>
              <a:t>8/29/2024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DA3DDA5-F5CD-4C77-92B0-9E9481F14846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32" name="직사각형 31"/>
          <p:cNvSpPr/>
          <p:nvPr userDrawn="1"/>
        </p:nvSpPr>
        <p:spPr>
          <a:xfrm>
            <a:off x="0" y="-4360"/>
            <a:ext cx="12192000" cy="8640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</p:spTree>
    <p:extLst>
      <p:ext uri="{BB962C8B-B14F-4D97-AF65-F5344CB8AC3E}">
        <p14:creationId xmlns:p14="http://schemas.microsoft.com/office/powerpoint/2010/main" val="476312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1"/>
            </a:lvl1pPr>
          </a:lstStyle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29102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6C95A6-CF97-4146-AB8E-96F77D4E81FA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891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840980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840980"/>
            <a:ext cx="53848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3DC7F5B-F962-40C3-829D-4B5967626AD1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57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8000" y="892834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ko-KR" altLang="en-US" dirty="0"/>
              <a:t>마스터 제목 스타일 편집</a:t>
            </a:r>
            <a:endParaRPr kumimoji="0" 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08000" y="1994804"/>
            <a:ext cx="5388864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6294968" y="1994804"/>
            <a:ext cx="5389033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508000" y="2458353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291073" y="2458353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502D7DA1-6C17-4183-B11F-95DBCE05D473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6601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pPr>
              <a:defRPr/>
            </a:pPr>
            <a:fld id="{5B7A9DCD-2275-47EF-878E-4073C7F73880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832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3F2EE75-8FD8-4179-93D8-139C0ECCF2F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2335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137995" y="77646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7137995" y="1716657"/>
            <a:ext cx="4511040" cy="491179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726C5C-6D9B-4068-A2BF-16865BCF239F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9170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5630A1-2EDA-4BE8-B876-86F9F4215A79}" type="slidenum">
              <a:rPr lang="ko-KR" altLang="en-US" smtClean="0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6430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직사각형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직사각형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직사각형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직사각형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직사각형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직사각형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직사각형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직사각형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직사각형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직사각형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571106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09600" y="1674482"/>
            <a:ext cx="10972800" cy="4900054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76950E27-4FE2-40CE-B401-D86AD36FFBE8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  <p:sp>
        <p:nvSpPr>
          <p:cNvPr id="20" name="TextBox 19"/>
          <p:cNvSpPr txBox="1"/>
          <p:nvPr userDrawn="1"/>
        </p:nvSpPr>
        <p:spPr>
          <a:xfrm>
            <a:off x="196813" y="6493261"/>
            <a:ext cx="19335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altLang="ko-KR" sz="1200" dirty="0">
                <a:latin typeface="+mn-lt"/>
              </a:rPr>
              <a:t>Network &amp; Database Lab.</a:t>
            </a:r>
            <a:endParaRPr lang="ko-KR" altLang="en-US" sz="1200" dirty="0">
              <a:latin typeface="+mn-lt"/>
            </a:endParaRPr>
          </a:p>
        </p:txBody>
      </p:sp>
      <p:sp>
        <p:nvSpPr>
          <p:cNvPr id="21" name="TextBox 20"/>
          <p:cNvSpPr txBox="1"/>
          <p:nvPr userDrawn="1"/>
        </p:nvSpPr>
        <p:spPr>
          <a:xfrm>
            <a:off x="9347143" y="6493261"/>
            <a:ext cx="2686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>
                <a:latin typeface="+mn-lt"/>
              </a:rPr>
              <a:t>Chungbuk</a:t>
            </a:r>
            <a:r>
              <a:rPr lang="en-US" altLang="ko-KR" sz="1200" dirty="0">
                <a:latin typeface="+mn-lt"/>
              </a:rPr>
              <a:t> National University, Korea</a:t>
            </a:r>
            <a:endParaRPr lang="ko-KR" altLang="en-US" sz="1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6173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1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1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1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1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12C512F0-6EFB-2E09-A7FE-DDB83E9AA11D}"/>
              </a:ext>
            </a:extLst>
          </p:cNvPr>
          <p:cNvSpPr/>
          <p:nvPr/>
        </p:nvSpPr>
        <p:spPr>
          <a:xfrm>
            <a:off x="688429" y="1483689"/>
            <a:ext cx="10666258" cy="1694577"/>
          </a:xfrm>
          <a:prstGeom prst="rect">
            <a:avLst/>
          </a:prstGeom>
          <a:solidFill>
            <a:srgbClr val="242852"/>
          </a:solidFill>
          <a:ln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4400" b="1" dirty="0">
                <a:solidFill>
                  <a:schemeClr val="bg1"/>
                </a:solidFill>
              </a:rPr>
              <a:t>2</a:t>
            </a:r>
            <a:r>
              <a:rPr lang="ko-KR" altLang="en-US" sz="4400" b="1" dirty="0">
                <a:solidFill>
                  <a:schemeClr val="bg1"/>
                </a:solidFill>
              </a:rPr>
              <a:t>급 </a:t>
            </a:r>
            <a:r>
              <a:rPr lang="en-US" altLang="ko-KR" sz="4400" b="1" dirty="0">
                <a:solidFill>
                  <a:schemeClr val="bg1"/>
                </a:solidFill>
              </a:rPr>
              <a:t>2</a:t>
            </a:r>
            <a:r>
              <a:rPr lang="ko-KR" altLang="en-US" sz="4400" b="1" dirty="0">
                <a:solidFill>
                  <a:schemeClr val="bg1"/>
                </a:solidFill>
              </a:rPr>
              <a:t>차</a:t>
            </a:r>
            <a:endParaRPr lang="en-US" altLang="ko-KR" sz="4400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8DC00-8AC3-2EC2-BE7F-692F8BC27C29}"/>
              </a:ext>
            </a:extLst>
          </p:cNvPr>
          <p:cNvSpPr txBox="1"/>
          <p:nvPr/>
        </p:nvSpPr>
        <p:spPr>
          <a:xfrm>
            <a:off x="2656513" y="4353886"/>
            <a:ext cx="68789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2024. 08. 08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dirty="0" err="1"/>
              <a:t>종석뢰</a:t>
            </a:r>
            <a:endParaRPr lang="ko-KR" altLang="en-US" dirty="0"/>
          </a:p>
          <a:p>
            <a:pPr algn="ctr"/>
            <a:endParaRPr lang="ko-KR" altLang="en-US" dirty="0"/>
          </a:p>
          <a:p>
            <a:pPr marL="64135" algn="ctr" defTabSz="508000"/>
            <a:r>
              <a:rPr lang="en-US" altLang="ko-KR" sz="1800" b="1" dirty="0">
                <a:solidFill>
                  <a:schemeClr val="tx1"/>
                </a:solidFill>
                <a:cs typeface="Arial" charset="0"/>
              </a:rPr>
              <a:t>zongshilei001@gmail.com</a:t>
            </a:r>
          </a:p>
        </p:txBody>
      </p:sp>
    </p:spTree>
    <p:extLst>
      <p:ext uri="{BB962C8B-B14F-4D97-AF65-F5344CB8AC3E}">
        <p14:creationId xmlns:p14="http://schemas.microsoft.com/office/powerpoint/2010/main" val="357812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B5028D-CE3A-8EB5-FBEA-CD1AC43B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</a:t>
            </a:r>
            <a:r>
              <a:rPr lang="en-US" altLang="ko-KR" dirty="0"/>
              <a:t>-</a:t>
            </a:r>
            <a:r>
              <a:rPr lang="ko-KR" altLang="en-US" dirty="0"/>
              <a:t>수정문제</a:t>
            </a:r>
            <a:r>
              <a:rPr lang="en-US" altLang="ko-KR" dirty="0"/>
              <a:t>9</a:t>
            </a:r>
            <a:endParaRPr lang="ko-KR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5DC4D4D7-EF6D-AAAB-3056-E3C6409895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4081" y="2009171"/>
            <a:ext cx="8078327" cy="3505689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31C7D0-1C53-C907-3DE1-41CF219D9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10</a:t>
            </a:fld>
            <a:endParaRPr lang="ko-KR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D44D591-74FA-8342-A8F2-746D87275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027" y="3289387"/>
            <a:ext cx="3029373" cy="166710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F017A18-6CFA-68C8-8FF4-735BF462EE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3027" y="5142127"/>
            <a:ext cx="2486372" cy="257211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02702B16-8C11-7897-1B2A-9F92D6780CF3}"/>
              </a:ext>
            </a:extLst>
          </p:cNvPr>
          <p:cNvSpPr/>
          <p:nvPr/>
        </p:nvSpPr>
        <p:spPr>
          <a:xfrm>
            <a:off x="764875" y="2742095"/>
            <a:ext cx="1802921" cy="191786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D79FC380-BD38-0745-DE08-12F3CC2E5725}"/>
              </a:ext>
            </a:extLst>
          </p:cNvPr>
          <p:cNvSpPr txBox="1">
            <a:spLocks/>
          </p:cNvSpPr>
          <p:nvPr/>
        </p:nvSpPr>
        <p:spPr>
          <a:xfrm>
            <a:off x="5425571" y="1162267"/>
            <a:ext cx="6490077" cy="1771614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800" dirty="0"/>
              <a:t>N</a:t>
            </a:r>
            <a:r>
              <a:rPr lang="ko-KR" altLang="en-US" sz="1800" dirty="0"/>
              <a:t>명의 후보에 대해 투표한 결과가 들어있는 리스트가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예를 들어 </a:t>
            </a:r>
            <a:r>
              <a:rPr lang="en-US" altLang="ko-KR" sz="1800" dirty="0"/>
              <a:t>5</a:t>
            </a:r>
            <a:r>
              <a:rPr lang="ko-KR" altLang="en-US" sz="1800" dirty="0"/>
              <a:t>명의 후보에 대해 투표를 진행한 결과가 </a:t>
            </a:r>
            <a:r>
              <a:rPr lang="en-US" altLang="ko-KR" sz="1800" dirty="0"/>
              <a:t>[2, 5, 3, 4, 1, 5, 1, 5, 5, 3]</a:t>
            </a:r>
            <a:r>
              <a:rPr lang="ko-KR" altLang="en-US" sz="1800" dirty="0"/>
              <a:t>이라면 순서대로 </a:t>
            </a:r>
            <a:r>
              <a:rPr lang="en-US" altLang="ko-KR" sz="1800" dirty="0"/>
              <a:t>[2</a:t>
            </a:r>
            <a:r>
              <a:rPr lang="ko-KR" altLang="en-US" sz="1800" dirty="0"/>
              <a:t>번</a:t>
            </a:r>
            <a:r>
              <a:rPr lang="en-US" altLang="ko-KR" sz="1800" dirty="0"/>
              <a:t>, 5</a:t>
            </a:r>
            <a:r>
              <a:rPr lang="ko-KR" altLang="en-US" sz="1800" dirty="0"/>
              <a:t>번</a:t>
            </a:r>
            <a:r>
              <a:rPr lang="en-US" altLang="ko-KR" sz="1800" dirty="0"/>
              <a:t>, 3</a:t>
            </a:r>
            <a:r>
              <a:rPr lang="ko-KR" altLang="en-US" sz="1800" dirty="0"/>
              <a:t>번</a:t>
            </a:r>
            <a:r>
              <a:rPr lang="en-US" altLang="ko-KR" sz="1800" dirty="0"/>
              <a:t>, 4</a:t>
            </a:r>
            <a:r>
              <a:rPr lang="ko-KR" altLang="en-US" sz="1800" dirty="0"/>
              <a:t>번</a:t>
            </a:r>
            <a:r>
              <a:rPr lang="en-US" altLang="ko-KR" sz="1800" dirty="0"/>
              <a:t>, 1</a:t>
            </a:r>
            <a:r>
              <a:rPr lang="ko-KR" altLang="en-US" sz="1800" dirty="0"/>
              <a:t>번</a:t>
            </a:r>
            <a:r>
              <a:rPr lang="en-US" altLang="ko-KR" sz="1800" dirty="0"/>
              <a:t>, 5</a:t>
            </a:r>
            <a:r>
              <a:rPr lang="ko-KR" altLang="en-US" sz="1800" dirty="0"/>
              <a:t>번</a:t>
            </a:r>
            <a:r>
              <a:rPr lang="en-US" altLang="ko-KR" sz="1800" dirty="0"/>
              <a:t>, 1</a:t>
            </a:r>
            <a:r>
              <a:rPr lang="ko-KR" altLang="en-US" sz="1800" dirty="0"/>
              <a:t>번</a:t>
            </a:r>
            <a:r>
              <a:rPr lang="en-US" altLang="ko-KR" sz="1800" dirty="0"/>
              <a:t>, 5</a:t>
            </a:r>
            <a:r>
              <a:rPr lang="ko-KR" altLang="en-US" sz="1800" dirty="0"/>
              <a:t>번</a:t>
            </a:r>
            <a:r>
              <a:rPr lang="en-US" altLang="ko-KR" sz="1800" dirty="0"/>
              <a:t>, 5</a:t>
            </a:r>
            <a:r>
              <a:rPr lang="ko-KR" altLang="en-US" sz="1800" dirty="0"/>
              <a:t>번</a:t>
            </a:r>
            <a:r>
              <a:rPr lang="en-US" altLang="ko-KR" sz="1800" dirty="0"/>
              <a:t>, 3</a:t>
            </a:r>
            <a:r>
              <a:rPr lang="ko-KR" altLang="en-US" sz="1800" dirty="0"/>
              <a:t>번</a:t>
            </a:r>
            <a:r>
              <a:rPr lang="en-US" altLang="ko-KR" sz="1800" dirty="0"/>
              <a:t>] </a:t>
            </a:r>
            <a:r>
              <a:rPr lang="ko-KR" altLang="en-US" sz="1800" dirty="0"/>
              <a:t>후보에 투표했음을 나타냅니다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이때</a:t>
            </a:r>
            <a:r>
              <a:rPr lang="en-US" altLang="ko-KR" sz="1800" dirty="0"/>
              <a:t>, </a:t>
            </a:r>
            <a:r>
              <a:rPr lang="ko-KR" altLang="en-US" sz="1800" dirty="0"/>
              <a:t>정확히 </a:t>
            </a:r>
            <a:r>
              <a:rPr lang="en-US" altLang="ko-KR" sz="1800" dirty="0"/>
              <a:t>K </a:t>
            </a:r>
            <a:r>
              <a:rPr lang="ko-KR" altLang="en-US" sz="1800" dirty="0"/>
              <a:t>표를 받은 후보는 총 몇 명인지 구하려 합니다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7348824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7F87C9-3C8C-C04F-16F4-BDE33FFDB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</a:t>
            </a:r>
            <a:r>
              <a:rPr lang="en-US" altLang="ko-KR" dirty="0"/>
              <a:t>-</a:t>
            </a:r>
            <a:r>
              <a:rPr lang="ko-KR" altLang="en-US" dirty="0"/>
              <a:t>수정문제</a:t>
            </a:r>
            <a:r>
              <a:rPr lang="en-US" altLang="ko-KR" dirty="0"/>
              <a:t>10</a:t>
            </a:r>
            <a:endParaRPr lang="ko-KR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F984BADC-3B8C-C75C-15FD-089AE1994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990" y="2165874"/>
            <a:ext cx="8125959" cy="3658111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E2DD07A-2512-5BE9-2ADD-4F44F57D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11</a:t>
            </a:fld>
            <a:endParaRPr lang="ko-KR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76D58D8-A3BE-F66E-FBA5-BFEE99FB5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9978" y="1919450"/>
            <a:ext cx="2562583" cy="225774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C49A2B0A-1D4D-5ED8-9F24-AABFBD3735E1}"/>
              </a:ext>
            </a:extLst>
          </p:cNvPr>
          <p:cNvSpPr/>
          <p:nvPr/>
        </p:nvSpPr>
        <p:spPr>
          <a:xfrm>
            <a:off x="1147312" y="3786996"/>
            <a:ext cx="1802921" cy="347062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78FF714-8920-243A-3441-0FE64DC0CD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0298" y="4536671"/>
            <a:ext cx="2772162" cy="20005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731944F1-E1F5-FC45-B5EA-8FD4966DFDB6}"/>
              </a:ext>
            </a:extLst>
          </p:cNvPr>
          <p:cNvSpPr txBox="1"/>
          <p:nvPr/>
        </p:nvSpPr>
        <p:spPr>
          <a:xfrm>
            <a:off x="6633752" y="5096205"/>
            <a:ext cx="464870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/>
              <a:t>0+10000 + 10000 + 30000 + 50000 = 100000</a:t>
            </a:r>
            <a:endParaRPr lang="ko-KR" altLang="en-US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C8573D7-DD8B-B1B7-51EE-1BBD34616C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2889" y="1637906"/>
            <a:ext cx="5268060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061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2871E-60E0-99CF-8F36-872E5498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diagram</a:t>
            </a:r>
            <a:endParaRPr lang="ko-KR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F48D50-8864-9780-3707-CF0A61062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4482"/>
            <a:ext cx="10972800" cy="602892"/>
          </a:xfrm>
        </p:spPr>
        <p:txBody>
          <a:bodyPr>
            <a:normAutofit fontScale="70000" lnSpcReduction="20000"/>
          </a:bodyPr>
          <a:lstStyle/>
          <a:p>
            <a:r>
              <a:rPr lang="ko-KR" altLang="en-US" dirty="0"/>
              <a:t>클래스 다이어그램의 주 목적은 </a:t>
            </a:r>
            <a:r>
              <a:rPr lang="ko-KR" altLang="en-US" dirty="0" err="1"/>
              <a:t>클래스간의</a:t>
            </a:r>
            <a:r>
              <a:rPr lang="ko-KR" altLang="en-US" dirty="0"/>
              <a:t> 관계를 한눈에 쉽게 보고 의존 관계를 파악하는 것에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05D4B9-4E7E-0385-4BB4-897A5B3F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12</a:t>
            </a:fld>
            <a:endParaRPr lang="ko-KR" altLang="en-US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6919D616-B272-C2B5-8D8B-F3892830F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694" y="2313950"/>
            <a:ext cx="5868860" cy="406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0219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AAB514-5953-7A4D-E112-6337ED44C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4482"/>
            <a:ext cx="10972800" cy="707362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The generalization relationship is also called the </a:t>
            </a:r>
            <a:r>
              <a:rPr lang="en-US" altLang="ko-KR" dirty="0">
                <a:solidFill>
                  <a:srgbClr val="FF0000"/>
                </a:solidFill>
              </a:rPr>
              <a:t>inheritance</a:t>
            </a:r>
            <a:r>
              <a:rPr lang="en-US" altLang="ko-KR" dirty="0"/>
              <a:t> relationship, where a </a:t>
            </a:r>
            <a:r>
              <a:rPr lang="en-US" altLang="ko-KR" dirty="0">
                <a:solidFill>
                  <a:srgbClr val="FF0000"/>
                </a:solidFill>
              </a:rPr>
              <a:t>subclass</a:t>
            </a:r>
            <a:r>
              <a:rPr lang="en-US" altLang="ko-KR" dirty="0"/>
              <a:t> obtains the properties and behaviors of the </a:t>
            </a:r>
            <a:r>
              <a:rPr lang="en-US" altLang="ko-KR" dirty="0">
                <a:solidFill>
                  <a:srgbClr val="FF0000"/>
                </a:solidFill>
              </a:rPr>
              <a:t>parent class </a:t>
            </a:r>
            <a:r>
              <a:rPr lang="en-US" altLang="ko-KR" dirty="0"/>
              <a:t>by inheriting the parent class.</a:t>
            </a:r>
            <a:endParaRPr lang="ko-KR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80E04-3E9E-6FA4-8B11-0D9B140B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13</a:t>
            </a:fld>
            <a:endParaRPr lang="ko-KR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AF47276-CE5C-CDCE-F3B4-AC2E2136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1500"/>
            <a:ext cx="10972800" cy="1066800"/>
          </a:xfrm>
        </p:spPr>
        <p:txBody>
          <a:bodyPr/>
          <a:lstStyle/>
          <a:p>
            <a:r>
              <a:rPr lang="en-US" altLang="ko-KR" dirty="0"/>
              <a:t>Class diagram(Generalization)</a:t>
            </a:r>
            <a:endParaRPr lang="ko-KR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475C30-3801-AD36-3371-FEAF63D57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9442" y="2251495"/>
            <a:ext cx="3338046" cy="428732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4C45AF50-B204-DA38-E162-DBE1777BB96E}"/>
              </a:ext>
            </a:extLst>
          </p:cNvPr>
          <p:cNvSpPr/>
          <p:nvPr/>
        </p:nvSpPr>
        <p:spPr>
          <a:xfrm>
            <a:off x="2303253" y="2907103"/>
            <a:ext cx="1302589" cy="707366"/>
          </a:xfrm>
          <a:prstGeom prst="rect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Animal</a:t>
            </a:r>
          </a:p>
          <a:p>
            <a:pPr algn="ctr"/>
            <a:r>
              <a:rPr lang="en-US" altLang="zh-CN" dirty="0">
                <a:solidFill>
                  <a:srgbClr val="FF0000"/>
                </a:solidFill>
              </a:rPr>
              <a:t>self.name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9" name="等腰三角形 8">
            <a:extLst>
              <a:ext uri="{FF2B5EF4-FFF2-40B4-BE49-F238E27FC236}">
                <a16:creationId xmlns:a16="http://schemas.microsoft.com/office/drawing/2014/main" id="{6542C14F-A42D-5762-5EFB-6F3A3BFE5428}"/>
              </a:ext>
            </a:extLst>
          </p:cNvPr>
          <p:cNvSpPr/>
          <p:nvPr/>
        </p:nvSpPr>
        <p:spPr>
          <a:xfrm>
            <a:off x="2844560" y="3614468"/>
            <a:ext cx="219973" cy="284671"/>
          </a:xfrm>
          <a:prstGeom prst="triangl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53DCF495-39D2-B521-2912-C6BD72B56B78}"/>
              </a:ext>
            </a:extLst>
          </p:cNvPr>
          <p:cNvCxnSpPr>
            <a:cxnSpLocks/>
          </p:cNvCxnSpPr>
          <p:nvPr/>
        </p:nvCxnSpPr>
        <p:spPr>
          <a:xfrm rot="16200000" flipH="1">
            <a:off x="2917884" y="3935801"/>
            <a:ext cx="1190446" cy="1117122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0314FA76-323A-DAA2-C9FA-FFBF12D3766E}"/>
              </a:ext>
            </a:extLst>
          </p:cNvPr>
          <p:cNvCxnSpPr>
            <a:cxnSpLocks/>
          </p:cNvCxnSpPr>
          <p:nvPr/>
        </p:nvCxnSpPr>
        <p:spPr>
          <a:xfrm rot="5400000">
            <a:off x="1691257" y="3868472"/>
            <a:ext cx="1271438" cy="12551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 20">
            <a:extLst>
              <a:ext uri="{FF2B5EF4-FFF2-40B4-BE49-F238E27FC236}">
                <a16:creationId xmlns:a16="http://schemas.microsoft.com/office/drawing/2014/main" id="{A1A90733-6AE9-E713-24FC-76233B0ABADB}"/>
              </a:ext>
            </a:extLst>
          </p:cNvPr>
          <p:cNvSpPr/>
          <p:nvPr/>
        </p:nvSpPr>
        <p:spPr>
          <a:xfrm>
            <a:off x="937404" y="5144702"/>
            <a:ext cx="1302589" cy="707366"/>
          </a:xfrm>
          <a:prstGeom prst="rect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Dog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self.name()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1702183-37D0-C315-CFD6-CE246F1374B5}"/>
              </a:ext>
            </a:extLst>
          </p:cNvPr>
          <p:cNvSpPr/>
          <p:nvPr/>
        </p:nvSpPr>
        <p:spPr>
          <a:xfrm>
            <a:off x="3420373" y="5103482"/>
            <a:ext cx="1302589" cy="707366"/>
          </a:xfrm>
          <a:prstGeom prst="rect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Cat</a:t>
            </a:r>
          </a:p>
          <a:p>
            <a:pPr algn="ctr"/>
            <a:r>
              <a:rPr lang="en-US" altLang="ko-KR" dirty="0">
                <a:solidFill>
                  <a:srgbClr val="FF0000"/>
                </a:solidFill>
              </a:rPr>
              <a:t>self.name()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664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AAB514-5953-7A4D-E112-6337ED44C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74481"/>
            <a:ext cx="11165458" cy="707366"/>
          </a:xfrm>
        </p:spPr>
        <p:txBody>
          <a:bodyPr>
            <a:normAutofit fontScale="85000" lnSpcReduction="20000"/>
          </a:bodyPr>
          <a:lstStyle/>
          <a:p>
            <a:r>
              <a:rPr lang="en-US" altLang="ko-KR" dirty="0"/>
              <a:t>Realization in programming refers to converting the designed code logic into specific, executable code.</a:t>
            </a:r>
            <a:endParaRPr lang="ko-KR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80E04-3E9E-6FA4-8B11-0D9B140B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14</a:t>
            </a:fld>
            <a:endParaRPr lang="ko-KR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AF47276-CE5C-CDCE-F3B4-AC2E2136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1500"/>
            <a:ext cx="10972800" cy="1066800"/>
          </a:xfrm>
        </p:spPr>
        <p:txBody>
          <a:bodyPr/>
          <a:lstStyle/>
          <a:p>
            <a:r>
              <a:rPr lang="en-US" altLang="ko-KR" dirty="0"/>
              <a:t>Class diagram(Realization)</a:t>
            </a:r>
            <a:endParaRPr lang="ko-KR" altLang="en-US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1A90733-6AE9-E713-24FC-76233B0ABADB}"/>
              </a:ext>
            </a:extLst>
          </p:cNvPr>
          <p:cNvSpPr/>
          <p:nvPr/>
        </p:nvSpPr>
        <p:spPr>
          <a:xfrm>
            <a:off x="5867401" y="3854100"/>
            <a:ext cx="1302589" cy="707366"/>
          </a:xfrm>
          <a:prstGeom prst="rect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calculator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BA536E8-2A73-936D-51BE-22E1E094C6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0747" y="2210039"/>
            <a:ext cx="3883553" cy="4329849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8F40AC21-8A9B-BF92-B48C-F7BE91CC5716}"/>
              </a:ext>
            </a:extLst>
          </p:cNvPr>
          <p:cNvCxnSpPr>
            <a:cxnSpLocks/>
          </p:cNvCxnSpPr>
          <p:nvPr/>
        </p:nvCxnSpPr>
        <p:spPr>
          <a:xfrm>
            <a:off x="4711461" y="3413434"/>
            <a:ext cx="1155940" cy="62972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A6EC3FEC-8867-A333-4E84-328991146B60}"/>
              </a:ext>
            </a:extLst>
          </p:cNvPr>
          <p:cNvSpPr/>
          <p:nvPr/>
        </p:nvSpPr>
        <p:spPr>
          <a:xfrm>
            <a:off x="4280141" y="3131389"/>
            <a:ext cx="431320" cy="404484"/>
          </a:xfrm>
          <a:prstGeom prst="ellips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700" dirty="0"/>
          </a:p>
        </p:txBody>
      </p: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41A2677D-8E3E-B5EB-CADA-DF6F6BF76CEB}"/>
              </a:ext>
            </a:extLst>
          </p:cNvPr>
          <p:cNvCxnSpPr>
            <a:cxnSpLocks/>
          </p:cNvCxnSpPr>
          <p:nvPr/>
        </p:nvCxnSpPr>
        <p:spPr>
          <a:xfrm>
            <a:off x="4564812" y="4185276"/>
            <a:ext cx="1302589" cy="838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772FFEF0-10CB-237B-E586-912D101FEBEE}"/>
              </a:ext>
            </a:extLst>
          </p:cNvPr>
          <p:cNvSpPr/>
          <p:nvPr/>
        </p:nvSpPr>
        <p:spPr>
          <a:xfrm>
            <a:off x="4133492" y="3963616"/>
            <a:ext cx="431320" cy="404484"/>
          </a:xfrm>
          <a:prstGeom prst="ellips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1A6FDC8-456F-1CCE-9831-91F9E00FC476}"/>
              </a:ext>
            </a:extLst>
          </p:cNvPr>
          <p:cNvCxnSpPr>
            <a:cxnSpLocks/>
          </p:cNvCxnSpPr>
          <p:nvPr/>
        </p:nvCxnSpPr>
        <p:spPr>
          <a:xfrm flipV="1">
            <a:off x="4561576" y="4376487"/>
            <a:ext cx="1309061" cy="62829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椭圆 19">
            <a:extLst>
              <a:ext uri="{FF2B5EF4-FFF2-40B4-BE49-F238E27FC236}">
                <a16:creationId xmlns:a16="http://schemas.microsoft.com/office/drawing/2014/main" id="{E09ECE30-05DA-7778-5D43-CA2C6E880E2F}"/>
              </a:ext>
            </a:extLst>
          </p:cNvPr>
          <p:cNvSpPr/>
          <p:nvPr/>
        </p:nvSpPr>
        <p:spPr>
          <a:xfrm>
            <a:off x="4130256" y="4783126"/>
            <a:ext cx="431320" cy="404484"/>
          </a:xfrm>
          <a:prstGeom prst="ellips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A3415EE-9E39-9189-B90A-863F98A692ED}"/>
                  </a:ext>
                </a:extLst>
              </p:cNvPr>
              <p:cNvSpPr txBox="1"/>
              <p:nvPr/>
            </p:nvSpPr>
            <p:spPr>
              <a:xfrm>
                <a:off x="4176623" y="2740067"/>
                <a:ext cx="534838" cy="382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𝑎𝑑𝑑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A3415EE-9E39-9189-B90A-863F98A692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6623" y="2740067"/>
                <a:ext cx="534838" cy="382935"/>
              </a:xfrm>
              <a:prstGeom prst="rect">
                <a:avLst/>
              </a:prstGeom>
              <a:blipFill>
                <a:blip r:embed="rId3"/>
                <a:stretch>
                  <a:fillRect r="-6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18BA994-D834-D792-4B9E-9D539C339D84}"/>
                  </a:ext>
                </a:extLst>
              </p:cNvPr>
              <p:cNvSpPr txBox="1"/>
              <p:nvPr/>
            </p:nvSpPr>
            <p:spPr>
              <a:xfrm>
                <a:off x="4012722" y="3585128"/>
                <a:ext cx="534838" cy="3700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𝑠𝑢𝑏𝑠𝑡𝑟𝑎𝑐𝑡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18BA994-D834-D792-4B9E-9D539C339D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722" y="3585128"/>
                <a:ext cx="534838" cy="370038"/>
              </a:xfrm>
              <a:prstGeom prst="rect">
                <a:avLst/>
              </a:prstGeom>
              <a:blipFill>
                <a:blip r:embed="rId4"/>
                <a:stretch>
                  <a:fillRect r="-11818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EC86FEE-BE35-0A3F-80DE-C5851429D9C3}"/>
                  </a:ext>
                </a:extLst>
              </p:cNvPr>
              <p:cNvSpPr txBox="1"/>
              <p:nvPr/>
            </p:nvSpPr>
            <p:spPr>
              <a:xfrm>
                <a:off x="4033210" y="4477553"/>
                <a:ext cx="534838" cy="3700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𝑚𝑢𝑙𝑡𝑖𝑝𝑙𝑦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EC86FEE-BE35-0A3F-80DE-C5851429D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210" y="4477553"/>
                <a:ext cx="534838" cy="370038"/>
              </a:xfrm>
              <a:prstGeom prst="rect">
                <a:avLst/>
              </a:prstGeom>
              <a:blipFill>
                <a:blip r:embed="rId5"/>
                <a:stretch>
                  <a:fillRect l="-3448" r="-105747" b="-1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0FEFE844-6416-7414-2DB6-4C1ADDC8A5AD}"/>
              </a:ext>
            </a:extLst>
          </p:cNvPr>
          <p:cNvCxnSpPr>
            <a:cxnSpLocks/>
          </p:cNvCxnSpPr>
          <p:nvPr/>
        </p:nvCxnSpPr>
        <p:spPr>
          <a:xfrm flipV="1">
            <a:off x="4568048" y="4499236"/>
            <a:ext cx="1299353" cy="11252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椭圆 28">
            <a:extLst>
              <a:ext uri="{FF2B5EF4-FFF2-40B4-BE49-F238E27FC236}">
                <a16:creationId xmlns:a16="http://schemas.microsoft.com/office/drawing/2014/main" id="{5C5ECD3C-0591-8516-0B03-1FA23F1D395A}"/>
              </a:ext>
            </a:extLst>
          </p:cNvPr>
          <p:cNvSpPr/>
          <p:nvPr/>
        </p:nvSpPr>
        <p:spPr>
          <a:xfrm>
            <a:off x="4136728" y="5402848"/>
            <a:ext cx="431320" cy="404484"/>
          </a:xfrm>
          <a:prstGeom prst="ellips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994383A-FF90-8903-9BF8-61776892F1E5}"/>
                  </a:ext>
                </a:extLst>
              </p:cNvPr>
              <p:cNvSpPr txBox="1"/>
              <p:nvPr/>
            </p:nvSpPr>
            <p:spPr>
              <a:xfrm>
                <a:off x="4039682" y="5097275"/>
                <a:ext cx="534838" cy="3700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𝑑𝑖𝑣𝑖𝑑𝑒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994383A-FF90-8903-9BF8-61776892F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9682" y="5097275"/>
                <a:ext cx="534838" cy="370038"/>
              </a:xfrm>
              <a:prstGeom prst="rect">
                <a:avLst/>
              </a:prstGeom>
              <a:blipFill>
                <a:blip r:embed="rId6"/>
                <a:stretch>
                  <a:fillRect r="-5632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矩形 31">
            <a:extLst>
              <a:ext uri="{FF2B5EF4-FFF2-40B4-BE49-F238E27FC236}">
                <a16:creationId xmlns:a16="http://schemas.microsoft.com/office/drawing/2014/main" id="{948B4B1D-ACFD-ADD2-4A02-C1034957659E}"/>
              </a:ext>
            </a:extLst>
          </p:cNvPr>
          <p:cNvSpPr/>
          <p:nvPr/>
        </p:nvSpPr>
        <p:spPr>
          <a:xfrm>
            <a:off x="21624" y="4014417"/>
            <a:ext cx="1302589" cy="707366"/>
          </a:xfrm>
          <a:prstGeom prst="rect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Class A</a:t>
            </a:r>
            <a:endParaRPr lang="ko-KR" altLang="en-US" dirty="0"/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34C57BA-66B8-64BC-35C7-9A2FAE10A981}"/>
              </a:ext>
            </a:extLst>
          </p:cNvPr>
          <p:cNvCxnSpPr>
            <a:cxnSpLocks/>
            <a:stCxn id="32" idx="3"/>
          </p:cNvCxnSpPr>
          <p:nvPr/>
        </p:nvCxnSpPr>
        <p:spPr bwMode="auto">
          <a:xfrm>
            <a:off x="1324213" y="4368100"/>
            <a:ext cx="905774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D6B00503-69D4-3FBE-D745-F719B3B1FF10}"/>
              </a:ext>
            </a:extLst>
          </p:cNvPr>
          <p:cNvSpPr/>
          <p:nvPr/>
        </p:nvSpPr>
        <p:spPr>
          <a:xfrm>
            <a:off x="2522569" y="4014417"/>
            <a:ext cx="1302589" cy="707366"/>
          </a:xfrm>
          <a:prstGeom prst="rect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&lt;&lt;interface&gt;&gt;</a:t>
            </a:r>
          </a:p>
          <a:p>
            <a:pPr algn="ctr"/>
            <a:r>
              <a:rPr lang="en-US" altLang="ko-KR" dirty="0"/>
              <a:t>Class B</a:t>
            </a:r>
            <a:endParaRPr lang="ko-KR" altLang="en-US" dirty="0"/>
          </a:p>
        </p:txBody>
      </p:sp>
      <p:sp>
        <p:nvSpPr>
          <p:cNvPr id="35" name="等腰三角形 34">
            <a:extLst>
              <a:ext uri="{FF2B5EF4-FFF2-40B4-BE49-F238E27FC236}">
                <a16:creationId xmlns:a16="http://schemas.microsoft.com/office/drawing/2014/main" id="{37CAEFCD-13FF-7355-8AB4-96E37588F956}"/>
              </a:ext>
            </a:extLst>
          </p:cNvPr>
          <p:cNvSpPr/>
          <p:nvPr/>
        </p:nvSpPr>
        <p:spPr>
          <a:xfrm rot="5400000">
            <a:off x="2261559" y="4208545"/>
            <a:ext cx="219973" cy="284671"/>
          </a:xfrm>
          <a:prstGeom prst="triangl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983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C2871E-60E0-99CF-8F36-872E54987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 diagram(Dependency)</a:t>
            </a:r>
            <a:endParaRPr lang="ko-KR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F48D50-8864-9780-3707-CF0A61062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4482"/>
            <a:ext cx="10972800" cy="602892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A dependency describes the relationship between a class (or object) and another class (or object).</a:t>
            </a:r>
            <a:endParaRPr lang="ko-KR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205D4B9-4E7E-0385-4BB4-897A5B3F1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15</a:t>
            </a:fld>
            <a:endParaRPr lang="ko-KR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CB28142-D9A5-3AE6-BB2C-A200829A4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1538" y="2323941"/>
            <a:ext cx="3296110" cy="396295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31F66DC-8A6A-BA5E-FE3E-C59A195B6AAD}"/>
              </a:ext>
            </a:extLst>
          </p:cNvPr>
          <p:cNvSpPr/>
          <p:nvPr/>
        </p:nvSpPr>
        <p:spPr>
          <a:xfrm>
            <a:off x="1604513" y="3873261"/>
            <a:ext cx="1302589" cy="707366"/>
          </a:xfrm>
          <a:prstGeom prst="rect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Printer</a:t>
            </a:r>
            <a:endParaRPr lang="ko-KR" altLang="en-US" dirty="0"/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D3A6068A-90F7-F25E-E934-583F564F7677}"/>
              </a:ext>
            </a:extLst>
          </p:cNvPr>
          <p:cNvCxnSpPr>
            <a:cxnSpLocks/>
            <a:stCxn id="7" idx="3"/>
          </p:cNvCxnSpPr>
          <p:nvPr/>
        </p:nvCxnSpPr>
        <p:spPr bwMode="auto">
          <a:xfrm>
            <a:off x="2907102" y="4226944"/>
            <a:ext cx="905774" cy="0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ysDash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FFE600B0-9B6C-5841-DE43-BF3995C0D0A6}"/>
              </a:ext>
            </a:extLst>
          </p:cNvPr>
          <p:cNvSpPr/>
          <p:nvPr/>
        </p:nvSpPr>
        <p:spPr>
          <a:xfrm>
            <a:off x="3812876" y="3881887"/>
            <a:ext cx="1302589" cy="707366"/>
          </a:xfrm>
          <a:prstGeom prst="rect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Document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9975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AAB514-5953-7A4D-E112-6337ED44C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4482"/>
            <a:ext cx="10367888" cy="404484"/>
          </a:xfrm>
        </p:spPr>
        <p:txBody>
          <a:bodyPr>
            <a:normAutofit fontScale="70000" lnSpcReduction="20000"/>
          </a:bodyPr>
          <a:lstStyle/>
          <a:p>
            <a:r>
              <a:rPr lang="en-US" altLang="ko-KR" dirty="0"/>
              <a:t>An association relationship represents an object relationship between two classes.</a:t>
            </a:r>
            <a:endParaRPr lang="ko-KR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E80E04-3E9E-6FA4-8B11-0D9B140B8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16</a:t>
            </a:fld>
            <a:endParaRPr lang="ko-KR" altLang="en-US" dirty="0"/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1AF47276-CE5C-CDCE-F3B4-AC2E21364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1500"/>
            <a:ext cx="10972800" cy="1066800"/>
          </a:xfrm>
        </p:spPr>
        <p:txBody>
          <a:bodyPr/>
          <a:lstStyle/>
          <a:p>
            <a:r>
              <a:rPr lang="en-US" altLang="ko-KR" dirty="0"/>
              <a:t>Class diagram(Association)</a:t>
            </a:r>
            <a:endParaRPr lang="ko-KR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45AF50-B204-DA38-E162-DBE1777BB96E}"/>
              </a:ext>
            </a:extLst>
          </p:cNvPr>
          <p:cNvSpPr/>
          <p:nvPr/>
        </p:nvSpPr>
        <p:spPr>
          <a:xfrm>
            <a:off x="9313648" y="2788728"/>
            <a:ext cx="1302589" cy="707366"/>
          </a:xfrm>
          <a:prstGeom prst="rect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House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1A90733-6AE9-E713-24FC-76233B0ABADB}"/>
              </a:ext>
            </a:extLst>
          </p:cNvPr>
          <p:cNvSpPr/>
          <p:nvPr/>
        </p:nvSpPr>
        <p:spPr>
          <a:xfrm>
            <a:off x="9313649" y="5183518"/>
            <a:ext cx="1302589" cy="707366"/>
          </a:xfrm>
          <a:prstGeom prst="rect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room</a:t>
            </a:r>
          </a:p>
        </p:txBody>
      </p:sp>
      <p:sp>
        <p:nvSpPr>
          <p:cNvPr id="12" name="流程图: 决策 11">
            <a:extLst>
              <a:ext uri="{FF2B5EF4-FFF2-40B4-BE49-F238E27FC236}">
                <a16:creationId xmlns:a16="http://schemas.microsoft.com/office/drawing/2014/main" id="{08C8FCD9-E100-7E1A-04C9-DB8FD0D23150}"/>
              </a:ext>
            </a:extLst>
          </p:cNvPr>
          <p:cNvSpPr/>
          <p:nvPr/>
        </p:nvSpPr>
        <p:spPr>
          <a:xfrm>
            <a:off x="9839860" y="3494896"/>
            <a:ext cx="250166" cy="306237"/>
          </a:xfrm>
          <a:prstGeom prst="flowChartDecision">
            <a:avLst/>
          </a:prstGeom>
          <a:solidFill>
            <a:schemeClr val="tx1"/>
          </a:solidFill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B05573C-4C61-1310-70C8-47EC9EEC809E}"/>
              </a:ext>
            </a:extLst>
          </p:cNvPr>
          <p:cNvSpPr/>
          <p:nvPr/>
        </p:nvSpPr>
        <p:spPr>
          <a:xfrm>
            <a:off x="7228214" y="2787530"/>
            <a:ext cx="1302589" cy="707366"/>
          </a:xfrm>
          <a:prstGeom prst="rect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Department</a:t>
            </a:r>
            <a:endParaRPr lang="en-US" altLang="ko-KR" sz="14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B399984D-D807-E4A7-E306-F42E1584B0D7}"/>
              </a:ext>
            </a:extLst>
          </p:cNvPr>
          <p:cNvSpPr/>
          <p:nvPr/>
        </p:nvSpPr>
        <p:spPr>
          <a:xfrm>
            <a:off x="7228215" y="5183518"/>
            <a:ext cx="1302589" cy="707366"/>
          </a:xfrm>
          <a:prstGeom prst="rect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Employee</a:t>
            </a:r>
          </a:p>
        </p:txBody>
      </p:sp>
      <p:sp>
        <p:nvSpPr>
          <p:cNvPr id="24" name="流程图: 决策 23">
            <a:extLst>
              <a:ext uri="{FF2B5EF4-FFF2-40B4-BE49-F238E27FC236}">
                <a16:creationId xmlns:a16="http://schemas.microsoft.com/office/drawing/2014/main" id="{D17BE3FF-A20D-8C1E-0FCE-630C54477C5C}"/>
              </a:ext>
            </a:extLst>
          </p:cNvPr>
          <p:cNvSpPr/>
          <p:nvPr/>
        </p:nvSpPr>
        <p:spPr>
          <a:xfrm>
            <a:off x="7754426" y="3494896"/>
            <a:ext cx="250166" cy="306237"/>
          </a:xfrm>
          <a:prstGeom prst="flowChartDecision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29E3E6A-A7E7-986F-ACB7-498F292381C4}"/>
              </a:ext>
            </a:extLst>
          </p:cNvPr>
          <p:cNvSpPr/>
          <p:nvPr/>
        </p:nvSpPr>
        <p:spPr>
          <a:xfrm>
            <a:off x="1799323" y="2817971"/>
            <a:ext cx="1302589" cy="707366"/>
          </a:xfrm>
          <a:prstGeom prst="rect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address</a:t>
            </a:r>
            <a:endParaRPr lang="en-US" altLang="ko-KR" sz="1400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7B523C9-1CA2-82BC-ED6C-501AAF9D3564}"/>
              </a:ext>
            </a:extLst>
          </p:cNvPr>
          <p:cNvSpPr/>
          <p:nvPr/>
        </p:nvSpPr>
        <p:spPr>
          <a:xfrm>
            <a:off x="1799324" y="5213959"/>
            <a:ext cx="1302589" cy="707366"/>
          </a:xfrm>
          <a:prstGeom prst="rect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43F17E04-96DF-6475-FCF1-16F23E601142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2450618" y="3525337"/>
            <a:ext cx="1" cy="168862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AF58DFCB-87B1-312E-1BB8-937752126EC8}"/>
              </a:ext>
            </a:extLst>
          </p:cNvPr>
          <p:cNvSpPr/>
          <p:nvPr/>
        </p:nvSpPr>
        <p:spPr>
          <a:xfrm>
            <a:off x="3925016" y="2787530"/>
            <a:ext cx="1302589" cy="707366"/>
          </a:xfrm>
          <a:prstGeom prst="rect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address</a:t>
            </a:r>
            <a:endParaRPr lang="en-US" altLang="ko-KR" sz="1400" dirty="0"/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2BA9F958-CD88-8547-F2D0-877C13EB7ED4}"/>
              </a:ext>
            </a:extLst>
          </p:cNvPr>
          <p:cNvSpPr/>
          <p:nvPr/>
        </p:nvSpPr>
        <p:spPr>
          <a:xfrm>
            <a:off x="3925017" y="5183518"/>
            <a:ext cx="1302589" cy="707366"/>
          </a:xfrm>
          <a:prstGeom prst="rect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user</a:t>
            </a:r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0DDC9775-C6E0-B5D6-9141-4BE3D948DA1C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 bwMode="auto">
          <a:xfrm flipH="1" flipV="1">
            <a:off x="4576311" y="3494896"/>
            <a:ext cx="1" cy="1688622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DE9091A9-E470-0E4E-69B9-C2CB0420F6C3}"/>
              </a:ext>
            </a:extLst>
          </p:cNvPr>
          <p:cNvCxnSpPr>
            <a:cxnSpLocks/>
            <a:stCxn id="20" idx="0"/>
          </p:cNvCxnSpPr>
          <p:nvPr/>
        </p:nvCxnSpPr>
        <p:spPr bwMode="auto">
          <a:xfrm flipH="1" flipV="1">
            <a:off x="7879508" y="3797189"/>
            <a:ext cx="2" cy="1386329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B4C9012D-4725-A9E0-0118-89A02D4C301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9968530" y="3797189"/>
            <a:ext cx="2" cy="1386329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A620F69D-A496-93E9-A239-E66378FCF0BC}"/>
              </a:ext>
            </a:extLst>
          </p:cNvPr>
          <p:cNvSpPr txBox="1"/>
          <p:nvPr/>
        </p:nvSpPr>
        <p:spPr>
          <a:xfrm>
            <a:off x="7146984" y="6147647"/>
            <a:ext cx="121828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/>
              <a:t>aggregation</a:t>
            </a:r>
            <a:endParaRPr lang="ko-KR" altLang="en-US" dirty="0"/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52E3679-E4DF-9BC5-0B2D-2255A3999EEE}"/>
              </a:ext>
            </a:extLst>
          </p:cNvPr>
          <p:cNvSpPr txBox="1"/>
          <p:nvPr/>
        </p:nvSpPr>
        <p:spPr>
          <a:xfrm>
            <a:off x="9500547" y="6147646"/>
            <a:ext cx="123110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/>
              <a:t>composition</a:t>
            </a:r>
            <a:endParaRPr lang="ko-KR" altLang="en-US" dirty="0"/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C28EAF07-A10F-8461-5DC0-6C87AAB88D7C}"/>
              </a:ext>
            </a:extLst>
          </p:cNvPr>
          <p:cNvSpPr txBox="1"/>
          <p:nvPr/>
        </p:nvSpPr>
        <p:spPr>
          <a:xfrm>
            <a:off x="1799323" y="6027600"/>
            <a:ext cx="11541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/>
              <a:t>association</a:t>
            </a: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BE5AA1E8-1062-84CC-80E0-51C2B5355E02}"/>
              </a:ext>
            </a:extLst>
          </p:cNvPr>
          <p:cNvSpPr txBox="1"/>
          <p:nvPr/>
        </p:nvSpPr>
        <p:spPr>
          <a:xfrm>
            <a:off x="3999229" y="6027600"/>
            <a:ext cx="1154162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altLang="ko-KR" dirty="0"/>
              <a:t>Directed</a:t>
            </a:r>
          </a:p>
          <a:p>
            <a:r>
              <a:rPr lang="en-US" altLang="ko-KR" dirty="0"/>
              <a:t>association</a:t>
            </a:r>
          </a:p>
        </p:txBody>
      </p:sp>
    </p:spTree>
    <p:extLst>
      <p:ext uri="{BB962C8B-B14F-4D97-AF65-F5344CB8AC3E}">
        <p14:creationId xmlns:p14="http://schemas.microsoft.com/office/powerpoint/2010/main" val="298301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06F6DE-D728-5F6A-84F7-56351A4DC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17</a:t>
            </a:fld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2176DD0-D2D9-B71E-F547-F540A0B3B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862" y="2914969"/>
            <a:ext cx="4600575" cy="2514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FF291BDD-6D49-D540-FF1C-19E3FC170917}"/>
              </a:ext>
            </a:extLst>
          </p:cNvPr>
          <p:cNvCxnSpPr>
            <a:cxnSpLocks/>
          </p:cNvCxnSpPr>
          <p:nvPr/>
        </p:nvCxnSpPr>
        <p:spPr bwMode="auto">
          <a:xfrm flipV="1">
            <a:off x="4474233" y="2588603"/>
            <a:ext cx="2425112" cy="1553474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02124879-BA0E-D24E-B332-5364ECA7605C}"/>
              </a:ext>
            </a:extLst>
          </p:cNvPr>
          <p:cNvSpPr/>
          <p:nvPr/>
        </p:nvSpPr>
        <p:spPr>
          <a:xfrm>
            <a:off x="974783" y="5011947"/>
            <a:ext cx="4968815" cy="417622"/>
          </a:xfrm>
          <a:prstGeom prst="rect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DD655D6-56E8-F051-3D78-FC544B426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6506" y="1833976"/>
            <a:ext cx="4789142" cy="3319691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3EC40A80-945C-CCEB-8FF4-FDEDB552DD57}"/>
              </a:ext>
            </a:extLst>
          </p:cNvPr>
          <p:cNvSpPr/>
          <p:nvPr/>
        </p:nvSpPr>
        <p:spPr>
          <a:xfrm>
            <a:off x="7036669" y="2170981"/>
            <a:ext cx="4968815" cy="417622"/>
          </a:xfrm>
          <a:prstGeom prst="rect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738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76BA31-6E0C-4EFA-91CB-3F249B44E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9851" y="2621280"/>
            <a:ext cx="4772297" cy="1846912"/>
          </a:xfrm>
        </p:spPr>
        <p:txBody>
          <a:bodyPr>
            <a:normAutofit/>
          </a:bodyPr>
          <a:lstStyle/>
          <a:p>
            <a:pPr algn="ctr"/>
            <a:r>
              <a:rPr lang="en-US" altLang="ko-KR" sz="9600" b="1" dirty="0"/>
              <a:t>Q&amp;A</a:t>
            </a:r>
            <a:endParaRPr lang="ko-KR" altLang="en-US" sz="96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454FEE-1F09-4789-9C5F-6C10C5890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4223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E9CFE0-6B5D-F73D-3B75-AC1C8E0EF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1106"/>
            <a:ext cx="10972800" cy="860879"/>
          </a:xfrm>
        </p:spPr>
        <p:txBody>
          <a:bodyPr/>
          <a:lstStyle/>
          <a:p>
            <a:r>
              <a:rPr lang="ko-KR" altLang="en-US" dirty="0" err="1"/>
              <a:t>빈공간</a:t>
            </a:r>
            <a:r>
              <a:rPr lang="en-US" altLang="ko-KR" dirty="0"/>
              <a:t>-</a:t>
            </a:r>
            <a:r>
              <a:rPr lang="ko-KR" altLang="en-US" dirty="0" err="1"/>
              <a:t>채우기문제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D4A090-DE37-59D8-8CA9-FB58B88B6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2</a:t>
            </a:fld>
            <a:endParaRPr lang="ko-KR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D6DF6B5-6DFA-9848-7539-F76233789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1458" y="5257690"/>
            <a:ext cx="2457793" cy="27626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62B106E-E4A7-4EC8-FDBF-E927057E2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87" y="1324046"/>
            <a:ext cx="4667901" cy="4477375"/>
          </a:xfrm>
          <a:prstGeom prst="rect">
            <a:avLst/>
          </a:prstGeom>
        </p:spPr>
      </p:pic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AEB346EB-9B2F-7900-93F7-97559C4DF5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7410747" y="4045987"/>
            <a:ext cx="4315427" cy="1019317"/>
          </a:xfr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470561-6F2E-00A6-5AFD-48D59DE1E961}"/>
              </a:ext>
            </a:extLst>
          </p:cNvPr>
          <p:cNvSpPr txBox="1">
            <a:spLocks/>
          </p:cNvSpPr>
          <p:nvPr/>
        </p:nvSpPr>
        <p:spPr>
          <a:xfrm>
            <a:off x="5287993" y="1635058"/>
            <a:ext cx="6627655" cy="1272043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왼손 장갑의 제품 번호가 들어있는 리스트와 오른손 장갑의 제품 번호가 들어있는 리스트가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제품 번호는 </a:t>
            </a:r>
            <a:r>
              <a:rPr lang="en-US" altLang="ko-KR" sz="1800" dirty="0"/>
              <a:t>1</a:t>
            </a:r>
            <a:r>
              <a:rPr lang="ko-KR" altLang="en-US" sz="1800" dirty="0"/>
              <a:t>부터 </a:t>
            </a:r>
            <a:r>
              <a:rPr lang="en-US" altLang="ko-KR" sz="1800" dirty="0"/>
              <a:t>10 </a:t>
            </a:r>
            <a:r>
              <a:rPr lang="ko-KR" altLang="en-US" sz="1800" dirty="0"/>
              <a:t>사이의 자연수입니다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제품 번호가 같은 왼손장갑과 오른손 장갑을 합쳐 장갑 한 쌍을 만들 수 있습니다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717551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76EDA1-25A0-D05F-78FE-E9E8EB4BA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빈공간</a:t>
            </a:r>
            <a:r>
              <a:rPr lang="en-US" altLang="ko-KR" dirty="0"/>
              <a:t>-</a:t>
            </a:r>
            <a:r>
              <a:rPr lang="ko-KR" altLang="en-US" dirty="0" err="1"/>
              <a:t>채우기문제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F657AB-25D8-ECC4-6B43-74C845FA4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3</a:t>
            </a:fld>
            <a:endParaRPr lang="ko-KR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78C82D1-6233-40E8-40B6-7DBECCF62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2801" y="3001992"/>
            <a:ext cx="3562847" cy="125747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544A7D7-1297-5A22-0F94-AF14E1126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801" y="4618437"/>
            <a:ext cx="3029373" cy="295316"/>
          </a:xfrm>
          <a:prstGeom prst="rect">
            <a:avLst/>
          </a:prstGeom>
        </p:spPr>
      </p:pic>
      <p:pic>
        <p:nvPicPr>
          <p:cNvPr id="14" name="内容占位符 13">
            <a:extLst>
              <a:ext uri="{FF2B5EF4-FFF2-40B4-BE49-F238E27FC236}">
                <a16:creationId xmlns:a16="http://schemas.microsoft.com/office/drawing/2014/main" id="{A3C68876-92EC-D335-F161-857EB835A3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786463" y="1528164"/>
            <a:ext cx="3374212" cy="4899025"/>
          </a:xfr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B606B8-8011-3B92-DEFF-62E14B6BBAAA}"/>
              </a:ext>
            </a:extLst>
          </p:cNvPr>
          <p:cNvSpPr txBox="1">
            <a:spLocks/>
          </p:cNvSpPr>
          <p:nvPr/>
        </p:nvSpPr>
        <p:spPr>
          <a:xfrm>
            <a:off x="5092323" y="1650707"/>
            <a:ext cx="6438181" cy="671786"/>
          </a:xfrm>
          <a:prstGeom prst="rect">
            <a:avLst/>
          </a:prstGeom>
        </p:spPr>
        <p:txBody>
          <a:bodyPr vert="horz">
            <a:norm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자연수가 들어있는 리스트에 </a:t>
            </a:r>
            <a:r>
              <a:rPr lang="en-US" altLang="ko-KR" sz="1800" dirty="0"/>
              <a:t>3</a:t>
            </a:r>
            <a:r>
              <a:rPr lang="ko-KR" altLang="en-US" sz="1800" dirty="0"/>
              <a:t>의 배수와 </a:t>
            </a:r>
            <a:r>
              <a:rPr lang="en-US" altLang="ko-KR" sz="1800" dirty="0"/>
              <a:t>5</a:t>
            </a:r>
            <a:r>
              <a:rPr lang="ko-KR" altLang="en-US" sz="1800" dirty="0"/>
              <a:t>의 배수 중 어떤 수가 더 </a:t>
            </a:r>
            <a:r>
              <a:rPr lang="ko-KR" altLang="en-US" sz="1800" dirty="0" err="1"/>
              <a:t>많은지</a:t>
            </a:r>
            <a:r>
              <a:rPr lang="ko-KR" altLang="en-US" sz="1800" dirty="0"/>
              <a:t> 알아보려 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CFEEE89-1050-7F77-58AD-902FB3A42DF7}"/>
                  </a:ext>
                </a:extLst>
              </p:cNvPr>
              <p:cNvSpPr txBox="1"/>
              <p:nvPr/>
            </p:nvSpPr>
            <p:spPr>
              <a:xfrm>
                <a:off x="6689785" y="5345848"/>
                <a:ext cx="29367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/>
                      <m:t>3</m:t>
                    </m:r>
                    <m:r>
                      <m:rPr>
                        <m:nor/>
                      </m:rPr>
                      <a:rPr lang="ko-KR" altLang="en-US" dirty="0"/>
                      <m:t>의 배수</m:t>
                    </m:r>
                  </m:oMath>
                </a14:m>
                <a:r>
                  <a:rPr lang="zh-CN" altLang="en-US" dirty="0"/>
                  <a:t>：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6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9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12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15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ECFEEE89-1050-7F77-58AD-902FB3A42D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785" y="5345848"/>
                <a:ext cx="2936701" cy="276999"/>
              </a:xfrm>
              <a:prstGeom prst="rect">
                <a:avLst/>
              </a:prstGeom>
              <a:blipFill>
                <a:blip r:embed="rId5"/>
                <a:stretch>
                  <a:fillRect l="-2905" t="-33333" r="-4564" b="-5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D28262C-91FA-4A8F-5044-77D6A7E2C6B0}"/>
                  </a:ext>
                </a:extLst>
              </p:cNvPr>
              <p:cNvSpPr txBox="1"/>
              <p:nvPr/>
            </p:nvSpPr>
            <p:spPr>
              <a:xfrm>
                <a:off x="6689785" y="5777943"/>
                <a:ext cx="28341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ko-KR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nor/>
                      </m:rPr>
                      <a:rPr lang="ko-KR" altLang="en-US" dirty="0"/>
                      <m:t>의 배수</m:t>
                    </m:r>
                  </m:oMath>
                </a14:m>
                <a:r>
                  <a:rPr lang="zh-CN" altLang="en-US" dirty="0"/>
                  <a:t>：</a:t>
                </a:r>
                <a:r>
                  <a:rPr lang="en-US" altLang="zh-CN" dirty="0"/>
                  <a:t>15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20</a:t>
                </a:r>
                <a:r>
                  <a:rPr lang="zh-CN" altLang="en-US" dirty="0"/>
                  <a:t>，</a:t>
                </a:r>
                <a:r>
                  <a:rPr lang="en-US" altLang="zh-CN" dirty="0"/>
                  <a:t>25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D28262C-91FA-4A8F-5044-77D6A7E2C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9785" y="5777943"/>
                <a:ext cx="2834109" cy="276999"/>
              </a:xfrm>
              <a:prstGeom prst="rect">
                <a:avLst/>
              </a:prstGeom>
              <a:blipFill>
                <a:blip r:embed="rId6"/>
                <a:stretch>
                  <a:fillRect l="-3011" t="-33333" r="-4946" b="-5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50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9CC760-74DD-4F9D-492F-148C86F28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빈공간</a:t>
            </a:r>
            <a:r>
              <a:rPr lang="en-US" altLang="ko-KR" dirty="0"/>
              <a:t>-</a:t>
            </a:r>
            <a:r>
              <a:rPr lang="ko-KR" altLang="en-US" dirty="0" err="1"/>
              <a:t>채우기문제</a:t>
            </a:r>
            <a:r>
              <a:rPr lang="en-US" altLang="ko-KR" dirty="0"/>
              <a:t>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2307A0-45C3-37C3-3509-8060CFD144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2151" y="3287623"/>
                <a:ext cx="2518913" cy="611518"/>
              </a:xfrm>
            </p:spPr>
            <p:txBody>
              <a:bodyPr>
                <a:normAutofit/>
              </a:bodyPr>
              <a:lstStyle/>
              <a:p>
                <a:pPr marL="10972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e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=52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C2307A0-45C3-37C3-3509-8060CFD144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2151" y="3287623"/>
                <a:ext cx="2518913" cy="61151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2650A0-2FFA-4A97-CD8C-F0563B99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4</a:t>
            </a:fld>
            <a:endParaRPr lang="ko-KR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865331-095B-B517-1E73-0E5B0BDBC8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061"/>
          <a:stretch/>
        </p:blipFill>
        <p:spPr>
          <a:xfrm>
            <a:off x="356266" y="2337759"/>
            <a:ext cx="4058216" cy="284575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55CB24F-ABAB-E260-D0B1-AE8266227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2242" y="3899141"/>
            <a:ext cx="2438740" cy="167663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CB1ED3D-A602-596E-AD14-2EA65F48D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52242" y="5804620"/>
            <a:ext cx="2476846" cy="219106"/>
          </a:xfrm>
          <a:prstGeom prst="rect">
            <a:avLst/>
          </a:prstGeom>
        </p:spPr>
      </p:pic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74AA5E5-7EA5-4858-09DD-3CA75079B08F}"/>
              </a:ext>
            </a:extLst>
          </p:cNvPr>
          <p:cNvSpPr txBox="1">
            <a:spLocks/>
          </p:cNvSpPr>
          <p:nvPr/>
        </p:nvSpPr>
        <p:spPr>
          <a:xfrm>
            <a:off x="5092323" y="1406768"/>
            <a:ext cx="6490077" cy="1388190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 err="1"/>
              <a:t>자서로</a:t>
            </a:r>
            <a:r>
              <a:rPr lang="ko-KR" altLang="en-US" sz="1800" dirty="0"/>
              <a:t> 다른 두 자연수 </a:t>
            </a:r>
            <a:r>
              <a:rPr lang="en-US" altLang="ko-KR" sz="1800" dirty="0"/>
              <a:t>N</a:t>
            </a:r>
            <a:r>
              <a:rPr lang="ko-KR" altLang="en-US" sz="1800" dirty="0"/>
              <a:t>과 </a:t>
            </a:r>
            <a:r>
              <a:rPr lang="en-US" altLang="ko-KR" sz="1800" dirty="0"/>
              <a:t>M</a:t>
            </a:r>
            <a:r>
              <a:rPr lang="ko-KR" altLang="en-US" sz="1800" dirty="0"/>
              <a:t>이 매개변수로 주어질 때</a:t>
            </a:r>
            <a:r>
              <a:rPr lang="en-US" altLang="ko-KR" sz="1800" dirty="0"/>
              <a:t>, N</a:t>
            </a:r>
            <a:r>
              <a:rPr lang="ko-KR" altLang="en-US" sz="1800" dirty="0"/>
              <a:t>부터 </a:t>
            </a:r>
            <a:r>
              <a:rPr lang="en-US" altLang="ko-KR" sz="1800" dirty="0"/>
              <a:t>M</a:t>
            </a:r>
            <a:r>
              <a:rPr lang="ko-KR" altLang="en-US" sz="1800" dirty="0"/>
              <a:t>까지의 자연수 중에서 짝수들의 제곱의 합을 </a:t>
            </a:r>
            <a:r>
              <a:rPr lang="en-US" altLang="ko-KR" sz="1800" dirty="0"/>
              <a:t>return </a:t>
            </a:r>
            <a:r>
              <a:rPr lang="ko-KR" altLang="en-US" sz="1800" dirty="0"/>
              <a:t>하도록 </a:t>
            </a:r>
            <a:r>
              <a:rPr lang="en-US" altLang="ko-KR" sz="1800" dirty="0"/>
              <a:t>solution </a:t>
            </a:r>
            <a:r>
              <a:rPr lang="ko-KR" altLang="en-US" sz="1800" dirty="0"/>
              <a:t>함수를 완성해주세요</a:t>
            </a:r>
            <a:r>
              <a:rPr lang="en-US" altLang="ko-KR" sz="1800" dirty="0"/>
              <a:t>.</a:t>
            </a:r>
            <a:r>
              <a:rPr lang="ko-KR" altLang="en-US" sz="1800" dirty="0"/>
              <a:t>연수가 들어있는 리스트에 </a:t>
            </a:r>
            <a:r>
              <a:rPr lang="en-US" altLang="ko-KR" sz="1800" dirty="0"/>
              <a:t>3</a:t>
            </a:r>
            <a:r>
              <a:rPr lang="ko-KR" altLang="en-US" sz="1800" dirty="0"/>
              <a:t>의 배수와 </a:t>
            </a:r>
            <a:r>
              <a:rPr lang="en-US" altLang="ko-KR" sz="1800" dirty="0"/>
              <a:t>5</a:t>
            </a:r>
            <a:r>
              <a:rPr lang="ko-KR" altLang="en-US" sz="1800" dirty="0"/>
              <a:t>의 배수 중 어떤 수가 더 </a:t>
            </a:r>
            <a:r>
              <a:rPr lang="ko-KR" altLang="en-US" sz="1800" dirty="0" err="1"/>
              <a:t>많은지</a:t>
            </a:r>
            <a:r>
              <a:rPr lang="ko-KR" altLang="en-US" sz="1800" dirty="0"/>
              <a:t> 알아보려 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43978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F2B2D0-D35E-79AF-B0D6-E76F0DA2C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빈공간</a:t>
            </a:r>
            <a:r>
              <a:rPr lang="en-US" altLang="ko-KR" dirty="0"/>
              <a:t>-</a:t>
            </a:r>
            <a:r>
              <a:rPr lang="ko-KR" altLang="en-US" dirty="0" err="1"/>
              <a:t>채우기문제</a:t>
            </a:r>
            <a:r>
              <a:rPr lang="en-US" altLang="ko-KR" dirty="0"/>
              <a:t>4</a:t>
            </a:r>
            <a:endParaRPr lang="ko-KR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00A9FAFC-6439-CD3F-8D81-C0E3CE30F1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5305" y="2194080"/>
            <a:ext cx="4315427" cy="3791479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F13A1-F815-6B5C-2583-CE8756949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5</a:t>
            </a:fld>
            <a:endParaRPr lang="ko-KR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5E3C59C-41B9-B660-D261-17B5905BE3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7373" y="3029444"/>
            <a:ext cx="2476846" cy="190526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3AE7589-12B9-1C98-D1E8-3B0C28B10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9583" y="5169196"/>
            <a:ext cx="3772426" cy="428685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67F066-1BA2-FD70-4EFD-F7F9017A6CB0}"/>
              </a:ext>
            </a:extLst>
          </p:cNvPr>
          <p:cNvSpPr txBox="1">
            <a:spLocks/>
          </p:cNvSpPr>
          <p:nvPr/>
        </p:nvSpPr>
        <p:spPr>
          <a:xfrm>
            <a:off x="5320732" y="1480321"/>
            <a:ext cx="6490077" cy="853353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단어들이 들어있는 리스트에서 길이가 </a:t>
            </a:r>
            <a:r>
              <a:rPr lang="en-US" altLang="ko-KR" sz="1800" dirty="0"/>
              <a:t>5 </a:t>
            </a:r>
            <a:r>
              <a:rPr lang="ko-KR" altLang="en-US" sz="1800" dirty="0"/>
              <a:t>이상인 단어를 리스트에 들어있는 순서대로 이어 붙이려 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3750807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B4AC1-2D18-A09C-703F-660B1C1F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빈공간</a:t>
            </a:r>
            <a:r>
              <a:rPr lang="en-US" altLang="ko-KR" dirty="0"/>
              <a:t>-</a:t>
            </a:r>
            <a:r>
              <a:rPr lang="ko-KR" altLang="en-US" dirty="0" err="1"/>
              <a:t>채우기문제</a:t>
            </a:r>
            <a:r>
              <a:rPr lang="en-US" altLang="ko-KR" dirty="0"/>
              <a:t>5</a:t>
            </a:r>
            <a:endParaRPr lang="ko-KR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841B01BD-584F-B043-3798-32A0410BC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6935" y="2114488"/>
            <a:ext cx="4153480" cy="3467584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8D5181-CAC7-1AA9-DE36-E4DBFA07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6</a:t>
            </a:fld>
            <a:endParaRPr lang="ko-KR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6A13C7E-E219-0941-AE26-BF99E675FB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748" y="3502004"/>
            <a:ext cx="3038899" cy="165758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AA99C4B-26E8-FEDE-B1B9-297AD23324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828" y="5449746"/>
            <a:ext cx="2438740" cy="219106"/>
          </a:xfrm>
          <a:prstGeom prst="rect">
            <a:avLst/>
          </a:prstGeom>
        </p:spPr>
      </p:pic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831C85B-8ABB-3C3E-CF1A-F349CA7B6803}"/>
              </a:ext>
            </a:extLst>
          </p:cNvPr>
          <p:cNvSpPr txBox="1">
            <a:spLocks/>
          </p:cNvSpPr>
          <p:nvPr/>
        </p:nvSpPr>
        <p:spPr>
          <a:xfrm>
            <a:off x="5425571" y="1503155"/>
            <a:ext cx="6490077" cy="1066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게임 캐릭터가 몬스터와 </a:t>
            </a:r>
            <a:r>
              <a:rPr lang="en-US" altLang="ko-KR" sz="1800" dirty="0"/>
              <a:t>1:1 </a:t>
            </a:r>
            <a:r>
              <a:rPr lang="ko-KR" altLang="en-US" sz="1800" dirty="0"/>
              <a:t>전투를 하려 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몬스터는 처음에 일정 수치의 체력</a:t>
            </a:r>
            <a:r>
              <a:rPr lang="en-US" altLang="ko-KR" sz="1800" dirty="0"/>
              <a:t>(HP)</a:t>
            </a:r>
            <a:r>
              <a:rPr lang="ko-KR" altLang="en-US" sz="1800" dirty="0"/>
              <a:t>을 가지고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캐릭터가 전투에서 이기려면 몬스터를 공격해 몬스터의 체력을 </a:t>
            </a:r>
            <a:r>
              <a:rPr lang="en-US" altLang="ko-KR" sz="1800" dirty="0"/>
              <a:t>0</a:t>
            </a:r>
            <a:r>
              <a:rPr lang="ko-KR" altLang="en-US" sz="1800" dirty="0"/>
              <a:t>이하로 </a:t>
            </a:r>
            <a:r>
              <a:rPr lang="ko-KR" altLang="en-US" sz="1800" dirty="0" err="1"/>
              <a:t>만들어야합니다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633927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B4AC1-2D18-A09C-703F-660B1C1F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빈공간</a:t>
            </a:r>
            <a:r>
              <a:rPr lang="en-US" altLang="ko-KR" dirty="0"/>
              <a:t>-</a:t>
            </a:r>
            <a:r>
              <a:rPr lang="ko-KR" altLang="en-US" dirty="0" err="1"/>
              <a:t>채우기문제</a:t>
            </a:r>
            <a:r>
              <a:rPr lang="en-US" altLang="ko-KR" dirty="0"/>
              <a:t>6</a:t>
            </a:r>
            <a:endParaRPr lang="ko-KR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7D4A659B-527A-8DF4-5E2F-6EB3BB79C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83335" y="3075111"/>
            <a:ext cx="3353268" cy="1667108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8D5181-CAC7-1AA9-DE36-E4DBFA07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7</a:t>
            </a:fld>
            <a:endParaRPr lang="ko-KR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A4280B-00F3-33D0-75A6-979F37701B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291" y="2007404"/>
            <a:ext cx="4067743" cy="306747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A15709C-4405-E216-84E5-1AA312D868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3941" y="5198205"/>
            <a:ext cx="2372056" cy="257211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715DD9-3693-C9DD-31BE-55D247FB97CB}"/>
              </a:ext>
            </a:extLst>
          </p:cNvPr>
          <p:cNvSpPr txBox="1">
            <a:spLocks/>
          </p:cNvSpPr>
          <p:nvPr/>
        </p:nvSpPr>
        <p:spPr>
          <a:xfrm>
            <a:off x="5425571" y="1503155"/>
            <a:ext cx="6490077" cy="1066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하루 동안 엘리베이터가 멈춘 층이 순서대로 들어있는 리스트가 있습니다</a:t>
            </a:r>
            <a:r>
              <a:rPr lang="en-US" altLang="ko-KR" sz="1800" dirty="0"/>
              <a:t>. </a:t>
            </a:r>
            <a:r>
              <a:rPr lang="ko-KR" altLang="en-US" sz="1800" dirty="0"/>
              <a:t>이때</a:t>
            </a:r>
            <a:r>
              <a:rPr lang="en-US" altLang="ko-KR" sz="1800" dirty="0"/>
              <a:t>, </a:t>
            </a:r>
            <a:r>
              <a:rPr lang="ko-KR" altLang="en-US" sz="1800" dirty="0"/>
              <a:t>엘리베이터의 총 이동거리를 구하려 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단</a:t>
            </a:r>
            <a:r>
              <a:rPr lang="en-US" altLang="ko-KR" sz="1800" dirty="0"/>
              <a:t>, </a:t>
            </a:r>
            <a:r>
              <a:rPr lang="ko-KR" altLang="en-US" sz="1800" dirty="0"/>
              <a:t>층과 층 사이의 거리는 </a:t>
            </a:r>
            <a:r>
              <a:rPr lang="en-US" altLang="ko-KR" sz="1800" dirty="0"/>
              <a:t>1</a:t>
            </a:r>
            <a:r>
              <a:rPr lang="ko-KR" altLang="en-US" sz="1800" dirty="0"/>
              <a:t>입니다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E4B31A7-D340-0A16-B35F-ED05C2B815E6}"/>
                  </a:ext>
                </a:extLst>
              </p:cNvPr>
              <p:cNvSpPr txBox="1"/>
              <p:nvPr/>
            </p:nvSpPr>
            <p:spPr>
              <a:xfrm>
                <a:off x="5449500" y="5514038"/>
                <a:ext cx="18338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1+3+1+2=7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1E4B31A7-D340-0A16-B35F-ED05C2B81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9500" y="5514038"/>
                <a:ext cx="1833835" cy="276999"/>
              </a:xfrm>
              <a:prstGeom prst="rect">
                <a:avLst/>
              </a:prstGeom>
              <a:blipFill>
                <a:blip r:embed="rId5"/>
                <a:stretch>
                  <a:fillRect l="-2326" r="-1993" b="-8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4255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FB4AC1-2D18-A09C-703F-660B1C1F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</a:t>
            </a:r>
            <a:r>
              <a:rPr lang="en-US" altLang="ko-KR" dirty="0"/>
              <a:t>-</a:t>
            </a:r>
            <a:r>
              <a:rPr lang="ko-KR" altLang="en-US" dirty="0"/>
              <a:t>수정문제</a:t>
            </a:r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8D5181-CAC7-1AA9-DE36-E4DBFA07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8</a:t>
            </a:fld>
            <a:endParaRPr lang="ko-KR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0D7966A-271F-E7A4-DECC-614A770911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93187"/>
            <a:ext cx="7925906" cy="327705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D032F53-7556-5655-9B96-E6EC07A21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638" y="3605842"/>
            <a:ext cx="3077004" cy="1467055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A87CACDE-5B28-8C09-87BC-9B5E1A5DA1C0}"/>
              </a:ext>
            </a:extLst>
          </p:cNvPr>
          <p:cNvSpPr/>
          <p:nvPr/>
        </p:nvSpPr>
        <p:spPr>
          <a:xfrm>
            <a:off x="810884" y="3215441"/>
            <a:ext cx="2122098" cy="278258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73EAF4-7AD4-92E9-34F8-632CCCFCA7F5}"/>
              </a:ext>
            </a:extLst>
          </p:cNvPr>
          <p:cNvSpPr txBox="1">
            <a:spLocks/>
          </p:cNvSpPr>
          <p:nvPr/>
        </p:nvSpPr>
        <p:spPr>
          <a:xfrm>
            <a:off x="5425571" y="1503155"/>
            <a:ext cx="6490077" cy="1066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화씨온도</a:t>
            </a:r>
            <a:r>
              <a:rPr lang="en-US" altLang="ko-KR" sz="1800" dirty="0"/>
              <a:t>(℉)</a:t>
            </a:r>
            <a:r>
              <a:rPr lang="ko-KR" altLang="en-US" sz="1800" dirty="0"/>
              <a:t>를 섭씨온도</a:t>
            </a:r>
            <a:r>
              <a:rPr lang="en-US" altLang="ko-KR" sz="1800" dirty="0"/>
              <a:t>(℃)</a:t>
            </a:r>
            <a:r>
              <a:rPr lang="ko-KR" altLang="en-US" sz="1800" dirty="0"/>
              <a:t>로</a:t>
            </a:r>
            <a:r>
              <a:rPr lang="en-US" altLang="ko-KR" sz="1800" dirty="0"/>
              <a:t>, </a:t>
            </a:r>
            <a:r>
              <a:rPr lang="ko-KR" altLang="en-US" sz="1800" dirty="0"/>
              <a:t>섭씨온도</a:t>
            </a:r>
            <a:r>
              <a:rPr lang="en-US" altLang="ko-KR" sz="1800" dirty="0"/>
              <a:t>(℃)</a:t>
            </a:r>
            <a:r>
              <a:rPr lang="ko-KR" altLang="en-US" sz="1800" dirty="0"/>
              <a:t>를 화씨온도</a:t>
            </a:r>
            <a:r>
              <a:rPr lang="en-US" altLang="ko-KR" sz="1800" dirty="0"/>
              <a:t>(℉)</a:t>
            </a:r>
            <a:r>
              <a:rPr lang="ko-KR" altLang="en-US" sz="1800" dirty="0"/>
              <a:t>로 바꾸려고 합니다</a:t>
            </a:r>
            <a:r>
              <a:rPr lang="en-US" altLang="ko-KR" sz="1800" dirty="0"/>
              <a:t>. </a:t>
            </a:r>
            <a:r>
              <a:rPr lang="ko-KR" altLang="en-US" sz="1800" dirty="0"/>
              <a:t>두 온도 사이의 환산 공식은 다음과 같습니다</a:t>
            </a:r>
            <a:r>
              <a:rPr lang="en-US" altLang="ko-KR" sz="1800" dirty="0"/>
              <a:t>.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814890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50CA6F-1A8D-1B0B-5080-361E54866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오류</a:t>
            </a:r>
            <a:r>
              <a:rPr lang="en-US" altLang="ko-KR" dirty="0"/>
              <a:t>-</a:t>
            </a:r>
            <a:r>
              <a:rPr lang="ko-KR" altLang="en-US" dirty="0"/>
              <a:t>수정문제</a:t>
            </a:r>
            <a:r>
              <a:rPr lang="en-US" altLang="ko-KR" dirty="0"/>
              <a:t>8</a:t>
            </a:r>
            <a:endParaRPr lang="ko-KR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A6D1B87D-C5ED-DCC6-0449-08CB1AE481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649" y="2163431"/>
            <a:ext cx="7944959" cy="3124636"/>
          </a:xfr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D05357-55E9-E94D-B3FE-FE8F4B8BB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5EC4A9-FE6A-48EC-B998-4B7AD00BB17C}" type="slidenum">
              <a:rPr lang="ko-KR" altLang="en-US" smtClean="0"/>
              <a:pPr>
                <a:defRPr/>
              </a:pPr>
              <a:t>9</a:t>
            </a:fld>
            <a:endParaRPr lang="ko-KR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5424D34-0501-0C70-962D-A3A75FD84E4B}"/>
              </a:ext>
            </a:extLst>
          </p:cNvPr>
          <p:cNvSpPr/>
          <p:nvPr/>
        </p:nvSpPr>
        <p:spPr>
          <a:xfrm>
            <a:off x="609600" y="2553419"/>
            <a:ext cx="1802921" cy="191786"/>
          </a:xfrm>
          <a:prstGeom prst="rect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37A581-4007-37BB-201B-740B1F8781CA}"/>
              </a:ext>
            </a:extLst>
          </p:cNvPr>
          <p:cNvSpPr txBox="1">
            <a:spLocks/>
          </p:cNvSpPr>
          <p:nvPr/>
        </p:nvSpPr>
        <p:spPr>
          <a:xfrm>
            <a:off x="5425571" y="1503155"/>
            <a:ext cx="6490077" cy="1066800"/>
          </a:xfrm>
          <a:prstGeom prst="rect">
            <a:avLst/>
          </a:prstGeom>
        </p:spPr>
        <p:txBody>
          <a:bodyPr vert="horz">
            <a:noAutofit/>
          </a:bodyPr>
          <a:lstStyle>
            <a:lvl1pPr marL="365760" indent="-256032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8368" indent="-246888" algn="l" rtl="0" eaLnBrk="1" latinLnBrk="1" hangingPunct="1">
              <a:spcBef>
                <a:spcPts val="300"/>
              </a:spcBef>
              <a:buClr>
                <a:schemeClr val="accent2"/>
              </a:buClr>
              <a:buFont typeface="Georgia"/>
              <a:buChar char="▫"/>
              <a:defRPr kumimoji="0"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3544" indent="-219456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76" indent="-201168" algn="l" rtl="0" eaLnBrk="1" latinLnBrk="1" hangingPunct="1">
              <a:spcBef>
                <a:spcPts val="300"/>
              </a:spcBef>
              <a:buClr>
                <a:schemeClr val="accent1"/>
              </a:buClr>
              <a:buFont typeface="Wingdings 2"/>
              <a:buChar char=""/>
              <a:defRPr kumimoji="0"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88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20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 dirty="0"/>
              <a:t>자연수의 각 자릿수 중에서 소수는 몇 개인지 구하려 합니다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5E4CA1-26EE-C31A-817C-5660242E51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6632" y="4963458"/>
            <a:ext cx="2400635" cy="28579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779748D-59BE-B9B9-B180-73457917F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4366" y="3209773"/>
            <a:ext cx="3620005" cy="143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049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도시">
  <a:themeElements>
    <a:clrScheme name="요소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필수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도시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>
    <a:spDef>
      <a:spPr>
        <a:ln>
          <a:tailEnd type="triangle"/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  <a:lnDef>
      <a:spPr bwMode="auto">
        <a:noFill/>
        <a:ln w="28575" algn="ctr">
          <a:solidFill>
            <a:srgbClr val="000000"/>
          </a:solidFill>
          <a:miter lim="800000"/>
          <a:headEnd/>
          <a:tailEnd type="triangle" w="med" len="med"/>
        </a:ln>
        <a:extLst>
          <a:ext uri="{909E8E84-426E-40DD-AFC4-6F175D3DCCD1}">
            <a14:hiddenFill xmlns:a14="http://schemas.microsoft.com/office/drawing/2010/main">
              <a:noFill/>
            </a14:hiddenFill>
          </a:ext>
        </a:extLst>
      </a:spPr>
      <a:bodyPr/>
      <a:lstStyle/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7603A81A6F1444B3766D6021F19B96" ma:contentTypeVersion="15" ma:contentTypeDescription="Create a new document." ma:contentTypeScope="" ma:versionID="d7857e5ede305e4d78a4892ecbd74d8c">
  <xsd:schema xmlns:xsd="http://www.w3.org/2001/XMLSchema" xmlns:xs="http://www.w3.org/2001/XMLSchema" xmlns:p="http://schemas.microsoft.com/office/2006/metadata/properties" xmlns:ns2="b7baa286-403d-47f5-b66e-f91cf776a048" xmlns:ns3="48174e24-f607-4aa6-9ac3-a9fcbbb9a1ec" targetNamespace="http://schemas.microsoft.com/office/2006/metadata/properties" ma:root="true" ma:fieldsID="4fab2bdb63a1bb22f53ce37153336eb6" ns2:_="" ns3:_="">
    <xsd:import namespace="b7baa286-403d-47f5-b66e-f91cf776a048"/>
    <xsd:import namespace="48174e24-f607-4aa6-9ac3-a9fcbbb9a1e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7baa286-403d-47f5-b66e-f91cf776a0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8c9c0dcf-c05a-4c53-85a3-b320510381f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174e24-f607-4aa6-9ac3-a9fcbbb9a1e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0e6cbca1-fdb3-4b68-ad48-6c6183f0710c}" ma:internalName="TaxCatchAll" ma:showField="CatchAllData" ma:web="48174e24-f607-4aa6-9ac3-a9fcbbb9a1e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7baa286-403d-47f5-b66e-f91cf776a048">
      <Terms xmlns="http://schemas.microsoft.com/office/infopath/2007/PartnerControls"/>
    </lcf76f155ced4ddcb4097134ff3c332f>
    <TaxCatchAll xmlns="48174e24-f607-4aa6-9ac3-a9fcbbb9a1ec" xsi:nil="true"/>
  </documentManagement>
</p:properties>
</file>

<file path=customXml/itemProps1.xml><?xml version="1.0" encoding="utf-8"?>
<ds:datastoreItem xmlns:ds="http://schemas.openxmlformats.org/officeDocument/2006/customXml" ds:itemID="{0A073894-0B76-4472-85C0-612D7DC6C3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C4245EF-34B4-46D7-B659-62BB6F1E9C2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7baa286-403d-47f5-b66e-f91cf776a048"/>
    <ds:schemaRef ds:uri="48174e24-f607-4aa6-9ac3-a9fcbbb9a1e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573468E-EB6D-4506-8BE0-A030875E5735}">
  <ds:schemaRefs>
    <ds:schemaRef ds:uri="http://schemas.microsoft.com/office/2006/metadata/properties"/>
    <ds:schemaRef ds:uri="http://schemas.microsoft.com/office/infopath/2007/PartnerControls"/>
    <ds:schemaRef ds:uri="http://www.w3.org/XML/1998/namespace"/>
    <ds:schemaRef ds:uri="48174e24-f607-4aa6-9ac3-a9fcbbb9a1ec"/>
    <ds:schemaRef ds:uri="http://purl.org/dc/terms/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b7baa286-403d-47f5-b66e-f91cf776a048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1447</TotalTime>
  <Words>568</Words>
  <Application>Microsoft Office PowerPoint</Application>
  <PresentationFormat>宽屏</PresentationFormat>
  <Paragraphs>88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굴림</vt:lpstr>
      <vt:lpstr>맑은 고딕</vt:lpstr>
      <vt:lpstr>Arial</vt:lpstr>
      <vt:lpstr>Arial Black</vt:lpstr>
      <vt:lpstr>Cambria Math</vt:lpstr>
      <vt:lpstr>Georgia</vt:lpstr>
      <vt:lpstr>Wingdings 2</vt:lpstr>
      <vt:lpstr>도시</vt:lpstr>
      <vt:lpstr>PowerPoint 演示文稿</vt:lpstr>
      <vt:lpstr>빈공간-채우기문제1</vt:lpstr>
      <vt:lpstr>빈공간-채우기문제2</vt:lpstr>
      <vt:lpstr>빈공간-채우기문제3</vt:lpstr>
      <vt:lpstr>빈공간-채우기문제4</vt:lpstr>
      <vt:lpstr>빈공간-채우기문제5</vt:lpstr>
      <vt:lpstr>빈공간-채우기문제6</vt:lpstr>
      <vt:lpstr>오류-수정문제7</vt:lpstr>
      <vt:lpstr>오류-수정문제8</vt:lpstr>
      <vt:lpstr>오류-수정문제9</vt:lpstr>
      <vt:lpstr>오류-수정문제10</vt:lpstr>
      <vt:lpstr>Class diagram</vt:lpstr>
      <vt:lpstr>Class diagram(Generalization)</vt:lpstr>
      <vt:lpstr>Class diagram(Realization)</vt:lpstr>
      <vt:lpstr>Class diagram(Dependency)</vt:lpstr>
      <vt:lpstr>Class diagram(Association)</vt:lpstr>
      <vt:lpstr>PowerPoint 演示文稿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YUNA</dc:creator>
  <cp:lastModifiedBy>ZONG SHILEI</cp:lastModifiedBy>
  <cp:revision>27</cp:revision>
  <cp:lastPrinted>2024-05-09T09:52:04Z</cp:lastPrinted>
  <dcterms:created xsi:type="dcterms:W3CDTF">2022-01-04T01:05:00Z</dcterms:created>
  <dcterms:modified xsi:type="dcterms:W3CDTF">2024-08-29T01:29:50Z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0x0101004E7603A81A6F1444B3766D6021F19B96</vt:lpwstr>
  </property>
</Properties>
</file>