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6014" r:id="rId4"/>
  </p:sldMasterIdLst>
  <p:notesMasterIdLst>
    <p:notesMasterId r:id="rId32"/>
  </p:notesMasterIdLst>
  <p:handoutMasterIdLst>
    <p:handoutMasterId r:id="rId33"/>
  </p:handoutMasterIdLst>
  <p:sldIdLst>
    <p:sldId id="332" r:id="rId5"/>
    <p:sldId id="497" r:id="rId6"/>
    <p:sldId id="440" r:id="rId7"/>
    <p:sldId id="586" r:id="rId8"/>
    <p:sldId id="587" r:id="rId9"/>
    <p:sldId id="588" r:id="rId10"/>
    <p:sldId id="589" r:id="rId11"/>
    <p:sldId id="608" r:id="rId12"/>
    <p:sldId id="590" r:id="rId13"/>
    <p:sldId id="591" r:id="rId14"/>
    <p:sldId id="592" r:id="rId15"/>
    <p:sldId id="593" r:id="rId16"/>
    <p:sldId id="594" r:id="rId17"/>
    <p:sldId id="607" r:id="rId18"/>
    <p:sldId id="595" r:id="rId19"/>
    <p:sldId id="596" r:id="rId20"/>
    <p:sldId id="597" r:id="rId21"/>
    <p:sldId id="598" r:id="rId22"/>
    <p:sldId id="599" r:id="rId23"/>
    <p:sldId id="600" r:id="rId24"/>
    <p:sldId id="601" r:id="rId25"/>
    <p:sldId id="602" r:id="rId26"/>
    <p:sldId id="603" r:id="rId27"/>
    <p:sldId id="604" r:id="rId28"/>
    <p:sldId id="605" r:id="rId29"/>
    <p:sldId id="606" r:id="rId30"/>
    <p:sldId id="487" r:id="rId31"/>
  </p:sldIdLst>
  <p:sldSz cx="12192000" cy="6858000"/>
  <p:notesSz cx="9926638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70C0"/>
    <a:srgbClr val="000000"/>
    <a:srgbClr val="297FD5"/>
    <a:srgbClr val="FF0000"/>
    <a:srgbClr val="FF3399"/>
    <a:srgbClr val="FF5050"/>
    <a:srgbClr val="3399FF"/>
    <a:srgbClr val="94BFEA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0E04DB-597B-4A07-A3CA-65F9E2B24D4F}" v="74" dt="2023-07-05T04:56:37.6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3878" autoAdjust="0"/>
  </p:normalViewPr>
  <p:slideViewPr>
    <p:cSldViewPr snapToObjects="1">
      <p:cViewPr varScale="1">
        <p:scale>
          <a:sx n="105" d="100"/>
          <a:sy n="105" d="100"/>
        </p:scale>
        <p:origin x="270" y="96"/>
      </p:cViewPr>
      <p:guideLst>
        <p:guide orient="horz" pos="188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13" d="100"/>
          <a:sy n="113" d="100"/>
        </p:scale>
        <p:origin x="219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77C600F-6421-5512-6B10-3A1195603B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49576E-7C5D-6177-D672-6C7D290B11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2925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ECB5D-D71E-44F0-ADF2-40640ADA85CC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3070C3-50D8-C4AA-96AF-E9C5F4AE75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48736-E897-C7B0-EBE6-57E6EE6A7F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CEA9D-066F-4CF5-AD5A-B2A156895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058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7" y="1"/>
            <a:ext cx="4302401" cy="340158"/>
          </a:xfrm>
          <a:prstGeom prst="rect">
            <a:avLst/>
          </a:prstGeom>
        </p:spPr>
        <p:txBody>
          <a:bodyPr vert="horz" lIns="91792" tIns="45897" rIns="91792" bIns="45897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1897" y="1"/>
            <a:ext cx="4302400" cy="340158"/>
          </a:xfrm>
          <a:prstGeom prst="rect">
            <a:avLst/>
          </a:prstGeom>
        </p:spPr>
        <p:txBody>
          <a:bodyPr vert="horz" lIns="91792" tIns="45897" rIns="91792" bIns="45897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584ECD9-AED4-42AA-B838-7404685F13C7}" type="datetimeFigureOut">
              <a:rPr lang="ko-KR" altLang="en-US"/>
              <a:pPr>
                <a:defRPr/>
              </a:pPr>
              <a:t>2024-08-21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92" tIns="45897" rIns="91792" bIns="45897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1966" y="3228760"/>
            <a:ext cx="7942715" cy="3059227"/>
          </a:xfrm>
          <a:prstGeom prst="rect">
            <a:avLst/>
          </a:prstGeom>
        </p:spPr>
        <p:txBody>
          <a:bodyPr vert="horz" lIns="91792" tIns="45897" rIns="91792" bIns="45897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7" y="6456426"/>
            <a:ext cx="4302401" cy="340157"/>
          </a:xfrm>
          <a:prstGeom prst="rect">
            <a:avLst/>
          </a:prstGeom>
        </p:spPr>
        <p:txBody>
          <a:bodyPr vert="horz" lIns="91792" tIns="45897" rIns="91792" bIns="45897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1897" y="6456426"/>
            <a:ext cx="4302400" cy="340157"/>
          </a:xfrm>
          <a:prstGeom prst="rect">
            <a:avLst/>
          </a:prstGeom>
        </p:spPr>
        <p:txBody>
          <a:bodyPr vert="horz" lIns="91792" tIns="45897" rIns="91792" bIns="45897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C3BDCBB-AD04-4906-9D98-99FBF7148BB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478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697163" y="509588"/>
            <a:ext cx="4532312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8BB2FEE-DBCE-4035-B01B-996F547D1575}" type="slidenum">
              <a:rPr lang="ko-KR" altLang="en-US" smtClean="0">
                <a:latin typeface="굴림" charset="-127"/>
                <a:ea typeface="굴림" charset="-127"/>
              </a:rPr>
              <a:pPr/>
              <a:t>1</a:t>
            </a:fld>
            <a:endParaRPr lang="ko-KR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60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605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37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288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074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249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348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194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2179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2447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30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8223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366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296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8075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3371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6093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509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481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000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810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133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221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824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667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136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498276"/>
            <a:ext cx="11277600" cy="994620"/>
          </a:xfrm>
        </p:spPr>
        <p:txBody>
          <a:bodyPr anchor="b"/>
          <a:lstStyle>
            <a:lvl1pPr>
              <a:defRPr sz="4400" baseline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fld id="{E30E2307-1E40-4E12-8716-25BFDA8E7013}" type="datetime1">
              <a:rPr lang="en-US" smtClean="0"/>
              <a:pPr/>
              <a:t>8/21/2024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 baseline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6DA3DDA5-F5CD-4C77-92B0-9E9481F1484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-4360"/>
            <a:ext cx="1219200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7369" y="448001"/>
            <a:ext cx="11319504" cy="531404"/>
          </a:xfrm>
        </p:spPr>
        <p:txBody>
          <a:bodyPr>
            <a:normAutofit/>
          </a:bodyPr>
          <a:lstStyle>
            <a:lvl1pPr>
              <a:defRPr sz="2800"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058469"/>
            <a:ext cx="10973647" cy="5351529"/>
          </a:xfrm>
        </p:spPr>
        <p:txBody>
          <a:bodyPr>
            <a:normAutofit/>
          </a:bodyPr>
          <a:lstStyle>
            <a:lvl1pPr>
              <a:defRPr sz="2800" baseline="0"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1pPr>
            <a:lvl2pPr>
              <a:defRPr sz="2800" baseline="0"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2pPr>
            <a:lvl3pPr>
              <a:defRPr sz="2400" baseline="0"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3pPr>
            <a:lvl4pPr>
              <a:defRPr sz="2400" baseline="0"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4pPr>
            <a:lvl5pPr>
              <a:defRPr sz="2000" baseline="0"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899987" y="2541"/>
            <a:ext cx="1016847" cy="366395"/>
          </a:xfrm>
        </p:spPr>
        <p:txBody>
          <a:bodyPr/>
          <a:lstStyle>
            <a:lvl1pPr>
              <a:defRPr b="1"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7031"/>
            <a:ext cx="12192000" cy="8445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-635"/>
            <a:ext cx="12192000" cy="31051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12192000" cy="914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7213600" y="360046"/>
            <a:ext cx="4978400" cy="9080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7213600" y="440055"/>
            <a:ext cx="4978400" cy="1803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7209367" y="497206"/>
            <a:ext cx="4084320" cy="2730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9831493" y="588645"/>
            <a:ext cx="2133600" cy="3683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12113261" y="-1905"/>
            <a:ext cx="77047" cy="62166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12059074" y="-1905"/>
            <a:ext cx="36407" cy="62166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12033674" y="-1905"/>
            <a:ext cx="11853" cy="621665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11967634" y="-1905"/>
            <a:ext cx="36407" cy="621665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11887200" y="635"/>
            <a:ext cx="72813" cy="585470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11831320" y="635"/>
            <a:ext cx="11853" cy="585470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09600" y="2249171"/>
            <a:ext cx="10972800" cy="432498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8781627" y="612775"/>
            <a:ext cx="1276773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 baseline="0">
                <a:solidFill>
                  <a:schemeClr val="accent2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fld id="{C3F416CD-67A3-4CF0-A210-F6AF31AC147F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7010400" y="612775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 baseline="0">
                <a:solidFill>
                  <a:schemeClr val="accent2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0899987" y="2540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 baseline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76950E27-4FE2-40CE-B401-D86AD36FFBE8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96427" y="6493510"/>
            <a:ext cx="1933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sz="1200" baseline="0" dirty="0">
                <a:latin typeface="Arial" panose="020B0604020202020204" pitchFamily="34" charset="0"/>
                <a:ea typeface="맑은 고딕" panose="020B0503020000020004" pitchFamily="50" charset="-127"/>
              </a:rPr>
              <a:t>Network &amp; Database Lab.</a:t>
            </a:r>
            <a:endParaRPr lang="ko-KR" altLang="en-US" sz="1200" baseline="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9313895" y="6493510"/>
            <a:ext cx="2686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aseline="0" dirty="0" err="1">
                <a:latin typeface="Arial" panose="020B0604020202020204" pitchFamily="34" charset="0"/>
                <a:ea typeface="맑은 고딕" panose="020B0503020000020004" pitchFamily="50" charset="-127"/>
              </a:rPr>
              <a:t>Chungbuk</a:t>
            </a:r>
            <a:r>
              <a:rPr lang="en-US" altLang="ko-KR" sz="1200" baseline="0" dirty="0">
                <a:latin typeface="Arial" panose="020B0604020202020204" pitchFamily="34" charset="0"/>
                <a:ea typeface="맑은 고딕" panose="020B0503020000020004" pitchFamily="50" charset="-127"/>
              </a:rPr>
              <a:t> National University, Korea</a:t>
            </a:r>
            <a:endParaRPr lang="ko-KR" altLang="en-US" sz="1200" baseline="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04" r:id="rId1"/>
    <p:sldLayoutId id="2147485205" r:id="rId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 baseline="0">
          <a:solidFill>
            <a:schemeClr val="tx2"/>
          </a:solidFill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 baseline="0">
          <a:solidFill>
            <a:schemeClr val="accent2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 baseline="0">
          <a:solidFill>
            <a:schemeClr val="accent1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 baseline="0">
          <a:solidFill>
            <a:schemeClr val="accent1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 baseline="0">
          <a:solidFill>
            <a:schemeClr val="accent3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/>
          </p:nvPr>
        </p:nvSpPr>
        <p:spPr>
          <a:xfrm>
            <a:off x="191344" y="1916832"/>
            <a:ext cx="11277600" cy="720080"/>
          </a:xfrm>
        </p:spPr>
        <p:txBody>
          <a:bodyPr vert="horz" wrap="square" lIns="91440" tIns="45720" rIns="91440" bIns="45720" numCol="1" anchor="t">
            <a:normAutofit fontScale="90000"/>
          </a:bodyPr>
          <a:lstStyle/>
          <a:p>
            <a:r>
              <a:rPr lang="en-US" altLang="ko-KR" b="1" dirty="0"/>
              <a:t>1</a:t>
            </a:r>
            <a:r>
              <a:rPr lang="ko-KR" altLang="en-US" b="1" dirty="0"/>
              <a:t>급 </a:t>
            </a:r>
            <a:r>
              <a:rPr lang="en-US" altLang="ko-KR" b="1" dirty="0"/>
              <a:t>3</a:t>
            </a:r>
            <a:r>
              <a:rPr lang="ko-KR" altLang="en-US" b="1" dirty="0"/>
              <a:t>차시 문제풀이</a:t>
            </a:r>
            <a:endParaRPr lang="ko-KR" altLang="en-US" sz="1700" b="1" dirty="0"/>
          </a:p>
        </p:txBody>
      </p:sp>
      <p:sp>
        <p:nvSpPr>
          <p:cNvPr id="9219" name="부제목 2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vert="horz" wrap="square" lIns="91440" tIns="45720" rIns="91440" bIns="45720" numCol="1" anchor="t">
            <a:noAutofit/>
          </a:bodyPr>
          <a:lstStyle/>
          <a:p>
            <a:r>
              <a:rPr lang="en-US" altLang="ko-KR" dirty="0"/>
              <a:t>2024.08.19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김은미</a:t>
            </a:r>
            <a:endParaRPr lang="en-US" altLang="ko-KR" dirty="0"/>
          </a:p>
          <a:p>
            <a:r>
              <a:rPr lang="en-US" altLang="ko-KR" dirty="0"/>
              <a:t>rladmsal0128@naver.com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8243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50DB-B904-68E4-CE54-5D581036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4. 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문자열 잇기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</a:rPr>
              <a:t>– 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함수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26EB9-157C-A1FD-A51D-8B2C0E16F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00000"/>
                </a:solidFill>
              </a:rPr>
              <a:t>입력 변수 </a:t>
            </a:r>
            <a:r>
              <a:rPr lang="en-US" altLang="ko-KR" sz="2000" b="1" dirty="0">
                <a:solidFill>
                  <a:srgbClr val="000000"/>
                </a:solidFill>
              </a:rPr>
              <a:t>: </a:t>
            </a:r>
            <a:r>
              <a:rPr lang="ko-KR" altLang="en-US" sz="2000" b="1" dirty="0">
                <a:solidFill>
                  <a:srgbClr val="000000"/>
                </a:solidFill>
              </a:rPr>
              <a:t>문자열 </a:t>
            </a:r>
            <a:r>
              <a:rPr lang="en-US" altLang="ko-KR" sz="2000" b="1" dirty="0">
                <a:solidFill>
                  <a:srgbClr val="000000"/>
                </a:solidFill>
              </a:rPr>
              <a:t>s1, </a:t>
            </a:r>
            <a:r>
              <a:rPr lang="ko-KR" altLang="en-US" sz="2000" b="1" dirty="0">
                <a:solidFill>
                  <a:srgbClr val="000000"/>
                </a:solidFill>
              </a:rPr>
              <a:t>문자열 </a:t>
            </a:r>
            <a:r>
              <a:rPr lang="en-US" altLang="ko-KR" sz="2000" b="1" dirty="0">
                <a:solidFill>
                  <a:srgbClr val="000000"/>
                </a:solidFill>
              </a:rPr>
              <a:t>s2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00000"/>
                </a:solidFill>
              </a:rPr>
              <a:t>문제 요구사항 </a:t>
            </a:r>
            <a:r>
              <a:rPr lang="en-US" altLang="ko-KR" sz="2000" b="1" dirty="0">
                <a:solidFill>
                  <a:srgbClr val="000000"/>
                </a:solidFill>
              </a:rPr>
              <a:t>: </a:t>
            </a:r>
            <a:r>
              <a:rPr lang="ko-KR" altLang="en-US" sz="2000" b="1" dirty="0">
                <a:solidFill>
                  <a:srgbClr val="000000"/>
                </a:solidFill>
              </a:rPr>
              <a:t>두 문자열이 주어졌을 때 이어지는 부분이 중복되면 한 번만 작성하여 잇기</a:t>
            </a:r>
            <a:endParaRPr lang="en-US" altLang="ko-KR" sz="2000" b="1" dirty="0">
              <a:solidFill>
                <a:srgbClr val="00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D77D099-3F7E-3C21-F645-B9D1C8460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2924944"/>
            <a:ext cx="5115639" cy="23815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8EECA23-6BE2-7459-8039-D3EDA5D4F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435" y="2824917"/>
            <a:ext cx="4944165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0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50DB-B904-68E4-CE54-5D581036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4. 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문자열 잇기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</a:rPr>
              <a:t>– 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함수 작성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9D9861F-171A-1284-A6A0-30BC741E9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538023"/>
            <a:ext cx="4239217" cy="378195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953B07-8B9F-9E29-BA5C-01B60C52B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62" y="1538024"/>
            <a:ext cx="4363059" cy="3781952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269328E3-AA16-C059-C065-7C8065A72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888" y="1766641"/>
            <a:ext cx="6264696" cy="332471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000000"/>
                </a:solidFill>
              </a:rPr>
              <a:t>findoverlap</a:t>
            </a:r>
            <a:r>
              <a:rPr lang="en-US" altLang="ko-KR" sz="2000" dirty="0">
                <a:solidFill>
                  <a:srgbClr val="000000"/>
                </a:solidFill>
              </a:rPr>
              <a:t> : </a:t>
            </a:r>
            <a:r>
              <a:rPr lang="ko-KR" altLang="en-US" sz="2000" dirty="0">
                <a:solidFill>
                  <a:srgbClr val="000000"/>
                </a:solidFill>
              </a:rPr>
              <a:t>겹치는 부분을 찾는 함수</a:t>
            </a:r>
            <a:br>
              <a:rPr lang="en-US" altLang="ko-KR" sz="2000" dirty="0">
                <a:solidFill>
                  <a:srgbClr val="000000"/>
                </a:solidFill>
              </a:rPr>
            </a:br>
            <a:r>
              <a:rPr lang="en-US" altLang="ko-KR" sz="2000" dirty="0">
                <a:solidFill>
                  <a:srgbClr val="000000"/>
                </a:solidFill>
              </a:rPr>
              <a:t>   - </a:t>
            </a:r>
            <a:r>
              <a:rPr lang="en-US" altLang="ko-KR" sz="2000" dirty="0" err="1">
                <a:solidFill>
                  <a:srgbClr val="000000"/>
                </a:solidFill>
              </a:rPr>
              <a:t>n,m</a:t>
            </a:r>
            <a:r>
              <a:rPr lang="ko-KR" altLang="en-US" sz="2000" dirty="0">
                <a:solidFill>
                  <a:srgbClr val="000000"/>
                </a:solidFill>
              </a:rPr>
              <a:t> </a:t>
            </a:r>
            <a:r>
              <a:rPr lang="en-US" altLang="ko-KR" sz="2000" dirty="0">
                <a:solidFill>
                  <a:srgbClr val="000000"/>
                </a:solidFill>
              </a:rPr>
              <a:t>:</a:t>
            </a:r>
            <a:r>
              <a:rPr lang="ko-KR" altLang="en-US" sz="2000" dirty="0">
                <a:solidFill>
                  <a:srgbClr val="000000"/>
                </a:solidFill>
              </a:rPr>
              <a:t> 비교 시작 인덱스</a:t>
            </a:r>
            <a:br>
              <a:rPr lang="en-US" altLang="ko-KR" sz="2000" dirty="0">
                <a:solidFill>
                  <a:srgbClr val="000000"/>
                </a:solidFill>
              </a:rPr>
            </a:br>
            <a:r>
              <a:rPr lang="en-US" altLang="ko-KR" sz="2000" dirty="0">
                <a:solidFill>
                  <a:srgbClr val="000000"/>
                </a:solidFill>
              </a:rPr>
              <a:t>   - </a:t>
            </a:r>
            <a:r>
              <a:rPr lang="ko-KR" altLang="en-US" sz="2000" dirty="0">
                <a:solidFill>
                  <a:srgbClr val="000000"/>
                </a:solidFill>
              </a:rPr>
              <a:t>길이가 작은 문자열 수 만큼 </a:t>
            </a:r>
            <a:r>
              <a:rPr lang="en-US" altLang="ko-KR" sz="2000" dirty="0">
                <a:solidFill>
                  <a:srgbClr val="000000"/>
                </a:solidFill>
              </a:rPr>
              <a:t>for</a:t>
            </a:r>
            <a:r>
              <a:rPr lang="ko-KR" altLang="en-US" sz="2000" dirty="0">
                <a:solidFill>
                  <a:srgbClr val="000000"/>
                </a:solidFill>
              </a:rPr>
              <a:t>문</a:t>
            </a:r>
            <a:br>
              <a:rPr lang="en-US" altLang="ko-KR" sz="2000" dirty="0">
                <a:solidFill>
                  <a:srgbClr val="000000"/>
                </a:solidFill>
              </a:rPr>
            </a:br>
            <a:r>
              <a:rPr lang="en-US" altLang="ko-KR" sz="2000" dirty="0">
                <a:solidFill>
                  <a:srgbClr val="000000"/>
                </a:solidFill>
              </a:rPr>
              <a:t>   - </a:t>
            </a:r>
            <a:r>
              <a:rPr lang="ko-KR" altLang="en-US" sz="2000" dirty="0">
                <a:solidFill>
                  <a:srgbClr val="000000"/>
                </a:solidFill>
              </a:rPr>
              <a:t>만약 문자열이 같으면 현재 </a:t>
            </a:r>
            <a:r>
              <a:rPr lang="en-US" altLang="ko-KR" sz="2000" dirty="0">
                <a:solidFill>
                  <a:srgbClr val="000000"/>
                </a:solidFill>
              </a:rPr>
              <a:t>result </a:t>
            </a:r>
            <a:r>
              <a:rPr lang="ko-KR" altLang="en-US" sz="2000" dirty="0">
                <a:solidFill>
                  <a:srgbClr val="000000"/>
                </a:solidFill>
              </a:rPr>
              <a:t>값과 </a:t>
            </a:r>
            <a:br>
              <a:rPr lang="en-US" altLang="ko-KR" sz="2000" dirty="0">
                <a:solidFill>
                  <a:srgbClr val="000000"/>
                </a:solidFill>
              </a:rPr>
            </a:br>
            <a:r>
              <a:rPr lang="en-US" altLang="ko-KR" sz="2000" dirty="0">
                <a:solidFill>
                  <a:srgbClr val="000000"/>
                </a:solidFill>
              </a:rPr>
              <a:t>     </a:t>
            </a:r>
            <a:r>
              <a:rPr lang="ko-KR" altLang="en-US" sz="2000" dirty="0">
                <a:solidFill>
                  <a:srgbClr val="000000"/>
                </a:solidFill>
              </a:rPr>
              <a:t>비교하여 더 큰 값을 저장</a:t>
            </a:r>
            <a:br>
              <a:rPr lang="en-US" altLang="ko-KR" sz="2000" dirty="0">
                <a:solidFill>
                  <a:srgbClr val="000000"/>
                </a:solidFill>
              </a:rPr>
            </a:br>
            <a:r>
              <a:rPr lang="en-US" altLang="ko-KR" sz="2000" dirty="0">
                <a:solidFill>
                  <a:srgbClr val="000000"/>
                </a:solidFill>
              </a:rPr>
              <a:t>   - result </a:t>
            </a:r>
            <a:r>
              <a:rPr lang="ko-KR" altLang="en-US" sz="2000" dirty="0">
                <a:solidFill>
                  <a:srgbClr val="000000"/>
                </a:solidFill>
              </a:rPr>
              <a:t>값 반환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</a:rPr>
              <a:t>answer : </a:t>
            </a:r>
            <a:r>
              <a:rPr lang="ko-KR" altLang="en-US" sz="2000" dirty="0">
                <a:solidFill>
                  <a:srgbClr val="000000"/>
                </a:solidFill>
              </a:rPr>
              <a:t>두 문장을 합친 길이 </a:t>
            </a:r>
            <a:r>
              <a:rPr lang="en-US" altLang="ko-KR" sz="2000" dirty="0">
                <a:solidFill>
                  <a:srgbClr val="000000"/>
                </a:solidFill>
              </a:rPr>
              <a:t>– </a:t>
            </a:r>
            <a:r>
              <a:rPr lang="ko-KR" altLang="en-US" sz="2000" dirty="0">
                <a:solidFill>
                  <a:srgbClr val="000000"/>
                </a:solidFill>
              </a:rPr>
              <a:t>중복된 문자열 길이</a:t>
            </a:r>
            <a:r>
              <a:rPr lang="en-US" altLang="ko-KR" sz="20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66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50DB-B904-68E4-CE54-5D5810362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9" y="448001"/>
            <a:ext cx="11319504" cy="531404"/>
          </a:xfrm>
        </p:spPr>
        <p:txBody>
          <a:bodyPr anchor="ctr">
            <a:normAutofit/>
          </a:bodyPr>
          <a:lstStyle/>
          <a:p>
            <a:r>
              <a:rPr lang="en-US" altLang="ko-KR" b="1"/>
              <a:t>5. </a:t>
            </a:r>
            <a:r>
              <a:rPr lang="ko-KR" altLang="en-US" b="1"/>
              <a:t>전광판 만들기 </a:t>
            </a:r>
            <a:r>
              <a:rPr lang="en-US" altLang="ko-KR" b="1"/>
              <a:t>– </a:t>
            </a:r>
            <a:r>
              <a:rPr lang="ko-KR" altLang="en-US" b="1"/>
              <a:t>함수 작성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987" y="2541"/>
            <a:ext cx="1016847" cy="36639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  <a:defRPr/>
            </a:pPr>
            <a:fld id="{B45EC4A9-FE6A-48EC-B998-4B7AD00BB17C}" type="slidenum">
              <a:rPr lang="ko-KR" altLang="en-US" smtClean="0"/>
              <a:pPr>
                <a:spcAft>
                  <a:spcPts val="600"/>
                </a:spcAft>
                <a:defRPr/>
              </a:pPr>
              <a:t>12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EB21E37-E0D0-0CAC-9F46-E5F01113F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058469"/>
            <a:ext cx="10973647" cy="535152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00000"/>
                </a:solidFill>
              </a:rPr>
              <a:t>입력 변수 </a:t>
            </a:r>
            <a:r>
              <a:rPr lang="en-US" altLang="ko-KR" sz="2000" b="1" dirty="0">
                <a:solidFill>
                  <a:srgbClr val="000000"/>
                </a:solidFill>
              </a:rPr>
              <a:t>: </a:t>
            </a:r>
            <a:r>
              <a:rPr lang="ko-KR" altLang="en-US" sz="2000" b="1" dirty="0">
                <a:solidFill>
                  <a:srgbClr val="000000"/>
                </a:solidFill>
              </a:rPr>
              <a:t>문구</a:t>
            </a:r>
            <a:r>
              <a:rPr lang="en-US" altLang="ko-KR" sz="2000" b="1" dirty="0">
                <a:solidFill>
                  <a:srgbClr val="000000"/>
                </a:solidFill>
              </a:rPr>
              <a:t>, </a:t>
            </a:r>
            <a:r>
              <a:rPr lang="ko-KR" altLang="en-US" sz="2000" b="1" dirty="0">
                <a:solidFill>
                  <a:srgbClr val="000000"/>
                </a:solidFill>
              </a:rPr>
              <a:t>초</a:t>
            </a:r>
            <a:endParaRPr lang="en-US" altLang="ko-KR" sz="2000" b="1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00000"/>
                </a:solidFill>
              </a:rPr>
              <a:t>문제 요구사항 </a:t>
            </a:r>
            <a:r>
              <a:rPr lang="en-US" altLang="ko-KR" sz="2000" b="1" dirty="0">
                <a:solidFill>
                  <a:srgbClr val="000000"/>
                </a:solidFill>
              </a:rPr>
              <a:t>:1</a:t>
            </a:r>
            <a:r>
              <a:rPr lang="ko-KR" altLang="en-US" sz="2000" b="1" dirty="0">
                <a:solidFill>
                  <a:srgbClr val="000000"/>
                </a:solidFill>
              </a:rPr>
              <a:t>초마다 문구가 왼쪽으로 진행하도록 동적 전광판 구현</a:t>
            </a:r>
            <a:endParaRPr lang="en-US" altLang="ko-KR" sz="2000" b="1" dirty="0">
              <a:solidFill>
                <a:srgbClr val="000000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25CB8DD-9937-BF7A-ABE8-D42A4442D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637888"/>
              </p:ext>
            </p:extLst>
          </p:nvPr>
        </p:nvGraphicFramePr>
        <p:xfrm>
          <a:off x="2032000" y="2780928"/>
          <a:ext cx="8128000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2102914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85262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294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______________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350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___________hap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30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birthday________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966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041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50DB-B904-68E4-CE54-5D581036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</a:rPr>
              <a:t>5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전광판 만들기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</a:rPr>
              <a:t>– 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함수 작성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D6645D-C1A3-2A1B-5379-0C08B1C77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985586"/>
              </p:ext>
            </p:extLst>
          </p:nvPr>
        </p:nvGraphicFramePr>
        <p:xfrm>
          <a:off x="2032000" y="1214320"/>
          <a:ext cx="8128000" cy="1854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2102914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85262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294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______________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350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Happy-birthday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30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______________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96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Happy-birthday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453643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E7EDF6E9-F764-B81D-F284-B028DF854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508" y="1115317"/>
            <a:ext cx="8294248" cy="20359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E2E1A7E-E960-0EF9-BAFC-5B089B5CEE95}"/>
              </a:ext>
            </a:extLst>
          </p:cNvPr>
          <p:cNvSpPr txBox="1"/>
          <p:nvPr/>
        </p:nvSpPr>
        <p:spPr>
          <a:xfrm>
            <a:off x="2498676" y="3429000"/>
            <a:ext cx="7136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 _ _ _ _ _ _ _ _ _ _ _ _ _ h a p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y – b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 t h d a y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33424F-F0ED-CED6-9819-988E53D5F9EB}"/>
              </a:ext>
            </a:extLst>
          </p:cNvPr>
          <p:cNvSpPr txBox="1"/>
          <p:nvPr/>
        </p:nvSpPr>
        <p:spPr>
          <a:xfrm>
            <a:off x="2498676" y="4869160"/>
            <a:ext cx="7245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 a p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y – b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 t h d a y _ _ _ _ _ _ _ _ _ _ _ _ _ _ 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C4A418-686B-B29C-5D23-7E719A365FD9}"/>
              </a:ext>
            </a:extLst>
          </p:cNvPr>
          <p:cNvSpPr txBox="1"/>
          <p:nvPr/>
        </p:nvSpPr>
        <p:spPr>
          <a:xfrm>
            <a:off x="1487488" y="35220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짝수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683F4B-C0A8-CCB1-A245-5F767EF7469D}"/>
              </a:ext>
            </a:extLst>
          </p:cNvPr>
          <p:cNvSpPr txBox="1"/>
          <p:nvPr/>
        </p:nvSpPr>
        <p:spPr>
          <a:xfrm>
            <a:off x="1487488" y="49153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홀수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C8BD6AD-D09A-A335-8AA1-97E164C25E6F}"/>
              </a:ext>
            </a:extLst>
          </p:cNvPr>
          <p:cNvGrpSpPr/>
          <p:nvPr/>
        </p:nvGrpSpPr>
        <p:grpSpPr>
          <a:xfrm>
            <a:off x="2576752" y="3933056"/>
            <a:ext cx="3240360" cy="288032"/>
            <a:chOff x="2576752" y="3933056"/>
            <a:chExt cx="3240360" cy="288032"/>
          </a:xfrm>
        </p:grpSpPr>
        <p:sp>
          <p:nvSpPr>
            <p:cNvPr id="23" name="화살표: 아래쪽 22">
              <a:extLst>
                <a:ext uri="{FF2B5EF4-FFF2-40B4-BE49-F238E27FC236}">
                  <a16:creationId xmlns:a16="http://schemas.microsoft.com/office/drawing/2014/main" id="{86EB154A-BC05-1DB2-E3C3-B9C4DD40EB1C}"/>
                </a:ext>
              </a:extLst>
            </p:cNvPr>
            <p:cNvSpPr/>
            <p:nvPr/>
          </p:nvSpPr>
          <p:spPr>
            <a:xfrm rot="10800000">
              <a:off x="2576752" y="3933056"/>
              <a:ext cx="144016" cy="288032"/>
            </a:xfrm>
            <a:prstGeom prst="downArrow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화살표: 아래쪽 23">
              <a:extLst>
                <a:ext uri="{FF2B5EF4-FFF2-40B4-BE49-F238E27FC236}">
                  <a16:creationId xmlns:a16="http://schemas.microsoft.com/office/drawing/2014/main" id="{22E14D77-2109-7711-C1A0-0339F54EA3C5}"/>
                </a:ext>
              </a:extLst>
            </p:cNvPr>
            <p:cNvSpPr/>
            <p:nvPr/>
          </p:nvSpPr>
          <p:spPr>
            <a:xfrm rot="10800000">
              <a:off x="5673096" y="3933056"/>
              <a:ext cx="144016" cy="288032"/>
            </a:xfrm>
            <a:prstGeom prst="downArrow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D9CEC19-C3CA-6F8F-22D7-774F38F425E0}"/>
              </a:ext>
            </a:extLst>
          </p:cNvPr>
          <p:cNvGrpSpPr/>
          <p:nvPr/>
        </p:nvGrpSpPr>
        <p:grpSpPr>
          <a:xfrm>
            <a:off x="2819064" y="3933056"/>
            <a:ext cx="3260991" cy="288032"/>
            <a:chOff x="2819064" y="3933056"/>
            <a:chExt cx="3260991" cy="288032"/>
          </a:xfrm>
        </p:grpSpPr>
        <p:sp>
          <p:nvSpPr>
            <p:cNvPr id="25" name="화살표: 아래쪽 24">
              <a:extLst>
                <a:ext uri="{FF2B5EF4-FFF2-40B4-BE49-F238E27FC236}">
                  <a16:creationId xmlns:a16="http://schemas.microsoft.com/office/drawing/2014/main" id="{1C127643-70AB-54B2-D3E7-159C795C2B74}"/>
                </a:ext>
              </a:extLst>
            </p:cNvPr>
            <p:cNvSpPr/>
            <p:nvPr/>
          </p:nvSpPr>
          <p:spPr>
            <a:xfrm rot="10800000">
              <a:off x="2819064" y="3933056"/>
              <a:ext cx="144016" cy="288032"/>
            </a:xfrm>
            <a:prstGeom prst="downArrow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화살표: 아래쪽 25">
              <a:extLst>
                <a:ext uri="{FF2B5EF4-FFF2-40B4-BE49-F238E27FC236}">
                  <a16:creationId xmlns:a16="http://schemas.microsoft.com/office/drawing/2014/main" id="{27729141-3653-F9D7-ABCD-C772C3490141}"/>
                </a:ext>
              </a:extLst>
            </p:cNvPr>
            <p:cNvSpPr/>
            <p:nvPr/>
          </p:nvSpPr>
          <p:spPr>
            <a:xfrm rot="10800000">
              <a:off x="5936039" y="3933056"/>
              <a:ext cx="144016" cy="288032"/>
            </a:xfrm>
            <a:prstGeom prst="downArrow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918A1B1-7D7D-FB6B-3CEB-7C96A5490E00}"/>
              </a:ext>
            </a:extLst>
          </p:cNvPr>
          <p:cNvGrpSpPr/>
          <p:nvPr/>
        </p:nvGrpSpPr>
        <p:grpSpPr>
          <a:xfrm>
            <a:off x="2613328" y="5346817"/>
            <a:ext cx="3508295" cy="288032"/>
            <a:chOff x="2613328" y="5346817"/>
            <a:chExt cx="3508295" cy="288032"/>
          </a:xfrm>
        </p:grpSpPr>
        <p:sp>
          <p:nvSpPr>
            <p:cNvPr id="30" name="화살표: 아래쪽 29">
              <a:extLst>
                <a:ext uri="{FF2B5EF4-FFF2-40B4-BE49-F238E27FC236}">
                  <a16:creationId xmlns:a16="http://schemas.microsoft.com/office/drawing/2014/main" id="{615ADE3C-1394-9791-ADCA-5C8C3229195C}"/>
                </a:ext>
              </a:extLst>
            </p:cNvPr>
            <p:cNvSpPr/>
            <p:nvPr/>
          </p:nvSpPr>
          <p:spPr>
            <a:xfrm rot="10800000">
              <a:off x="2613328" y="5346817"/>
              <a:ext cx="144016" cy="288032"/>
            </a:xfrm>
            <a:prstGeom prst="downArrow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화살표: 아래쪽 30">
              <a:extLst>
                <a:ext uri="{FF2B5EF4-FFF2-40B4-BE49-F238E27FC236}">
                  <a16:creationId xmlns:a16="http://schemas.microsoft.com/office/drawing/2014/main" id="{B9092A4F-2114-DD00-C437-652F9B050943}"/>
                </a:ext>
              </a:extLst>
            </p:cNvPr>
            <p:cNvSpPr/>
            <p:nvPr/>
          </p:nvSpPr>
          <p:spPr>
            <a:xfrm rot="10800000">
              <a:off x="5977607" y="5346817"/>
              <a:ext cx="144016" cy="288032"/>
            </a:xfrm>
            <a:prstGeom prst="downArrow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04FC144-7AF2-1F33-E179-9E5D9F7D8986}"/>
              </a:ext>
            </a:extLst>
          </p:cNvPr>
          <p:cNvGrpSpPr/>
          <p:nvPr/>
        </p:nvGrpSpPr>
        <p:grpSpPr>
          <a:xfrm>
            <a:off x="2860632" y="5341921"/>
            <a:ext cx="3513724" cy="288032"/>
            <a:chOff x="2860632" y="5341921"/>
            <a:chExt cx="3513724" cy="288032"/>
          </a:xfrm>
        </p:grpSpPr>
        <p:sp>
          <p:nvSpPr>
            <p:cNvPr id="33" name="화살표: 아래쪽 32">
              <a:extLst>
                <a:ext uri="{FF2B5EF4-FFF2-40B4-BE49-F238E27FC236}">
                  <a16:creationId xmlns:a16="http://schemas.microsoft.com/office/drawing/2014/main" id="{3876D1B8-0BD3-A24B-FBA2-35F0B1669D67}"/>
                </a:ext>
              </a:extLst>
            </p:cNvPr>
            <p:cNvSpPr/>
            <p:nvPr/>
          </p:nvSpPr>
          <p:spPr>
            <a:xfrm rot="10800000">
              <a:off x="2860632" y="5341921"/>
              <a:ext cx="144016" cy="288032"/>
            </a:xfrm>
            <a:prstGeom prst="downArrow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화살표: 아래쪽 33">
              <a:extLst>
                <a:ext uri="{FF2B5EF4-FFF2-40B4-BE49-F238E27FC236}">
                  <a16:creationId xmlns:a16="http://schemas.microsoft.com/office/drawing/2014/main" id="{74821B6D-408D-F1A3-91DE-75FA33E931DA}"/>
                </a:ext>
              </a:extLst>
            </p:cNvPr>
            <p:cNvSpPr/>
            <p:nvPr/>
          </p:nvSpPr>
          <p:spPr>
            <a:xfrm rot="10800000">
              <a:off x="6230340" y="5341921"/>
              <a:ext cx="144016" cy="288032"/>
            </a:xfrm>
            <a:prstGeom prst="downArrow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724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50DB-B904-68E4-CE54-5D581036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</a:rPr>
              <a:t>5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전광판 만들기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</a:rPr>
              <a:t>– 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함수 작성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8DE3E0-E0AE-6BC4-07EF-739DE4389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2023330"/>
            <a:ext cx="4308286" cy="2811339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9B74DEA-07FC-714C-4097-C5FA18A28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834" y="2633823"/>
            <a:ext cx="4048630" cy="1590351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</a:rPr>
              <a:t>sen1 : </a:t>
            </a:r>
            <a:r>
              <a:rPr lang="ko-KR" altLang="en-US" sz="2000" dirty="0">
                <a:solidFill>
                  <a:srgbClr val="000000"/>
                </a:solidFill>
              </a:rPr>
              <a:t>짝수의 경우 문장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</a:rPr>
              <a:t>sen2 : </a:t>
            </a:r>
            <a:r>
              <a:rPr lang="ko-KR" altLang="en-US" sz="2000" dirty="0">
                <a:solidFill>
                  <a:srgbClr val="000000"/>
                </a:solidFill>
              </a:rPr>
              <a:t>홀수의 경우 문장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</a:rPr>
              <a:t>point</a:t>
            </a:r>
            <a:r>
              <a:rPr lang="ko-KR" altLang="en-US" sz="2000" dirty="0">
                <a:solidFill>
                  <a:srgbClr val="000000"/>
                </a:solidFill>
              </a:rPr>
              <a:t> </a:t>
            </a:r>
            <a:r>
              <a:rPr lang="en-US" altLang="ko-KR" sz="2000" dirty="0">
                <a:solidFill>
                  <a:srgbClr val="000000"/>
                </a:solidFill>
              </a:rPr>
              <a:t>:</a:t>
            </a:r>
            <a:r>
              <a:rPr lang="ko-KR" altLang="en-US" sz="2000" dirty="0">
                <a:solidFill>
                  <a:srgbClr val="000000"/>
                </a:solidFill>
              </a:rPr>
              <a:t> 시작 위치를 바꿀 포인터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709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50DB-B904-68E4-CE54-5D581036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6. 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숫자를 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3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개의 소수의 합으로 표현하기 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</a:rPr>
              <a:t>– 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빈칸 채우기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808530-19BC-7040-8142-ECC235DE0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058469"/>
            <a:ext cx="10973647" cy="535152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00000"/>
                </a:solidFill>
              </a:rPr>
              <a:t>입력 변수 </a:t>
            </a:r>
            <a:r>
              <a:rPr lang="en-US" altLang="ko-KR" sz="2000" b="1" dirty="0">
                <a:solidFill>
                  <a:srgbClr val="000000"/>
                </a:solidFill>
              </a:rPr>
              <a:t>: </a:t>
            </a:r>
            <a:r>
              <a:rPr lang="ko-KR" altLang="en-US" sz="2000" b="1" dirty="0">
                <a:solidFill>
                  <a:srgbClr val="000000"/>
                </a:solidFill>
              </a:rPr>
              <a:t>숫자 </a:t>
            </a:r>
            <a:r>
              <a:rPr lang="en-US" altLang="ko-KR" sz="2000" b="1" dirty="0">
                <a:solidFill>
                  <a:srgbClr val="000000"/>
                </a:solidFill>
              </a:rPr>
              <a:t>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00000"/>
                </a:solidFill>
              </a:rPr>
              <a:t>문제 요구사항 </a:t>
            </a:r>
            <a:r>
              <a:rPr lang="en-US" altLang="ko-KR" sz="2000" b="1" dirty="0">
                <a:solidFill>
                  <a:srgbClr val="000000"/>
                </a:solidFill>
              </a:rPr>
              <a:t>: </a:t>
            </a:r>
            <a:r>
              <a:rPr lang="ko-KR" altLang="en-US" sz="2000" b="1" dirty="0">
                <a:solidFill>
                  <a:srgbClr val="000000"/>
                </a:solidFill>
              </a:rPr>
              <a:t>숫자 </a:t>
            </a:r>
            <a:r>
              <a:rPr lang="en-US" altLang="ko-KR" sz="2000" b="1" dirty="0">
                <a:solidFill>
                  <a:srgbClr val="000000"/>
                </a:solidFill>
              </a:rPr>
              <a:t>n</a:t>
            </a:r>
            <a:r>
              <a:rPr lang="ko-KR" altLang="en-US" sz="2000" b="1" dirty="0">
                <a:solidFill>
                  <a:srgbClr val="000000"/>
                </a:solidFill>
              </a:rPr>
              <a:t>을 </a:t>
            </a:r>
            <a:r>
              <a:rPr lang="en-US" altLang="ko-KR" sz="2000" b="1" dirty="0">
                <a:solidFill>
                  <a:srgbClr val="000000"/>
                </a:solidFill>
              </a:rPr>
              <a:t>3</a:t>
            </a:r>
            <a:r>
              <a:rPr lang="ko-KR" altLang="en-US" sz="2000" b="1" dirty="0">
                <a:solidFill>
                  <a:srgbClr val="000000"/>
                </a:solidFill>
              </a:rPr>
              <a:t>개의 소수의 합으로 표현</a:t>
            </a:r>
            <a:endParaRPr lang="en-US" altLang="ko-KR" sz="2000" b="1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00000"/>
                </a:solidFill>
              </a:rPr>
              <a:t>소수 </a:t>
            </a:r>
            <a:r>
              <a:rPr lang="en-US" altLang="ko-KR" sz="2000" b="1" dirty="0">
                <a:solidFill>
                  <a:srgbClr val="000000"/>
                </a:solidFill>
              </a:rPr>
              <a:t>: 1</a:t>
            </a:r>
            <a:r>
              <a:rPr lang="ko-KR" altLang="en-US" sz="2000" b="1" dirty="0">
                <a:solidFill>
                  <a:srgbClr val="000000"/>
                </a:solidFill>
              </a:rPr>
              <a:t>과 자기 자신 이외의 수로 나누어지지 않는 수</a:t>
            </a:r>
            <a:endParaRPr lang="en-US" altLang="ko-KR" sz="2000" b="1" dirty="0">
              <a:solidFill>
                <a:srgbClr val="000000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B79E677-894A-CA76-ED06-165378456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511790"/>
              </p:ext>
            </p:extLst>
          </p:nvPr>
        </p:nvGraphicFramePr>
        <p:xfrm>
          <a:off x="3357787" y="3529816"/>
          <a:ext cx="5418668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27710645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947532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7447562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10931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소수 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소수 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소수 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387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250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935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68268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20B036E-2EDC-C8A4-428F-FA0C92862DDA}"/>
              </a:ext>
            </a:extLst>
          </p:cNvPr>
          <p:cNvSpPr txBox="1"/>
          <p:nvPr/>
        </p:nvSpPr>
        <p:spPr>
          <a:xfrm>
            <a:off x="5606097" y="305966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33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5049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50DB-B904-68E4-CE54-5D581036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6. 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숫자를 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3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개의 소수의 합으로 표현하기 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</a:rPr>
              <a:t>– 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빈칸 채우기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3C9000-BA38-BC9E-712F-627584B66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96" y="1700808"/>
            <a:ext cx="4050818" cy="40324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BA23B7-F464-8A90-08E1-58EE4E9D5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49" y="1541671"/>
            <a:ext cx="5306165" cy="4191585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3E51CB3-7BF9-155D-534F-0D026881C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4888" y="1901710"/>
            <a:ext cx="6036858" cy="347150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</a:rPr>
              <a:t>primes : </a:t>
            </a:r>
            <a:r>
              <a:rPr lang="ko-KR" altLang="en-US" sz="2000" dirty="0">
                <a:solidFill>
                  <a:srgbClr val="000000"/>
                </a:solidFill>
              </a:rPr>
              <a:t>자연수 </a:t>
            </a:r>
            <a:r>
              <a:rPr lang="en-US" altLang="ko-KR" sz="2000" dirty="0">
                <a:solidFill>
                  <a:srgbClr val="000000"/>
                </a:solidFill>
              </a:rPr>
              <a:t>n </a:t>
            </a:r>
            <a:r>
              <a:rPr lang="ko-KR" altLang="en-US" sz="2000" dirty="0">
                <a:solidFill>
                  <a:srgbClr val="000000"/>
                </a:solidFill>
              </a:rPr>
              <a:t>이하의 소수들을 담을 리스트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</a:rPr>
              <a:t>3</a:t>
            </a:r>
            <a:r>
              <a:rPr lang="ko-KR" altLang="en-US" sz="2000" dirty="0">
                <a:solidFill>
                  <a:srgbClr val="000000"/>
                </a:solidFill>
              </a:rPr>
              <a:t>부터 </a:t>
            </a:r>
            <a:r>
              <a:rPr lang="en-US" altLang="ko-KR" sz="2000" dirty="0">
                <a:solidFill>
                  <a:srgbClr val="000000"/>
                </a:solidFill>
              </a:rPr>
              <a:t>2</a:t>
            </a:r>
            <a:r>
              <a:rPr lang="ko-KR" altLang="en-US" sz="2000" dirty="0">
                <a:solidFill>
                  <a:srgbClr val="000000"/>
                </a:solidFill>
              </a:rPr>
              <a:t>씩 올려가며 홀수들만 소수인지 검사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</a:rPr>
              <a:t>자기 자신 외 나눠지는 수가 있으면 소수</a:t>
            </a:r>
            <a:r>
              <a:rPr lang="en-US" altLang="ko-KR" sz="2000" dirty="0">
                <a:solidFill>
                  <a:srgbClr val="000000"/>
                </a:solidFill>
              </a:rPr>
              <a:t> 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</a:rPr>
              <a:t>다 통과하면 소수로 </a:t>
            </a:r>
            <a:r>
              <a:rPr lang="en-US" altLang="ko-KR" sz="2000" dirty="0">
                <a:solidFill>
                  <a:srgbClr val="000000"/>
                </a:solidFill>
              </a:rPr>
              <a:t>primes</a:t>
            </a:r>
            <a:r>
              <a:rPr lang="ko-KR" altLang="en-US" sz="2000" dirty="0">
                <a:solidFill>
                  <a:srgbClr val="000000"/>
                </a:solidFill>
              </a:rPr>
              <a:t>에 저장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</a:rPr>
              <a:t>이후 </a:t>
            </a:r>
            <a:r>
              <a:rPr lang="en-US" altLang="ko-KR" sz="2000" dirty="0">
                <a:solidFill>
                  <a:srgbClr val="000000"/>
                </a:solidFill>
              </a:rPr>
              <a:t>3</a:t>
            </a:r>
            <a:r>
              <a:rPr lang="ko-KR" altLang="en-US" sz="2000" dirty="0">
                <a:solidFill>
                  <a:srgbClr val="000000"/>
                </a:solidFill>
              </a:rPr>
              <a:t>중 </a:t>
            </a:r>
            <a:r>
              <a:rPr lang="en-US" altLang="ko-KR" sz="2000" dirty="0">
                <a:solidFill>
                  <a:srgbClr val="000000"/>
                </a:solidFill>
              </a:rPr>
              <a:t>for</a:t>
            </a:r>
            <a:r>
              <a:rPr lang="ko-KR" altLang="en-US" sz="2000" dirty="0">
                <a:solidFill>
                  <a:srgbClr val="000000"/>
                </a:solidFill>
              </a:rPr>
              <a:t>문을 통해 찾을 수 있는 모든 경우의 수를 계산</a:t>
            </a:r>
            <a:endParaRPr lang="en-US" altLang="ko-KR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29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50DB-B904-68E4-CE54-5D581036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</a:rPr>
              <a:t>7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2800" b="1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카프리카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수 찾기 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– 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한 줄 바꾸기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81963-524E-FEEF-148E-081027D2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058469"/>
            <a:ext cx="10973647" cy="535152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00000"/>
                </a:solidFill>
              </a:rPr>
              <a:t>입력 변수 </a:t>
            </a:r>
            <a:r>
              <a:rPr lang="en-US" altLang="ko-KR" sz="2000" b="1" dirty="0">
                <a:solidFill>
                  <a:srgbClr val="000000"/>
                </a:solidFill>
              </a:rPr>
              <a:t>: </a:t>
            </a:r>
            <a:r>
              <a:rPr lang="ko-KR" altLang="en-US" sz="2000" b="1" dirty="0">
                <a:solidFill>
                  <a:srgbClr val="000000"/>
                </a:solidFill>
              </a:rPr>
              <a:t>자연수 </a:t>
            </a:r>
            <a:r>
              <a:rPr lang="en-US" altLang="ko-KR" sz="2000" b="1" dirty="0">
                <a:solidFill>
                  <a:srgbClr val="000000"/>
                </a:solidFill>
              </a:rPr>
              <a:t>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00000"/>
                </a:solidFill>
              </a:rPr>
              <a:t>문제 요구사항 </a:t>
            </a:r>
            <a:r>
              <a:rPr lang="en-US" altLang="ko-KR" sz="2000" b="1" dirty="0">
                <a:solidFill>
                  <a:srgbClr val="000000"/>
                </a:solidFill>
              </a:rPr>
              <a:t>: </a:t>
            </a:r>
            <a:r>
              <a:rPr lang="ko-KR" altLang="en-US" sz="2000" b="1" dirty="0">
                <a:solidFill>
                  <a:srgbClr val="000000"/>
                </a:solidFill>
              </a:rPr>
              <a:t>숫자 </a:t>
            </a:r>
            <a:r>
              <a:rPr lang="en-US" altLang="ko-KR" sz="2000" b="1" dirty="0">
                <a:solidFill>
                  <a:srgbClr val="000000"/>
                </a:solidFill>
              </a:rPr>
              <a:t>k </a:t>
            </a:r>
            <a:r>
              <a:rPr lang="ko-KR" altLang="en-US" sz="2000" b="1" dirty="0">
                <a:solidFill>
                  <a:srgbClr val="000000"/>
                </a:solidFill>
              </a:rPr>
              <a:t>이하의 모든 </a:t>
            </a:r>
            <a:r>
              <a:rPr lang="ko-KR" altLang="en-US" sz="2000" b="1" dirty="0" err="1">
                <a:solidFill>
                  <a:srgbClr val="000000"/>
                </a:solidFill>
              </a:rPr>
              <a:t>카프리카</a:t>
            </a:r>
            <a:r>
              <a:rPr lang="ko-KR" altLang="en-US" sz="2000" b="1" dirty="0">
                <a:solidFill>
                  <a:srgbClr val="000000"/>
                </a:solidFill>
              </a:rPr>
              <a:t> 수 찾기</a:t>
            </a:r>
            <a:r>
              <a:rPr lang="en-US" altLang="ko-KR" sz="2000" b="1" dirty="0">
                <a:solidFill>
                  <a:srgbClr val="000000"/>
                </a:solidFill>
              </a:rPr>
              <a:t>, </a:t>
            </a:r>
            <a:r>
              <a:rPr lang="ko-KR" altLang="en-US" sz="2000" b="1" dirty="0">
                <a:solidFill>
                  <a:srgbClr val="000000"/>
                </a:solidFill>
              </a:rPr>
              <a:t>두 수는 양수여야 함</a:t>
            </a:r>
            <a:endParaRPr lang="en-US" altLang="ko-KR" sz="2000" b="1" dirty="0">
              <a:solidFill>
                <a:srgbClr val="000000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59B419E-87B2-D730-BE3A-09DD88DEE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212800"/>
              </p:ext>
            </p:extLst>
          </p:nvPr>
        </p:nvGraphicFramePr>
        <p:xfrm>
          <a:off x="1709392" y="2852936"/>
          <a:ext cx="8773216" cy="22366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93304">
                  <a:extLst>
                    <a:ext uri="{9D8B030D-6E8A-4147-A177-3AD203B41FA5}">
                      <a16:colId xmlns:a16="http://schemas.microsoft.com/office/drawing/2014/main" val="2627803673"/>
                    </a:ext>
                  </a:extLst>
                </a:gridCol>
                <a:gridCol w="2193304">
                  <a:extLst>
                    <a:ext uri="{9D8B030D-6E8A-4147-A177-3AD203B41FA5}">
                      <a16:colId xmlns:a16="http://schemas.microsoft.com/office/drawing/2014/main" val="3039279371"/>
                    </a:ext>
                  </a:extLst>
                </a:gridCol>
                <a:gridCol w="2193304">
                  <a:extLst>
                    <a:ext uri="{9D8B030D-6E8A-4147-A177-3AD203B41FA5}">
                      <a16:colId xmlns:a16="http://schemas.microsoft.com/office/drawing/2014/main" val="2327296940"/>
                    </a:ext>
                  </a:extLst>
                </a:gridCol>
                <a:gridCol w="2193304">
                  <a:extLst>
                    <a:ext uri="{9D8B030D-6E8A-4147-A177-3AD203B41FA5}">
                      <a16:colId xmlns:a16="http://schemas.microsoft.com/office/drawing/2014/main" val="1796341274"/>
                    </a:ext>
                  </a:extLst>
                </a:gridCol>
              </a:tblGrid>
              <a:tr h="559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제곱수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두 수로 나누기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504752"/>
                  </a:ext>
                </a:extLst>
              </a:tr>
              <a:tr h="559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 x 9 = 81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8, 1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 + 1 = 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04170"/>
                  </a:ext>
                </a:extLst>
              </a:tr>
              <a:tr h="559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45 x 45 = 2025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20, 25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 + 25 = 45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24445"/>
                  </a:ext>
                </a:extLst>
              </a:tr>
              <a:tr h="559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55 x 55 = 3025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30, 25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 + 25 = 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510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3852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50DB-B904-68E4-CE54-5D581036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</a:rPr>
              <a:t>7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2800" b="1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카프리카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수 찾기 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– 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한 줄 바꾸기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A7E2B13-F42F-7C75-D2D5-26CF20FF6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1662003"/>
            <a:ext cx="4646333" cy="3533993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03FC0F6-C893-78EF-A203-226E2A6A3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953" y="2021755"/>
            <a:ext cx="6264696" cy="2814487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000000"/>
                </a:solidFill>
              </a:rPr>
              <a:t>square_num</a:t>
            </a:r>
            <a:r>
              <a:rPr lang="en-US" altLang="ko-KR" sz="2000" dirty="0">
                <a:solidFill>
                  <a:srgbClr val="000000"/>
                </a:solidFill>
              </a:rPr>
              <a:t> = </a:t>
            </a:r>
            <a:r>
              <a:rPr lang="ko-KR" altLang="en-US" sz="2000" dirty="0">
                <a:solidFill>
                  <a:srgbClr val="000000"/>
                </a:solidFill>
              </a:rPr>
              <a:t>제곱 수 구하기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</a:rPr>
              <a:t>While</a:t>
            </a:r>
            <a:r>
              <a:rPr lang="ko-KR" altLang="en-US" sz="2000" dirty="0">
                <a:solidFill>
                  <a:srgbClr val="000000"/>
                </a:solidFill>
              </a:rPr>
              <a:t>문 </a:t>
            </a:r>
            <a:r>
              <a:rPr lang="en-US" altLang="ko-KR" sz="2000" dirty="0">
                <a:solidFill>
                  <a:srgbClr val="000000"/>
                </a:solidFill>
              </a:rPr>
              <a:t>: </a:t>
            </a:r>
            <a:r>
              <a:rPr lang="ko-KR" altLang="en-US" sz="2000" dirty="0">
                <a:solidFill>
                  <a:srgbClr val="000000"/>
                </a:solidFill>
              </a:rPr>
              <a:t>두 수로 나눈 모든 경우의 수에 대해 계산</a:t>
            </a:r>
            <a:br>
              <a:rPr lang="en-US" altLang="ko-KR" sz="2000" dirty="0">
                <a:solidFill>
                  <a:srgbClr val="000000"/>
                </a:solidFill>
              </a:rPr>
            </a:br>
            <a:r>
              <a:rPr lang="en-US" altLang="ko-KR" sz="2000" dirty="0">
                <a:solidFill>
                  <a:srgbClr val="000000"/>
                </a:solidFill>
              </a:rPr>
              <a:t>   - front, back : </a:t>
            </a:r>
            <a:r>
              <a:rPr lang="ko-KR" altLang="en-US" sz="2000" dirty="0">
                <a:solidFill>
                  <a:srgbClr val="000000"/>
                </a:solidFill>
              </a:rPr>
              <a:t>각각 두 수</a:t>
            </a:r>
            <a:br>
              <a:rPr lang="en-US" altLang="ko-KR" sz="2000" dirty="0">
                <a:solidFill>
                  <a:srgbClr val="000000"/>
                </a:solidFill>
              </a:rPr>
            </a:br>
            <a:r>
              <a:rPr lang="en-US" altLang="ko-KR" sz="2000" dirty="0">
                <a:solidFill>
                  <a:srgbClr val="000000"/>
                </a:solidFill>
              </a:rPr>
              <a:t>   - divisor : </a:t>
            </a:r>
            <a:r>
              <a:rPr lang="ko-KR" altLang="en-US" sz="2000" dirty="0">
                <a:solidFill>
                  <a:srgbClr val="000000"/>
                </a:solidFill>
              </a:rPr>
              <a:t>자리 수 별로 나누기 위한 연산 수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</a:rPr>
              <a:t>만약 두 수가 </a:t>
            </a:r>
            <a:r>
              <a:rPr lang="ko-KR" altLang="en-US" sz="2000" dirty="0" err="1">
                <a:solidFill>
                  <a:srgbClr val="000000"/>
                </a:solidFill>
              </a:rPr>
              <a:t>양수고</a:t>
            </a:r>
            <a:r>
              <a:rPr lang="ko-KR" altLang="en-US" sz="2000" dirty="0">
                <a:solidFill>
                  <a:srgbClr val="000000"/>
                </a:solidFill>
              </a:rPr>
              <a:t> 합이 원래 자연수와 같은 경우 리스트에 추가</a:t>
            </a:r>
            <a:endParaRPr lang="en-US" altLang="ko-KR" sz="2000" dirty="0">
              <a:solidFill>
                <a:srgbClr val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5BBA2F9-67E5-335F-AE20-180E5A60020C}"/>
              </a:ext>
            </a:extLst>
          </p:cNvPr>
          <p:cNvCxnSpPr/>
          <p:nvPr/>
        </p:nvCxnSpPr>
        <p:spPr>
          <a:xfrm>
            <a:off x="1568640" y="3275840"/>
            <a:ext cx="352839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710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50DB-B904-68E4-CE54-5D581036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</a:rPr>
              <a:t>7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2800" b="1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카프리카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수 찾기 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– 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한 줄 바꾸기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661A12D-486D-704F-9F1B-A127EACFE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28" y="1916832"/>
            <a:ext cx="4523536" cy="3493881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53D478A-193F-5FAC-7D47-97A7D7CC4EB3}"/>
              </a:ext>
            </a:extLst>
          </p:cNvPr>
          <p:cNvCxnSpPr/>
          <p:nvPr/>
        </p:nvCxnSpPr>
        <p:spPr>
          <a:xfrm>
            <a:off x="1681464" y="3551245"/>
            <a:ext cx="352839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7EC1E2-8342-D2C3-67A4-F8081A124583}"/>
              </a:ext>
            </a:extLst>
          </p:cNvPr>
          <p:cNvSpPr/>
          <p:nvPr/>
        </p:nvSpPr>
        <p:spPr>
          <a:xfrm>
            <a:off x="5807968" y="2040776"/>
            <a:ext cx="5328592" cy="53140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 = 9, </a:t>
            </a:r>
            <a:r>
              <a:rPr lang="en-US" altLang="ko-KR" dirty="0" err="1"/>
              <a:t>square_num</a:t>
            </a:r>
            <a:r>
              <a:rPr lang="en-US" altLang="ko-KR" dirty="0"/>
              <a:t> = 81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B13ECD-FF89-D7D7-7854-CD9D708A2DDD}"/>
              </a:ext>
            </a:extLst>
          </p:cNvPr>
          <p:cNvSpPr/>
          <p:nvPr/>
        </p:nvSpPr>
        <p:spPr>
          <a:xfrm>
            <a:off x="5807968" y="2572180"/>
            <a:ext cx="5328592" cy="53140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divisor = 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EFD05E-6346-2093-E541-BBA3227D02CB}"/>
              </a:ext>
            </a:extLst>
          </p:cNvPr>
          <p:cNvSpPr/>
          <p:nvPr/>
        </p:nvSpPr>
        <p:spPr>
          <a:xfrm>
            <a:off x="5807968" y="3103584"/>
            <a:ext cx="5328592" cy="53140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623B53-12FF-1883-05D4-18BE8BBC0A69}"/>
              </a:ext>
            </a:extLst>
          </p:cNvPr>
          <p:cNvSpPr/>
          <p:nvPr/>
        </p:nvSpPr>
        <p:spPr>
          <a:xfrm>
            <a:off x="5807968" y="3103584"/>
            <a:ext cx="5328592" cy="53140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Whil</a:t>
            </a:r>
            <a:r>
              <a:rPr lang="ko-KR" altLang="en-US" dirty="0"/>
              <a:t>문 </a:t>
            </a:r>
            <a:r>
              <a:rPr lang="en-US" altLang="ko-KR" dirty="0" err="1"/>
              <a:t>square_num</a:t>
            </a:r>
            <a:r>
              <a:rPr lang="en-US" altLang="ko-KR" dirty="0"/>
              <a:t> // divisor = 81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6BBB71-3C45-3C58-EC52-42982AC0E060}"/>
              </a:ext>
            </a:extLst>
          </p:cNvPr>
          <p:cNvSpPr/>
          <p:nvPr/>
        </p:nvSpPr>
        <p:spPr>
          <a:xfrm>
            <a:off x="5807968" y="3634988"/>
            <a:ext cx="5328592" cy="53140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front = 81, back = 0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683078F-8DAF-A87F-17ED-14B5AC21041E}"/>
              </a:ext>
            </a:extLst>
          </p:cNvPr>
          <p:cNvSpPr/>
          <p:nvPr/>
        </p:nvSpPr>
        <p:spPr>
          <a:xfrm>
            <a:off x="5807968" y="2572180"/>
            <a:ext cx="5328592" cy="53140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divisor = 10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BAEFB97-0D24-0C3F-9E4B-6C44C12D2475}"/>
              </a:ext>
            </a:extLst>
          </p:cNvPr>
          <p:cNvSpPr/>
          <p:nvPr/>
        </p:nvSpPr>
        <p:spPr>
          <a:xfrm>
            <a:off x="5807968" y="3103584"/>
            <a:ext cx="5328592" cy="53140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Whil</a:t>
            </a:r>
            <a:r>
              <a:rPr lang="ko-KR" altLang="en-US" dirty="0"/>
              <a:t>문 </a:t>
            </a:r>
            <a:r>
              <a:rPr lang="en-US" altLang="ko-KR" dirty="0" err="1"/>
              <a:t>square_num</a:t>
            </a:r>
            <a:r>
              <a:rPr lang="en-US" altLang="ko-KR" dirty="0"/>
              <a:t> // divisor = 8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5E69B3B-A74A-E365-98B0-10E2160FE106}"/>
              </a:ext>
            </a:extLst>
          </p:cNvPr>
          <p:cNvSpPr/>
          <p:nvPr/>
        </p:nvSpPr>
        <p:spPr>
          <a:xfrm>
            <a:off x="5807968" y="3663772"/>
            <a:ext cx="5328592" cy="53140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front = 8, back = 1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070CC0F-DF29-EE28-72A0-21C0476B29BB}"/>
              </a:ext>
            </a:extLst>
          </p:cNvPr>
          <p:cNvSpPr/>
          <p:nvPr/>
        </p:nvSpPr>
        <p:spPr>
          <a:xfrm>
            <a:off x="5807968" y="4166392"/>
            <a:ext cx="5328592" cy="53140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front + back = 9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25B5501-4E24-3178-AC85-969FC7D66895}"/>
              </a:ext>
            </a:extLst>
          </p:cNvPr>
          <p:cNvSpPr/>
          <p:nvPr/>
        </p:nvSpPr>
        <p:spPr>
          <a:xfrm>
            <a:off x="5807968" y="4697796"/>
            <a:ext cx="5328592" cy="53140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answer = []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509FDE-1E26-4073-D58A-6B61B61487A6}"/>
              </a:ext>
            </a:extLst>
          </p:cNvPr>
          <p:cNvSpPr/>
          <p:nvPr/>
        </p:nvSpPr>
        <p:spPr>
          <a:xfrm>
            <a:off x="5807968" y="4697796"/>
            <a:ext cx="5328592" cy="53140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answer = [9]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6A9167A-7AAF-CE85-7853-92E18017BE91}"/>
              </a:ext>
            </a:extLst>
          </p:cNvPr>
          <p:cNvSpPr/>
          <p:nvPr/>
        </p:nvSpPr>
        <p:spPr>
          <a:xfrm>
            <a:off x="5807968" y="2572180"/>
            <a:ext cx="5328592" cy="53140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divisor = 100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3CC2D4-2821-317B-C80F-52EEEACAF6B1}"/>
              </a:ext>
            </a:extLst>
          </p:cNvPr>
          <p:cNvSpPr/>
          <p:nvPr/>
        </p:nvSpPr>
        <p:spPr>
          <a:xfrm>
            <a:off x="5807968" y="3103584"/>
            <a:ext cx="5328592" cy="53140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Whil</a:t>
            </a:r>
            <a:r>
              <a:rPr lang="ko-KR" altLang="en-US" dirty="0"/>
              <a:t>문 </a:t>
            </a:r>
            <a:r>
              <a:rPr lang="en-US" altLang="ko-KR" dirty="0" err="1"/>
              <a:t>square_num</a:t>
            </a:r>
            <a:r>
              <a:rPr lang="en-US" altLang="ko-KR" dirty="0"/>
              <a:t> // divisor = 0</a:t>
            </a:r>
            <a:endParaRPr lang="ko-KR" altLang="en-US" dirty="0"/>
          </a:p>
        </p:txBody>
      </p:sp>
      <p:sp>
        <p:nvSpPr>
          <p:cNvPr id="29" name="L 도형 28">
            <a:extLst>
              <a:ext uri="{FF2B5EF4-FFF2-40B4-BE49-F238E27FC236}">
                <a16:creationId xmlns:a16="http://schemas.microsoft.com/office/drawing/2014/main" id="{310F52FF-236E-2B46-480E-AE9171971639}"/>
              </a:ext>
            </a:extLst>
          </p:cNvPr>
          <p:cNvSpPr/>
          <p:nvPr/>
        </p:nvSpPr>
        <p:spPr>
          <a:xfrm rot="16200000">
            <a:off x="9875551" y="2940283"/>
            <a:ext cx="461699" cy="1008112"/>
          </a:xfrm>
          <a:prstGeom prst="corner">
            <a:avLst>
              <a:gd name="adj1" fmla="val 10997"/>
              <a:gd name="adj2" fmla="val 10997"/>
            </a:avLst>
          </a:prstGeom>
          <a:solidFill>
            <a:srgbClr val="FF0000"/>
          </a:solidFill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64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26EB9-157C-A1FD-A51D-8B2C0E16F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배열 회전 </a:t>
            </a:r>
            <a:r>
              <a:rPr lang="en-US" altLang="ko-KR" sz="2000" b="1" dirty="0"/>
              <a:t>– </a:t>
            </a:r>
            <a:r>
              <a:rPr lang="ko-KR" altLang="en-US" sz="2000" b="1" dirty="0"/>
              <a:t>빈칸 채우기</a:t>
            </a:r>
            <a:endParaRPr lang="en-US" altLang="ko-KR" sz="20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b="1" dirty="0"/>
              <a:t>K</a:t>
            </a:r>
            <a:r>
              <a:rPr lang="ko-KR" altLang="en-US" sz="2000" b="1" dirty="0"/>
              <a:t>번째로 큰 </a:t>
            </a:r>
            <a:r>
              <a:rPr lang="ko-KR" altLang="en-US" sz="2000" b="1" dirty="0" err="1"/>
              <a:t>팰린드롬</a:t>
            </a:r>
            <a:r>
              <a:rPr lang="ko-KR" altLang="en-US" sz="2000" b="1" dirty="0"/>
              <a:t> 찾기 </a:t>
            </a:r>
            <a:r>
              <a:rPr lang="en-US" altLang="ko-KR" sz="2000" b="1" dirty="0"/>
              <a:t>– </a:t>
            </a:r>
            <a:r>
              <a:rPr lang="ko-KR" altLang="en-US" sz="2000" b="1" dirty="0"/>
              <a:t>빈칸 채우기</a:t>
            </a:r>
            <a:endParaRPr lang="en-US" altLang="ko-KR" sz="20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 err="1"/>
              <a:t>비숍의</a:t>
            </a:r>
            <a:r>
              <a:rPr lang="ko-KR" altLang="en-US" sz="2000" b="1" dirty="0"/>
              <a:t> 이동 가능한 모든 경로 찾기 </a:t>
            </a:r>
            <a:r>
              <a:rPr lang="en-US" altLang="ko-KR" sz="2000" b="1" dirty="0"/>
              <a:t>– </a:t>
            </a:r>
            <a:r>
              <a:rPr lang="ko-KR" altLang="en-US" sz="2000" b="1" dirty="0"/>
              <a:t>함수 작성</a:t>
            </a:r>
            <a:endParaRPr lang="en-US" altLang="ko-KR" sz="20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문자열 잇기 </a:t>
            </a:r>
            <a:r>
              <a:rPr lang="en-US" altLang="ko-KR" sz="2000" b="1" dirty="0"/>
              <a:t>– </a:t>
            </a:r>
            <a:r>
              <a:rPr lang="ko-KR" altLang="en-US" sz="2000" b="1" dirty="0"/>
              <a:t>함수 작성</a:t>
            </a:r>
            <a:endParaRPr lang="en-US" altLang="ko-KR" sz="20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전광판 만들기 </a:t>
            </a:r>
            <a:r>
              <a:rPr lang="en-US" altLang="ko-KR" sz="2000" b="1" dirty="0"/>
              <a:t>– </a:t>
            </a:r>
            <a:r>
              <a:rPr lang="ko-KR" altLang="en-US" sz="2000" b="1" dirty="0"/>
              <a:t>함수 작성</a:t>
            </a:r>
            <a:endParaRPr lang="en-US" altLang="ko-KR" sz="20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숫자를 소수의 합으로 표현하기 </a:t>
            </a:r>
            <a:r>
              <a:rPr lang="en-US" altLang="ko-KR" sz="2000" b="1" dirty="0"/>
              <a:t>– </a:t>
            </a:r>
            <a:r>
              <a:rPr lang="ko-KR" altLang="en-US" sz="2000" b="1" dirty="0"/>
              <a:t>빈칸 채우기</a:t>
            </a:r>
            <a:endParaRPr lang="en-US" altLang="ko-KR" sz="20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 err="1"/>
              <a:t>카프리카</a:t>
            </a:r>
            <a:r>
              <a:rPr lang="ko-KR" altLang="en-US" sz="2000" b="1" dirty="0"/>
              <a:t> 수 찾기 </a:t>
            </a:r>
            <a:r>
              <a:rPr lang="en-US" altLang="ko-KR" sz="2000" b="1" dirty="0"/>
              <a:t>– </a:t>
            </a:r>
            <a:r>
              <a:rPr lang="ko-KR" altLang="en-US" sz="2000" b="1" dirty="0"/>
              <a:t>한 줄 바꾸기</a:t>
            </a:r>
            <a:endParaRPr lang="en-US" altLang="ko-KR" sz="20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모든 학생이 시원할 수 있는 선풍기 수 구하기 </a:t>
            </a:r>
            <a:r>
              <a:rPr lang="en-US" altLang="ko-KR" sz="2000" b="1" dirty="0"/>
              <a:t>– </a:t>
            </a:r>
            <a:r>
              <a:rPr lang="ko-KR" altLang="en-US" sz="2000" b="1" dirty="0"/>
              <a:t>한 줄 바꾸기</a:t>
            </a:r>
            <a:endParaRPr lang="en-US" altLang="ko-KR" sz="20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돈 제일 많이 벌 수 있는 날 찾기 </a:t>
            </a:r>
            <a:r>
              <a:rPr lang="en-US" altLang="ko-KR" sz="2000" b="1" dirty="0"/>
              <a:t>– </a:t>
            </a:r>
            <a:r>
              <a:rPr lang="ko-KR" altLang="en-US" sz="2000" b="1" dirty="0"/>
              <a:t>한 줄 바꾸기</a:t>
            </a:r>
            <a:endParaRPr lang="en-US" altLang="ko-KR" sz="20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0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860EDB0B-6701-2124-366C-956154D5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4201643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50DB-B904-68E4-CE54-5D5810362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9" y="448000"/>
            <a:ext cx="11319504" cy="1036783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8. 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모든 학생이 시원할 수 있는 선풍기 수 구하기 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– 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한 줄 바꾸기</a:t>
            </a:r>
            <a:b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</a:b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   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</a:rPr>
              <a:t>그냥 에어컨 설치해 주세용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</a:rPr>
              <a:t>..</a:t>
            </a: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ㅠㅠ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81963-524E-FEEF-148E-081027D2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484784"/>
            <a:ext cx="10973647" cy="492521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00000"/>
                </a:solidFill>
              </a:rPr>
              <a:t>입력 변수 </a:t>
            </a:r>
            <a:r>
              <a:rPr lang="en-US" altLang="ko-KR" sz="2000" b="1" dirty="0">
                <a:solidFill>
                  <a:srgbClr val="000000"/>
                </a:solidFill>
              </a:rPr>
              <a:t>: </a:t>
            </a:r>
            <a:r>
              <a:rPr lang="ko-KR" altLang="en-US" sz="2000" b="1" dirty="0">
                <a:solidFill>
                  <a:srgbClr val="000000"/>
                </a:solidFill>
              </a:rPr>
              <a:t>추정 매출액</a:t>
            </a:r>
            <a:endParaRPr lang="en-US" altLang="ko-KR" sz="2000" b="1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00000"/>
                </a:solidFill>
              </a:rPr>
              <a:t>문제 요구사항 </a:t>
            </a:r>
            <a:r>
              <a:rPr lang="en-US" altLang="ko-KR" sz="2000" b="1" dirty="0">
                <a:solidFill>
                  <a:srgbClr val="000000"/>
                </a:solidFill>
              </a:rPr>
              <a:t>: </a:t>
            </a:r>
            <a:r>
              <a:rPr lang="ko-KR" altLang="en-US" sz="2000" b="1" dirty="0">
                <a:solidFill>
                  <a:srgbClr val="000000"/>
                </a:solidFill>
              </a:rPr>
              <a:t>모든 학생이 시원할 수 있는 추가 선풍기 수 구하기</a:t>
            </a:r>
            <a:endParaRPr lang="en-US" altLang="ko-KR" sz="2000" b="1" dirty="0">
              <a:solidFill>
                <a:srgbClr val="00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BF82BA-F2CB-0CF2-CC33-A2A67142C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2852936"/>
            <a:ext cx="4263847" cy="2403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1899306-8515-362E-AA0F-9431ABA7F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683" y="2852935"/>
            <a:ext cx="4263846" cy="2392845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4AE4C88-FE24-A2AE-6189-F99DF7614703}"/>
              </a:ext>
            </a:extLst>
          </p:cNvPr>
          <p:cNvCxnSpPr>
            <a:cxnSpLocks/>
          </p:cNvCxnSpPr>
          <p:nvPr/>
        </p:nvCxnSpPr>
        <p:spPr>
          <a:xfrm>
            <a:off x="2711624" y="4581128"/>
            <a:ext cx="9361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11B7394-607F-E5F6-9AD2-CCC54BB575C9}"/>
              </a:ext>
            </a:extLst>
          </p:cNvPr>
          <p:cNvCxnSpPr>
            <a:cxnSpLocks/>
          </p:cNvCxnSpPr>
          <p:nvPr/>
        </p:nvCxnSpPr>
        <p:spPr>
          <a:xfrm>
            <a:off x="8040216" y="4653136"/>
            <a:ext cx="10801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453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50DB-B904-68E4-CE54-5D5810362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9" y="448000"/>
            <a:ext cx="11319504" cy="108452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9. 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돈 제일 많이 벌 수 있는 날 찾기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– 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한 줄 바꾸기</a:t>
            </a:r>
            <a:b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</a:b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   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</a:rPr>
              <a:t>내 꿈은 일론 </a:t>
            </a: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머스크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꿈✨은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</a:rPr>
              <a:t> 이루어진다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81963-524E-FEEF-148E-081027D2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556792"/>
            <a:ext cx="10973647" cy="4853206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00000"/>
                </a:solidFill>
              </a:rPr>
              <a:t>입력 변수 </a:t>
            </a:r>
            <a:r>
              <a:rPr lang="en-US" altLang="ko-KR" sz="2000" b="1" dirty="0">
                <a:solidFill>
                  <a:srgbClr val="000000"/>
                </a:solidFill>
              </a:rPr>
              <a:t>: </a:t>
            </a:r>
            <a:r>
              <a:rPr lang="ko-KR" altLang="en-US" sz="2000" b="1" dirty="0">
                <a:solidFill>
                  <a:srgbClr val="000000"/>
                </a:solidFill>
              </a:rPr>
              <a:t>추정 매출액</a:t>
            </a:r>
            <a:r>
              <a:rPr lang="en-US" altLang="ko-KR" sz="2000" b="1" dirty="0">
                <a:solidFill>
                  <a:srgbClr val="000000"/>
                </a:solidFill>
              </a:rPr>
              <a:t> revenue, </a:t>
            </a:r>
            <a:r>
              <a:rPr lang="ko-KR" altLang="en-US" sz="2000" b="1" dirty="0">
                <a:solidFill>
                  <a:srgbClr val="000000"/>
                </a:solidFill>
              </a:rPr>
              <a:t>팝업 스토어 기간 </a:t>
            </a:r>
            <a:r>
              <a:rPr lang="en-US" altLang="ko-KR" sz="2000" b="1" dirty="0">
                <a:solidFill>
                  <a:srgbClr val="000000"/>
                </a:solidFill>
              </a:rPr>
              <a:t>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00000"/>
                </a:solidFill>
              </a:rPr>
              <a:t>문제 요구사항 </a:t>
            </a:r>
            <a:r>
              <a:rPr lang="en-US" altLang="ko-KR" sz="2000" b="1" dirty="0">
                <a:solidFill>
                  <a:srgbClr val="000000"/>
                </a:solidFill>
              </a:rPr>
              <a:t>: </a:t>
            </a:r>
            <a:r>
              <a:rPr lang="ko-KR" altLang="en-US" sz="2000" b="1" dirty="0">
                <a:solidFill>
                  <a:srgbClr val="000000"/>
                </a:solidFill>
              </a:rPr>
              <a:t>연속 </a:t>
            </a:r>
            <a:r>
              <a:rPr lang="en-US" altLang="ko-KR" sz="2000" b="1" dirty="0">
                <a:solidFill>
                  <a:srgbClr val="000000"/>
                </a:solidFill>
              </a:rPr>
              <a:t>k</a:t>
            </a:r>
            <a:r>
              <a:rPr lang="ko-KR" altLang="en-US" sz="2000" b="1" dirty="0">
                <a:solidFill>
                  <a:srgbClr val="000000"/>
                </a:solidFill>
              </a:rPr>
              <a:t>일 동안 가장 많이 돈 벌 수 있는 날 찾기</a:t>
            </a:r>
            <a:endParaRPr lang="en-US" altLang="ko-KR" sz="2000" b="1" dirty="0">
              <a:solidFill>
                <a:srgbClr val="00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851FB9-5A48-51AC-D140-E513E27E9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3068959"/>
            <a:ext cx="5040560" cy="2268787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CE9C247-128C-83DE-4ABF-FBFB41BFF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154959"/>
              </p:ext>
            </p:extLst>
          </p:nvPr>
        </p:nvGraphicFramePr>
        <p:xfrm>
          <a:off x="7248128" y="4023495"/>
          <a:ext cx="4320480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40060">
                  <a:extLst>
                    <a:ext uri="{9D8B030D-6E8A-4147-A177-3AD203B41FA5}">
                      <a16:colId xmlns:a16="http://schemas.microsoft.com/office/drawing/2014/main" val="3686785805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1297370538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4026640123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4179591838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367062803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482263555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1629211261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3439258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25651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13A5BD5-E371-F258-FCE6-4A6E6F40D48A}"/>
              </a:ext>
            </a:extLst>
          </p:cNvPr>
          <p:cNvSpPr txBox="1"/>
          <p:nvPr/>
        </p:nvSpPr>
        <p:spPr>
          <a:xfrm>
            <a:off x="9067913" y="357301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7F142A-8EDD-F184-5E3D-68DB5DDA90EA}"/>
              </a:ext>
            </a:extLst>
          </p:cNvPr>
          <p:cNvSpPr txBox="1"/>
          <p:nvPr/>
        </p:nvSpPr>
        <p:spPr>
          <a:xfrm>
            <a:off x="6153332" y="3992491"/>
            <a:ext cx="105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revenue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5AD74C6-36E1-57C5-D538-694EBA5DF005}"/>
              </a:ext>
            </a:extLst>
          </p:cNvPr>
          <p:cNvCxnSpPr>
            <a:cxnSpLocks/>
          </p:cNvCxnSpPr>
          <p:nvPr/>
        </p:nvCxnSpPr>
        <p:spPr>
          <a:xfrm>
            <a:off x="1559496" y="4562840"/>
            <a:ext cx="41764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FCD2AA2-CB53-C43D-2CCE-6648DBBB293D}"/>
              </a:ext>
            </a:extLst>
          </p:cNvPr>
          <p:cNvGrpSpPr/>
          <p:nvPr/>
        </p:nvGrpSpPr>
        <p:grpSpPr>
          <a:xfrm>
            <a:off x="686278" y="3068959"/>
            <a:ext cx="5193698" cy="2293058"/>
            <a:chOff x="686278" y="3068959"/>
            <a:chExt cx="5049682" cy="2244304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7198940-CCD2-4B1E-861E-EBEA7146E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6278" y="3068959"/>
              <a:ext cx="5049682" cy="2244304"/>
            </a:xfrm>
            <a:prstGeom prst="rect">
              <a:avLst/>
            </a:prstGeom>
          </p:spPr>
        </p:pic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84962BF1-072D-0F03-F1BB-5D167F4EBA35}"/>
                </a:ext>
              </a:extLst>
            </p:cNvPr>
            <p:cNvCxnSpPr>
              <a:cxnSpLocks/>
            </p:cNvCxnSpPr>
            <p:nvPr/>
          </p:nvCxnSpPr>
          <p:spPr>
            <a:xfrm>
              <a:off x="1559496" y="4562840"/>
              <a:ext cx="410445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319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50DB-B904-68E4-CE54-5D5810362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9" y="448000"/>
            <a:ext cx="11319504" cy="1084521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</a:rPr>
              <a:t>10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미용실과 레스토랑의 예약 빈도를 털어보자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!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– 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한 줄 바꾸기</a:t>
            </a:r>
            <a:b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</a:b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   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</a:rPr>
              <a:t>이번주 토요일 발표자도 미용실에서 ✨변신✨ 예정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</a:rPr>
              <a:t>!)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81963-524E-FEEF-148E-081027D2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556792"/>
            <a:ext cx="10973647" cy="4853206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00000"/>
                </a:solidFill>
              </a:rPr>
              <a:t>미용실 예약 기준 </a:t>
            </a:r>
            <a:r>
              <a:rPr lang="en-US" altLang="ko-KR" sz="2000" b="1" dirty="0">
                <a:solidFill>
                  <a:srgbClr val="000000"/>
                </a:solidFill>
              </a:rPr>
              <a:t>: </a:t>
            </a:r>
            <a:r>
              <a:rPr lang="ko-KR" altLang="en-US" sz="2000" b="1" dirty="0">
                <a:solidFill>
                  <a:srgbClr val="000000"/>
                </a:solidFill>
              </a:rPr>
              <a:t>인원수 </a:t>
            </a:r>
            <a:r>
              <a:rPr lang="en-US" altLang="ko-KR" sz="2000" b="1" dirty="0">
                <a:solidFill>
                  <a:srgbClr val="000000"/>
                </a:solidFill>
              </a:rPr>
              <a:t>1</a:t>
            </a:r>
            <a:r>
              <a:rPr lang="ko-KR" altLang="en-US" sz="2000" b="1" dirty="0">
                <a:solidFill>
                  <a:srgbClr val="000000"/>
                </a:solidFill>
              </a:rPr>
              <a:t>인으로 한 타임 한 팀</a:t>
            </a:r>
            <a:endParaRPr lang="en-US" altLang="ko-KR" sz="2000" b="1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00000"/>
                </a:solidFill>
              </a:rPr>
              <a:t>레스토랑 예약 기준 </a:t>
            </a:r>
            <a:r>
              <a:rPr lang="en-US" altLang="ko-KR" sz="2000" b="1" dirty="0">
                <a:solidFill>
                  <a:srgbClr val="000000"/>
                </a:solidFill>
              </a:rPr>
              <a:t>: </a:t>
            </a:r>
            <a:r>
              <a:rPr lang="ko-KR" altLang="en-US" sz="2000" b="1" dirty="0">
                <a:solidFill>
                  <a:srgbClr val="000000"/>
                </a:solidFill>
              </a:rPr>
              <a:t>인원수 </a:t>
            </a:r>
            <a:r>
              <a:rPr lang="en-US" altLang="ko-KR" sz="2000" b="1" dirty="0">
                <a:solidFill>
                  <a:srgbClr val="000000"/>
                </a:solidFill>
              </a:rPr>
              <a:t>2~8</a:t>
            </a:r>
            <a:r>
              <a:rPr lang="ko-KR" altLang="en-US" sz="2000" b="1" dirty="0">
                <a:solidFill>
                  <a:srgbClr val="000000"/>
                </a:solidFill>
              </a:rPr>
              <a:t>명으로 한 타임 최대 두 팀</a:t>
            </a:r>
            <a:endParaRPr lang="en-US" altLang="ko-KR" sz="2000" b="1" dirty="0">
              <a:solidFill>
                <a:srgbClr val="00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E77848-ED4C-4262-8377-AAEF369AC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458" y="2708920"/>
            <a:ext cx="6811326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079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50DB-B904-68E4-CE54-5D5810362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9" y="448000"/>
            <a:ext cx="11319504" cy="1084521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</a:rPr>
              <a:t>10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미용실과 레스토랑의 예약 빈도를 털어보자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!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– 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한 줄 바꾸기</a:t>
            </a:r>
            <a:b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</a:b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   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</a:rPr>
              <a:t>이번주 토요일 발표자도 미용실에서 ✨변신✨ 예정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</a:rPr>
              <a:t>!)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81963-524E-FEEF-148E-081027D2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556792"/>
            <a:ext cx="10973647" cy="4853206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00000"/>
                </a:solidFill>
              </a:rPr>
              <a:t>프로그램 구성</a:t>
            </a:r>
            <a:endParaRPr lang="en-US" altLang="ko-KR" sz="2000" b="1" dirty="0">
              <a:solidFill>
                <a:srgbClr val="00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13354A-0161-79B3-F2C4-36E4A1C82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2521103"/>
            <a:ext cx="4344006" cy="2924583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B2A4FAA-DC30-93C1-6B4B-F595840DA363}"/>
              </a:ext>
            </a:extLst>
          </p:cNvPr>
          <p:cNvSpPr txBox="1">
            <a:spLocks/>
          </p:cNvSpPr>
          <p:nvPr/>
        </p:nvSpPr>
        <p:spPr>
          <a:xfrm>
            <a:off x="5269221" y="1936789"/>
            <a:ext cx="6889276" cy="409321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800" kern="1200" baseline="0">
                <a:solidFill>
                  <a:schemeClr val="accent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 baseline="0">
                <a:solidFill>
                  <a:schemeClr val="accent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 baseline="0">
                <a:solidFill>
                  <a:schemeClr val="accent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 baseline="0">
                <a:solidFill>
                  <a:schemeClr val="accent3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</a:rPr>
              <a:t>Customer </a:t>
            </a:r>
            <a:r>
              <a:rPr lang="ko-KR" altLang="en-US" sz="2000" dirty="0">
                <a:solidFill>
                  <a:srgbClr val="000000"/>
                </a:solidFill>
              </a:rPr>
              <a:t>클래스</a:t>
            </a:r>
            <a:br>
              <a:rPr lang="en-US" altLang="ko-KR" sz="2000" dirty="0">
                <a:solidFill>
                  <a:srgbClr val="000000"/>
                </a:solidFill>
              </a:rPr>
            </a:br>
            <a:r>
              <a:rPr lang="en-US" altLang="ko-KR" sz="2000" dirty="0">
                <a:solidFill>
                  <a:srgbClr val="000000"/>
                </a:solidFill>
              </a:rPr>
              <a:t>   - id : </a:t>
            </a:r>
            <a:r>
              <a:rPr lang="ko-KR" altLang="en-US" sz="2000" dirty="0">
                <a:solidFill>
                  <a:srgbClr val="000000"/>
                </a:solidFill>
              </a:rPr>
              <a:t>고객의 식별 번호</a:t>
            </a:r>
            <a:br>
              <a:rPr lang="en-US" altLang="ko-KR" sz="2000" dirty="0">
                <a:solidFill>
                  <a:srgbClr val="000000"/>
                </a:solidFill>
              </a:rPr>
            </a:br>
            <a:r>
              <a:rPr lang="en-US" altLang="ko-KR" sz="2000" dirty="0">
                <a:solidFill>
                  <a:srgbClr val="000000"/>
                </a:solidFill>
              </a:rPr>
              <a:t>   - time : </a:t>
            </a:r>
            <a:r>
              <a:rPr lang="ko-KR" altLang="en-US" sz="2000" dirty="0">
                <a:solidFill>
                  <a:srgbClr val="000000"/>
                </a:solidFill>
              </a:rPr>
              <a:t>고객이 신청한 예약 시간</a:t>
            </a:r>
            <a:br>
              <a:rPr lang="en-US" altLang="ko-KR" sz="2000" dirty="0">
                <a:solidFill>
                  <a:srgbClr val="000000"/>
                </a:solidFill>
              </a:rPr>
            </a:br>
            <a:r>
              <a:rPr lang="en-US" altLang="ko-KR" sz="2000" dirty="0">
                <a:solidFill>
                  <a:srgbClr val="000000"/>
                </a:solidFill>
              </a:rPr>
              <a:t>   - </a:t>
            </a:r>
            <a:r>
              <a:rPr lang="en-US" altLang="ko-KR" sz="2000" dirty="0" err="1">
                <a:solidFill>
                  <a:srgbClr val="000000"/>
                </a:solidFill>
              </a:rPr>
              <a:t>num_of_people</a:t>
            </a:r>
            <a:r>
              <a:rPr lang="en-US" altLang="ko-KR" sz="2000" dirty="0">
                <a:solidFill>
                  <a:srgbClr val="000000"/>
                </a:solidFill>
              </a:rPr>
              <a:t> : </a:t>
            </a:r>
            <a:r>
              <a:rPr lang="ko-KR" altLang="en-US" sz="2000" dirty="0">
                <a:solidFill>
                  <a:srgbClr val="000000"/>
                </a:solidFill>
              </a:rPr>
              <a:t>예약</a:t>
            </a:r>
            <a:r>
              <a:rPr lang="en-US" altLang="ko-KR" sz="2000" dirty="0">
                <a:solidFill>
                  <a:srgbClr val="000000"/>
                </a:solidFill>
              </a:rPr>
              <a:t> </a:t>
            </a:r>
            <a:r>
              <a:rPr lang="ko-KR" altLang="en-US" sz="2000" dirty="0">
                <a:solidFill>
                  <a:srgbClr val="000000"/>
                </a:solidFill>
              </a:rPr>
              <a:t>인원 수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285750" indent="-28575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</a:rPr>
              <a:t>Shop</a:t>
            </a:r>
            <a:br>
              <a:rPr lang="en-US" altLang="ko-KR" sz="2000" dirty="0">
                <a:solidFill>
                  <a:srgbClr val="000000"/>
                </a:solidFill>
              </a:rPr>
            </a:br>
            <a:r>
              <a:rPr lang="en-US" altLang="ko-KR" sz="2000" dirty="0">
                <a:solidFill>
                  <a:srgbClr val="000000"/>
                </a:solidFill>
              </a:rPr>
              <a:t>   - </a:t>
            </a:r>
            <a:r>
              <a:rPr lang="en-US" altLang="ko-KR" sz="2000" dirty="0" err="1">
                <a:solidFill>
                  <a:srgbClr val="000000"/>
                </a:solidFill>
              </a:rPr>
              <a:t>reserve_list</a:t>
            </a:r>
            <a:r>
              <a:rPr lang="en-US" altLang="ko-KR" sz="2000" dirty="0">
                <a:solidFill>
                  <a:srgbClr val="000000"/>
                </a:solidFill>
              </a:rPr>
              <a:t> : </a:t>
            </a:r>
            <a:r>
              <a:rPr lang="ko-KR" altLang="en-US" sz="2000" dirty="0">
                <a:solidFill>
                  <a:srgbClr val="000000"/>
                </a:solidFill>
              </a:rPr>
              <a:t>가게에 예약한 고객 리스트</a:t>
            </a:r>
            <a:br>
              <a:rPr lang="en-US" altLang="ko-KR" sz="2000" dirty="0">
                <a:solidFill>
                  <a:srgbClr val="000000"/>
                </a:solidFill>
              </a:rPr>
            </a:br>
            <a:r>
              <a:rPr lang="en-US" altLang="ko-KR" sz="2000" dirty="0">
                <a:solidFill>
                  <a:srgbClr val="000000"/>
                </a:solidFill>
              </a:rPr>
              <a:t>   - reserve : </a:t>
            </a:r>
            <a:r>
              <a:rPr lang="ko-KR" altLang="en-US" sz="2000" dirty="0">
                <a:solidFill>
                  <a:srgbClr val="000000"/>
                </a:solidFill>
              </a:rPr>
              <a:t>고객을 매개변수로 받아</a:t>
            </a:r>
            <a:r>
              <a:rPr lang="en-US" altLang="ko-KR" sz="2000" dirty="0">
                <a:solidFill>
                  <a:srgbClr val="000000"/>
                </a:solidFill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</a:rPr>
              <a:t>예약 고객 리스트에</a:t>
            </a:r>
            <a:br>
              <a:rPr lang="en-US" altLang="ko-KR" sz="2000" dirty="0">
                <a:solidFill>
                  <a:srgbClr val="000000"/>
                </a:solidFill>
              </a:rPr>
            </a:br>
            <a:r>
              <a:rPr lang="en-US" altLang="ko-KR" sz="2000" dirty="0">
                <a:solidFill>
                  <a:srgbClr val="000000"/>
                </a:solidFill>
              </a:rPr>
              <a:t>     </a:t>
            </a:r>
            <a:r>
              <a:rPr lang="ko-KR" altLang="en-US" sz="2000" dirty="0">
                <a:solidFill>
                  <a:srgbClr val="000000"/>
                </a:solidFill>
              </a:rPr>
              <a:t>추가</a:t>
            </a:r>
            <a:endParaRPr lang="en-US" altLang="ko-KR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170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50DB-B904-68E4-CE54-5D5810362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9" y="448000"/>
            <a:ext cx="11319504" cy="728793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</a:rPr>
              <a:t>10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미용실과 레스토랑의 예약 빈도를 털어보자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!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– 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한 줄 바꾸기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81963-524E-FEEF-148E-081027D2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176793"/>
            <a:ext cx="10973647" cy="523320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00000"/>
                </a:solidFill>
              </a:rPr>
              <a:t>프로그램 구성</a:t>
            </a:r>
            <a:endParaRPr lang="en-US" altLang="ko-KR" sz="2000" b="1" dirty="0">
              <a:solidFill>
                <a:srgbClr val="000000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B2A4FAA-DC30-93C1-6B4B-F595840DA363}"/>
              </a:ext>
            </a:extLst>
          </p:cNvPr>
          <p:cNvSpPr txBox="1">
            <a:spLocks/>
          </p:cNvSpPr>
          <p:nvPr/>
        </p:nvSpPr>
        <p:spPr>
          <a:xfrm>
            <a:off x="921546" y="4673093"/>
            <a:ext cx="5462486" cy="1492211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800" kern="1200" baseline="0">
                <a:solidFill>
                  <a:schemeClr val="accent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 baseline="0">
                <a:solidFill>
                  <a:schemeClr val="accent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 baseline="0">
                <a:solidFill>
                  <a:schemeClr val="accent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 baseline="0">
                <a:solidFill>
                  <a:schemeClr val="accent3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000000"/>
                </a:solidFill>
              </a:rPr>
              <a:t>HairShop</a:t>
            </a:r>
            <a:r>
              <a:rPr lang="en-US" altLang="ko-KR" sz="2000" dirty="0">
                <a:solidFill>
                  <a:srgbClr val="000000"/>
                </a:solidFill>
              </a:rPr>
              <a:t> </a:t>
            </a:r>
            <a:r>
              <a:rPr lang="ko-KR" altLang="en-US" sz="2000" dirty="0">
                <a:solidFill>
                  <a:srgbClr val="000000"/>
                </a:solidFill>
              </a:rPr>
              <a:t>클래스</a:t>
            </a:r>
            <a:br>
              <a:rPr lang="en-US" altLang="ko-KR" sz="2000" dirty="0">
                <a:solidFill>
                  <a:srgbClr val="000000"/>
                </a:solidFill>
              </a:rPr>
            </a:br>
            <a:r>
              <a:rPr lang="en-US" altLang="ko-KR" sz="2000" dirty="0">
                <a:solidFill>
                  <a:srgbClr val="000000"/>
                </a:solidFill>
              </a:rPr>
              <a:t>   - Shop </a:t>
            </a:r>
            <a:r>
              <a:rPr lang="ko-KR" altLang="en-US" sz="2000" dirty="0">
                <a:solidFill>
                  <a:srgbClr val="000000"/>
                </a:solidFill>
              </a:rPr>
              <a:t>클래스를 상속</a:t>
            </a:r>
            <a:br>
              <a:rPr lang="en-US" altLang="ko-KR" sz="2000" dirty="0">
                <a:solidFill>
                  <a:srgbClr val="000000"/>
                </a:solidFill>
              </a:rPr>
            </a:br>
            <a:r>
              <a:rPr lang="en-US" altLang="ko-KR" sz="2000" dirty="0">
                <a:solidFill>
                  <a:srgbClr val="000000"/>
                </a:solidFill>
              </a:rPr>
              <a:t>   - reserve : </a:t>
            </a:r>
            <a:r>
              <a:rPr lang="ko-KR" altLang="en-US" sz="2000" dirty="0">
                <a:solidFill>
                  <a:srgbClr val="000000"/>
                </a:solidFill>
              </a:rPr>
              <a:t>미용실 예약 기준에 맞는지 검사</a:t>
            </a:r>
            <a:endParaRPr lang="en-US" altLang="ko-KR" sz="2000" dirty="0">
              <a:solidFill>
                <a:srgbClr val="00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D48527-58EF-0DEF-C171-363CD5AF9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46" y="1628800"/>
            <a:ext cx="3772426" cy="27054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79796FE-8D31-1738-39B9-87A226EA8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829" y="1124744"/>
            <a:ext cx="3801005" cy="3362794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C5BE4009-E304-4A88-8DA1-3445D4271C70}"/>
              </a:ext>
            </a:extLst>
          </p:cNvPr>
          <p:cNvSpPr txBox="1">
            <a:spLocks/>
          </p:cNvSpPr>
          <p:nvPr/>
        </p:nvSpPr>
        <p:spPr>
          <a:xfrm>
            <a:off x="6600056" y="4673093"/>
            <a:ext cx="5693107" cy="1492211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800" kern="1200" baseline="0">
                <a:solidFill>
                  <a:schemeClr val="accent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 baseline="0">
                <a:solidFill>
                  <a:schemeClr val="accent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 baseline="0">
                <a:solidFill>
                  <a:schemeClr val="accent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 baseline="0">
                <a:solidFill>
                  <a:schemeClr val="accent3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</a:rPr>
              <a:t>Restaurant </a:t>
            </a:r>
            <a:r>
              <a:rPr lang="ko-KR" altLang="en-US" sz="2000" dirty="0">
                <a:solidFill>
                  <a:srgbClr val="000000"/>
                </a:solidFill>
              </a:rPr>
              <a:t>클래스</a:t>
            </a:r>
            <a:br>
              <a:rPr lang="en-US" altLang="ko-KR" sz="2000" dirty="0">
                <a:solidFill>
                  <a:srgbClr val="000000"/>
                </a:solidFill>
              </a:rPr>
            </a:br>
            <a:r>
              <a:rPr lang="en-US" altLang="ko-KR" sz="2000" dirty="0">
                <a:solidFill>
                  <a:srgbClr val="000000"/>
                </a:solidFill>
              </a:rPr>
              <a:t>   - Shop </a:t>
            </a:r>
            <a:r>
              <a:rPr lang="ko-KR" altLang="en-US" sz="2000" dirty="0">
                <a:solidFill>
                  <a:srgbClr val="000000"/>
                </a:solidFill>
              </a:rPr>
              <a:t>클래스를 상속</a:t>
            </a:r>
            <a:br>
              <a:rPr lang="en-US" altLang="ko-KR" sz="2000" dirty="0">
                <a:solidFill>
                  <a:srgbClr val="000000"/>
                </a:solidFill>
              </a:rPr>
            </a:br>
            <a:r>
              <a:rPr lang="en-US" altLang="ko-KR" sz="2000" dirty="0">
                <a:solidFill>
                  <a:srgbClr val="000000"/>
                </a:solidFill>
              </a:rPr>
              <a:t>   - reserve : </a:t>
            </a:r>
            <a:r>
              <a:rPr lang="ko-KR" altLang="en-US" sz="2000" dirty="0">
                <a:solidFill>
                  <a:srgbClr val="000000"/>
                </a:solidFill>
              </a:rPr>
              <a:t>레스토랑 예약 기준에 맞는지 검사</a:t>
            </a:r>
            <a:endParaRPr lang="en-US" altLang="ko-KR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855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50DB-B904-68E4-CE54-5D5810362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9" y="448000"/>
            <a:ext cx="11319504" cy="728793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</a:rPr>
              <a:t>10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미용실과 레스토랑의 예약 빈도를 털어보자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!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– 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한 줄 바꾸기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30FEE8-FAEB-1348-7950-A07D4F1FF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797" y="2628199"/>
            <a:ext cx="8340406" cy="34563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46D41E-A4A9-A81A-E64D-8C89FA782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33" y="1329736"/>
            <a:ext cx="11879333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21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50DB-B904-68E4-CE54-5D5810362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9" y="448000"/>
            <a:ext cx="11319504" cy="728793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</a:rPr>
              <a:t>10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미용실과 레스토랑의 예약 빈도를 털어보자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!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– 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한 줄 바꾸기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8FB272-57E7-7F18-03EF-0E41D4726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2446391"/>
            <a:ext cx="3820058" cy="26387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DE0351-4407-B60A-D6BC-78BAE68DF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672" y="2067580"/>
            <a:ext cx="6115904" cy="3305636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E07A7C1-3728-11BA-CDE4-4AAF949A165E}"/>
              </a:ext>
            </a:extLst>
          </p:cNvPr>
          <p:cNvCxnSpPr>
            <a:cxnSpLocks/>
          </p:cNvCxnSpPr>
          <p:nvPr/>
        </p:nvCxnSpPr>
        <p:spPr>
          <a:xfrm>
            <a:off x="911424" y="2705848"/>
            <a:ext cx="19442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2705EC6-C549-3FEF-1DD4-A978E8C69899}"/>
              </a:ext>
            </a:extLst>
          </p:cNvPr>
          <p:cNvCxnSpPr>
            <a:cxnSpLocks/>
          </p:cNvCxnSpPr>
          <p:nvPr/>
        </p:nvCxnSpPr>
        <p:spPr>
          <a:xfrm>
            <a:off x="1271464" y="3569944"/>
            <a:ext cx="25202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B701F71-690C-C8D6-4828-BDBF59E0D5ED}"/>
              </a:ext>
            </a:extLst>
          </p:cNvPr>
          <p:cNvCxnSpPr>
            <a:cxnSpLocks/>
          </p:cNvCxnSpPr>
          <p:nvPr/>
        </p:nvCxnSpPr>
        <p:spPr>
          <a:xfrm>
            <a:off x="1681464" y="3785968"/>
            <a:ext cx="26863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2DA1D85-F3A6-2975-5786-EF9534214A7E}"/>
              </a:ext>
            </a:extLst>
          </p:cNvPr>
          <p:cNvCxnSpPr>
            <a:cxnSpLocks/>
          </p:cNvCxnSpPr>
          <p:nvPr/>
        </p:nvCxnSpPr>
        <p:spPr>
          <a:xfrm>
            <a:off x="2008498" y="4427127"/>
            <a:ext cx="24122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8DE1165-8EC4-8149-EE10-E2DE40333D16}"/>
              </a:ext>
            </a:extLst>
          </p:cNvPr>
          <p:cNvCxnSpPr>
            <a:cxnSpLocks/>
          </p:cNvCxnSpPr>
          <p:nvPr/>
        </p:nvCxnSpPr>
        <p:spPr>
          <a:xfrm>
            <a:off x="5519936" y="3191133"/>
            <a:ext cx="26642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ADDEB4E-E159-A6C9-BB4A-11A7AC3225C8}"/>
              </a:ext>
            </a:extLst>
          </p:cNvPr>
          <p:cNvCxnSpPr>
            <a:cxnSpLocks/>
          </p:cNvCxnSpPr>
          <p:nvPr/>
        </p:nvCxnSpPr>
        <p:spPr>
          <a:xfrm>
            <a:off x="5879976" y="3407157"/>
            <a:ext cx="532859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5386659-5FB6-794C-B93C-9DE5EE712938}"/>
              </a:ext>
            </a:extLst>
          </p:cNvPr>
          <p:cNvCxnSpPr>
            <a:cxnSpLocks/>
          </p:cNvCxnSpPr>
          <p:nvPr/>
        </p:nvCxnSpPr>
        <p:spPr>
          <a:xfrm>
            <a:off x="6240016" y="4299828"/>
            <a:ext cx="244827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970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A8C4F-66E8-9A50-ACDA-0167ED5F4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498276"/>
            <a:ext cx="11277600" cy="1498676"/>
          </a:xfrm>
        </p:spPr>
        <p:txBody>
          <a:bodyPr>
            <a:normAutofit/>
          </a:bodyPr>
          <a:lstStyle/>
          <a:p>
            <a:r>
              <a:rPr lang="en-US" altLang="ko-KR" dirty="0"/>
              <a:t>Thank you for listening. </a:t>
            </a:r>
            <a:br>
              <a:rPr lang="en-US" altLang="ko-KR" dirty="0"/>
            </a:br>
            <a:r>
              <a:rPr lang="en-US" altLang="ko-KR" dirty="0"/>
              <a:t>Do you have any questions?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3671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50DB-B904-68E4-CE54-5D581036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</a:rPr>
              <a:t>1. 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배열 회전 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– 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빈칸 채우기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26EB9-157C-A1FD-A51D-8B2C0E16F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00000"/>
                </a:solidFill>
              </a:rPr>
              <a:t>입력 변수 </a:t>
            </a:r>
            <a:r>
              <a:rPr lang="en-US" altLang="ko-KR" sz="2000" b="1" dirty="0">
                <a:solidFill>
                  <a:srgbClr val="000000"/>
                </a:solidFill>
              </a:rPr>
              <a:t>: </a:t>
            </a:r>
            <a:r>
              <a:rPr lang="en-US" altLang="ko-KR" sz="2000" b="1" dirty="0" err="1">
                <a:solidFill>
                  <a:srgbClr val="000000"/>
                </a:solidFill>
              </a:rPr>
              <a:t>arrA</a:t>
            </a:r>
            <a:r>
              <a:rPr lang="en-US" altLang="ko-KR" sz="2000" b="1" dirty="0">
                <a:solidFill>
                  <a:srgbClr val="000000"/>
                </a:solidFill>
              </a:rPr>
              <a:t>, </a:t>
            </a:r>
            <a:r>
              <a:rPr lang="en-US" altLang="ko-KR" sz="2000" b="1" dirty="0" err="1">
                <a:solidFill>
                  <a:srgbClr val="000000"/>
                </a:solidFill>
              </a:rPr>
              <a:t>arrB</a:t>
            </a:r>
            <a:endParaRPr lang="en-US" altLang="ko-KR" sz="2000" b="1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00000"/>
                </a:solidFill>
              </a:rPr>
              <a:t>문제 요구사항 </a:t>
            </a:r>
            <a:r>
              <a:rPr lang="en-US" altLang="ko-KR" sz="2000" b="1" dirty="0">
                <a:solidFill>
                  <a:srgbClr val="000000"/>
                </a:solidFill>
              </a:rPr>
              <a:t>: </a:t>
            </a:r>
            <a:r>
              <a:rPr lang="en-US" altLang="ko-KR" sz="2000" b="1" dirty="0" err="1">
                <a:solidFill>
                  <a:srgbClr val="000000"/>
                </a:solidFill>
              </a:rPr>
              <a:t>arrA</a:t>
            </a:r>
            <a:r>
              <a:rPr lang="ko-KR" altLang="en-US" sz="2000" b="1" dirty="0">
                <a:solidFill>
                  <a:srgbClr val="000000"/>
                </a:solidFill>
              </a:rPr>
              <a:t>를 오른쪽으로 한 </a:t>
            </a:r>
            <a:r>
              <a:rPr lang="ko-KR" altLang="en-US" sz="2000" b="1" dirty="0" err="1">
                <a:solidFill>
                  <a:srgbClr val="000000"/>
                </a:solidFill>
              </a:rPr>
              <a:t>칸씩</a:t>
            </a:r>
            <a:r>
              <a:rPr lang="ko-KR" altLang="en-US" sz="2000" b="1" dirty="0">
                <a:solidFill>
                  <a:srgbClr val="000000"/>
                </a:solidFill>
              </a:rPr>
              <a:t> 이동시켜 </a:t>
            </a:r>
            <a:r>
              <a:rPr lang="en-US" altLang="ko-KR" sz="2000" b="1" dirty="0" err="1">
                <a:solidFill>
                  <a:srgbClr val="000000"/>
                </a:solidFill>
              </a:rPr>
              <a:t>arrB</a:t>
            </a:r>
            <a:r>
              <a:rPr lang="ko-KR" altLang="en-US" sz="2000" b="1" dirty="0">
                <a:solidFill>
                  <a:srgbClr val="000000"/>
                </a:solidFill>
              </a:rPr>
              <a:t>를 만들 수 있는지 판단</a:t>
            </a:r>
            <a:endParaRPr lang="en-US" altLang="ko-KR" sz="2000" b="1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00000"/>
                </a:solidFill>
              </a:rPr>
              <a:t>프로그램 구조</a:t>
            </a:r>
            <a:br>
              <a:rPr lang="en-US" altLang="ko-KR" sz="2000" b="1" dirty="0">
                <a:solidFill>
                  <a:srgbClr val="000000"/>
                </a:solidFill>
              </a:rPr>
            </a:br>
            <a:r>
              <a:rPr lang="en-US" altLang="ko-KR" sz="2000" b="1" dirty="0">
                <a:solidFill>
                  <a:srgbClr val="000000"/>
                </a:solidFill>
              </a:rPr>
              <a:t>   </a:t>
            </a:r>
            <a:r>
              <a:rPr lang="en-US" altLang="ko-KR" sz="2000" dirty="0">
                <a:solidFill>
                  <a:srgbClr val="000000"/>
                </a:solidFill>
              </a:rPr>
              <a:t>1. </a:t>
            </a:r>
            <a:r>
              <a:rPr lang="en-US" altLang="ko-KR" sz="2000" dirty="0" err="1">
                <a:solidFill>
                  <a:srgbClr val="000000"/>
                </a:solidFill>
              </a:rPr>
              <a:t>arrA</a:t>
            </a:r>
            <a:r>
              <a:rPr lang="ko-KR" altLang="en-US" sz="2000" dirty="0">
                <a:solidFill>
                  <a:srgbClr val="000000"/>
                </a:solidFill>
              </a:rPr>
              <a:t>와 </a:t>
            </a:r>
            <a:r>
              <a:rPr lang="en-US" altLang="ko-KR" sz="2000" dirty="0" err="1">
                <a:solidFill>
                  <a:srgbClr val="000000"/>
                </a:solidFill>
              </a:rPr>
              <a:t>arrB</a:t>
            </a:r>
            <a:r>
              <a:rPr lang="ko-KR" altLang="en-US" sz="2000" dirty="0">
                <a:solidFill>
                  <a:srgbClr val="000000"/>
                </a:solidFill>
              </a:rPr>
              <a:t>의 길이가 다르면 </a:t>
            </a:r>
            <a:r>
              <a:rPr lang="en-US" altLang="ko-KR" sz="2000" dirty="0">
                <a:solidFill>
                  <a:srgbClr val="000000"/>
                </a:solidFill>
              </a:rPr>
              <a:t>false</a:t>
            </a:r>
            <a:br>
              <a:rPr lang="en-US" altLang="ko-KR" sz="2000" dirty="0">
                <a:solidFill>
                  <a:srgbClr val="000000"/>
                </a:solidFill>
              </a:rPr>
            </a:br>
            <a:r>
              <a:rPr lang="en-US" altLang="ko-KR" sz="2000" dirty="0">
                <a:solidFill>
                  <a:srgbClr val="000000"/>
                </a:solidFill>
              </a:rPr>
              <a:t>   2. </a:t>
            </a:r>
            <a:r>
              <a:rPr lang="ko-KR" altLang="en-US" sz="2000" dirty="0">
                <a:solidFill>
                  <a:srgbClr val="000000"/>
                </a:solidFill>
              </a:rPr>
              <a:t>두 리스트의 구성 성분이 다르면 </a:t>
            </a:r>
            <a:r>
              <a:rPr lang="en-US" altLang="ko-KR" sz="2000" dirty="0">
                <a:solidFill>
                  <a:srgbClr val="000000"/>
                </a:solidFill>
              </a:rPr>
              <a:t>false</a:t>
            </a:r>
            <a:br>
              <a:rPr lang="en-US" altLang="ko-KR" sz="2000" dirty="0">
                <a:solidFill>
                  <a:srgbClr val="000000"/>
                </a:solidFill>
              </a:rPr>
            </a:br>
            <a:r>
              <a:rPr lang="en-US" altLang="ko-KR" sz="2000" dirty="0">
                <a:solidFill>
                  <a:srgbClr val="000000"/>
                </a:solidFill>
              </a:rPr>
              <a:t>   3. </a:t>
            </a:r>
            <a:r>
              <a:rPr lang="en-US" altLang="ko-KR" sz="2000" dirty="0" err="1">
                <a:solidFill>
                  <a:srgbClr val="000000"/>
                </a:solidFill>
              </a:rPr>
              <a:t>arrA</a:t>
            </a:r>
            <a:r>
              <a:rPr lang="ko-KR" altLang="en-US" sz="2000" dirty="0">
                <a:solidFill>
                  <a:srgbClr val="000000"/>
                </a:solidFill>
              </a:rPr>
              <a:t> 리스트를 두 번 이어 붙임</a:t>
            </a:r>
            <a:br>
              <a:rPr lang="en-US" altLang="ko-KR" sz="2000" dirty="0">
                <a:solidFill>
                  <a:srgbClr val="000000"/>
                </a:solidFill>
              </a:rPr>
            </a:br>
            <a:r>
              <a:rPr lang="en-US" altLang="ko-KR" sz="2000" dirty="0">
                <a:solidFill>
                  <a:srgbClr val="000000"/>
                </a:solidFill>
              </a:rPr>
              <a:t>   4. </a:t>
            </a:r>
            <a:r>
              <a:rPr lang="en-US" altLang="ko-KR" sz="2000" dirty="0" err="1">
                <a:solidFill>
                  <a:srgbClr val="000000"/>
                </a:solidFill>
              </a:rPr>
              <a:t>arrA</a:t>
            </a:r>
            <a:r>
              <a:rPr lang="ko-KR" altLang="en-US" sz="2000" dirty="0">
                <a:solidFill>
                  <a:srgbClr val="000000"/>
                </a:solidFill>
              </a:rPr>
              <a:t>의 부분 리스트 중 </a:t>
            </a:r>
            <a:r>
              <a:rPr lang="en-US" altLang="ko-KR" sz="2000" dirty="0" err="1">
                <a:solidFill>
                  <a:srgbClr val="000000"/>
                </a:solidFill>
              </a:rPr>
              <a:t>arrB</a:t>
            </a:r>
            <a:r>
              <a:rPr lang="ko-KR" altLang="en-US" sz="2000" dirty="0">
                <a:solidFill>
                  <a:srgbClr val="000000"/>
                </a:solidFill>
              </a:rPr>
              <a:t>와</a:t>
            </a:r>
            <a:r>
              <a:rPr lang="en-US" altLang="ko-KR" sz="2000" dirty="0">
                <a:solidFill>
                  <a:srgbClr val="000000"/>
                </a:solidFill>
              </a:rPr>
              <a:t> </a:t>
            </a:r>
            <a:r>
              <a:rPr lang="ko-KR" altLang="en-US" sz="2000" dirty="0">
                <a:solidFill>
                  <a:srgbClr val="000000"/>
                </a:solidFill>
              </a:rPr>
              <a:t>같은 리스트가 있으면 </a:t>
            </a:r>
            <a:r>
              <a:rPr lang="en-US" altLang="ko-KR" sz="2000" dirty="0">
                <a:solidFill>
                  <a:srgbClr val="000000"/>
                </a:solidFill>
              </a:rPr>
              <a:t>true, </a:t>
            </a:r>
            <a:r>
              <a:rPr lang="ko-KR" altLang="en-US" sz="2000" dirty="0">
                <a:solidFill>
                  <a:srgbClr val="000000"/>
                </a:solidFill>
              </a:rPr>
              <a:t>아니면 </a:t>
            </a:r>
            <a:r>
              <a:rPr lang="en-US" altLang="ko-KR" sz="2000" dirty="0">
                <a:solidFill>
                  <a:srgbClr val="000000"/>
                </a:solidFill>
              </a:rPr>
              <a:t>false</a:t>
            </a:r>
            <a:br>
              <a:rPr lang="en-US" altLang="ko-KR" sz="2000" dirty="0">
                <a:solidFill>
                  <a:srgbClr val="000000"/>
                </a:solidFill>
              </a:rPr>
            </a:br>
            <a:endParaRPr lang="en-US" altLang="ko-KR" sz="2000" dirty="0">
              <a:solidFill>
                <a:srgbClr val="00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C0F090-489B-1786-89FB-7F6AFCA6E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338" y="2132856"/>
            <a:ext cx="5363323" cy="1086002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5DE334C-D711-3CEC-ACA4-96D4C1B56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629212"/>
              </p:ext>
            </p:extLst>
          </p:nvPr>
        </p:nvGraphicFramePr>
        <p:xfrm>
          <a:off x="5303912" y="4509120"/>
          <a:ext cx="2160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60">
                  <a:extLst>
                    <a:ext uri="{9D8B030D-6E8A-4147-A177-3AD203B41FA5}">
                      <a16:colId xmlns:a16="http://schemas.microsoft.com/office/drawing/2014/main" val="818402210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3438140500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949754104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4268439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59095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A871590-A113-63D5-7861-334D8D167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314319"/>
              </p:ext>
            </p:extLst>
          </p:nvPr>
        </p:nvGraphicFramePr>
        <p:xfrm>
          <a:off x="7464152" y="4509120"/>
          <a:ext cx="2160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60">
                  <a:extLst>
                    <a:ext uri="{9D8B030D-6E8A-4147-A177-3AD203B41FA5}">
                      <a16:colId xmlns:a16="http://schemas.microsoft.com/office/drawing/2014/main" val="818402210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3438140500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949754104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4268439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590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809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50DB-B904-68E4-CE54-5D581036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</a:rPr>
              <a:t>1. 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배열 회전 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– 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빈칸 채우기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5B3D1EA-4420-5FF2-9627-7BCDF8BD8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1412776"/>
            <a:ext cx="3019846" cy="17814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EB464A7-8330-68FF-9CF9-9AF84A680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808" y="1427640"/>
            <a:ext cx="3972479" cy="4620270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893FEFA-ADB4-64F7-1910-36FFC1983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0287" y="1994574"/>
            <a:ext cx="3804385" cy="337864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</a:rPr>
              <a:t>a </a:t>
            </a:r>
            <a:r>
              <a:rPr lang="ko-KR" altLang="en-US" sz="2000" dirty="0">
                <a:solidFill>
                  <a:srgbClr val="000000"/>
                </a:solidFill>
              </a:rPr>
              <a:t>함수 </a:t>
            </a:r>
            <a:r>
              <a:rPr lang="en-US" altLang="ko-KR" sz="2000" dirty="0">
                <a:solidFill>
                  <a:srgbClr val="000000"/>
                </a:solidFill>
              </a:rPr>
              <a:t>: </a:t>
            </a:r>
            <a:r>
              <a:rPr lang="en-US" altLang="ko-KR" sz="2000" dirty="0" err="1">
                <a:solidFill>
                  <a:srgbClr val="000000"/>
                </a:solidFill>
              </a:rPr>
              <a:t>arrA</a:t>
            </a:r>
            <a:r>
              <a:rPr lang="en-US" altLang="ko-KR" sz="2000" dirty="0">
                <a:solidFill>
                  <a:srgbClr val="000000"/>
                </a:solidFill>
              </a:rPr>
              <a:t> </a:t>
            </a:r>
            <a:r>
              <a:rPr lang="ko-KR" altLang="en-US" sz="2000" dirty="0">
                <a:solidFill>
                  <a:srgbClr val="000000"/>
                </a:solidFill>
              </a:rPr>
              <a:t>배열을 두 번 이어 붙이는 함수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</a:rPr>
              <a:t>b</a:t>
            </a:r>
            <a:r>
              <a:rPr lang="ko-KR" altLang="en-US" sz="2000" dirty="0">
                <a:solidFill>
                  <a:srgbClr val="000000"/>
                </a:solidFill>
              </a:rPr>
              <a:t> 함수 </a:t>
            </a:r>
            <a:r>
              <a:rPr lang="en-US" altLang="ko-KR" sz="2000" dirty="0">
                <a:solidFill>
                  <a:srgbClr val="000000"/>
                </a:solidFill>
              </a:rPr>
              <a:t>:</a:t>
            </a:r>
            <a:r>
              <a:rPr lang="ko-KR" altLang="en-US" sz="2000" dirty="0">
                <a:solidFill>
                  <a:srgbClr val="000000"/>
                </a:solidFill>
              </a:rPr>
              <a:t> 두 배열의 원소를 검사하는 함수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</a:rPr>
              <a:t>c </a:t>
            </a:r>
            <a:r>
              <a:rPr lang="ko-KR" altLang="en-US" sz="2000" dirty="0">
                <a:solidFill>
                  <a:srgbClr val="000000"/>
                </a:solidFill>
              </a:rPr>
              <a:t>함수 </a:t>
            </a:r>
            <a:r>
              <a:rPr lang="en-US" altLang="ko-KR" sz="2000" dirty="0">
                <a:solidFill>
                  <a:srgbClr val="000000"/>
                </a:solidFill>
              </a:rPr>
              <a:t>: </a:t>
            </a:r>
            <a:r>
              <a:rPr lang="ko-KR" altLang="en-US" sz="2000" dirty="0">
                <a:solidFill>
                  <a:srgbClr val="000000"/>
                </a:solidFill>
              </a:rPr>
              <a:t>한 배열의 부분 리스트와 한 배열의 전체를 비교하는 함수</a:t>
            </a:r>
            <a:endParaRPr lang="en-US" altLang="ko-KR" sz="2000" dirty="0">
              <a:solidFill>
                <a:srgbClr val="000000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D84C74C-FEF5-1B9D-3B60-251CA13DA281}"/>
              </a:ext>
            </a:extLst>
          </p:cNvPr>
          <p:cNvGrpSpPr/>
          <p:nvPr/>
        </p:nvGrpSpPr>
        <p:grpSpPr>
          <a:xfrm>
            <a:off x="983432" y="3933056"/>
            <a:ext cx="3096344" cy="1944216"/>
            <a:chOff x="983432" y="3933056"/>
            <a:chExt cx="3096344" cy="1944216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5638C68-2983-250D-5D68-7CF963C6C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1537" y="4005064"/>
              <a:ext cx="2981741" cy="1752845"/>
            </a:xfrm>
            <a:prstGeom prst="rect">
              <a:avLst/>
            </a:prstGeom>
          </p:spPr>
        </p:pic>
        <p:sp>
          <p:nvSpPr>
            <p:cNvPr id="16" name="액자 15">
              <a:extLst>
                <a:ext uri="{FF2B5EF4-FFF2-40B4-BE49-F238E27FC236}">
                  <a16:creationId xmlns:a16="http://schemas.microsoft.com/office/drawing/2014/main" id="{338A2665-6B80-D9D5-8164-2EE8EE8D40CC}"/>
                </a:ext>
              </a:extLst>
            </p:cNvPr>
            <p:cNvSpPr/>
            <p:nvPr/>
          </p:nvSpPr>
          <p:spPr>
            <a:xfrm>
              <a:off x="983432" y="3933056"/>
              <a:ext cx="3096344" cy="1944216"/>
            </a:xfrm>
            <a:prstGeom prst="frame">
              <a:avLst>
                <a:gd name="adj1" fmla="val 1890"/>
              </a:avLst>
            </a:prstGeom>
            <a:solidFill>
              <a:schemeClr val="accent1"/>
            </a:solidFill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936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50DB-B904-68E4-CE54-5D581036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2. K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번째로 큰 </a:t>
            </a:r>
            <a:r>
              <a:rPr lang="ko-KR" altLang="en-US" sz="2800" b="1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팰린드롬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찾기 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– 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빈칸 채우기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26EB9-157C-A1FD-A51D-8B2C0E16F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00000"/>
                </a:solidFill>
              </a:rPr>
              <a:t>입력 변수 </a:t>
            </a:r>
            <a:r>
              <a:rPr lang="en-US" altLang="ko-KR" sz="2000" b="1" dirty="0">
                <a:solidFill>
                  <a:srgbClr val="000000"/>
                </a:solidFill>
              </a:rPr>
              <a:t>: </a:t>
            </a:r>
            <a:r>
              <a:rPr lang="ko-KR" altLang="en-US" sz="2000" b="1" dirty="0">
                <a:solidFill>
                  <a:srgbClr val="000000"/>
                </a:solidFill>
              </a:rPr>
              <a:t>문자열 </a:t>
            </a:r>
            <a:r>
              <a:rPr lang="en-US" altLang="ko-KR" sz="2000" b="1" dirty="0">
                <a:solidFill>
                  <a:srgbClr val="000000"/>
                </a:solidFill>
              </a:rPr>
              <a:t>s, </a:t>
            </a:r>
            <a:r>
              <a:rPr lang="ko-KR" altLang="en-US" sz="2000" b="1" dirty="0">
                <a:solidFill>
                  <a:srgbClr val="000000"/>
                </a:solidFill>
              </a:rPr>
              <a:t>숫자 </a:t>
            </a:r>
            <a:r>
              <a:rPr lang="en-US" altLang="ko-KR" sz="2000" b="1" dirty="0">
                <a:solidFill>
                  <a:srgbClr val="000000"/>
                </a:solidFill>
              </a:rPr>
              <a:t>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00000"/>
                </a:solidFill>
              </a:rPr>
              <a:t>문제 요구사항 </a:t>
            </a:r>
            <a:r>
              <a:rPr lang="en-US" altLang="ko-KR" sz="2000" b="1" dirty="0">
                <a:solidFill>
                  <a:srgbClr val="000000"/>
                </a:solidFill>
              </a:rPr>
              <a:t>: </a:t>
            </a:r>
            <a:r>
              <a:rPr lang="ko-KR" altLang="en-US" sz="2000" b="1" dirty="0">
                <a:solidFill>
                  <a:srgbClr val="000000"/>
                </a:solidFill>
              </a:rPr>
              <a:t>문자열에서 모든 부분 문자열에 대해 </a:t>
            </a:r>
            <a:r>
              <a:rPr lang="ko-KR" altLang="en-US" sz="2000" b="1" dirty="0" err="1">
                <a:solidFill>
                  <a:srgbClr val="000000"/>
                </a:solidFill>
              </a:rPr>
              <a:t>팰린드롬</a:t>
            </a:r>
            <a:r>
              <a:rPr lang="ko-KR" altLang="en-US" sz="2000" b="1" dirty="0">
                <a:solidFill>
                  <a:srgbClr val="000000"/>
                </a:solidFill>
              </a:rPr>
              <a:t> 조사 후 </a:t>
            </a:r>
            <a:r>
              <a:rPr lang="en-US" altLang="ko-KR" sz="2000" b="1" dirty="0">
                <a:solidFill>
                  <a:srgbClr val="000000"/>
                </a:solidFill>
              </a:rPr>
              <a:t>k</a:t>
            </a:r>
            <a:r>
              <a:rPr lang="ko-KR" altLang="en-US" sz="2000" b="1" dirty="0">
                <a:solidFill>
                  <a:srgbClr val="000000"/>
                </a:solidFill>
              </a:rPr>
              <a:t>번째로 큰 값 출력</a:t>
            </a:r>
            <a:endParaRPr lang="en-US" altLang="ko-KR" sz="2000" b="1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00000"/>
                </a:solidFill>
              </a:rPr>
              <a:t>프로그램 구조</a:t>
            </a:r>
            <a:br>
              <a:rPr lang="en-US" altLang="ko-KR" sz="2000" b="1" dirty="0">
                <a:solidFill>
                  <a:srgbClr val="000000"/>
                </a:solidFill>
              </a:rPr>
            </a:br>
            <a:r>
              <a:rPr lang="en-US" altLang="ko-KR" sz="2000" dirty="0">
                <a:solidFill>
                  <a:srgbClr val="000000"/>
                </a:solidFill>
              </a:rPr>
              <a:t>   1. </a:t>
            </a:r>
            <a:r>
              <a:rPr lang="ko-KR" altLang="en-US" sz="2000" dirty="0" err="1">
                <a:solidFill>
                  <a:srgbClr val="000000"/>
                </a:solidFill>
              </a:rPr>
              <a:t>팰린드롬</a:t>
            </a:r>
            <a:r>
              <a:rPr lang="ko-KR" altLang="en-US" sz="2000" dirty="0">
                <a:solidFill>
                  <a:srgbClr val="000000"/>
                </a:solidFill>
              </a:rPr>
              <a:t> 문자열을 저장할 </a:t>
            </a:r>
            <a:r>
              <a:rPr lang="en-US" altLang="ko-KR" sz="2000" dirty="0">
                <a:solidFill>
                  <a:srgbClr val="000000"/>
                </a:solidFill>
              </a:rPr>
              <a:t>palindromes </a:t>
            </a:r>
            <a:r>
              <a:rPr lang="ko-KR" altLang="en-US" sz="2000" dirty="0">
                <a:solidFill>
                  <a:srgbClr val="000000"/>
                </a:solidFill>
              </a:rPr>
              <a:t>리스트 선언 </a:t>
            </a:r>
            <a:br>
              <a:rPr lang="en-US" altLang="ko-KR" sz="2000" dirty="0">
                <a:solidFill>
                  <a:srgbClr val="000000"/>
                </a:solidFill>
              </a:rPr>
            </a:br>
            <a:r>
              <a:rPr lang="en-US" altLang="ko-KR" sz="2000" dirty="0">
                <a:solidFill>
                  <a:srgbClr val="000000"/>
                </a:solidFill>
              </a:rPr>
              <a:t>   2. </a:t>
            </a:r>
            <a:r>
              <a:rPr lang="ko-KR" altLang="en-US" sz="2000" dirty="0">
                <a:solidFill>
                  <a:srgbClr val="000000"/>
                </a:solidFill>
              </a:rPr>
              <a:t>주어진 문자열의 모든 부분 문자열을 찾아 아래를 수행</a:t>
            </a:r>
            <a:br>
              <a:rPr lang="en-US" altLang="ko-KR" sz="2000" dirty="0">
                <a:solidFill>
                  <a:srgbClr val="000000"/>
                </a:solidFill>
              </a:rPr>
            </a:br>
            <a:r>
              <a:rPr lang="en-US" altLang="ko-KR" sz="2000" dirty="0">
                <a:solidFill>
                  <a:srgbClr val="000000"/>
                </a:solidFill>
              </a:rPr>
              <a:t>       </a:t>
            </a:r>
            <a:r>
              <a:rPr lang="ko-KR" altLang="en-US" sz="1600" dirty="0">
                <a:solidFill>
                  <a:srgbClr val="000000"/>
                </a:solidFill>
              </a:rPr>
              <a:t>① 부분 문자열이 </a:t>
            </a:r>
            <a:r>
              <a:rPr lang="ko-KR" altLang="en-US" sz="1600" dirty="0" err="1">
                <a:solidFill>
                  <a:srgbClr val="000000"/>
                </a:solidFill>
              </a:rPr>
              <a:t>팰린드롬</a:t>
            </a:r>
            <a:r>
              <a:rPr lang="ko-KR" altLang="en-US" sz="1600" dirty="0">
                <a:solidFill>
                  <a:srgbClr val="000000"/>
                </a:solidFill>
              </a:rPr>
              <a:t> 문자열인지 확인 후</a:t>
            </a:r>
            <a:r>
              <a:rPr lang="en-US" altLang="ko-KR" sz="1600" dirty="0">
                <a:solidFill>
                  <a:srgbClr val="000000"/>
                </a:solidFill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</a:rPr>
              <a:t>중복 체크</a:t>
            </a:r>
            <a:br>
              <a:rPr lang="en-US" altLang="ko-KR" sz="1600" dirty="0">
                <a:solidFill>
                  <a:srgbClr val="000000"/>
                </a:solidFill>
              </a:rPr>
            </a:br>
            <a:r>
              <a:rPr lang="en-US" altLang="ko-KR" sz="1600" dirty="0">
                <a:solidFill>
                  <a:srgbClr val="000000"/>
                </a:solidFill>
              </a:rPr>
              <a:t>         </a:t>
            </a:r>
            <a:r>
              <a:rPr lang="ko-KR" altLang="en-US" sz="1600" dirty="0">
                <a:solidFill>
                  <a:srgbClr val="000000"/>
                </a:solidFill>
              </a:rPr>
              <a:t>② 중복 </a:t>
            </a:r>
            <a:r>
              <a:rPr lang="en-US" altLang="ko-KR" sz="1600" dirty="0">
                <a:solidFill>
                  <a:srgbClr val="000000"/>
                </a:solidFill>
              </a:rPr>
              <a:t>X</a:t>
            </a:r>
            <a:r>
              <a:rPr lang="ko-KR" altLang="en-US" sz="1600" dirty="0">
                <a:solidFill>
                  <a:srgbClr val="000000"/>
                </a:solidFill>
              </a:rPr>
              <a:t>시</a:t>
            </a:r>
            <a:r>
              <a:rPr lang="en-US" altLang="ko-KR" sz="1600" dirty="0">
                <a:solidFill>
                  <a:srgbClr val="000000"/>
                </a:solidFill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</a:rPr>
              <a:t>문자열 추가</a:t>
            </a:r>
            <a:br>
              <a:rPr lang="en-US" altLang="ko-KR" sz="2000" dirty="0">
                <a:solidFill>
                  <a:srgbClr val="000000"/>
                </a:solidFill>
              </a:rPr>
            </a:br>
            <a:r>
              <a:rPr lang="en-US" altLang="ko-KR" sz="2000" dirty="0">
                <a:solidFill>
                  <a:srgbClr val="000000"/>
                </a:solidFill>
              </a:rPr>
              <a:t>   3. palindromes </a:t>
            </a:r>
            <a:r>
              <a:rPr lang="ko-KR" altLang="en-US" sz="2000" dirty="0">
                <a:solidFill>
                  <a:srgbClr val="000000"/>
                </a:solidFill>
              </a:rPr>
              <a:t>리스트 정렬</a:t>
            </a:r>
            <a:br>
              <a:rPr lang="en-US" altLang="ko-KR" sz="2000" dirty="0">
                <a:solidFill>
                  <a:srgbClr val="000000"/>
                </a:solidFill>
              </a:rPr>
            </a:br>
            <a:r>
              <a:rPr lang="en-US" altLang="ko-KR" sz="2000" dirty="0">
                <a:solidFill>
                  <a:srgbClr val="000000"/>
                </a:solidFill>
              </a:rPr>
              <a:t>   4. </a:t>
            </a:r>
            <a:r>
              <a:rPr lang="ko-KR" altLang="en-US" sz="2000" dirty="0">
                <a:solidFill>
                  <a:srgbClr val="000000"/>
                </a:solidFill>
              </a:rPr>
              <a:t>리스트 길이가 </a:t>
            </a:r>
            <a:r>
              <a:rPr lang="en-US" altLang="ko-KR" sz="2000" dirty="0">
                <a:solidFill>
                  <a:srgbClr val="000000"/>
                </a:solidFill>
              </a:rPr>
              <a:t>k</a:t>
            </a:r>
            <a:r>
              <a:rPr lang="ko-KR" altLang="en-US" sz="2000" dirty="0">
                <a:solidFill>
                  <a:srgbClr val="000000"/>
                </a:solidFill>
              </a:rPr>
              <a:t>보다 작으면 </a:t>
            </a:r>
            <a:r>
              <a:rPr lang="en-US" altLang="ko-KR" sz="2000" dirty="0">
                <a:solidFill>
                  <a:srgbClr val="000000"/>
                </a:solidFill>
              </a:rPr>
              <a:t>NULL </a:t>
            </a:r>
            <a:r>
              <a:rPr lang="ko-KR" altLang="en-US" sz="2000" dirty="0">
                <a:solidFill>
                  <a:srgbClr val="000000"/>
                </a:solidFill>
              </a:rPr>
              <a:t>리턴</a:t>
            </a:r>
            <a:br>
              <a:rPr lang="en-US" altLang="ko-KR" sz="2000" dirty="0">
                <a:solidFill>
                  <a:srgbClr val="000000"/>
                </a:solidFill>
              </a:rPr>
            </a:br>
            <a:r>
              <a:rPr lang="en-US" altLang="ko-KR" sz="2000" dirty="0">
                <a:solidFill>
                  <a:srgbClr val="000000"/>
                </a:solidFill>
              </a:rPr>
              <a:t>   5. </a:t>
            </a:r>
            <a:r>
              <a:rPr lang="ko-KR" altLang="en-US" sz="2000" dirty="0">
                <a:solidFill>
                  <a:srgbClr val="000000"/>
                </a:solidFill>
              </a:rPr>
              <a:t>그렇지 않으면 리스트의 </a:t>
            </a:r>
            <a:r>
              <a:rPr lang="en-US" altLang="ko-KR" sz="2000" dirty="0">
                <a:solidFill>
                  <a:srgbClr val="000000"/>
                </a:solidFill>
              </a:rPr>
              <a:t>k-1</a:t>
            </a:r>
            <a:r>
              <a:rPr lang="ko-KR" altLang="en-US" sz="2000" dirty="0">
                <a:solidFill>
                  <a:srgbClr val="000000"/>
                </a:solidFill>
              </a:rPr>
              <a:t>번째 원소 리턴</a:t>
            </a:r>
            <a:endParaRPr lang="en-US" altLang="ko-KR" sz="2000" dirty="0">
              <a:solidFill>
                <a:srgbClr val="00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145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50DB-B904-68E4-CE54-5D581036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2. K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번째로 큰 </a:t>
            </a:r>
            <a:r>
              <a:rPr lang="ko-KR" altLang="en-US" sz="2800" b="1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팰린드롬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찾기 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– </a:t>
            </a:r>
            <a:r>
              <a:rPr lang="ko-KR" altLang="en-US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빈칸 채우기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6D5F2B2-D8FB-A62E-0C2E-89046EEAB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9" y="1340768"/>
            <a:ext cx="4207435" cy="23762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28F17C6-8DCC-0760-D1C7-C8D681FD0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657" y="1337344"/>
            <a:ext cx="3419952" cy="3524742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6C0CA1D-5048-7E28-33DE-DDDC8A6EA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0287" y="2210598"/>
            <a:ext cx="3804385" cy="157844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</a:rPr>
              <a:t>a </a:t>
            </a:r>
            <a:r>
              <a:rPr lang="ko-KR" altLang="en-US" sz="2000" dirty="0">
                <a:solidFill>
                  <a:srgbClr val="000000"/>
                </a:solidFill>
              </a:rPr>
              <a:t>함수 </a:t>
            </a:r>
            <a:r>
              <a:rPr lang="en-US" altLang="ko-KR" sz="2000" dirty="0">
                <a:solidFill>
                  <a:srgbClr val="000000"/>
                </a:solidFill>
              </a:rPr>
              <a:t>: </a:t>
            </a:r>
            <a:r>
              <a:rPr lang="ko-KR" altLang="en-US" sz="2000" dirty="0">
                <a:solidFill>
                  <a:srgbClr val="000000"/>
                </a:solidFill>
              </a:rPr>
              <a:t>중복 검사 함수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</a:rPr>
              <a:t>b</a:t>
            </a:r>
            <a:r>
              <a:rPr lang="ko-KR" altLang="en-US" sz="2000" dirty="0">
                <a:solidFill>
                  <a:srgbClr val="000000"/>
                </a:solidFill>
              </a:rPr>
              <a:t> 함수 </a:t>
            </a:r>
            <a:r>
              <a:rPr lang="en-US" altLang="ko-KR" sz="2000" dirty="0">
                <a:solidFill>
                  <a:srgbClr val="000000"/>
                </a:solidFill>
              </a:rPr>
              <a:t>:</a:t>
            </a:r>
            <a:r>
              <a:rPr lang="ko-KR" altLang="en-US" sz="2000" dirty="0">
                <a:solidFill>
                  <a:srgbClr val="000000"/>
                </a:solidFill>
              </a:rPr>
              <a:t> </a:t>
            </a:r>
            <a:r>
              <a:rPr lang="ko-KR" altLang="en-US" sz="2000" dirty="0" err="1">
                <a:solidFill>
                  <a:srgbClr val="000000"/>
                </a:solidFill>
              </a:rPr>
              <a:t>팰린드롬</a:t>
            </a:r>
            <a:r>
              <a:rPr lang="ko-KR" altLang="en-US" sz="2000" dirty="0">
                <a:solidFill>
                  <a:srgbClr val="000000"/>
                </a:solidFill>
              </a:rPr>
              <a:t> 검사 함수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</a:rPr>
              <a:t>c </a:t>
            </a:r>
            <a:r>
              <a:rPr lang="ko-KR" altLang="en-US" sz="2000" dirty="0">
                <a:solidFill>
                  <a:srgbClr val="000000"/>
                </a:solidFill>
              </a:rPr>
              <a:t>함수 </a:t>
            </a:r>
            <a:r>
              <a:rPr lang="en-US" altLang="ko-KR" sz="2000" dirty="0">
                <a:solidFill>
                  <a:srgbClr val="000000"/>
                </a:solidFill>
              </a:rPr>
              <a:t>: </a:t>
            </a:r>
            <a:r>
              <a:rPr lang="ko-KR" altLang="en-US" sz="2000" dirty="0">
                <a:solidFill>
                  <a:srgbClr val="000000"/>
                </a:solidFill>
              </a:rPr>
              <a:t>정렬 함수</a:t>
            </a:r>
            <a:endParaRPr lang="en-US" altLang="ko-KR" sz="2000" dirty="0">
              <a:solidFill>
                <a:srgbClr val="000000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7F39DAD-F1A8-9217-8364-FC5BBAA9C6D5}"/>
              </a:ext>
            </a:extLst>
          </p:cNvPr>
          <p:cNvGrpSpPr/>
          <p:nvPr/>
        </p:nvGrpSpPr>
        <p:grpSpPr>
          <a:xfrm>
            <a:off x="335360" y="3933055"/>
            <a:ext cx="4292668" cy="2476943"/>
            <a:chOff x="335360" y="3933055"/>
            <a:chExt cx="4292668" cy="2476943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8ACCF07-C208-C947-3EAC-B3CB055A7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7369" y="4005064"/>
              <a:ext cx="4220659" cy="2376265"/>
            </a:xfrm>
            <a:prstGeom prst="rect">
              <a:avLst/>
            </a:prstGeom>
          </p:spPr>
        </p:pic>
        <p:sp>
          <p:nvSpPr>
            <p:cNvPr id="14" name="액자 13">
              <a:extLst>
                <a:ext uri="{FF2B5EF4-FFF2-40B4-BE49-F238E27FC236}">
                  <a16:creationId xmlns:a16="http://schemas.microsoft.com/office/drawing/2014/main" id="{E7A9A5D0-4CA5-F863-72C6-97A0CDB90B71}"/>
                </a:ext>
              </a:extLst>
            </p:cNvPr>
            <p:cNvSpPr/>
            <p:nvPr/>
          </p:nvSpPr>
          <p:spPr>
            <a:xfrm>
              <a:off x="335360" y="3933055"/>
              <a:ext cx="4292668" cy="2476943"/>
            </a:xfrm>
            <a:prstGeom prst="frame">
              <a:avLst>
                <a:gd name="adj1" fmla="val 1890"/>
              </a:avLst>
            </a:prstGeom>
            <a:solidFill>
              <a:schemeClr val="accent1"/>
            </a:solidFill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802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50DB-B904-68E4-CE54-5D581036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</a:rPr>
              <a:t>3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b="1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비숍의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이동 가능한 모든 경로 찾기 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</a:rPr>
              <a:t>– 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함수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26EB9-157C-A1FD-A51D-8B2C0E16F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00000"/>
                </a:solidFill>
              </a:rPr>
              <a:t>입력 변수 </a:t>
            </a:r>
            <a:r>
              <a:rPr lang="en-US" altLang="ko-KR" sz="2000" b="1" dirty="0">
                <a:solidFill>
                  <a:srgbClr val="000000"/>
                </a:solidFill>
              </a:rPr>
              <a:t>: </a:t>
            </a:r>
            <a:r>
              <a:rPr lang="ko-KR" altLang="en-US" sz="2000" b="1" dirty="0" err="1">
                <a:solidFill>
                  <a:srgbClr val="000000"/>
                </a:solidFill>
              </a:rPr>
              <a:t>비숍의</a:t>
            </a:r>
            <a:r>
              <a:rPr lang="ko-KR" altLang="en-US" sz="2000" b="1" dirty="0">
                <a:solidFill>
                  <a:srgbClr val="000000"/>
                </a:solidFill>
              </a:rPr>
              <a:t> 위치</a:t>
            </a:r>
            <a:endParaRPr lang="en-US" altLang="ko-KR" sz="2000" b="1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00000"/>
                </a:solidFill>
              </a:rPr>
              <a:t>문제 요구사항 </a:t>
            </a:r>
            <a:r>
              <a:rPr lang="en-US" altLang="ko-KR" sz="2000" b="1" dirty="0">
                <a:solidFill>
                  <a:srgbClr val="000000"/>
                </a:solidFill>
              </a:rPr>
              <a:t>: </a:t>
            </a:r>
            <a:r>
              <a:rPr lang="ko-KR" altLang="en-US" sz="2000" b="1" dirty="0" err="1">
                <a:solidFill>
                  <a:srgbClr val="000000"/>
                </a:solidFill>
              </a:rPr>
              <a:t>비숍의</a:t>
            </a:r>
            <a:r>
              <a:rPr lang="ko-KR" altLang="en-US" sz="2000" b="1" dirty="0">
                <a:solidFill>
                  <a:srgbClr val="000000"/>
                </a:solidFill>
              </a:rPr>
              <a:t> 모든 경로를 찾은 후 비숍에게 한 번에 잡히지 않는 모든 자리 찾기</a:t>
            </a:r>
            <a:endParaRPr lang="en-US" altLang="ko-KR" sz="2000" b="1" dirty="0">
              <a:solidFill>
                <a:srgbClr val="00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BFC910-DA7B-6E13-ADA0-53334B9C1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903" y="2140912"/>
            <a:ext cx="4182435" cy="426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20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50DB-B904-68E4-CE54-5D581036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</a:rPr>
              <a:t>3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b="1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비숍의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이동 가능한 모든 경로 찾기 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</a:rPr>
              <a:t>– 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함수 작성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248B653-3CCD-690C-1AC2-A7112E462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630" y="1124744"/>
            <a:ext cx="5436740" cy="54245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9CCCDF0-784C-F7BD-18DC-F580D1408A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4302" b="90478" l="10000" r="90000"/>
                    </a14:imgEffect>
                  </a14:imgLayer>
                </a14:imgProps>
              </a:ext>
            </a:extLst>
          </a:blip>
          <a:srcRect t="4780"/>
          <a:stretch/>
        </p:blipFill>
        <p:spPr>
          <a:xfrm>
            <a:off x="5663952" y="2996952"/>
            <a:ext cx="635228" cy="6480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8D2EE8-15F3-3B86-A09E-28CADF90B506}"/>
              </a:ext>
            </a:extLst>
          </p:cNvPr>
          <p:cNvSpPr txBox="1"/>
          <p:nvPr/>
        </p:nvSpPr>
        <p:spPr>
          <a:xfrm>
            <a:off x="4916440" y="250218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(-1, 1)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D0F7D3-9551-72BF-7A51-79AAEDBC6A43}"/>
              </a:ext>
            </a:extLst>
          </p:cNvPr>
          <p:cNvSpPr txBox="1"/>
          <p:nvPr/>
        </p:nvSpPr>
        <p:spPr>
          <a:xfrm>
            <a:off x="4844304" y="3726176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(-1, -1)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94FEFA-1DD3-7E76-615B-DAA418A420A6}"/>
              </a:ext>
            </a:extLst>
          </p:cNvPr>
          <p:cNvSpPr txBox="1"/>
          <p:nvPr/>
        </p:nvSpPr>
        <p:spPr>
          <a:xfrm>
            <a:off x="6131432" y="3726176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(1, -1)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647ECF-958A-D6A7-7B8D-CB96A0D5655E}"/>
              </a:ext>
            </a:extLst>
          </p:cNvPr>
          <p:cNvSpPr txBox="1"/>
          <p:nvPr/>
        </p:nvSpPr>
        <p:spPr>
          <a:xfrm>
            <a:off x="6195440" y="2506756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(1, 1)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0E9FA3-F623-4CF3-CB92-10D03792FD13}"/>
              </a:ext>
            </a:extLst>
          </p:cNvPr>
          <p:cNvSpPr txBox="1"/>
          <p:nvPr/>
        </p:nvSpPr>
        <p:spPr>
          <a:xfrm>
            <a:off x="9120336" y="3105834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비숍의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처음 위치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x_pos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y_pos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D,5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EBD2112-7146-3F5B-E48E-38FB2380D5EC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22786" y="2907172"/>
            <a:ext cx="2273814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5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-0.05208 -0.0944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-47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50DB-B904-68E4-CE54-5D581036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</a:rPr>
              <a:t>3</a:t>
            </a:r>
            <a:r>
              <a:rPr lang="en-US" altLang="ko-KR" sz="28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b="1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비숍의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이동 가능한 모든 경로 찾기 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</a:rPr>
              <a:t>– 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함수 작성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257D2BD-7BD7-A71D-740D-558A15DF4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328" y="331156"/>
            <a:ext cx="2580286" cy="864096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33CB3D83-5D44-7B77-B581-230D6FEA9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089" y="2109541"/>
            <a:ext cx="5953911" cy="3111887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</a:rPr>
              <a:t>result : </a:t>
            </a:r>
            <a:r>
              <a:rPr lang="ko-KR" altLang="en-US" sz="2000" dirty="0" err="1">
                <a:solidFill>
                  <a:srgbClr val="000000"/>
                </a:solidFill>
              </a:rPr>
              <a:t>비숍의</a:t>
            </a:r>
            <a:r>
              <a:rPr lang="ko-KR" altLang="en-US" sz="2000" dirty="0">
                <a:solidFill>
                  <a:srgbClr val="000000"/>
                </a:solidFill>
              </a:rPr>
              <a:t> 경로 저장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000000"/>
                </a:solidFill>
              </a:rPr>
              <a:t>bishop_can</a:t>
            </a:r>
            <a:r>
              <a:rPr lang="en-US" altLang="ko-KR" sz="2000" dirty="0">
                <a:solidFill>
                  <a:srgbClr val="000000"/>
                </a:solidFill>
              </a:rPr>
              <a:t> :</a:t>
            </a:r>
            <a:r>
              <a:rPr lang="ko-KR" altLang="en-US" sz="2000" dirty="0">
                <a:solidFill>
                  <a:srgbClr val="000000"/>
                </a:solidFill>
              </a:rPr>
              <a:t> </a:t>
            </a:r>
            <a:r>
              <a:rPr lang="ko-KR" altLang="en-US" sz="2000" dirty="0" err="1">
                <a:solidFill>
                  <a:srgbClr val="000000"/>
                </a:solidFill>
              </a:rPr>
              <a:t>비숍이</a:t>
            </a:r>
            <a:r>
              <a:rPr lang="ko-KR" altLang="en-US" sz="2000" dirty="0">
                <a:solidFill>
                  <a:srgbClr val="000000"/>
                </a:solidFill>
              </a:rPr>
              <a:t> 이동할 수 있는 경로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</a:rPr>
              <a:t>for </a:t>
            </a:r>
            <a:r>
              <a:rPr lang="en-US" altLang="ko-KR" sz="2000" dirty="0" err="1">
                <a:solidFill>
                  <a:srgbClr val="000000"/>
                </a:solidFill>
              </a:rPr>
              <a:t>chess_p</a:t>
            </a:r>
            <a:r>
              <a:rPr lang="en-US" altLang="ko-KR" sz="2000" dirty="0">
                <a:solidFill>
                  <a:srgbClr val="000000"/>
                </a:solidFill>
              </a:rPr>
              <a:t> in bishops : </a:t>
            </a:r>
            <a:r>
              <a:rPr lang="ko-KR" altLang="en-US" sz="2000" dirty="0">
                <a:solidFill>
                  <a:srgbClr val="000000"/>
                </a:solidFill>
              </a:rPr>
              <a:t>입력으로</a:t>
            </a:r>
            <a:r>
              <a:rPr lang="en-US" altLang="ko-KR" sz="2000" dirty="0">
                <a:solidFill>
                  <a:srgbClr val="000000"/>
                </a:solidFill>
              </a:rPr>
              <a:t> </a:t>
            </a:r>
            <a:r>
              <a:rPr lang="ko-KR" altLang="en-US" sz="2000" dirty="0">
                <a:solidFill>
                  <a:srgbClr val="000000"/>
                </a:solidFill>
              </a:rPr>
              <a:t>받은 모든 </a:t>
            </a:r>
            <a:r>
              <a:rPr lang="ko-KR" altLang="en-US" sz="2000" dirty="0" err="1">
                <a:solidFill>
                  <a:srgbClr val="000000"/>
                </a:solidFill>
              </a:rPr>
              <a:t>비숍에</a:t>
            </a:r>
            <a:r>
              <a:rPr lang="ko-KR" altLang="en-US" sz="2000" dirty="0">
                <a:solidFill>
                  <a:srgbClr val="000000"/>
                </a:solidFill>
              </a:rPr>
              <a:t> 대한 계산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</a:rPr>
              <a:t>for way in </a:t>
            </a:r>
            <a:r>
              <a:rPr lang="en-US" altLang="ko-KR" sz="2000" dirty="0" err="1">
                <a:solidFill>
                  <a:srgbClr val="000000"/>
                </a:solidFill>
              </a:rPr>
              <a:t>bishop_can</a:t>
            </a:r>
            <a:r>
              <a:rPr lang="en-US" altLang="ko-KR" sz="2000" dirty="0">
                <a:solidFill>
                  <a:srgbClr val="000000"/>
                </a:solidFill>
              </a:rPr>
              <a:t>: </a:t>
            </a:r>
            <a:r>
              <a:rPr lang="ko-KR" altLang="en-US" sz="2000" dirty="0" err="1">
                <a:solidFill>
                  <a:srgbClr val="000000"/>
                </a:solidFill>
              </a:rPr>
              <a:t>비숍이</a:t>
            </a:r>
            <a:r>
              <a:rPr lang="ko-KR" altLang="en-US" sz="2000" dirty="0">
                <a:solidFill>
                  <a:srgbClr val="000000"/>
                </a:solidFill>
              </a:rPr>
              <a:t> 이동할 수 있는 모든 경로에 대한 계산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000000"/>
                </a:solidFill>
              </a:rPr>
              <a:t>x_pos</a:t>
            </a:r>
            <a:r>
              <a:rPr lang="en-US" altLang="ko-KR" sz="2000" dirty="0">
                <a:solidFill>
                  <a:srgbClr val="000000"/>
                </a:solidFill>
              </a:rPr>
              <a:t>, </a:t>
            </a:r>
            <a:r>
              <a:rPr lang="en-US" altLang="ko-KR" sz="2000" dirty="0" err="1">
                <a:solidFill>
                  <a:srgbClr val="000000"/>
                </a:solidFill>
              </a:rPr>
              <a:t>y_pos</a:t>
            </a:r>
            <a:r>
              <a:rPr lang="en-US" altLang="ko-KR" sz="2000" dirty="0">
                <a:solidFill>
                  <a:srgbClr val="000000"/>
                </a:solidFill>
              </a:rPr>
              <a:t> : </a:t>
            </a:r>
            <a:r>
              <a:rPr lang="ko-KR" altLang="en-US" sz="2000" dirty="0" err="1">
                <a:solidFill>
                  <a:srgbClr val="000000"/>
                </a:solidFill>
              </a:rPr>
              <a:t>비숍의</a:t>
            </a:r>
            <a:r>
              <a:rPr lang="ko-KR" altLang="en-US" sz="2000" dirty="0">
                <a:solidFill>
                  <a:srgbClr val="000000"/>
                </a:solidFill>
              </a:rPr>
              <a:t> 현재 위치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</a:rPr>
              <a:t>while 0 &lt;</a:t>
            </a:r>
            <a:r>
              <a:rPr lang="en-US" altLang="ko-KR" sz="2000" dirty="0" err="1">
                <a:solidFill>
                  <a:srgbClr val="000000"/>
                </a:solidFill>
              </a:rPr>
              <a:t>x_pos</a:t>
            </a:r>
            <a:r>
              <a:rPr lang="en-US" altLang="ko-KR" sz="2000" dirty="0">
                <a:solidFill>
                  <a:srgbClr val="000000"/>
                </a:solidFill>
              </a:rPr>
              <a:t>&lt;0 and 0&lt;</a:t>
            </a:r>
            <a:r>
              <a:rPr lang="en-US" altLang="ko-KR" sz="2000" dirty="0" err="1">
                <a:solidFill>
                  <a:srgbClr val="000000"/>
                </a:solidFill>
              </a:rPr>
              <a:t>y_pos</a:t>
            </a:r>
            <a:r>
              <a:rPr lang="en-US" altLang="ko-KR" sz="2000" dirty="0">
                <a:solidFill>
                  <a:srgbClr val="000000"/>
                </a:solidFill>
              </a:rPr>
              <a:t>&lt;9: </a:t>
            </a:r>
            <a:br>
              <a:rPr lang="en-US" altLang="ko-KR" sz="2000" dirty="0">
                <a:solidFill>
                  <a:srgbClr val="000000"/>
                </a:solidFill>
              </a:rPr>
            </a:br>
            <a:r>
              <a:rPr lang="ko-KR" altLang="en-US" sz="2000" dirty="0" err="1">
                <a:solidFill>
                  <a:srgbClr val="000000"/>
                </a:solidFill>
              </a:rPr>
              <a:t>비숍의</a:t>
            </a:r>
            <a:r>
              <a:rPr lang="ko-KR" altLang="en-US" sz="2000" dirty="0">
                <a:solidFill>
                  <a:srgbClr val="000000"/>
                </a:solidFill>
              </a:rPr>
              <a:t> 위치가 체스판을 벗어나지 않는 한</a:t>
            </a:r>
            <a:br>
              <a:rPr lang="en-US" altLang="ko-KR" sz="2000" dirty="0">
                <a:solidFill>
                  <a:srgbClr val="000000"/>
                </a:solidFill>
              </a:rPr>
            </a:br>
            <a:r>
              <a:rPr lang="ko-KR" altLang="en-US" sz="2000" dirty="0" err="1">
                <a:solidFill>
                  <a:srgbClr val="000000"/>
                </a:solidFill>
              </a:rPr>
              <a:t>비숍이</a:t>
            </a:r>
            <a:r>
              <a:rPr lang="ko-KR" altLang="en-US" sz="2000" dirty="0">
                <a:solidFill>
                  <a:srgbClr val="000000"/>
                </a:solidFill>
              </a:rPr>
              <a:t> 갈 수 있는 경로 계산</a:t>
            </a:r>
            <a:br>
              <a:rPr lang="en-US" altLang="ko-KR" sz="2000" dirty="0">
                <a:solidFill>
                  <a:srgbClr val="000000"/>
                </a:solidFill>
              </a:rPr>
            </a:br>
            <a:r>
              <a:rPr lang="ko-KR" altLang="en-US" sz="2000" dirty="0">
                <a:solidFill>
                  <a:srgbClr val="000000"/>
                </a:solidFill>
              </a:rPr>
              <a:t>만약 체스판을 벗어나지 않는다면 해당 좌표 </a:t>
            </a:r>
            <a:r>
              <a:rPr lang="en-US" altLang="ko-KR" sz="2000" dirty="0">
                <a:solidFill>
                  <a:srgbClr val="000000"/>
                </a:solidFill>
              </a:rPr>
              <a:t>result</a:t>
            </a:r>
            <a:r>
              <a:rPr lang="ko-KR" altLang="en-US" sz="2000" dirty="0">
                <a:solidFill>
                  <a:srgbClr val="000000"/>
                </a:solidFill>
              </a:rPr>
              <a:t>에 저장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000000"/>
                </a:solidFill>
              </a:rPr>
              <a:t>중복값</a:t>
            </a:r>
            <a:r>
              <a:rPr lang="ko-KR" altLang="en-US" sz="2000" dirty="0">
                <a:solidFill>
                  <a:srgbClr val="000000"/>
                </a:solidFill>
              </a:rPr>
              <a:t> 제거 후 최종 값 출력</a:t>
            </a:r>
            <a:endParaRPr lang="en-US" altLang="ko-KR" sz="2000" dirty="0">
              <a:solidFill>
                <a:srgbClr val="00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009306-FE68-AD38-1BAA-A894448B7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61" y="1364765"/>
            <a:ext cx="5616624" cy="460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42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요소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ln w="28575">
          <a:solidFill>
            <a:srgbClr val="FF0000"/>
          </a:solidFill>
          <a:tailEnd type="triangl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7baa286-403d-47f5-b66e-f91cf776a048">
      <Terms xmlns="http://schemas.microsoft.com/office/infopath/2007/PartnerControls"/>
    </lcf76f155ced4ddcb4097134ff3c332f>
    <TaxCatchAll xmlns="48174e24-f607-4aa6-9ac3-a9fcbbb9a1e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E7603A81A6F1444B3766D6021F19B96" ma:contentTypeVersion="14" ma:contentTypeDescription="새 문서를 만듭니다." ma:contentTypeScope="" ma:versionID="037eb4c3e2defdf02cdac905d463ef69">
  <xsd:schema xmlns:xsd="http://www.w3.org/2001/XMLSchema" xmlns:xs="http://www.w3.org/2001/XMLSchema" xmlns:p="http://schemas.microsoft.com/office/2006/metadata/properties" xmlns:ns2="b7baa286-403d-47f5-b66e-f91cf776a048" xmlns:ns3="48174e24-f607-4aa6-9ac3-a9fcbbb9a1ec" targetNamespace="http://schemas.microsoft.com/office/2006/metadata/properties" ma:root="true" ma:fieldsID="5ccf443a820bb44ab82d3321411f6c5c" ns2:_="" ns3:_="">
    <xsd:import namespace="b7baa286-403d-47f5-b66e-f91cf776a048"/>
    <xsd:import namespace="48174e24-f607-4aa6-9ac3-a9fcbbb9a1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aa286-403d-47f5-b66e-f91cf776a0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이미지 태그" ma:readOnly="false" ma:fieldId="{5cf76f15-5ced-4ddc-b409-7134ff3c332f}" ma:taxonomyMulti="true" ma:sspId="8c9c0dcf-c05a-4c53-85a3-b320510381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174e24-f607-4aa6-9ac3-a9fcbbb9a1ec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0e6cbca1-fdb3-4b68-ad48-6c6183f0710c}" ma:internalName="TaxCatchAll" ma:showField="CatchAllData" ma:web="48174e24-f607-4aa6-9ac3-a9fcbbb9a1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32A347-D6E3-4429-9E0D-D951A61B5FE7}">
  <ds:schemaRefs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terms/"/>
    <ds:schemaRef ds:uri="b7baa286-403d-47f5-b66e-f91cf776a048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48174e24-f607-4aa6-9ac3-a9fcbbb9a1e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1016348-9400-425F-BD4D-6ED6AF14A1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baa286-403d-47f5-b66e-f91cf776a048"/>
    <ds:schemaRef ds:uri="48174e24-f607-4aa6-9ac3-a9fcbbb9a1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AC7F2B-30C3-4738-AEDE-801D68092C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30480</TotalTime>
  <Pages>32</Pages>
  <Words>1465</Words>
  <Characters>0</Characters>
  <Application>Microsoft Office PowerPoint</Application>
  <DocSecurity>0</DocSecurity>
  <PresentationFormat>와이드스크린</PresentationFormat>
  <Lines>0</Lines>
  <Paragraphs>240</Paragraphs>
  <Slides>27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굴림</vt:lpstr>
      <vt:lpstr>나눔고딕</vt:lpstr>
      <vt:lpstr>맑은 고딕</vt:lpstr>
      <vt:lpstr>Arial</vt:lpstr>
      <vt:lpstr>Georgia</vt:lpstr>
      <vt:lpstr>Wingdings 2</vt:lpstr>
      <vt:lpstr>도시</vt:lpstr>
      <vt:lpstr>1급 3차시 문제풀이</vt:lpstr>
      <vt:lpstr>목차</vt:lpstr>
      <vt:lpstr>1. 배열 회전 – 빈칸 채우기</vt:lpstr>
      <vt:lpstr>1. 배열 회전 – 빈칸 채우기</vt:lpstr>
      <vt:lpstr>2. K번째로 큰 팰린드롬 찾기 – 빈칸 채우기</vt:lpstr>
      <vt:lpstr>2. K번째로 큰 팰린드롬 찾기 – 빈칸 채우기</vt:lpstr>
      <vt:lpstr>3. 비숍의 이동 가능한 모든 경로 찾기 – 함수 작성</vt:lpstr>
      <vt:lpstr>3. 비숍의 이동 가능한 모든 경로 찾기 – 함수 작성</vt:lpstr>
      <vt:lpstr>3. 비숍의 이동 가능한 모든 경로 찾기 – 함수 작성</vt:lpstr>
      <vt:lpstr>4. 문자열 잇기 – 함수 작성</vt:lpstr>
      <vt:lpstr>4. 문자열 잇기 – 함수 작성</vt:lpstr>
      <vt:lpstr>5. 전광판 만들기 – 함수 작성</vt:lpstr>
      <vt:lpstr>5. 전광판 만들기 – 함수 작성</vt:lpstr>
      <vt:lpstr>5. 전광판 만들기 – 함수 작성</vt:lpstr>
      <vt:lpstr>6. 숫자를 3개의 소수의 합으로 표현하기  – 빈칸 채우기</vt:lpstr>
      <vt:lpstr>6. 숫자를 3개의 소수의 합으로 표현하기  – 빈칸 채우기</vt:lpstr>
      <vt:lpstr>7. 카프리카 수 찾기 – 한 줄 바꾸기</vt:lpstr>
      <vt:lpstr>7. 카프리카 수 찾기 – 한 줄 바꾸기</vt:lpstr>
      <vt:lpstr>7. 카프리카 수 찾기 – 한 줄 바꾸기</vt:lpstr>
      <vt:lpstr>8. 모든 학생이 시원할 수 있는 선풍기 수 구하기 – 한 줄 바꾸기     (그냥 에어컨 설치해 주세용..ㅠㅠ)</vt:lpstr>
      <vt:lpstr>9. 돈 제일 많이 벌 수 있는 날 찾기 – 한 줄 바꾸기     (내 꿈은 일론 머스크, 꿈✨은 이루어진다)</vt:lpstr>
      <vt:lpstr>10. 미용실과 레스토랑의 예약 빈도를 털어보자! – 한 줄 바꾸기     (이번주 토요일 발표자도 미용실에서 ✨변신✨ 예정!)</vt:lpstr>
      <vt:lpstr>10. 미용실과 레스토랑의 예약 빈도를 털어보자! – 한 줄 바꾸기     (이번주 토요일 발표자도 미용실에서 ✨변신✨ 예정!)</vt:lpstr>
      <vt:lpstr>10. 미용실과 레스토랑의 예약 빈도를 털어보자! – 한 줄 바꾸기</vt:lpstr>
      <vt:lpstr>10. 미용실과 레스토랑의 예약 빈도를 털어보자! – 한 줄 바꾸기</vt:lpstr>
      <vt:lpstr>10. 미용실과 레스토랑의 예약 빈도를 털어보자! – 한 줄 바꾸기</vt:lpstr>
      <vt:lpstr>Thank you for listening.  Do you have any questions?</vt:lpstr>
    </vt:vector>
  </TitlesOfParts>
  <Company>충북대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RSL in P2P</dc:title>
  <dc:creator>Jongtae Lim</dc:creator>
  <cp:lastModifiedBy>김은미</cp:lastModifiedBy>
  <cp:revision>728</cp:revision>
  <cp:lastPrinted>2023-01-02T05:22:37Z</cp:lastPrinted>
  <dcterms:modified xsi:type="dcterms:W3CDTF">2024-08-22T01:07:47Z</dcterms:modified>
  <cp:version>9.101.43.40686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0x0101004E7603A81A6F1444B3766D6021F19B96</vt:lpwstr>
  </property>
  <property fmtid="{D5CDD505-2E9C-101B-9397-08002B2CF9AE}" pid="3" name="MediaServiceImageTags">
    <vt:lpwstr/>
  </property>
</Properties>
</file>