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31"/>
  </p:notesMasterIdLst>
  <p:handoutMasterIdLst>
    <p:handoutMasterId r:id="rId32"/>
  </p:handoutMasterIdLst>
  <p:sldIdLst>
    <p:sldId id="259" r:id="rId5"/>
    <p:sldId id="257" r:id="rId6"/>
    <p:sldId id="260" r:id="rId7"/>
    <p:sldId id="264" r:id="rId8"/>
    <p:sldId id="266" r:id="rId9"/>
    <p:sldId id="263" r:id="rId10"/>
    <p:sldId id="265" r:id="rId11"/>
    <p:sldId id="267" r:id="rId12"/>
    <p:sldId id="268" r:id="rId13"/>
    <p:sldId id="269" r:id="rId14"/>
    <p:sldId id="270" r:id="rId15"/>
    <p:sldId id="272" r:id="rId16"/>
    <p:sldId id="278" r:id="rId17"/>
    <p:sldId id="273" r:id="rId18"/>
    <p:sldId id="279" r:id="rId19"/>
    <p:sldId id="274" r:id="rId20"/>
    <p:sldId id="280" r:id="rId21"/>
    <p:sldId id="285" r:id="rId22"/>
    <p:sldId id="286" r:id="rId23"/>
    <p:sldId id="288" r:id="rId24"/>
    <p:sldId id="281" r:id="rId25"/>
    <p:sldId id="276" r:id="rId26"/>
    <p:sldId id="282" r:id="rId27"/>
    <p:sldId id="277" r:id="rId28"/>
    <p:sldId id="283" r:id="rId29"/>
    <p:sldId id="261" r:id="rId30"/>
  </p:sldIdLst>
  <p:sldSz cx="12192000" cy="6858000"/>
  <p:notesSz cx="6858000" cy="9144000"/>
  <p:embeddedFontLs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맑은 고딕" panose="020B0503020000020004" pitchFamily="50" charset="-127"/>
      <p:regular r:id="rId37"/>
      <p:bold r:id="rId38"/>
    </p:embeddedFont>
    <p:embeddedFont>
      <p:font typeface="맑은 고딕 Semilight" panose="020B0502040204020203" pitchFamily="50" charset="-127"/>
      <p:regular r:id="rId39"/>
    </p:embeddedFont>
    <p:embeddedFont>
      <p:font typeface="프리젠테이션 4 Regular" pitchFamily="2" charset="-127"/>
      <p:regular r:id="rId40"/>
    </p:embeddedFont>
    <p:embeddedFont>
      <p:font typeface="프리젠테이션 7 Bold" pitchFamily="2" charset="-127"/>
      <p:bold r:id="rId4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EEF8"/>
    <a:srgbClr val="FFC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11AF341-92BC-BECE-AB13-23BD5E61F2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D05013-3131-B87C-E60E-D40B9B3D5D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C6D65-31A7-42F7-89C3-A05877C208A9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154A6A-782C-0989-A98A-911513C6FE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D48DA4-8E4E-3248-E074-35076B3D65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D017F-B70A-4C96-B4B6-45F2E2C9B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2825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FC9F5-9A87-4B13-90D3-861C61EDC628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312BC-B3BA-41C1-9721-2A8CDE9C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692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ADC1F-5DB4-4852-B7AC-6B2607D0A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2341"/>
            <a:ext cx="9144000" cy="134762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635251-04BF-4DB5-9A66-80BA19879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2889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660507-0BFD-439C-AA18-8220D57F5BB5}"/>
              </a:ext>
            </a:extLst>
          </p:cNvPr>
          <p:cNvSpPr/>
          <p:nvPr userDrawn="1"/>
        </p:nvSpPr>
        <p:spPr>
          <a:xfrm>
            <a:off x="1" y="-27384"/>
            <a:ext cx="12192000" cy="27248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300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FA3F18-5738-40BC-A104-19565AC0A651}"/>
              </a:ext>
            </a:extLst>
          </p:cNvPr>
          <p:cNvSpPr/>
          <p:nvPr userDrawn="1"/>
        </p:nvSpPr>
        <p:spPr>
          <a:xfrm>
            <a:off x="0" y="6613800"/>
            <a:ext cx="12192000" cy="27248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300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872C8A-A7E9-49C2-813C-C61817E36D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706" b="12682"/>
          <a:stretch/>
        </p:blipFill>
        <p:spPr>
          <a:xfrm>
            <a:off x="0" y="6054321"/>
            <a:ext cx="1819275" cy="47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1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D79826-DF31-4740-80A8-8B9595BDC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0151" y="1840585"/>
            <a:ext cx="7922640" cy="3483889"/>
          </a:xfrm>
        </p:spPr>
        <p:txBody>
          <a:bodyPr anchor="ctr">
            <a:noAutofit/>
          </a:bodyPr>
          <a:lstStyle>
            <a:lvl1pPr marL="457200" indent="-457200">
              <a:lnSpc>
                <a:spcPct val="200000"/>
              </a:lnSpc>
              <a:buFont typeface="Arial" panose="020B0604020202020204" pitchFamily="34" charset="0"/>
              <a:buChar char="•"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7DC598C3-CC65-4D88-9987-5E23A23B7A1D}"/>
              </a:ext>
            </a:extLst>
          </p:cNvPr>
          <p:cNvSpPr/>
          <p:nvPr userDrawn="1"/>
        </p:nvSpPr>
        <p:spPr>
          <a:xfrm rot="10800000">
            <a:off x="0" y="-5994"/>
            <a:ext cx="2876550" cy="6863994"/>
          </a:xfrm>
          <a:prstGeom prst="triangle">
            <a:avLst>
              <a:gd name="adj" fmla="val 100000"/>
            </a:avLst>
          </a:prstGeom>
          <a:solidFill>
            <a:schemeClr val="accent1">
              <a:lumMod val="20000"/>
              <a:lumOff val="8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EB3F1DF9-B5BB-4C08-9D51-8AA4E7B2DA4C}"/>
              </a:ext>
            </a:extLst>
          </p:cNvPr>
          <p:cNvSpPr/>
          <p:nvPr userDrawn="1"/>
        </p:nvSpPr>
        <p:spPr>
          <a:xfrm>
            <a:off x="0" y="-5994"/>
            <a:ext cx="3714750" cy="6863994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BF3F69-86BB-4160-9AFF-89637C739004}"/>
              </a:ext>
            </a:extLst>
          </p:cNvPr>
          <p:cNvSpPr/>
          <p:nvPr userDrawn="1"/>
        </p:nvSpPr>
        <p:spPr>
          <a:xfrm>
            <a:off x="516302" y="176570"/>
            <a:ext cx="2223686" cy="70788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Contents</a:t>
            </a:r>
            <a:endParaRPr lang="ko-KR" altLang="en-US" sz="400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D59DA438-D754-C7EA-A6B9-DAFBB959F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76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C4D0EA-F331-0055-0F65-EFE6EC1958EE}"/>
              </a:ext>
            </a:extLst>
          </p:cNvPr>
          <p:cNvSpPr/>
          <p:nvPr userDrawn="1"/>
        </p:nvSpPr>
        <p:spPr>
          <a:xfrm>
            <a:off x="0" y="414068"/>
            <a:ext cx="12192000" cy="5757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EEC193E-80C4-2852-9734-2C80B913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8098"/>
            <a:ext cx="10515600" cy="747683"/>
          </a:xfrm>
        </p:spPr>
        <p:txBody>
          <a:bodyPr>
            <a:normAutofit/>
          </a:bodyPr>
          <a:lstStyle>
            <a:lvl1pPr>
              <a:defRPr sz="28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63EB3EB-0F64-502D-1FED-F547826CB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64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A62728-CEBE-45E1-9C72-B4BC471085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89734" y="1864198"/>
            <a:ext cx="5212532" cy="2749534"/>
          </a:xfrm>
          <a:prstGeom prst="rect">
            <a:avLst/>
          </a:prstGeom>
        </p:spPr>
      </p:pic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3F18B296-4529-6F29-003C-6DFA0BCDE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2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F259F2-C415-4A76-ABE7-F4E772CC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384078-85EE-4B36-9F6E-23F9FE76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81C78015-4DD3-E85B-031D-7F2824CF9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12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1ACE16-4E95-4BF7-8F3D-4D50A9123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E87884-C6BF-4C75-9DB5-9097025EA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6856F1CF-1CD2-520B-794B-FC8C9C2F1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77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6" r:id="rId4"/>
    <p:sldLayoutId id="2147483667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itertools.html#itertools.permutations" TargetMode="External"/><Relationship Id="rId2" Type="http://schemas.openxmlformats.org/officeDocument/2006/relationships/hyperlink" Target="https://github.com/python/cpython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58BF4-D3E7-6C2B-8A93-85DF8D8B3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7383"/>
            <a:ext cx="9144000" cy="1347621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신입생세미나 </a:t>
            </a:r>
            <a:r>
              <a:rPr lang="en-US" altLang="ko-KR" sz="3600" dirty="0"/>
              <a:t>python </a:t>
            </a:r>
            <a:r>
              <a:rPr lang="ko-KR" altLang="en-US" sz="3600" dirty="0"/>
              <a:t>문제풀이</a:t>
            </a:r>
            <a:br>
              <a:rPr lang="en-US" altLang="ko-KR" sz="3600" dirty="0"/>
            </a:br>
            <a:r>
              <a:rPr lang="en-US" altLang="ko-KR" dirty="0"/>
              <a:t>1</a:t>
            </a:r>
            <a:r>
              <a:rPr lang="ko-KR" altLang="en-US" dirty="0"/>
              <a:t>급 </a:t>
            </a:r>
            <a:r>
              <a:rPr lang="en-US" altLang="ko-KR" dirty="0"/>
              <a:t>4</a:t>
            </a:r>
            <a:r>
              <a:rPr lang="ko-KR" altLang="en-US" dirty="0"/>
              <a:t>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83B91F-B3A7-581F-5401-5ED10E063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4132"/>
            <a:ext cx="9144000" cy="1536019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2024.08.22 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충북대학교 정보통신공학부 </a:t>
            </a:r>
            <a:r>
              <a:rPr lang="ko-KR" altLang="en-US" dirty="0" err="1"/>
              <a:t>박유빈</a:t>
            </a:r>
            <a:endParaRPr lang="en-US" altLang="ko-KR" dirty="0"/>
          </a:p>
          <a:p>
            <a:r>
              <a:rPr lang="en-US" altLang="ko-KR" dirty="0"/>
              <a:t>yubin11890@gmail.com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062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4 (1/2) – 2</a:t>
            </a:r>
            <a:r>
              <a:rPr lang="ko-KR" altLang="en-US" dirty="0"/>
              <a:t>차원 배열 탐색</a:t>
            </a:r>
            <a:r>
              <a:rPr lang="en-US" altLang="ko-KR" dirty="0"/>
              <a:t>/</a:t>
            </a:r>
            <a:r>
              <a:rPr lang="ko-KR" altLang="en-US" dirty="0"/>
              <a:t>연산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1CDD5F-149B-3961-A69A-8F471821B021}"/>
              </a:ext>
            </a:extLst>
          </p:cNvPr>
          <p:cNvSpPr txBox="1"/>
          <p:nvPr/>
        </p:nvSpPr>
        <p:spPr>
          <a:xfrm>
            <a:off x="515851" y="1271462"/>
            <a:ext cx="5940336" cy="5114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+mj-ea"/>
                <a:ea typeface="+mj-ea"/>
              </a:rPr>
              <a:t>문제</a:t>
            </a:r>
            <a:r>
              <a:rPr lang="en-US" altLang="ko-KR" dirty="0">
                <a:latin typeface="+mj-ea"/>
                <a:ea typeface="+mj-ea"/>
              </a:rPr>
              <a:t>4</a:t>
            </a:r>
          </a:p>
          <a:p>
            <a:pPr>
              <a:lnSpc>
                <a:spcPct val="120000"/>
              </a:lnSpc>
            </a:pPr>
            <a:r>
              <a:rPr lang="ko-KR" altLang="en-US" sz="1100" dirty="0" err="1"/>
              <a:t>마방진이란</a:t>
            </a:r>
            <a:r>
              <a:rPr lang="ko-KR" altLang="en-US" sz="1100" dirty="0"/>
              <a:t> 가로</a:t>
            </a:r>
            <a:r>
              <a:rPr lang="en-US" altLang="ko-KR" sz="1100" dirty="0"/>
              <a:t>, </a:t>
            </a:r>
            <a:r>
              <a:rPr lang="ko-KR" altLang="en-US" sz="1100" dirty="0"/>
              <a:t>세로</a:t>
            </a:r>
            <a:r>
              <a:rPr lang="en-US" altLang="ko-KR" sz="1100" dirty="0"/>
              <a:t>, </a:t>
            </a:r>
            <a:r>
              <a:rPr lang="ko-KR" altLang="en-US" sz="1100" dirty="0"/>
              <a:t>대각선 방향의 수를 더한 값이 모두 같은 정사각형 행렬입니다</a:t>
            </a:r>
            <a:r>
              <a:rPr lang="en-US" altLang="ko-KR" sz="1100" dirty="0"/>
              <a:t>. </a:t>
            </a:r>
            <a:r>
              <a:rPr lang="ko-KR" altLang="en-US" sz="1100" dirty="0" err="1"/>
              <a:t>마방진에는</a:t>
            </a:r>
            <a:r>
              <a:rPr lang="ko-KR" altLang="en-US" sz="1100" dirty="0"/>
              <a:t> </a:t>
            </a:r>
            <a:r>
              <a:rPr lang="en-US" altLang="ko-KR" sz="1100" dirty="0"/>
              <a:t>`1`</a:t>
            </a:r>
            <a:r>
              <a:rPr lang="ko-KR" altLang="en-US" sz="1100" dirty="0"/>
              <a:t>부터 </a:t>
            </a:r>
            <a:r>
              <a:rPr lang="en-US" altLang="ko-KR" sz="1100" dirty="0"/>
              <a:t>`</a:t>
            </a:r>
            <a:r>
              <a:rPr lang="ko-KR" altLang="en-US" sz="1100" dirty="0"/>
              <a:t>정사각형 넓이</a:t>
            </a:r>
            <a:r>
              <a:rPr lang="en-US" altLang="ko-KR" sz="1100" dirty="0"/>
              <a:t>`</a:t>
            </a:r>
            <a:r>
              <a:rPr lang="ko-KR" altLang="en-US" sz="1100" dirty="0"/>
              <a:t>까지</a:t>
            </a:r>
            <a:r>
              <a:rPr lang="en-US" altLang="ko-KR" sz="1100" dirty="0"/>
              <a:t>, </a:t>
            </a:r>
            <a:r>
              <a:rPr lang="ko-KR" altLang="en-US" sz="1100" dirty="0"/>
              <a:t>수가 하나씩 배치되어야 합니다</a:t>
            </a:r>
            <a:r>
              <a:rPr lang="en-US" altLang="ko-KR" sz="1100" dirty="0"/>
              <a:t>. </a:t>
            </a:r>
            <a:r>
              <a:rPr lang="ko-KR" altLang="en-US" sz="1100" dirty="0"/>
              <a:t>아래는 가로</a:t>
            </a:r>
            <a:r>
              <a:rPr lang="en-US" altLang="ko-KR" sz="1100" dirty="0"/>
              <a:t>, </a:t>
            </a:r>
            <a:r>
              <a:rPr lang="ko-KR" altLang="en-US" sz="1100" dirty="0"/>
              <a:t>세로</a:t>
            </a:r>
            <a:r>
              <a:rPr lang="en-US" altLang="ko-KR" sz="1100" dirty="0"/>
              <a:t>, </a:t>
            </a:r>
            <a:r>
              <a:rPr lang="ko-KR" altLang="en-US" sz="1100" dirty="0"/>
              <a:t>대각선 방향의 수를 더한 값이 모두 </a:t>
            </a:r>
            <a:r>
              <a:rPr lang="en-US" altLang="ko-KR" sz="1100" dirty="0"/>
              <a:t>34</a:t>
            </a:r>
            <a:r>
              <a:rPr lang="ko-KR" altLang="en-US" sz="1100" dirty="0"/>
              <a:t>인 </a:t>
            </a:r>
            <a:r>
              <a:rPr lang="en-US" altLang="ko-KR" sz="1100" dirty="0"/>
              <a:t>4 x 4 </a:t>
            </a:r>
            <a:r>
              <a:rPr lang="ko-KR" altLang="en-US" sz="1100" dirty="0" err="1"/>
              <a:t>마방진입니다</a:t>
            </a:r>
            <a:r>
              <a:rPr lang="en-US" altLang="ko-KR" sz="1100" dirty="0"/>
              <a:t>.</a:t>
            </a:r>
          </a:p>
          <a:p>
            <a:pPr>
              <a:lnSpc>
                <a:spcPct val="120000"/>
              </a:lnSpc>
            </a:pPr>
            <a:endParaRPr lang="en-US" altLang="ko-KR" sz="1100" dirty="0"/>
          </a:p>
          <a:p>
            <a:pPr>
              <a:lnSpc>
                <a:spcPct val="120000"/>
              </a:lnSpc>
            </a:pPr>
            <a:r>
              <a:rPr lang="en-US" altLang="ko-KR" sz="1100" dirty="0"/>
              <a:t>4 x 4 </a:t>
            </a:r>
            <a:r>
              <a:rPr lang="ko-KR" altLang="en-US" sz="1100" dirty="0"/>
              <a:t>행렬의 두 빈칸을 채워 행렬을 </a:t>
            </a:r>
            <a:r>
              <a:rPr lang="ko-KR" altLang="en-US" sz="1100" dirty="0" err="1"/>
              <a:t>마방진으로</a:t>
            </a:r>
            <a:r>
              <a:rPr lang="ko-KR" altLang="en-US" sz="1100" dirty="0"/>
              <a:t> 완성하려 합니다</a:t>
            </a:r>
            <a:r>
              <a:rPr lang="en-US" altLang="ko-KR" sz="1100" dirty="0"/>
              <a:t>. </a:t>
            </a:r>
            <a:r>
              <a:rPr lang="ko-KR" altLang="en-US" sz="1100" dirty="0"/>
              <a:t>빈칸은 </a:t>
            </a:r>
            <a:r>
              <a:rPr lang="en-US" altLang="ko-KR" sz="1100" dirty="0"/>
              <a:t>0</a:t>
            </a:r>
            <a:r>
              <a:rPr lang="ko-KR" altLang="en-US" sz="1100" dirty="0"/>
              <a:t>으로 표시합니다</a:t>
            </a:r>
            <a:r>
              <a:rPr lang="en-US" altLang="ko-KR" sz="1100" dirty="0"/>
              <a:t>. </a:t>
            </a:r>
            <a:r>
              <a:rPr lang="ko-KR" altLang="en-US" sz="1100" dirty="0"/>
              <a:t>이를 위해 다음과 같이 프로그램 구조를 작성했습니다</a:t>
            </a:r>
            <a:r>
              <a:rPr lang="en-US" altLang="ko-KR" sz="1100" dirty="0"/>
              <a:t>.</a:t>
            </a:r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400" dirty="0"/>
              <a:t>1. </a:t>
            </a:r>
            <a:r>
              <a:rPr lang="ko-KR" altLang="en-US" sz="1400" dirty="0"/>
              <a:t>두 빈칸의 위치를 찾습니다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400" dirty="0"/>
              <a:t>2. </a:t>
            </a:r>
            <a:r>
              <a:rPr lang="ko-KR" altLang="en-US" sz="1400" dirty="0"/>
              <a:t>숫자 </a:t>
            </a:r>
            <a:r>
              <a:rPr lang="en-US" altLang="ko-KR" sz="1400" dirty="0"/>
              <a:t>1 ~ 16 </a:t>
            </a:r>
            <a:r>
              <a:rPr lang="ko-KR" altLang="en-US" sz="1400" dirty="0"/>
              <a:t>중 존재하지 않는 숫자 </a:t>
            </a:r>
            <a:r>
              <a:rPr lang="en-US" altLang="ko-KR" sz="1400" dirty="0"/>
              <a:t>2</a:t>
            </a:r>
            <a:r>
              <a:rPr lang="ko-KR" altLang="en-US" sz="1400" dirty="0"/>
              <a:t>개를 찾습니다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400" dirty="0"/>
              <a:t>3. </a:t>
            </a:r>
            <a:r>
              <a:rPr lang="ko-KR" altLang="en-US" sz="1400" dirty="0"/>
              <a:t>첫 번째 빈칸에 작은 숫자를</a:t>
            </a:r>
            <a:r>
              <a:rPr lang="en-US" altLang="ko-KR" sz="1400" dirty="0"/>
              <a:t>, </a:t>
            </a:r>
            <a:r>
              <a:rPr lang="ko-KR" altLang="en-US" sz="1400" dirty="0"/>
              <a:t>두 번째 빈칸에 큰 숫자를 넣어 행렬이 </a:t>
            </a:r>
            <a:r>
              <a:rPr lang="ko-KR" altLang="en-US" sz="1400" dirty="0" err="1"/>
              <a:t>마방진이</a:t>
            </a:r>
            <a:r>
              <a:rPr lang="ko-KR" altLang="en-US" sz="1400" dirty="0"/>
              <a:t> 되는지 검사합니다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400" dirty="0"/>
              <a:t>  4-1. </a:t>
            </a:r>
            <a:r>
              <a:rPr lang="ko-KR" altLang="en-US" sz="1400" dirty="0" err="1"/>
              <a:t>마방진이라면</a:t>
            </a:r>
            <a:r>
              <a:rPr lang="ko-KR" altLang="en-US" sz="1400" dirty="0"/>
              <a:t> </a:t>
            </a:r>
            <a:r>
              <a:rPr lang="en-US" altLang="ko-KR" sz="1400" dirty="0"/>
              <a:t>[</a:t>
            </a:r>
            <a:r>
              <a:rPr lang="ko-KR" altLang="en-US" sz="1400" dirty="0"/>
              <a:t>작은 숫자의 행 번호</a:t>
            </a:r>
            <a:r>
              <a:rPr lang="en-US" altLang="ko-KR" sz="1400" dirty="0"/>
              <a:t>, </a:t>
            </a:r>
            <a:r>
              <a:rPr lang="ko-KR" altLang="en-US" sz="1400" dirty="0"/>
              <a:t>작은 숫자의 열 번호</a:t>
            </a:r>
            <a:r>
              <a:rPr lang="en-US" altLang="ko-KR" sz="1400" dirty="0"/>
              <a:t>, </a:t>
            </a:r>
            <a:r>
              <a:rPr lang="ko-KR" altLang="en-US" sz="1400" dirty="0"/>
              <a:t>작은 숫자</a:t>
            </a:r>
            <a:r>
              <a:rPr lang="en-US" altLang="ko-KR" sz="1400" dirty="0"/>
              <a:t>, </a:t>
            </a:r>
            <a:r>
              <a:rPr lang="ko-KR" altLang="en-US" sz="1400" dirty="0"/>
              <a:t>큰 숫자의 행 번호</a:t>
            </a:r>
            <a:r>
              <a:rPr lang="en-US" altLang="ko-KR" sz="1400" dirty="0"/>
              <a:t>, </a:t>
            </a:r>
            <a:r>
              <a:rPr lang="ko-KR" altLang="en-US" sz="1400" dirty="0"/>
              <a:t>큰 숫자의 열 번호</a:t>
            </a:r>
            <a:r>
              <a:rPr lang="en-US" altLang="ko-KR" sz="1400" dirty="0"/>
              <a:t>, </a:t>
            </a:r>
            <a:r>
              <a:rPr lang="ko-KR" altLang="en-US" sz="1400" dirty="0"/>
              <a:t>큰 숫자</a:t>
            </a:r>
            <a:r>
              <a:rPr lang="en-US" altLang="ko-KR" sz="1400" dirty="0"/>
              <a:t>]</a:t>
            </a:r>
            <a:r>
              <a:rPr lang="ko-KR" altLang="en-US" sz="1400" dirty="0"/>
              <a:t>를 </a:t>
            </a:r>
            <a:r>
              <a:rPr lang="en-US" altLang="ko-KR" sz="1400" dirty="0"/>
              <a:t>return </a:t>
            </a:r>
            <a:r>
              <a:rPr lang="ko-KR" altLang="en-US" sz="1400" dirty="0"/>
              <a:t>합니다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400" dirty="0"/>
              <a:t>  4-2. </a:t>
            </a:r>
            <a:r>
              <a:rPr lang="ko-KR" altLang="en-US" sz="1400" dirty="0" err="1"/>
              <a:t>마방진이</a:t>
            </a:r>
            <a:r>
              <a:rPr lang="ko-KR" altLang="en-US" sz="1400" dirty="0"/>
              <a:t> 아니라면 </a:t>
            </a:r>
            <a:r>
              <a:rPr lang="en-US" altLang="ko-KR" sz="1400" dirty="0"/>
              <a:t>[</a:t>
            </a:r>
            <a:r>
              <a:rPr lang="ko-KR" altLang="en-US" sz="1400" dirty="0"/>
              <a:t>큰 숫자의 행 번호</a:t>
            </a:r>
            <a:r>
              <a:rPr lang="en-US" altLang="ko-KR" sz="1400" dirty="0"/>
              <a:t>, </a:t>
            </a:r>
            <a:r>
              <a:rPr lang="ko-KR" altLang="en-US" sz="1400" dirty="0"/>
              <a:t>큰 숫자의 열 번호</a:t>
            </a:r>
            <a:r>
              <a:rPr lang="en-US" altLang="ko-KR" sz="1400" dirty="0"/>
              <a:t>, </a:t>
            </a:r>
            <a:r>
              <a:rPr lang="ko-KR" altLang="en-US" sz="1400" dirty="0"/>
              <a:t>큰 숫자</a:t>
            </a:r>
            <a:r>
              <a:rPr lang="en-US" altLang="ko-KR" sz="1400" dirty="0"/>
              <a:t>, </a:t>
            </a:r>
            <a:r>
              <a:rPr lang="ko-KR" altLang="en-US" sz="1400" dirty="0"/>
              <a:t>작은 숫자의 행 번호</a:t>
            </a:r>
            <a:r>
              <a:rPr lang="en-US" altLang="ko-KR" sz="1400" dirty="0"/>
              <a:t>, </a:t>
            </a:r>
            <a:r>
              <a:rPr lang="ko-KR" altLang="en-US" sz="1400" dirty="0"/>
              <a:t>작은 숫자의 열 번호</a:t>
            </a:r>
            <a:r>
              <a:rPr lang="en-US" altLang="ko-KR" sz="1400" dirty="0"/>
              <a:t>, </a:t>
            </a:r>
            <a:r>
              <a:rPr lang="ko-KR" altLang="en-US" sz="1400" dirty="0"/>
              <a:t>작은 숫자</a:t>
            </a:r>
            <a:r>
              <a:rPr lang="en-US" altLang="ko-KR" sz="1400" dirty="0"/>
              <a:t>]</a:t>
            </a:r>
            <a:r>
              <a:rPr lang="ko-KR" altLang="en-US" sz="1400" dirty="0"/>
              <a:t>를 </a:t>
            </a:r>
            <a:r>
              <a:rPr lang="en-US" altLang="ko-KR" sz="1400" dirty="0"/>
              <a:t>return </a:t>
            </a:r>
            <a:r>
              <a:rPr lang="ko-KR" altLang="en-US" sz="1400" dirty="0"/>
              <a:t>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en-US" altLang="ko-KR" sz="1100" dirty="0"/>
              <a:t>4 x 4 </a:t>
            </a:r>
            <a:r>
              <a:rPr lang="ko-KR" altLang="en-US" sz="1100" dirty="0"/>
              <a:t>크기 </a:t>
            </a:r>
            <a:r>
              <a:rPr lang="en-US" altLang="ko-KR" sz="1100" dirty="0"/>
              <a:t>2</a:t>
            </a:r>
            <a:r>
              <a:rPr lang="ko-KR" altLang="en-US" sz="1100" dirty="0"/>
              <a:t>차원 리스트 </a:t>
            </a:r>
            <a:r>
              <a:rPr lang="en-US" altLang="ko-KR" sz="1100" dirty="0"/>
              <a:t>matrix</a:t>
            </a:r>
            <a:r>
              <a:rPr lang="ko-KR" altLang="en-US" sz="1100" dirty="0"/>
              <a:t>가 매개변수로 주어질 때</a:t>
            </a:r>
            <a:r>
              <a:rPr lang="en-US" altLang="ko-KR" sz="1100" dirty="0"/>
              <a:t>, </a:t>
            </a:r>
            <a:r>
              <a:rPr lang="ko-KR" altLang="en-US" sz="1100" dirty="0"/>
              <a:t>이때 빈칸의 위치와 각 칸에 들어갈 수를 담은 리스트를 </a:t>
            </a:r>
            <a:r>
              <a:rPr lang="en-US" altLang="ko-KR" sz="1100" dirty="0"/>
              <a:t>return </a:t>
            </a:r>
            <a:r>
              <a:rPr lang="ko-KR" altLang="en-US" sz="1100" dirty="0"/>
              <a:t>하도록 </a:t>
            </a:r>
            <a:r>
              <a:rPr lang="en-US" altLang="ko-KR" sz="1100" dirty="0"/>
              <a:t>solution </a:t>
            </a:r>
            <a:r>
              <a:rPr lang="ko-KR" altLang="en-US" sz="1100" dirty="0"/>
              <a:t>함수를 작성하려 합니다</a:t>
            </a:r>
            <a:r>
              <a:rPr lang="en-US" altLang="ko-KR" sz="1100" dirty="0"/>
              <a:t>. </a:t>
            </a:r>
            <a:r>
              <a:rPr lang="ko-KR" altLang="en-US" sz="1100" dirty="0"/>
              <a:t>위 구조를 참고하여 코드가 올바르게 동작하도록 빈칸에 주어진 </a:t>
            </a:r>
            <a:r>
              <a:rPr lang="en-US" altLang="ko-KR" sz="1100" dirty="0" err="1"/>
              <a:t>func_a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func_b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func_c</a:t>
            </a:r>
            <a:r>
              <a:rPr lang="en-US" altLang="ko-KR" sz="1100" dirty="0"/>
              <a:t> </a:t>
            </a:r>
            <a:r>
              <a:rPr lang="ko-KR" altLang="en-US" sz="1100" dirty="0"/>
              <a:t>함수와 매개변수를 알맞게 채워주세요</a:t>
            </a:r>
            <a:r>
              <a:rPr lang="en-US" altLang="ko-KR" sz="1100" dirty="0"/>
              <a:t>.</a:t>
            </a:r>
          </a:p>
          <a:p>
            <a:pPr>
              <a:lnSpc>
                <a:spcPct val="120000"/>
              </a:lnSpc>
            </a:pPr>
            <a:endParaRPr lang="en-US" altLang="ko-KR" sz="1100" dirty="0"/>
          </a:p>
          <a:p>
            <a:pPr>
              <a:lnSpc>
                <a:spcPct val="120000"/>
              </a:lnSpc>
            </a:pPr>
            <a:r>
              <a:rPr lang="en-US" altLang="ko-KR" sz="1100" dirty="0"/>
              <a:t>- </a:t>
            </a:r>
            <a:r>
              <a:rPr lang="ko-KR" altLang="en-US" sz="1100" dirty="0"/>
              <a:t>주어진 행렬은 빈칸을 채우면 반드시 </a:t>
            </a:r>
            <a:r>
              <a:rPr lang="ko-KR" altLang="en-US" sz="1100" dirty="0" err="1"/>
              <a:t>마방진으로</a:t>
            </a:r>
            <a:r>
              <a:rPr lang="ko-KR" altLang="en-US" sz="1100" dirty="0"/>
              <a:t> 완성할 수 있습니다</a:t>
            </a:r>
            <a:r>
              <a:rPr lang="en-US" altLang="ko-KR" sz="1100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EF859B-AFE1-D55E-ACDD-068BAB5BE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142" y="719349"/>
            <a:ext cx="3810001" cy="32265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3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50A4457-2F4A-29A2-D673-CC4308016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142" y="4309873"/>
            <a:ext cx="2003460" cy="19839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9012B7C-72A2-F963-DF1A-356F74319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8744" y="4309873"/>
            <a:ext cx="1978417" cy="1981200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BBCA7D1-3D15-FA15-E7EC-9A94B17B495C}"/>
              </a:ext>
            </a:extLst>
          </p:cNvPr>
          <p:cNvSpPr/>
          <p:nvPr/>
        </p:nvSpPr>
        <p:spPr>
          <a:xfrm>
            <a:off x="8958526" y="5026153"/>
            <a:ext cx="514293" cy="548640"/>
          </a:xfrm>
          <a:prstGeom prst="rightArrow">
            <a:avLst>
              <a:gd name="adj1" fmla="val 46826"/>
              <a:gd name="adj2" fmla="val 5507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875A50-31D1-F7FA-54D1-D55F07977E20}"/>
              </a:ext>
            </a:extLst>
          </p:cNvPr>
          <p:cNvSpPr txBox="1"/>
          <p:nvPr/>
        </p:nvSpPr>
        <p:spPr>
          <a:xfrm>
            <a:off x="0" y="132417"/>
            <a:ext cx="6196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유형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빈칸 채우기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| 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난이도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★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5584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4 (2/2) – 2</a:t>
            </a:r>
            <a:r>
              <a:rPr lang="ko-KR" altLang="en-US" dirty="0"/>
              <a:t>차원 배열 탐색</a:t>
            </a:r>
            <a:r>
              <a:rPr lang="en-US" altLang="ko-KR" dirty="0"/>
              <a:t>/</a:t>
            </a:r>
            <a:r>
              <a:rPr lang="ko-KR" altLang="en-US" dirty="0"/>
              <a:t>연산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E518C7-707D-601C-5FBC-0CD442D7E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13" y="1271462"/>
            <a:ext cx="3833871" cy="54060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07EA8C-6E50-1051-233A-924DA20EA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888" y="2537488"/>
            <a:ext cx="3136335" cy="288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7FAF7D-4E6A-56E7-F9E6-A13A9610071C}"/>
              </a:ext>
            </a:extLst>
          </p:cNvPr>
          <p:cNvSpPr txBox="1"/>
          <p:nvPr/>
        </p:nvSpPr>
        <p:spPr>
          <a:xfrm>
            <a:off x="4543751" y="2168156"/>
            <a:ext cx="1587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+mj-ea"/>
                <a:ea typeface="+mj-ea"/>
              </a:rPr>
              <a:t>Initial_code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22808F-790F-846F-66D2-155E2ECD525B}"/>
              </a:ext>
            </a:extLst>
          </p:cNvPr>
          <p:cNvSpPr txBox="1"/>
          <p:nvPr/>
        </p:nvSpPr>
        <p:spPr>
          <a:xfrm>
            <a:off x="7847727" y="2168156"/>
            <a:ext cx="1587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나의 풀이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405FCB7-AEB3-EF27-67D2-7A865D639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727" y="2537488"/>
            <a:ext cx="2851903" cy="288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F8E517-F5C2-D523-F037-D1768BFF9AB3}"/>
              </a:ext>
            </a:extLst>
          </p:cNvPr>
          <p:cNvSpPr txBox="1"/>
          <p:nvPr/>
        </p:nvSpPr>
        <p:spPr>
          <a:xfrm>
            <a:off x="0" y="132417"/>
            <a:ext cx="6196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유형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빈칸 채우기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| 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난이도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★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6972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5 (1/2) – </a:t>
            </a:r>
            <a:r>
              <a:rPr lang="ko-KR" altLang="en-US" dirty="0"/>
              <a:t>문자열 다루기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A0326-F823-C404-A5BC-7B6F032A6AAE}"/>
              </a:ext>
            </a:extLst>
          </p:cNvPr>
          <p:cNvSpPr txBox="1"/>
          <p:nvPr/>
        </p:nvSpPr>
        <p:spPr>
          <a:xfrm>
            <a:off x="0" y="132417"/>
            <a:ext cx="6196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유형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빈칸 채우기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| 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난이도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★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334EC-7DE9-7935-0A43-975CC77B4EF8}"/>
              </a:ext>
            </a:extLst>
          </p:cNvPr>
          <p:cNvSpPr txBox="1"/>
          <p:nvPr/>
        </p:nvSpPr>
        <p:spPr>
          <a:xfrm>
            <a:off x="672192" y="1550520"/>
            <a:ext cx="4851764" cy="4347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문제</a:t>
            </a:r>
            <a:r>
              <a:rPr lang="en-US" altLang="ko-KR" dirty="0">
                <a:latin typeface="+mj-ea"/>
                <a:ea typeface="+mj-ea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다음과 같이 새로운 숫자를 생성할 때</a:t>
            </a:r>
            <a:r>
              <a:rPr lang="en-US" altLang="ko-KR" sz="1400" dirty="0"/>
              <a:t>, n</a:t>
            </a:r>
            <a:r>
              <a:rPr lang="ko-KR" altLang="en-US" sz="1400" dirty="0"/>
              <a:t>번째 생성할 숫자를 구하려고 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첫 번째 수는 </a:t>
            </a:r>
            <a:r>
              <a:rPr lang="en-US" altLang="ko-KR" sz="1400" dirty="0"/>
              <a:t>1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/>
              <a:t>다음수를</a:t>
            </a:r>
            <a:r>
              <a:rPr lang="ko-KR" altLang="en-US" sz="1400" dirty="0"/>
              <a:t> </a:t>
            </a:r>
            <a:r>
              <a:rPr lang="en-US" altLang="ko-KR" sz="1400" dirty="0"/>
              <a:t>1</a:t>
            </a:r>
            <a:r>
              <a:rPr lang="ko-KR" altLang="en-US" sz="1400" dirty="0"/>
              <a:t>의 자리에 추가합니다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만든 숫자를 뒤집습니다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숫자 </a:t>
            </a:r>
            <a:r>
              <a:rPr lang="en-US" altLang="ko-KR" sz="1400" dirty="0"/>
              <a:t>1</a:t>
            </a:r>
            <a:r>
              <a:rPr lang="ko-KR" altLang="en-US" sz="1400" dirty="0"/>
              <a:t>부터 </a:t>
            </a:r>
            <a:r>
              <a:rPr lang="en-US" altLang="ko-KR" sz="1400" dirty="0"/>
              <a:t>9</a:t>
            </a:r>
            <a:r>
              <a:rPr lang="ko-KR" altLang="en-US" sz="1400" dirty="0"/>
              <a:t>까지 추가하면서 </a:t>
            </a:r>
            <a:r>
              <a:rPr lang="en-US" altLang="ko-KR" sz="1400" dirty="0"/>
              <a:t>2, 3</a:t>
            </a:r>
            <a:r>
              <a:rPr lang="ko-KR" altLang="en-US" sz="1400" dirty="0"/>
              <a:t>번째 단계를 반복합니다</a:t>
            </a:r>
            <a:r>
              <a:rPr lang="en-US" altLang="ko-KR" sz="14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숫자 </a:t>
            </a:r>
            <a:r>
              <a:rPr lang="en-US" altLang="ko-KR" sz="1400" dirty="0"/>
              <a:t>9</a:t>
            </a:r>
            <a:r>
              <a:rPr lang="ko-KR" altLang="en-US" sz="1400" dirty="0"/>
              <a:t>까지 추가했다면 다시 숫자 </a:t>
            </a:r>
            <a:r>
              <a:rPr lang="en-US" altLang="ko-KR" sz="1400" dirty="0"/>
              <a:t>1</a:t>
            </a:r>
            <a:r>
              <a:rPr lang="ko-KR" altLang="en-US" sz="1400" dirty="0"/>
              <a:t>부터 추가합니다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n</a:t>
            </a:r>
            <a:r>
              <a:rPr lang="ko-KR" altLang="en-US" sz="1400" dirty="0"/>
              <a:t>이 매개변수로 주어질 때</a:t>
            </a:r>
            <a:r>
              <a:rPr lang="en-US" altLang="ko-KR" sz="1400" dirty="0"/>
              <a:t>, n</a:t>
            </a:r>
            <a:r>
              <a:rPr lang="ko-KR" altLang="en-US" sz="1400" dirty="0"/>
              <a:t>번째로 생성할 수를 문자열 형태로 </a:t>
            </a:r>
            <a:r>
              <a:rPr lang="en-US" altLang="ko-KR" sz="1400" dirty="0"/>
              <a:t>return </a:t>
            </a:r>
            <a:r>
              <a:rPr lang="ko-KR" altLang="en-US" sz="1400" dirty="0"/>
              <a:t>하는 </a:t>
            </a:r>
            <a:r>
              <a:rPr lang="en-US" altLang="ko-KR" sz="1400" dirty="0"/>
              <a:t>solution </a:t>
            </a:r>
            <a:r>
              <a:rPr lang="ko-KR" altLang="en-US" sz="1400" dirty="0"/>
              <a:t>함수를 작성하려 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위 구조를 참고하여 코드가 바르게 동작하도록 빈칸을 채워주세요</a:t>
            </a:r>
            <a:r>
              <a:rPr lang="en-US" altLang="ko-KR" sz="1400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11EE975-C40F-932B-9BAB-490FC0AD9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624" y="1271462"/>
            <a:ext cx="4097976" cy="49059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3402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5 (2/2) – </a:t>
            </a:r>
            <a:r>
              <a:rPr lang="ko-KR" altLang="en-US" dirty="0"/>
              <a:t>문자열 다루기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A0326-F823-C404-A5BC-7B6F032A6AAE}"/>
              </a:ext>
            </a:extLst>
          </p:cNvPr>
          <p:cNvSpPr txBox="1"/>
          <p:nvPr/>
        </p:nvSpPr>
        <p:spPr>
          <a:xfrm>
            <a:off x="0" y="132417"/>
            <a:ext cx="6196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유형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빈칸 채우기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| 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난이도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★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99D26-81B5-3B62-ED41-787CEFF1E4FD}"/>
              </a:ext>
            </a:extLst>
          </p:cNvPr>
          <p:cNvSpPr txBox="1"/>
          <p:nvPr/>
        </p:nvSpPr>
        <p:spPr>
          <a:xfrm>
            <a:off x="560159" y="2260238"/>
            <a:ext cx="1587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+mj-ea"/>
                <a:ea typeface="+mj-ea"/>
              </a:rPr>
              <a:t>Initial_code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FE9039-67FA-036E-D33B-BA8E59FF2DCB}"/>
              </a:ext>
            </a:extLst>
          </p:cNvPr>
          <p:cNvSpPr txBox="1"/>
          <p:nvPr/>
        </p:nvSpPr>
        <p:spPr>
          <a:xfrm>
            <a:off x="4160159" y="2370734"/>
            <a:ext cx="1587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나의 풀이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9364045-4923-A6DC-3B38-4BAB61993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42" y="2740066"/>
            <a:ext cx="3600000" cy="19210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99553A-7C01-EC9D-9429-ECFCFCC18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159" y="2740066"/>
            <a:ext cx="3600000" cy="18468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DC2F77C-D008-9CAD-095F-72167F324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103" y="2740066"/>
            <a:ext cx="3600000" cy="20834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8F3F1E-37F7-4582-A65D-287C2E30CE70}"/>
              </a:ext>
            </a:extLst>
          </p:cNvPr>
          <p:cNvSpPr txBox="1"/>
          <p:nvPr/>
        </p:nvSpPr>
        <p:spPr>
          <a:xfrm>
            <a:off x="7905103" y="2370734"/>
            <a:ext cx="3744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+mj-ea"/>
                <a:ea typeface="+mj-ea"/>
              </a:rPr>
              <a:t>Ybmit</a:t>
            </a:r>
            <a:r>
              <a:rPr lang="ko-KR" altLang="en-US" dirty="0">
                <a:latin typeface="+mj-ea"/>
                <a:ea typeface="+mj-ea"/>
              </a:rPr>
              <a:t>제공 정답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7440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6 (1/2) – 1</a:t>
            </a:r>
            <a:r>
              <a:rPr lang="ko-KR" altLang="en-US" dirty="0"/>
              <a:t>의 자리 숫자 반복해서 연산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CB2E23-2EBE-BB2B-F729-9CB08BD00DBA}"/>
              </a:ext>
            </a:extLst>
          </p:cNvPr>
          <p:cNvSpPr txBox="1"/>
          <p:nvPr/>
        </p:nvSpPr>
        <p:spPr>
          <a:xfrm>
            <a:off x="0" y="132417"/>
            <a:ext cx="6196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유형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빈칸 채우기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| 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난이도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★ ★ ★ ★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F3343-EE55-77B8-E1C3-AC2D29B37A87}"/>
              </a:ext>
            </a:extLst>
          </p:cNvPr>
          <p:cNvSpPr txBox="1"/>
          <p:nvPr/>
        </p:nvSpPr>
        <p:spPr>
          <a:xfrm>
            <a:off x="689609" y="2451969"/>
            <a:ext cx="4816929" cy="2408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문제</a:t>
            </a:r>
            <a:r>
              <a:rPr lang="en-US" altLang="ko-KR" dirty="0">
                <a:latin typeface="+mj-ea"/>
                <a:ea typeface="+mj-ea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어떤 자리 수 </a:t>
            </a:r>
            <a:r>
              <a:rPr lang="en-US" altLang="ko-KR" sz="1400" dirty="0"/>
              <a:t>k</a:t>
            </a:r>
            <a:r>
              <a:rPr lang="ko-KR" altLang="en-US" sz="1400" dirty="0"/>
              <a:t>가 주어졌을 때 각 자릿수의 </a:t>
            </a:r>
            <a:r>
              <a:rPr lang="en-US" altLang="ko-KR" sz="1400" dirty="0"/>
              <a:t>k </a:t>
            </a:r>
            <a:r>
              <a:rPr lang="ko-KR" altLang="en-US" sz="1400" dirty="0"/>
              <a:t>제곱의 합이 원래 수가 되는 수를 자아도취 수라고 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 </a:t>
            </a:r>
            <a:r>
              <a:rPr lang="en-US" altLang="ko-KR" sz="1400" dirty="0"/>
              <a:t>153</a:t>
            </a:r>
            <a:r>
              <a:rPr lang="ko-KR" altLang="en-US" sz="1400" dirty="0"/>
              <a:t>은 세 자리 자아도취 수입니다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자연수 </a:t>
            </a:r>
            <a:r>
              <a:rPr lang="en-US" altLang="ko-KR" sz="1400" dirty="0"/>
              <a:t>k</a:t>
            </a:r>
            <a:r>
              <a:rPr lang="ko-KR" altLang="en-US" sz="1400" dirty="0"/>
              <a:t>가 매개변수로 주어질 때</a:t>
            </a:r>
            <a:r>
              <a:rPr lang="en-US" altLang="ko-KR" sz="1400" dirty="0"/>
              <a:t>, k </a:t>
            </a:r>
            <a:r>
              <a:rPr lang="ko-KR" altLang="en-US" sz="1400" dirty="0"/>
              <a:t>자리 자아도취 수들을 리스트에 오름차순으로 담아 </a:t>
            </a:r>
            <a:r>
              <a:rPr lang="en-US" altLang="ko-KR" sz="1400" dirty="0"/>
              <a:t>return </a:t>
            </a:r>
            <a:r>
              <a:rPr lang="ko-KR" altLang="en-US" sz="1400" dirty="0"/>
              <a:t>하도록 </a:t>
            </a:r>
            <a:r>
              <a:rPr lang="en-US" altLang="ko-KR" sz="1400" dirty="0"/>
              <a:t>solution </a:t>
            </a:r>
            <a:r>
              <a:rPr lang="ko-KR" altLang="en-US" sz="1400" dirty="0"/>
              <a:t>함수를 작성하려 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빈칸을 채워 전체 코드를 완성해주세요</a:t>
            </a:r>
            <a:r>
              <a:rPr lang="en-US" altLang="ko-KR" sz="14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9C790B-977F-F3AC-9689-84426C932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148" y="1345835"/>
            <a:ext cx="5130439" cy="518406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2048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6 (2/2) – 1</a:t>
            </a:r>
            <a:r>
              <a:rPr lang="ko-KR" altLang="en-US" dirty="0"/>
              <a:t>의 자리 숫자 반복해서 연산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CB2E23-2EBE-BB2B-F729-9CB08BD00DBA}"/>
              </a:ext>
            </a:extLst>
          </p:cNvPr>
          <p:cNvSpPr txBox="1"/>
          <p:nvPr/>
        </p:nvSpPr>
        <p:spPr>
          <a:xfrm>
            <a:off x="0" y="132417"/>
            <a:ext cx="6196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유형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빈칸 채우기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| 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난이도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★ ★ ★ ★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076C6-559E-4E9A-2BFD-744DD97A33B5}"/>
              </a:ext>
            </a:extLst>
          </p:cNvPr>
          <p:cNvSpPr txBox="1"/>
          <p:nvPr/>
        </p:nvSpPr>
        <p:spPr>
          <a:xfrm>
            <a:off x="908107" y="1645953"/>
            <a:ext cx="1587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+mj-ea"/>
                <a:ea typeface="+mj-ea"/>
              </a:rPr>
              <a:t>Initial_code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25691-44D7-EB4F-B765-C799344FE885}"/>
              </a:ext>
            </a:extLst>
          </p:cNvPr>
          <p:cNvSpPr txBox="1"/>
          <p:nvPr/>
        </p:nvSpPr>
        <p:spPr>
          <a:xfrm>
            <a:off x="5024717" y="1645953"/>
            <a:ext cx="1587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ko-KR" dirty="0" err="1">
                <a:latin typeface="+mj-ea"/>
                <a:ea typeface="+mj-ea"/>
              </a:rPr>
              <a:t>Ybmit</a:t>
            </a:r>
            <a:r>
              <a:rPr lang="ko-KR" altLang="en-US" dirty="0">
                <a:latin typeface="+mj-ea"/>
                <a:ea typeface="+mj-ea"/>
              </a:rPr>
              <a:t>제공 정답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4F67C9-AF70-8758-E2D0-DFF4AEEB0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42" y="2015285"/>
            <a:ext cx="3848126" cy="42174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4665EA-FB07-2A83-2080-654B47DA1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717" y="2015285"/>
            <a:ext cx="4084448" cy="404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69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7 (1/2) –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상속</a:t>
            </a:r>
            <a:r>
              <a:rPr lang="en-US" altLang="ko-KR" dirty="0"/>
              <a:t>, </a:t>
            </a:r>
            <a:r>
              <a:rPr lang="ko-KR" altLang="en-US" dirty="0"/>
              <a:t>메소드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CB2E23-2EBE-BB2B-F729-9CB08BD00DBA}"/>
              </a:ext>
            </a:extLst>
          </p:cNvPr>
          <p:cNvSpPr txBox="1"/>
          <p:nvPr/>
        </p:nvSpPr>
        <p:spPr>
          <a:xfrm>
            <a:off x="0" y="132417"/>
            <a:ext cx="6196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유형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빈칸 채우기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| 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난이도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★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E5311-31BE-EBC3-1397-9D1C34D198A0}"/>
              </a:ext>
            </a:extLst>
          </p:cNvPr>
          <p:cNvSpPr txBox="1"/>
          <p:nvPr/>
        </p:nvSpPr>
        <p:spPr>
          <a:xfrm>
            <a:off x="538841" y="1214921"/>
            <a:ext cx="4311833" cy="505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+mj-ea"/>
                <a:ea typeface="+mj-ea"/>
              </a:rPr>
              <a:t>문제</a:t>
            </a:r>
            <a:r>
              <a:rPr lang="en-US" altLang="ko-KR" dirty="0">
                <a:latin typeface="+mj-ea"/>
                <a:ea typeface="+mj-ea"/>
              </a:rPr>
              <a:t>7</a:t>
            </a:r>
          </a:p>
          <a:p>
            <a:pPr>
              <a:lnSpc>
                <a:spcPct val="120000"/>
              </a:lnSpc>
            </a:pPr>
            <a:r>
              <a:rPr lang="ko-KR" altLang="en-US" sz="1400" dirty="0"/>
              <a:t>게임에 몬스터</a:t>
            </a:r>
            <a:r>
              <a:rPr lang="en-US" altLang="ko-KR" sz="1400" dirty="0"/>
              <a:t>, </a:t>
            </a:r>
            <a:r>
              <a:rPr lang="ko-KR" altLang="en-US" sz="1400" dirty="0"/>
              <a:t>전사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힐러</a:t>
            </a:r>
            <a:r>
              <a:rPr lang="ko-KR" altLang="en-US" sz="1400" dirty="0"/>
              <a:t> 세 종류의 유닛이 있습니다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ko-KR" altLang="en-US" sz="1400" dirty="0"/>
              <a:t>유닛들의 공격과 힐링에 따른 체력치의 변화를 계산하기 위해 아래와 같이 </a:t>
            </a:r>
            <a:r>
              <a:rPr lang="en-US" altLang="ko-KR" sz="1400" dirty="0"/>
              <a:t>Unit, Monster, Warrior, Healer </a:t>
            </a:r>
            <a:r>
              <a:rPr lang="ko-KR" altLang="en-US" sz="1400" dirty="0"/>
              <a:t>클래스를 작성했습니다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ko-KR" altLang="en-US" sz="1400" dirty="0"/>
              <a:t>게임에서 각 유닛들이 다음과 같이 행동 했을 때</a:t>
            </a:r>
            <a:r>
              <a:rPr lang="en-US" altLang="ko-KR" sz="1400" dirty="0"/>
              <a:t>, </a:t>
            </a:r>
            <a:r>
              <a:rPr lang="ko-KR" altLang="en-US" sz="1400" dirty="0"/>
              <a:t>몬스터</a:t>
            </a:r>
            <a:r>
              <a:rPr lang="en-US" altLang="ko-KR" sz="1400" dirty="0"/>
              <a:t>, </a:t>
            </a:r>
            <a:r>
              <a:rPr lang="ko-KR" altLang="en-US" sz="1400" dirty="0"/>
              <a:t>전사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힐러의</a:t>
            </a:r>
            <a:r>
              <a:rPr lang="ko-KR" altLang="en-US" sz="1400" dirty="0"/>
              <a:t> 남은 체력을 구하려 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몬스터가 전사와 </a:t>
            </a:r>
            <a:r>
              <a:rPr lang="ko-KR" altLang="en-US" sz="1400" dirty="0" err="1"/>
              <a:t>힐러를</a:t>
            </a:r>
            <a:r>
              <a:rPr lang="ko-KR" altLang="en-US" sz="1400" dirty="0"/>
              <a:t> 한 번씩 공격했습니다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전사가 몬스터를 한 번 공격했습니다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- </a:t>
            </a:r>
            <a:r>
              <a:rPr lang="ko-KR" altLang="en-US" sz="1400" dirty="0" err="1"/>
              <a:t>힐러가</a:t>
            </a:r>
            <a:r>
              <a:rPr lang="ko-KR" altLang="en-US" sz="1400" dirty="0"/>
              <a:t> 몬스터와 전사의 체력을 한 번씩 회복했습니다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ko-KR" altLang="en-US" sz="1400" dirty="0"/>
              <a:t>몬스터의 </a:t>
            </a:r>
            <a:r>
              <a:rPr lang="ko-KR" altLang="en-US" sz="1400" dirty="0" err="1"/>
              <a:t>공력력</a:t>
            </a:r>
            <a:r>
              <a:rPr lang="ko-KR" altLang="en-US" sz="1400" dirty="0"/>
              <a:t> </a:t>
            </a:r>
            <a:r>
              <a:rPr lang="en-US" altLang="ko-KR" sz="1400" dirty="0" err="1"/>
              <a:t>monster_attack_point</a:t>
            </a:r>
            <a:r>
              <a:rPr lang="en-US" altLang="ko-KR" sz="1400" dirty="0"/>
              <a:t>, </a:t>
            </a:r>
            <a:r>
              <a:rPr lang="ko-KR" altLang="en-US" sz="1400" dirty="0"/>
              <a:t>전사의 공격력 </a:t>
            </a:r>
            <a:r>
              <a:rPr lang="en-US" altLang="ko-KR" sz="1400" dirty="0" err="1"/>
              <a:t>warrior_attack_point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힐러의</a:t>
            </a:r>
            <a:r>
              <a:rPr lang="ko-KR" altLang="en-US" sz="1400" dirty="0"/>
              <a:t> 회복치 </a:t>
            </a:r>
            <a:r>
              <a:rPr lang="en-US" altLang="ko-KR" sz="1400" dirty="0" err="1"/>
              <a:t>healing_point</a:t>
            </a:r>
            <a:r>
              <a:rPr lang="ko-KR" altLang="en-US" sz="1400" dirty="0"/>
              <a:t>가 매개변수로 주어질 때</a:t>
            </a:r>
            <a:r>
              <a:rPr lang="en-US" altLang="ko-KR" sz="1400" dirty="0"/>
              <a:t>, </a:t>
            </a:r>
            <a:r>
              <a:rPr lang="ko-KR" altLang="en-US" sz="1400" dirty="0"/>
              <a:t>각 유닛이 행동을 마친 후 몬스터</a:t>
            </a:r>
            <a:r>
              <a:rPr lang="en-US" altLang="ko-KR" sz="1400" dirty="0"/>
              <a:t>, </a:t>
            </a:r>
            <a:r>
              <a:rPr lang="ko-KR" altLang="en-US" sz="1400" dirty="0"/>
              <a:t>전사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힐러의</a:t>
            </a:r>
            <a:r>
              <a:rPr lang="ko-KR" altLang="en-US" sz="1400" dirty="0"/>
              <a:t> 남은 체력을 순서대로 리스트에 담아 </a:t>
            </a:r>
            <a:r>
              <a:rPr lang="en-US" altLang="ko-KR" sz="1400" dirty="0"/>
              <a:t>return </a:t>
            </a:r>
            <a:r>
              <a:rPr lang="ko-KR" altLang="en-US" sz="1400" dirty="0"/>
              <a:t>하도록 </a:t>
            </a:r>
            <a:r>
              <a:rPr lang="en-US" altLang="ko-KR" sz="1400" dirty="0"/>
              <a:t>solution </a:t>
            </a:r>
            <a:r>
              <a:rPr lang="ko-KR" altLang="en-US" sz="1400" dirty="0"/>
              <a:t>함수를 작성하려 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위 클래스 구조를 참고하여 주어진 코드의 빈칸을 적절히 채워 전체 코드를 완성해주세요</a:t>
            </a:r>
            <a:r>
              <a:rPr lang="en-US" altLang="ko-KR" sz="14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C28CE7-7BF8-EB0C-AF42-BD810C664BFA}"/>
              </a:ext>
            </a:extLst>
          </p:cNvPr>
          <p:cNvSpPr txBox="1"/>
          <p:nvPr/>
        </p:nvSpPr>
        <p:spPr>
          <a:xfrm>
            <a:off x="5457011" y="2762867"/>
            <a:ext cx="6196148" cy="3585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dirty="0"/>
              <a:t>- Unit :</a:t>
            </a:r>
          </a:p>
          <a:p>
            <a:pPr>
              <a:lnSpc>
                <a:spcPct val="120000"/>
              </a:lnSpc>
            </a:pPr>
            <a:r>
              <a:rPr lang="en-US" altLang="ko-KR" sz="1000" dirty="0"/>
              <a:t>    - Unit : </a:t>
            </a:r>
            <a:r>
              <a:rPr lang="ko-KR" altLang="en-US" sz="1000" dirty="0"/>
              <a:t>유닛을 나타내는 클래스입니다</a:t>
            </a:r>
            <a:r>
              <a:rPr lang="en-US" altLang="ko-KR" sz="100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000" dirty="0"/>
              <a:t>    - HP : </a:t>
            </a:r>
            <a:r>
              <a:rPr lang="ko-KR" altLang="en-US" sz="1000" dirty="0"/>
              <a:t>유닛의 체력을 나타냅니다</a:t>
            </a:r>
            <a:r>
              <a:rPr lang="en-US" altLang="ko-KR" sz="1000" dirty="0"/>
              <a:t>. </a:t>
            </a:r>
            <a:r>
              <a:rPr lang="ko-KR" altLang="en-US" sz="1000" dirty="0"/>
              <a:t>유닛의 초기 체력은 </a:t>
            </a:r>
            <a:r>
              <a:rPr lang="en-US" altLang="ko-KR" sz="1000" dirty="0"/>
              <a:t>1,000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000" dirty="0"/>
              <a:t>    - </a:t>
            </a:r>
            <a:r>
              <a:rPr lang="en-US" altLang="ko-KR" sz="1000" dirty="0" err="1"/>
              <a:t>under_attack</a:t>
            </a:r>
            <a:r>
              <a:rPr lang="en-US" altLang="ko-KR" sz="1000" dirty="0"/>
              <a:t> : </a:t>
            </a:r>
            <a:r>
              <a:rPr lang="ko-KR" altLang="en-US" sz="1000" dirty="0"/>
              <a:t>유닛이 공격을 받으면 유닛의 체력을 감소시킵니다</a:t>
            </a:r>
            <a:r>
              <a:rPr lang="en-US" altLang="ko-KR" sz="100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000" dirty="0"/>
              <a:t>- Monster :</a:t>
            </a:r>
          </a:p>
          <a:p>
            <a:pPr>
              <a:lnSpc>
                <a:spcPct val="120000"/>
              </a:lnSpc>
            </a:pPr>
            <a:r>
              <a:rPr lang="en-US" altLang="ko-KR" sz="1000" dirty="0"/>
              <a:t>    - Monster : </a:t>
            </a:r>
            <a:r>
              <a:rPr lang="ko-KR" altLang="en-US" sz="1000" dirty="0"/>
              <a:t>몬스터를 나타내는 클래스이며 </a:t>
            </a:r>
            <a:r>
              <a:rPr lang="en-US" altLang="ko-KR" sz="1000" dirty="0"/>
              <a:t>Unit</a:t>
            </a:r>
            <a:r>
              <a:rPr lang="ko-KR" altLang="en-US" sz="1000" dirty="0"/>
              <a:t>을 상속합니다</a:t>
            </a:r>
            <a:r>
              <a:rPr lang="en-US" altLang="ko-KR" sz="100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000" dirty="0"/>
              <a:t>    - </a:t>
            </a:r>
            <a:r>
              <a:rPr lang="en-US" altLang="ko-KR" sz="1000" dirty="0" err="1"/>
              <a:t>attak_point</a:t>
            </a:r>
            <a:r>
              <a:rPr lang="en-US" altLang="ko-KR" sz="1000" dirty="0"/>
              <a:t> : </a:t>
            </a:r>
            <a:r>
              <a:rPr lang="ko-KR" altLang="en-US" sz="1000" dirty="0"/>
              <a:t>몬스터의 공격력 입니다</a:t>
            </a:r>
            <a:r>
              <a:rPr lang="en-US" altLang="ko-KR" sz="100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000" dirty="0"/>
              <a:t>    - </a:t>
            </a:r>
            <a:r>
              <a:rPr lang="en-US" altLang="ko-KR" sz="1000" dirty="0" err="1"/>
              <a:t>under_attack</a:t>
            </a:r>
            <a:r>
              <a:rPr lang="en-US" altLang="ko-KR" sz="1000" dirty="0"/>
              <a:t> : </a:t>
            </a:r>
            <a:r>
              <a:rPr lang="ko-KR" altLang="en-US" sz="1000" dirty="0"/>
              <a:t>몬스터가 공격을 받으면 몬스터의 체력을 감소시킵니다</a:t>
            </a:r>
            <a:r>
              <a:rPr lang="en-US" altLang="ko-KR" sz="100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000" dirty="0"/>
              <a:t>    - attack : </a:t>
            </a:r>
            <a:r>
              <a:rPr lang="ko-KR" altLang="en-US" sz="1000" dirty="0"/>
              <a:t>몬스터의 </a:t>
            </a:r>
            <a:r>
              <a:rPr lang="en-US" altLang="ko-KR" sz="1000" dirty="0" err="1"/>
              <a:t>attack_point</a:t>
            </a:r>
            <a:r>
              <a:rPr lang="ko-KR" altLang="en-US" sz="1000" dirty="0"/>
              <a:t>를 </a:t>
            </a:r>
            <a:r>
              <a:rPr lang="en-US" altLang="ko-KR" sz="1000" dirty="0"/>
              <a:t>return </a:t>
            </a:r>
            <a:r>
              <a:rPr lang="ko-KR" altLang="en-US" sz="1000" dirty="0"/>
              <a:t>합니다</a:t>
            </a:r>
            <a:r>
              <a:rPr lang="en-US" altLang="ko-KR" sz="100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000" dirty="0"/>
              <a:t>- Warrior :</a:t>
            </a:r>
          </a:p>
          <a:p>
            <a:pPr>
              <a:lnSpc>
                <a:spcPct val="120000"/>
              </a:lnSpc>
            </a:pPr>
            <a:r>
              <a:rPr lang="en-US" altLang="ko-KR" sz="1000" dirty="0"/>
              <a:t>    - Warrior : </a:t>
            </a:r>
            <a:r>
              <a:rPr lang="ko-KR" altLang="en-US" sz="1000" dirty="0"/>
              <a:t>전사를 나타내는 클래스이며 </a:t>
            </a:r>
            <a:r>
              <a:rPr lang="en-US" altLang="ko-KR" sz="1000" dirty="0"/>
              <a:t>Unit</a:t>
            </a:r>
            <a:r>
              <a:rPr lang="ko-KR" altLang="en-US" sz="1000" dirty="0"/>
              <a:t>을 상속합니다</a:t>
            </a:r>
            <a:r>
              <a:rPr lang="en-US" altLang="ko-KR" sz="100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000" dirty="0"/>
              <a:t>    - </a:t>
            </a:r>
            <a:r>
              <a:rPr lang="en-US" altLang="ko-KR" sz="1000" dirty="0" err="1"/>
              <a:t>attak_point</a:t>
            </a:r>
            <a:r>
              <a:rPr lang="en-US" altLang="ko-KR" sz="1000" dirty="0"/>
              <a:t> : </a:t>
            </a:r>
            <a:r>
              <a:rPr lang="ko-KR" altLang="en-US" sz="1000" dirty="0"/>
              <a:t>전사의 공격력 입니다</a:t>
            </a:r>
            <a:r>
              <a:rPr lang="en-US" altLang="ko-KR" sz="100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000" dirty="0"/>
              <a:t>    - </a:t>
            </a:r>
            <a:r>
              <a:rPr lang="en-US" altLang="ko-KR" sz="1000" dirty="0" err="1"/>
              <a:t>under_attack</a:t>
            </a:r>
            <a:r>
              <a:rPr lang="en-US" altLang="ko-KR" sz="1000" dirty="0"/>
              <a:t> : </a:t>
            </a:r>
            <a:r>
              <a:rPr lang="ko-KR" altLang="en-US" sz="1000" dirty="0"/>
              <a:t>전사가 공격을 받으면 전사의 체력을 감소시킵니다</a:t>
            </a:r>
            <a:r>
              <a:rPr lang="en-US" altLang="ko-KR" sz="100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000" dirty="0"/>
              <a:t>    - attack : </a:t>
            </a:r>
            <a:r>
              <a:rPr lang="ko-KR" altLang="en-US" sz="1000" dirty="0"/>
              <a:t>전사의 </a:t>
            </a:r>
            <a:r>
              <a:rPr lang="en-US" altLang="ko-KR" sz="1000" dirty="0" err="1"/>
              <a:t>attack_point</a:t>
            </a:r>
            <a:r>
              <a:rPr lang="ko-KR" altLang="en-US" sz="1000" dirty="0"/>
              <a:t>를 </a:t>
            </a:r>
            <a:r>
              <a:rPr lang="en-US" altLang="ko-KR" sz="1000" dirty="0"/>
              <a:t>return </a:t>
            </a:r>
            <a:r>
              <a:rPr lang="ko-KR" altLang="en-US" sz="1000" dirty="0"/>
              <a:t>합니다</a:t>
            </a:r>
            <a:r>
              <a:rPr lang="en-US" altLang="ko-KR" sz="100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000" dirty="0"/>
              <a:t>- Healer :</a:t>
            </a:r>
          </a:p>
          <a:p>
            <a:pPr>
              <a:lnSpc>
                <a:spcPct val="120000"/>
              </a:lnSpc>
            </a:pPr>
            <a:r>
              <a:rPr lang="en-US" altLang="ko-KR" sz="1000" dirty="0"/>
              <a:t>    - Healer : </a:t>
            </a:r>
            <a:r>
              <a:rPr lang="ko-KR" altLang="en-US" sz="1000" dirty="0" err="1"/>
              <a:t>힐러를</a:t>
            </a:r>
            <a:r>
              <a:rPr lang="ko-KR" altLang="en-US" sz="1000" dirty="0"/>
              <a:t> 나타내는 클래스이며 </a:t>
            </a:r>
            <a:r>
              <a:rPr lang="en-US" altLang="ko-KR" sz="1000" dirty="0"/>
              <a:t>Unit</a:t>
            </a:r>
            <a:r>
              <a:rPr lang="ko-KR" altLang="en-US" sz="1000" dirty="0"/>
              <a:t>을 상속합니다</a:t>
            </a:r>
            <a:r>
              <a:rPr lang="en-US" altLang="ko-KR" sz="100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000" dirty="0"/>
              <a:t>    - </a:t>
            </a:r>
            <a:r>
              <a:rPr lang="en-US" altLang="ko-KR" sz="1000" dirty="0" err="1"/>
              <a:t>healing_point</a:t>
            </a:r>
            <a:r>
              <a:rPr lang="en-US" altLang="ko-KR" sz="1000" dirty="0"/>
              <a:t> : </a:t>
            </a:r>
            <a:r>
              <a:rPr lang="ko-KR" altLang="en-US" sz="1000" dirty="0" err="1"/>
              <a:t>힐러의</a:t>
            </a:r>
            <a:r>
              <a:rPr lang="ko-KR" altLang="en-US" sz="1000" dirty="0"/>
              <a:t> 회복치 입니다</a:t>
            </a:r>
            <a:r>
              <a:rPr lang="en-US" altLang="ko-KR" sz="100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000" dirty="0"/>
              <a:t>    - </a:t>
            </a:r>
            <a:r>
              <a:rPr lang="en-US" altLang="ko-KR" sz="1000" dirty="0" err="1"/>
              <a:t>under_attack</a:t>
            </a:r>
            <a:r>
              <a:rPr lang="en-US" altLang="ko-KR" sz="1000" dirty="0"/>
              <a:t> : </a:t>
            </a:r>
            <a:r>
              <a:rPr lang="ko-KR" altLang="en-US" sz="1000" dirty="0" err="1"/>
              <a:t>힐러가</a:t>
            </a:r>
            <a:r>
              <a:rPr lang="ko-KR" altLang="en-US" sz="1000" dirty="0"/>
              <a:t> 공격을 받으면 </a:t>
            </a:r>
            <a:r>
              <a:rPr lang="ko-KR" altLang="en-US" sz="1000" dirty="0" err="1"/>
              <a:t>힐러의</a:t>
            </a:r>
            <a:r>
              <a:rPr lang="ko-KR" altLang="en-US" sz="1000" dirty="0"/>
              <a:t> 체력을 감소시킵니다</a:t>
            </a:r>
            <a:r>
              <a:rPr lang="en-US" altLang="ko-KR" sz="100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000" dirty="0"/>
              <a:t>    - healing : </a:t>
            </a:r>
            <a:r>
              <a:rPr lang="ko-KR" altLang="en-US" sz="1000" dirty="0"/>
              <a:t>대상 유닛의 체력을 </a:t>
            </a:r>
            <a:r>
              <a:rPr lang="en-US" altLang="ko-KR" sz="1000" dirty="0" err="1"/>
              <a:t>healing_point</a:t>
            </a:r>
            <a:r>
              <a:rPr lang="en-US" altLang="ko-KR" sz="1000" dirty="0"/>
              <a:t> </a:t>
            </a:r>
            <a:r>
              <a:rPr lang="ko-KR" altLang="en-US" sz="1000" dirty="0"/>
              <a:t>만큼 회복시킵니다</a:t>
            </a:r>
            <a:r>
              <a:rPr lang="en-US" altLang="ko-KR" sz="1000" dirty="0"/>
              <a:t>. </a:t>
            </a:r>
            <a:r>
              <a:rPr lang="ko-KR" altLang="en-US" sz="1000" dirty="0"/>
              <a:t>회복 후 대상 유닛의 체력은 기본 체력 </a:t>
            </a:r>
            <a:r>
              <a:rPr lang="en-US" altLang="ko-KR" sz="1000" dirty="0"/>
              <a:t>1,000</a:t>
            </a:r>
            <a:r>
              <a:rPr lang="ko-KR" altLang="en-US" sz="1000" dirty="0"/>
              <a:t>보다 커질 수 있습니다</a:t>
            </a:r>
            <a:r>
              <a:rPr lang="en-US" altLang="ko-KR" sz="1000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541C75B-DF38-A089-2DD8-072C27786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690" y="328098"/>
            <a:ext cx="4569341" cy="227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21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7 (2/2) –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상속</a:t>
            </a:r>
            <a:r>
              <a:rPr lang="en-US" altLang="ko-KR" dirty="0"/>
              <a:t>, </a:t>
            </a:r>
            <a:r>
              <a:rPr lang="ko-KR" altLang="en-US" dirty="0"/>
              <a:t>메소드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CB2E23-2EBE-BB2B-F729-9CB08BD00DBA}"/>
              </a:ext>
            </a:extLst>
          </p:cNvPr>
          <p:cNvSpPr txBox="1"/>
          <p:nvPr/>
        </p:nvSpPr>
        <p:spPr>
          <a:xfrm>
            <a:off x="0" y="132417"/>
            <a:ext cx="6196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유형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빈칸 채우기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| 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난이도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★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7AEC4-C77B-F55D-4EAE-113CDBF30402}"/>
              </a:ext>
            </a:extLst>
          </p:cNvPr>
          <p:cNvSpPr txBox="1"/>
          <p:nvPr/>
        </p:nvSpPr>
        <p:spPr>
          <a:xfrm>
            <a:off x="260755" y="1029864"/>
            <a:ext cx="1587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+mj-ea"/>
                <a:ea typeface="+mj-ea"/>
              </a:rPr>
              <a:t>Initial_code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222C89-D87F-E38D-BA33-3245998ABE5A}"/>
              </a:ext>
            </a:extLst>
          </p:cNvPr>
          <p:cNvSpPr txBox="1"/>
          <p:nvPr/>
        </p:nvSpPr>
        <p:spPr>
          <a:xfrm>
            <a:off x="7030232" y="1170270"/>
            <a:ext cx="1587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나의 풀이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0E5A67F-605A-DBF5-CA75-4880F9E57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88" y="1417403"/>
            <a:ext cx="2925608" cy="51124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44FB9CE-CF84-C800-3569-C9CA3DA9E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074" y="1417403"/>
            <a:ext cx="3692940" cy="25750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DCBF61-BE8F-2768-89E2-8795D724A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380" y="1539602"/>
            <a:ext cx="3399170" cy="511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66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8 (1/8*) – </a:t>
            </a:r>
            <a:r>
              <a:rPr lang="ko-KR" altLang="en-US" dirty="0"/>
              <a:t>카드 위치 찾기 </a:t>
            </a:r>
            <a:r>
              <a:rPr lang="en-US" altLang="ko-KR" dirty="0"/>
              <a:t>(</a:t>
            </a:r>
            <a:r>
              <a:rPr lang="ko-KR" altLang="en-US" dirty="0"/>
              <a:t>중복 없는 순열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CB2E23-2EBE-BB2B-F729-9CB08BD00DBA}"/>
              </a:ext>
            </a:extLst>
          </p:cNvPr>
          <p:cNvSpPr txBox="1"/>
          <p:nvPr/>
        </p:nvSpPr>
        <p:spPr>
          <a:xfrm>
            <a:off x="0" y="132417"/>
            <a:ext cx="6196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유형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함수 만들기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| 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난이도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★ ★ ★ ★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F82F49-FB8E-A7C6-62D1-F20501E011FA}"/>
              </a:ext>
            </a:extLst>
          </p:cNvPr>
          <p:cNvSpPr txBox="1"/>
          <p:nvPr/>
        </p:nvSpPr>
        <p:spPr>
          <a:xfrm>
            <a:off x="755324" y="1816621"/>
            <a:ext cx="9276949" cy="4462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latin typeface="+mj-ea"/>
                <a:ea typeface="+mj-ea"/>
              </a:rPr>
              <a:t>매개변수 설명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j-ea"/>
                <a:ea typeface="+mj-ea"/>
              </a:rPr>
              <a:t>Card</a:t>
            </a:r>
            <a:r>
              <a:rPr lang="en-US" altLang="ko-KR" sz="1600" dirty="0"/>
              <a:t> : 1 </a:t>
            </a:r>
            <a:r>
              <a:rPr lang="ko-KR" altLang="en-US" sz="1600" dirty="0"/>
              <a:t>이상 </a:t>
            </a:r>
            <a:r>
              <a:rPr lang="en-US" altLang="ko-KR" sz="1600" dirty="0"/>
              <a:t>9 </a:t>
            </a:r>
            <a:r>
              <a:rPr lang="ko-KR" altLang="en-US" sz="1600" dirty="0"/>
              <a:t>이하의 자연수를 </a:t>
            </a:r>
            <a:r>
              <a:rPr lang="ko-KR" altLang="en-US" sz="1600" dirty="0" err="1"/>
              <a:t>원소로하는</a:t>
            </a:r>
            <a:r>
              <a:rPr lang="ko-KR" altLang="en-US" sz="1600" dirty="0"/>
              <a:t> </a:t>
            </a:r>
            <a:br>
              <a:rPr lang="en-US" altLang="ko-KR" sz="1600" dirty="0"/>
            </a:br>
            <a:r>
              <a:rPr lang="en-US" altLang="ko-KR" sz="1600" dirty="0"/>
              <a:t>	</a:t>
            </a:r>
            <a:r>
              <a:rPr lang="ko-KR" altLang="en-US" sz="1600" dirty="0"/>
              <a:t>길이가 </a:t>
            </a:r>
            <a:r>
              <a:rPr lang="en-US" altLang="ko-KR" sz="1600" dirty="0"/>
              <a:t>9 </a:t>
            </a:r>
            <a:r>
              <a:rPr lang="ko-KR" altLang="en-US" sz="1600" dirty="0"/>
              <a:t>이하인 리스트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j-ea"/>
                <a:ea typeface="+mj-ea"/>
              </a:rPr>
              <a:t>n </a:t>
            </a:r>
            <a:r>
              <a:rPr lang="en-US" altLang="ko-KR" sz="1600" dirty="0"/>
              <a:t>: </a:t>
            </a:r>
            <a:r>
              <a:rPr lang="ko-KR" altLang="en-US" sz="1600" dirty="0"/>
              <a:t>찾을 수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+mj-ea"/>
                <a:ea typeface="+mj-ea"/>
              </a:rPr>
              <a:t>문제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/>
              <a:t>이때</a:t>
            </a:r>
            <a:r>
              <a:rPr lang="en-US" altLang="ko-KR" sz="1600" dirty="0"/>
              <a:t>, </a:t>
            </a:r>
            <a:r>
              <a:rPr lang="ko-KR" altLang="en-US" sz="1600" dirty="0"/>
              <a:t>숫자 카드를 조합해 만든 수 중에서 </a:t>
            </a:r>
            <a:r>
              <a:rPr lang="en-US" altLang="ko-KR" sz="1600" dirty="0"/>
              <a:t>n</a:t>
            </a:r>
            <a:r>
              <a:rPr lang="ko-KR" altLang="en-US" sz="1600" dirty="0"/>
              <a:t>이 몇 번째로 작은 수인지 구하려 합니다</a:t>
            </a:r>
            <a:r>
              <a:rPr lang="en-US" altLang="ko-KR" sz="1600" dirty="0"/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숫자 카드 </a:t>
            </a:r>
            <a:r>
              <a:rPr lang="en-US" altLang="ko-KR" sz="1600" dirty="0"/>
              <a:t>1, 2, 1, 3</a:t>
            </a:r>
            <a:r>
              <a:rPr lang="ko-KR" altLang="en-US" sz="1600" dirty="0"/>
              <a:t>로 만들 수 있는 수를 작은 순으로 나열하면 </a:t>
            </a:r>
            <a:r>
              <a:rPr lang="en-US" altLang="ko-KR" sz="1600" dirty="0"/>
              <a:t>[1123, 1132, 1213, 1231, 1312, ... , 3121, 3211]</a:t>
            </a:r>
          </a:p>
          <a:p>
            <a:pPr>
              <a:lnSpc>
                <a:spcPct val="120000"/>
              </a:lnSpc>
            </a:pPr>
            <a:r>
              <a:rPr lang="en-US" altLang="ko-KR" sz="1600" dirty="0"/>
              <a:t>n</a:t>
            </a:r>
            <a:r>
              <a:rPr lang="ko-KR" altLang="en-US" sz="1600" dirty="0"/>
              <a:t>이 </a:t>
            </a:r>
            <a:r>
              <a:rPr lang="en-US" altLang="ko-KR" sz="1600" dirty="0"/>
              <a:t>1312</a:t>
            </a:r>
            <a:r>
              <a:rPr lang="ko-KR" altLang="en-US" sz="1600" dirty="0"/>
              <a:t>라면</a:t>
            </a:r>
            <a:r>
              <a:rPr lang="en-US" altLang="ko-KR" sz="1600" dirty="0"/>
              <a:t>, </a:t>
            </a:r>
            <a:r>
              <a:rPr lang="ko-KR" altLang="en-US" sz="1600" dirty="0"/>
              <a:t>숫자 카드를 조합해 만든 수 중 </a:t>
            </a:r>
            <a:r>
              <a:rPr lang="en-US" altLang="ko-KR" sz="1600" dirty="0"/>
              <a:t>n</a:t>
            </a:r>
            <a:r>
              <a:rPr lang="ko-KR" altLang="en-US" sz="1600" dirty="0"/>
              <a:t>은 </a:t>
            </a:r>
            <a:r>
              <a:rPr lang="en-US" altLang="ko-KR" sz="1600" dirty="0"/>
              <a:t>n</a:t>
            </a:r>
            <a:r>
              <a:rPr lang="ko-KR" altLang="en-US" sz="1600" dirty="0"/>
              <a:t>은 </a:t>
            </a:r>
            <a:r>
              <a:rPr lang="en-US" altLang="ko-KR" sz="1600" dirty="0"/>
              <a:t>5</a:t>
            </a:r>
            <a:r>
              <a:rPr lang="ko-KR" altLang="en-US" sz="1600" dirty="0"/>
              <a:t>번째로 작은 수</a:t>
            </a:r>
            <a:r>
              <a:rPr lang="en-US" altLang="ko-KR" sz="1600" dirty="0"/>
              <a:t>.</a:t>
            </a:r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+mj-ea"/>
                <a:ea typeface="+mj-ea"/>
              </a:rPr>
              <a:t>return</a:t>
            </a:r>
            <a:r>
              <a:rPr lang="ko-KR" altLang="en-US" sz="2000" dirty="0">
                <a:latin typeface="+mj-ea"/>
                <a:ea typeface="+mj-ea"/>
              </a:rPr>
              <a:t>값 설명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/>
              <a:t>숫자 카드를 조합해 만든 수 중에서 </a:t>
            </a:r>
            <a:r>
              <a:rPr lang="en-US" altLang="ko-KR" sz="1600" dirty="0"/>
              <a:t>n</a:t>
            </a:r>
            <a:r>
              <a:rPr lang="ko-KR" altLang="en-US" sz="1600" dirty="0"/>
              <a:t>이 몇 번째</a:t>
            </a:r>
            <a:endParaRPr lang="en-US" altLang="ko-KR" sz="1600"/>
          </a:p>
          <a:p>
            <a:pPr>
              <a:lnSpc>
                <a:spcPct val="120000"/>
              </a:lnSpc>
            </a:pPr>
            <a:r>
              <a:rPr lang="ko-KR" altLang="en-US" sz="1600"/>
              <a:t>로 </a:t>
            </a:r>
            <a:r>
              <a:rPr lang="ko-KR" altLang="en-US" sz="1600" dirty="0"/>
              <a:t>작은 수 인지</a:t>
            </a: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ko-KR" altLang="en-US" sz="1600" dirty="0"/>
              <a:t>조합해서 만든 수 중에서 </a:t>
            </a:r>
            <a:r>
              <a:rPr lang="en-US" altLang="ko-KR" sz="1600" dirty="0"/>
              <a:t>n</a:t>
            </a:r>
            <a:r>
              <a:rPr lang="ko-KR" altLang="en-US" sz="1600" dirty="0"/>
              <a:t>이 존재하지 않는다면</a:t>
            </a:r>
            <a:r>
              <a:rPr lang="en-US" altLang="ko-KR" sz="1600" dirty="0"/>
              <a:t>, -1 </a:t>
            </a:r>
            <a:r>
              <a:rPr lang="ko-KR" altLang="en-US" sz="1600" dirty="0"/>
              <a:t>리턴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FC6A39-7537-1BF2-7640-6DEA34F66A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002" r="37656" b="-1"/>
          <a:stretch/>
        </p:blipFill>
        <p:spPr>
          <a:xfrm>
            <a:off x="7054194" y="1651704"/>
            <a:ext cx="4129662" cy="19166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9141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8 (2/8*) – </a:t>
            </a:r>
            <a:r>
              <a:rPr lang="ko-KR" altLang="en-US" dirty="0"/>
              <a:t>카드 위치 찾기 </a:t>
            </a:r>
            <a:r>
              <a:rPr lang="en-US" altLang="ko-KR" dirty="0"/>
              <a:t>(</a:t>
            </a:r>
            <a:r>
              <a:rPr lang="ko-KR" altLang="en-US" dirty="0"/>
              <a:t>중복 없는 순열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CB2E23-2EBE-BB2B-F729-9CB08BD00DBA}"/>
              </a:ext>
            </a:extLst>
          </p:cNvPr>
          <p:cNvSpPr txBox="1"/>
          <p:nvPr/>
        </p:nvSpPr>
        <p:spPr>
          <a:xfrm>
            <a:off x="0" y="132417"/>
            <a:ext cx="6196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유형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함수 만들기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| 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난이도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★ ★ ★ ★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358770-4CB5-4E76-425F-BFB51C9AE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44" y="1640793"/>
            <a:ext cx="5849745" cy="48807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C25E28-805A-1E10-FD8F-13427698D0CD}"/>
              </a:ext>
            </a:extLst>
          </p:cNvPr>
          <p:cNvSpPr txBox="1"/>
          <p:nvPr/>
        </p:nvSpPr>
        <p:spPr>
          <a:xfrm>
            <a:off x="742644" y="1271462"/>
            <a:ext cx="3744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+mj-ea"/>
                <a:ea typeface="+mj-ea"/>
              </a:rPr>
              <a:t>Ybmit</a:t>
            </a:r>
            <a:r>
              <a:rPr lang="ko-KR" altLang="en-US" dirty="0">
                <a:latin typeface="+mj-ea"/>
                <a:ea typeface="+mj-ea"/>
              </a:rPr>
              <a:t>제공 정답</a:t>
            </a:r>
            <a:endParaRPr lang="ko-KR" altLang="en-US" sz="1200" dirty="0">
              <a:latin typeface="+mn-ea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F222A20-FACD-5FD3-0003-866600E4D11B}"/>
              </a:ext>
            </a:extLst>
          </p:cNvPr>
          <p:cNvGrpSpPr/>
          <p:nvPr/>
        </p:nvGrpSpPr>
        <p:grpSpPr>
          <a:xfrm>
            <a:off x="6803333" y="1640792"/>
            <a:ext cx="4856967" cy="4105804"/>
            <a:chOff x="6823166" y="1640793"/>
            <a:chExt cx="4856967" cy="410580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E2BC52-13FD-8D31-994A-52EE23D0EF4E}"/>
                </a:ext>
              </a:extLst>
            </p:cNvPr>
            <p:cNvSpPr txBox="1"/>
            <p:nvPr/>
          </p:nvSpPr>
          <p:spPr>
            <a:xfrm>
              <a:off x="6823166" y="1640793"/>
              <a:ext cx="4524103" cy="41058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800" dirty="0">
                  <a:latin typeface="+mj-ea"/>
                  <a:ea typeface="+mj-ea"/>
                </a:rPr>
                <a:t>함수 알고리즘</a:t>
              </a:r>
              <a:endParaRPr lang="en-US" altLang="ko-KR" sz="1800" dirty="0">
                <a:latin typeface="+mj-ea"/>
                <a:ea typeface="+mj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latin typeface="+mj-ea"/>
                  <a:ea typeface="+mj-ea"/>
                </a:rPr>
                <a:t>func_a</a:t>
              </a:r>
              <a:r>
                <a:rPr lang="en-US" altLang="ko-KR" dirty="0">
                  <a:latin typeface="+mj-ea"/>
                  <a:ea typeface="+mj-ea"/>
                </a:rPr>
                <a:t> : </a:t>
              </a:r>
              <a:r>
                <a:rPr lang="ko-KR" altLang="en-US" dirty="0">
                  <a:latin typeface="+mn-ea"/>
                </a:rPr>
                <a:t>카드의 값을 </a:t>
              </a:r>
              <a:r>
                <a:rPr lang="en-US" altLang="ko-KR" dirty="0">
                  <a:latin typeface="+mn-ea"/>
                </a:rPr>
                <a:t>count</a:t>
              </a:r>
              <a:br>
                <a:rPr lang="en-US" altLang="ko-KR" dirty="0">
                  <a:latin typeface="+mn-ea"/>
                </a:rPr>
              </a:br>
              <a:r>
                <a:rPr lang="en-US" altLang="ko-KR" sz="1600" b="1" dirty="0">
                  <a:latin typeface="+mn-ea"/>
                </a:rPr>
                <a:t>Why)</a:t>
              </a:r>
              <a:r>
                <a:rPr lang="en-US" altLang="ko-KR" sz="1600" dirty="0">
                  <a:latin typeface="+mn-ea"/>
                </a:rPr>
                <a:t> </a:t>
              </a:r>
              <a:r>
                <a:rPr lang="ko-KR" altLang="en-US" sz="1600" dirty="0">
                  <a:latin typeface="+mn-ea"/>
                </a:rPr>
                <a:t>나중에 </a:t>
              </a:r>
              <a:r>
                <a:rPr lang="en-US" altLang="ko-KR" sz="1600" dirty="0" err="1">
                  <a:latin typeface="+mn-ea"/>
                </a:rPr>
                <a:t>current_count</a:t>
              </a:r>
              <a:r>
                <a:rPr lang="ko-KR" altLang="en-US" sz="1600" dirty="0">
                  <a:latin typeface="+mn-ea"/>
                </a:rPr>
                <a:t>와 비교하면서 </a:t>
              </a:r>
              <a:r>
                <a:rPr lang="ko-KR" altLang="en-US" sz="1600" b="1" dirty="0">
                  <a:latin typeface="+mn-ea"/>
                </a:rPr>
                <a:t>이 카드를 몇 번 사용했는지 판단해야 하기 때문</a:t>
              </a:r>
              <a:endParaRPr lang="en-US" altLang="ko-KR" sz="1600" b="1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endParaRPr lang="en-US" altLang="ko-KR" dirty="0"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endParaRPr lang="en-US" altLang="ko-KR" dirty="0"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endParaRPr lang="en-US" altLang="ko-KR" dirty="0">
                <a:latin typeface="+mj-ea"/>
                <a:ea typeface="+mj-ea"/>
              </a:endParaRPr>
            </a:p>
            <a:p>
              <a:pPr>
                <a:lnSpc>
                  <a:spcPct val="150000"/>
                </a:lnSpc>
              </a:pPr>
              <a:endParaRPr lang="en-US" altLang="ko-KR" dirty="0">
                <a:latin typeface="+mj-ea"/>
                <a:ea typeface="+mj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latin typeface="+mj-ea"/>
                  <a:ea typeface="+mj-ea"/>
                </a:rPr>
                <a:t>func_b</a:t>
              </a:r>
              <a:r>
                <a:rPr lang="en-US" altLang="ko-KR" dirty="0">
                  <a:latin typeface="+mj-ea"/>
                  <a:ea typeface="+mj-ea"/>
                </a:rPr>
                <a:t> : </a:t>
              </a:r>
              <a:r>
                <a:rPr lang="ko-KR" altLang="en-US" dirty="0">
                  <a:latin typeface="+mn-ea"/>
                </a:rPr>
                <a:t>카드로 가능한 조합들을 만듦</a:t>
              </a:r>
              <a:endParaRPr lang="en-US" altLang="ko-KR" dirty="0">
                <a:latin typeface="+mj-ea"/>
                <a:ea typeface="+mj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 err="1">
                  <a:latin typeface="+mj-ea"/>
                  <a:ea typeface="+mj-ea"/>
                </a:rPr>
                <a:t>func_c</a:t>
              </a:r>
              <a:r>
                <a:rPr lang="en-US" altLang="ko-KR" dirty="0">
                  <a:latin typeface="+mj-ea"/>
                  <a:ea typeface="+mj-ea"/>
                </a:rPr>
                <a:t> : </a:t>
              </a:r>
              <a:r>
                <a:rPr lang="en-US" altLang="ko-KR" dirty="0">
                  <a:latin typeface="+mn-ea"/>
                </a:rPr>
                <a:t>n</a:t>
              </a:r>
              <a:r>
                <a:rPr lang="ko-KR" altLang="en-US" dirty="0">
                  <a:latin typeface="+mn-ea"/>
                </a:rPr>
                <a:t>이 만든 조합 중에 몇 번째 수인지 검사</a:t>
              </a:r>
              <a:endParaRPr lang="en-US" altLang="ko-KR" dirty="0">
                <a:latin typeface="+mn-ea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51B2A4A9-79E2-CBF4-0AD2-BCA73695C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7536" y="3394155"/>
              <a:ext cx="4572597" cy="1221686"/>
            </a:xfrm>
            <a:prstGeom prst="rect">
              <a:avLst/>
            </a:prstGeom>
          </p:spPr>
        </p:pic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8564BF7-46AB-BAC3-AFE8-00DD82DF1308}"/>
              </a:ext>
            </a:extLst>
          </p:cNvPr>
          <p:cNvSpPr/>
          <p:nvPr/>
        </p:nvSpPr>
        <p:spPr>
          <a:xfrm>
            <a:off x="742644" y="1640792"/>
            <a:ext cx="2418567" cy="971779"/>
          </a:xfrm>
          <a:prstGeom prst="rect">
            <a:avLst/>
          </a:prstGeom>
          <a:solidFill>
            <a:schemeClr val="tx1">
              <a:alpha val="1176"/>
            </a:schemeClr>
          </a:solidFill>
          <a:ln w="28575"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8945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105012C-52B9-EC57-EC6D-DFB080B43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64F391A-0CE8-BD07-8076-58D6A30CB286}"/>
              </a:ext>
            </a:extLst>
          </p:cNvPr>
          <p:cNvGrpSpPr/>
          <p:nvPr/>
        </p:nvGrpSpPr>
        <p:grpSpPr>
          <a:xfrm>
            <a:off x="3583941" y="1878874"/>
            <a:ext cx="2228668" cy="2971800"/>
            <a:chOff x="3303817" y="1878874"/>
            <a:chExt cx="2228668" cy="29718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65BA99F-FB30-7AE5-4E80-1733F2E99F75}"/>
                </a:ext>
              </a:extLst>
            </p:cNvPr>
            <p:cNvSpPr/>
            <p:nvPr/>
          </p:nvSpPr>
          <p:spPr>
            <a:xfrm>
              <a:off x="3303817" y="1878874"/>
              <a:ext cx="2228668" cy="2971800"/>
            </a:xfrm>
            <a:prstGeom prst="roundRect">
              <a:avLst/>
            </a:prstGeom>
            <a:solidFill>
              <a:srgbClr val="E8EE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텍스트 개체 틀 1">
              <a:extLst>
                <a:ext uri="{FF2B5EF4-FFF2-40B4-BE49-F238E27FC236}">
                  <a16:creationId xmlns:a16="http://schemas.microsoft.com/office/drawing/2014/main" id="{CCD7CB79-89E6-067D-5455-BA02D03282AB}"/>
                </a:ext>
              </a:extLst>
            </p:cNvPr>
            <p:cNvSpPr txBox="1">
              <a:spLocks/>
            </p:cNvSpPr>
            <p:nvPr/>
          </p:nvSpPr>
          <p:spPr>
            <a:xfrm>
              <a:off x="3517177" y="2077384"/>
              <a:ext cx="1562461" cy="36933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ctr">
              <a:spAutoFit/>
            </a:bodyPr>
            <a:lstStyle>
              <a:lvl1pPr marL="457200" indent="-457200" algn="l" defTabSz="914400" rtl="0" eaLnBrk="1" latinLnBrk="1" hangingPunct="1">
                <a:lnSpc>
                  <a:spcPct val="2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1pPr>
              <a:lvl2pPr marL="457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2pPr>
              <a:lvl3pPr marL="914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3pPr>
              <a:lvl4pPr marL="1371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5pPr>
              <a:lvl6pPr marL="22860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ko-KR" altLang="en-US" sz="1800" dirty="0" err="1">
                  <a:latin typeface="+mj-ea"/>
                  <a:ea typeface="+mj-ea"/>
                </a:rPr>
                <a:t>한줄</a:t>
              </a:r>
              <a:r>
                <a:rPr lang="ko-KR" altLang="en-US" sz="1800" dirty="0">
                  <a:latin typeface="+mj-ea"/>
                  <a:ea typeface="+mj-ea"/>
                </a:rPr>
                <a:t> 고치기</a:t>
              </a:r>
              <a:endParaRPr lang="en-US" altLang="ko-KR" sz="1800" dirty="0">
                <a:latin typeface="+mj-ea"/>
                <a:ea typeface="+mj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1334BEA-0782-F5B7-25E1-98F6BB08809E}"/>
                </a:ext>
              </a:extLst>
            </p:cNvPr>
            <p:cNvSpPr txBox="1"/>
            <p:nvPr/>
          </p:nvSpPr>
          <p:spPr>
            <a:xfrm>
              <a:off x="3448594" y="2628899"/>
              <a:ext cx="1631044" cy="12899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ko-KR" altLang="en-US" sz="1800" dirty="0">
                  <a:latin typeface="+mn-ea"/>
                </a:rPr>
                <a:t>문제</a:t>
              </a:r>
              <a:r>
                <a:rPr lang="en-US" altLang="ko-KR" sz="1800" dirty="0">
                  <a:latin typeface="+mn-ea"/>
                </a:rPr>
                <a:t>1 </a:t>
              </a:r>
              <a:r>
                <a:rPr lang="ko-KR" altLang="en-US" dirty="0"/>
                <a:t>★ ★</a:t>
              </a:r>
              <a:endParaRPr lang="en-US" altLang="ko-KR" sz="1800" dirty="0">
                <a:latin typeface="+mn-ea"/>
              </a:endParaRPr>
            </a:p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ko-KR" altLang="en-US" sz="1800" dirty="0">
                  <a:latin typeface="+mn-ea"/>
                </a:rPr>
                <a:t>문제</a:t>
              </a:r>
              <a:r>
                <a:rPr lang="en-US" altLang="ko-KR" sz="1800" dirty="0">
                  <a:latin typeface="+mn-ea"/>
                </a:rPr>
                <a:t>2 </a:t>
              </a:r>
              <a:r>
                <a:rPr lang="ko-KR" altLang="en-US" dirty="0"/>
                <a:t>★</a:t>
              </a:r>
              <a:endParaRPr lang="en-US" altLang="ko-KR" sz="1800" dirty="0">
                <a:latin typeface="+mn-ea"/>
              </a:endParaRPr>
            </a:p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ko-KR" altLang="en-US" sz="1800" dirty="0">
                  <a:latin typeface="+mn-ea"/>
                </a:rPr>
                <a:t>문제</a:t>
              </a:r>
              <a:r>
                <a:rPr lang="en-US" altLang="ko-KR" sz="1800" dirty="0">
                  <a:latin typeface="+mn-ea"/>
                </a:rPr>
                <a:t>3 </a:t>
              </a:r>
              <a:r>
                <a:rPr lang="ko-KR" altLang="en-US" dirty="0"/>
                <a:t>★</a:t>
              </a:r>
              <a:endParaRPr lang="ko-KR" altLang="en-US" dirty="0">
                <a:latin typeface="+mn-ea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8269FEA-4989-2F14-9674-F52994DB99EA}"/>
                </a:ext>
              </a:extLst>
            </p:cNvPr>
            <p:cNvCxnSpPr/>
            <p:nvPr/>
          </p:nvCxnSpPr>
          <p:spPr>
            <a:xfrm>
              <a:off x="3448594" y="2576298"/>
              <a:ext cx="1820092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929FF6A-824E-4DA2-3C0D-42344754FB7C}"/>
              </a:ext>
            </a:extLst>
          </p:cNvPr>
          <p:cNvGrpSpPr/>
          <p:nvPr/>
        </p:nvGrpSpPr>
        <p:grpSpPr>
          <a:xfrm>
            <a:off x="6088018" y="1878874"/>
            <a:ext cx="2228668" cy="2971800"/>
            <a:chOff x="6096000" y="1878874"/>
            <a:chExt cx="2228668" cy="297180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82FD190B-F731-2DEB-40AB-D0818F9C3AF1}"/>
                </a:ext>
              </a:extLst>
            </p:cNvPr>
            <p:cNvSpPr/>
            <p:nvPr/>
          </p:nvSpPr>
          <p:spPr>
            <a:xfrm>
              <a:off x="6096000" y="1878874"/>
              <a:ext cx="2228668" cy="2971800"/>
            </a:xfrm>
            <a:prstGeom prst="roundRect">
              <a:avLst/>
            </a:prstGeom>
            <a:solidFill>
              <a:srgbClr val="E8EE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텍스트 개체 틀 1">
              <a:extLst>
                <a:ext uri="{FF2B5EF4-FFF2-40B4-BE49-F238E27FC236}">
                  <a16:creationId xmlns:a16="http://schemas.microsoft.com/office/drawing/2014/main" id="{F68F82B3-16CB-99DA-6004-2D9D987803F4}"/>
                </a:ext>
              </a:extLst>
            </p:cNvPr>
            <p:cNvSpPr txBox="1">
              <a:spLocks/>
            </p:cNvSpPr>
            <p:nvPr/>
          </p:nvSpPr>
          <p:spPr>
            <a:xfrm>
              <a:off x="6309360" y="2077384"/>
              <a:ext cx="1562461" cy="36933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ctr">
              <a:spAutoFit/>
            </a:bodyPr>
            <a:lstStyle>
              <a:lvl1pPr marL="457200" indent="-457200" algn="l" defTabSz="914400" rtl="0" eaLnBrk="1" latinLnBrk="1" hangingPunct="1">
                <a:lnSpc>
                  <a:spcPct val="2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1pPr>
              <a:lvl2pPr marL="457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2pPr>
              <a:lvl3pPr marL="914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3pPr>
              <a:lvl4pPr marL="1371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5pPr>
              <a:lvl6pPr marL="22860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ko-KR" altLang="en-US" sz="1800" dirty="0">
                  <a:latin typeface="+mj-ea"/>
                  <a:ea typeface="+mj-ea"/>
                </a:rPr>
                <a:t>빈칸 채우기</a:t>
              </a:r>
              <a:endParaRPr lang="en-US" altLang="ko-KR" sz="1800" dirty="0">
                <a:latin typeface="+mj-ea"/>
                <a:ea typeface="+mj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D84E47F-5D82-A6B3-ED40-E9DE076370A5}"/>
                </a:ext>
              </a:extLst>
            </p:cNvPr>
            <p:cNvSpPr txBox="1"/>
            <p:nvPr/>
          </p:nvSpPr>
          <p:spPr>
            <a:xfrm>
              <a:off x="6309359" y="2645226"/>
              <a:ext cx="1820091" cy="17054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indent="0">
                <a:lnSpc>
                  <a:spcPct val="150000"/>
                </a:lnSpc>
                <a:buFont typeface="Arial" panose="020B0604020202020204" pitchFamily="34" charset="0"/>
                <a:buNone/>
                <a:defRPr>
                  <a:latin typeface="+mn-ea"/>
                </a:defRPr>
              </a:lvl1pPr>
            </a:lstStyle>
            <a:p>
              <a:r>
                <a:rPr lang="ko-KR" altLang="en-US" dirty="0"/>
                <a:t>문제</a:t>
              </a:r>
              <a:r>
                <a:rPr lang="en-US" altLang="ko-KR" dirty="0"/>
                <a:t>4 </a:t>
              </a:r>
              <a:r>
                <a:rPr lang="ko-KR" altLang="en-US" dirty="0"/>
                <a:t>★</a:t>
              </a:r>
              <a:endParaRPr lang="en-US" altLang="ko-KR" dirty="0"/>
            </a:p>
            <a:p>
              <a:r>
                <a:rPr lang="ko-KR" altLang="en-US" dirty="0"/>
                <a:t>문제</a:t>
              </a:r>
              <a:r>
                <a:rPr lang="en-US" altLang="ko-KR" dirty="0"/>
                <a:t>5 </a:t>
              </a:r>
              <a:r>
                <a:rPr lang="ko-KR" altLang="en-US" dirty="0"/>
                <a:t>★</a:t>
              </a:r>
              <a:endParaRPr lang="en-US" altLang="ko-KR" dirty="0"/>
            </a:p>
            <a:p>
              <a:r>
                <a:rPr lang="ko-KR" altLang="en-US" dirty="0"/>
                <a:t>문제</a:t>
              </a:r>
              <a:r>
                <a:rPr lang="en-US" altLang="ko-KR" dirty="0"/>
                <a:t>6 </a:t>
              </a:r>
              <a:r>
                <a:rPr lang="ko-KR" altLang="en-US" dirty="0"/>
                <a:t>★ ★ ★ ★</a:t>
              </a:r>
              <a:endParaRPr lang="en-US" altLang="ko-KR" dirty="0"/>
            </a:p>
            <a:p>
              <a:r>
                <a:rPr lang="ko-KR" altLang="en-US" dirty="0"/>
                <a:t>문제</a:t>
              </a:r>
              <a:r>
                <a:rPr lang="en-US" altLang="ko-KR" dirty="0"/>
                <a:t>7 </a:t>
              </a:r>
              <a:r>
                <a:rPr lang="ko-KR" altLang="en-US" dirty="0"/>
                <a:t>★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D835FFDE-8ACF-B7F6-5187-C94E1E56A0FC}"/>
                </a:ext>
              </a:extLst>
            </p:cNvPr>
            <p:cNvCxnSpPr/>
            <p:nvPr/>
          </p:nvCxnSpPr>
          <p:spPr>
            <a:xfrm>
              <a:off x="6309360" y="2576298"/>
              <a:ext cx="1820092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F2F5BE6-1CB4-4B23-02C1-953BA7E061DE}"/>
              </a:ext>
            </a:extLst>
          </p:cNvPr>
          <p:cNvGrpSpPr/>
          <p:nvPr/>
        </p:nvGrpSpPr>
        <p:grpSpPr>
          <a:xfrm>
            <a:off x="8592095" y="1878874"/>
            <a:ext cx="2228668" cy="2971800"/>
            <a:chOff x="8891451" y="1878874"/>
            <a:chExt cx="2228668" cy="297180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C708AFE0-D78A-652C-2CB5-4EA5929204C1}"/>
                </a:ext>
              </a:extLst>
            </p:cNvPr>
            <p:cNvSpPr/>
            <p:nvPr/>
          </p:nvSpPr>
          <p:spPr>
            <a:xfrm>
              <a:off x="8891451" y="1878874"/>
              <a:ext cx="2228668" cy="2971800"/>
            </a:xfrm>
            <a:prstGeom prst="roundRect">
              <a:avLst/>
            </a:prstGeom>
            <a:solidFill>
              <a:srgbClr val="E8EE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텍스트 개체 틀 1">
              <a:extLst>
                <a:ext uri="{FF2B5EF4-FFF2-40B4-BE49-F238E27FC236}">
                  <a16:creationId xmlns:a16="http://schemas.microsoft.com/office/drawing/2014/main" id="{75558E76-4149-F44B-3354-205F73D20D00}"/>
                </a:ext>
              </a:extLst>
            </p:cNvPr>
            <p:cNvSpPr txBox="1">
              <a:spLocks/>
            </p:cNvSpPr>
            <p:nvPr/>
          </p:nvSpPr>
          <p:spPr>
            <a:xfrm>
              <a:off x="9104811" y="2077384"/>
              <a:ext cx="1562461" cy="36933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ctr">
              <a:spAutoFit/>
            </a:bodyPr>
            <a:lstStyle>
              <a:lvl1pPr marL="457200" indent="-457200" algn="l" defTabSz="914400" rtl="0" eaLnBrk="1" latinLnBrk="1" hangingPunct="1">
                <a:lnSpc>
                  <a:spcPct val="2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1pPr>
              <a:lvl2pPr marL="457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2pPr>
              <a:lvl3pPr marL="914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3pPr>
              <a:lvl4pPr marL="1371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5pPr>
              <a:lvl6pPr marL="22860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Font typeface="Arial" panose="020B0604020202020204" pitchFamily="34" charset="0"/>
                <a:buNone/>
              </a:pPr>
              <a:r>
                <a:rPr lang="ko-KR" altLang="en-US" sz="1800" dirty="0">
                  <a:latin typeface="+mj-ea"/>
                  <a:ea typeface="+mj-ea"/>
                </a:rPr>
                <a:t>함수 만들기</a:t>
              </a:r>
              <a:endParaRPr lang="en-US" altLang="ko-KR" sz="1800" dirty="0">
                <a:latin typeface="+mj-ea"/>
                <a:ea typeface="+mj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67BC78-71A1-7583-C340-A02FEFB72555}"/>
                </a:ext>
              </a:extLst>
            </p:cNvPr>
            <p:cNvSpPr txBox="1"/>
            <p:nvPr/>
          </p:nvSpPr>
          <p:spPr>
            <a:xfrm>
              <a:off x="9077956" y="2645226"/>
              <a:ext cx="1924234" cy="12899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indent="0">
                <a:lnSpc>
                  <a:spcPct val="150000"/>
                </a:lnSpc>
                <a:buFont typeface="Arial" panose="020B0604020202020204" pitchFamily="34" charset="0"/>
                <a:buNone/>
                <a:defRPr>
                  <a:latin typeface="+mn-ea"/>
                </a:defRPr>
              </a:lvl1pPr>
            </a:lstStyle>
            <a:p>
              <a:r>
                <a:rPr lang="ko-KR" altLang="en-US" dirty="0"/>
                <a:t>문제</a:t>
              </a:r>
              <a:r>
                <a:rPr lang="en-US" altLang="ko-KR" dirty="0"/>
                <a:t>8 </a:t>
              </a:r>
              <a:r>
                <a:rPr lang="ko-KR" altLang="en-US" dirty="0"/>
                <a:t>★ ★ ★ ★</a:t>
              </a:r>
              <a:endParaRPr lang="en-US" altLang="ko-KR" dirty="0"/>
            </a:p>
            <a:p>
              <a:r>
                <a:rPr lang="ko-KR" altLang="en-US" dirty="0"/>
                <a:t>문제</a:t>
              </a:r>
              <a:r>
                <a:rPr lang="en-US" altLang="ko-KR" dirty="0"/>
                <a:t>9 </a:t>
              </a:r>
              <a:r>
                <a:rPr lang="ko-KR" altLang="en-US" dirty="0"/>
                <a:t>★ ★ </a:t>
              </a:r>
              <a:endParaRPr lang="en-US" altLang="ko-KR" dirty="0"/>
            </a:p>
            <a:p>
              <a:r>
                <a:rPr lang="ko-KR" altLang="en-US" dirty="0"/>
                <a:t>문제</a:t>
              </a:r>
              <a:r>
                <a:rPr lang="en-US" altLang="ko-KR" dirty="0"/>
                <a:t>10 </a:t>
              </a:r>
              <a:r>
                <a:rPr lang="ko-KR" altLang="en-US" dirty="0"/>
                <a:t>★ ★ ★</a:t>
              </a: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D2610F3-4614-DC38-5DFC-949BB7B03B54}"/>
                </a:ext>
              </a:extLst>
            </p:cNvPr>
            <p:cNvCxnSpPr/>
            <p:nvPr/>
          </p:nvCxnSpPr>
          <p:spPr>
            <a:xfrm>
              <a:off x="9104811" y="2576298"/>
              <a:ext cx="1820092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4480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8 (3/8*) – </a:t>
            </a:r>
            <a:r>
              <a:rPr lang="ko-KR" altLang="en-US" dirty="0"/>
              <a:t>카드 위치 찾기 </a:t>
            </a:r>
            <a:r>
              <a:rPr lang="en-US" altLang="ko-KR" dirty="0"/>
              <a:t>(</a:t>
            </a:r>
            <a:r>
              <a:rPr lang="ko-KR" altLang="en-US" dirty="0"/>
              <a:t>중복 없는 순열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CB2E23-2EBE-BB2B-F729-9CB08BD00DBA}"/>
              </a:ext>
            </a:extLst>
          </p:cNvPr>
          <p:cNvSpPr txBox="1"/>
          <p:nvPr/>
        </p:nvSpPr>
        <p:spPr>
          <a:xfrm>
            <a:off x="0" y="132417"/>
            <a:ext cx="6196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유형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함수 만들기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| 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난이도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★ ★ ★ ★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358770-4CB5-4E76-425F-BFB51C9AE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44" y="1640793"/>
            <a:ext cx="5849745" cy="48807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C25E28-805A-1E10-FD8F-13427698D0CD}"/>
              </a:ext>
            </a:extLst>
          </p:cNvPr>
          <p:cNvSpPr txBox="1"/>
          <p:nvPr/>
        </p:nvSpPr>
        <p:spPr>
          <a:xfrm>
            <a:off x="742644" y="1271462"/>
            <a:ext cx="3744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+mj-ea"/>
                <a:ea typeface="+mj-ea"/>
              </a:rPr>
              <a:t>Ybmit</a:t>
            </a:r>
            <a:r>
              <a:rPr lang="ko-KR" altLang="en-US" dirty="0">
                <a:latin typeface="+mj-ea"/>
                <a:ea typeface="+mj-ea"/>
              </a:rPr>
              <a:t>제공 정답</a:t>
            </a:r>
            <a:endParaRPr lang="ko-KR" altLang="en-US" sz="12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E2BC52-13FD-8D31-994A-52EE23D0EF4E}"/>
              </a:ext>
            </a:extLst>
          </p:cNvPr>
          <p:cNvSpPr txBox="1"/>
          <p:nvPr/>
        </p:nvSpPr>
        <p:spPr>
          <a:xfrm>
            <a:off x="6969454" y="1297179"/>
            <a:ext cx="5145977" cy="5029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+mj-ea"/>
                <a:ea typeface="+mj-ea"/>
              </a:rPr>
              <a:t>함수 알고리즘</a:t>
            </a: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func_a</a:t>
            </a:r>
            <a:r>
              <a:rPr lang="en-US" altLang="ko-KR" dirty="0">
                <a:latin typeface="+mj-ea"/>
                <a:ea typeface="+mj-ea"/>
              </a:rPr>
              <a:t> : </a:t>
            </a:r>
            <a:r>
              <a:rPr lang="ko-KR" altLang="en-US" dirty="0">
                <a:latin typeface="+mn-ea"/>
              </a:rPr>
              <a:t>카드의 값을 </a:t>
            </a:r>
            <a:r>
              <a:rPr lang="en-US" altLang="ko-KR" dirty="0">
                <a:latin typeface="+mn-ea"/>
              </a:rPr>
              <a:t>count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func_b</a:t>
            </a:r>
            <a:r>
              <a:rPr lang="en-US" altLang="ko-KR" dirty="0">
                <a:latin typeface="+mj-ea"/>
                <a:ea typeface="+mj-ea"/>
              </a:rPr>
              <a:t> : </a:t>
            </a:r>
            <a:r>
              <a:rPr lang="ko-KR" altLang="en-US" dirty="0">
                <a:latin typeface="+mn-ea"/>
              </a:rPr>
              <a:t>카드로 가능한 조합들을 만듦</a:t>
            </a:r>
            <a:endParaRPr lang="en-US" altLang="ko-KR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func_c</a:t>
            </a:r>
            <a:r>
              <a:rPr lang="en-US" altLang="ko-KR" dirty="0">
                <a:latin typeface="+mj-ea"/>
                <a:ea typeface="+mj-ea"/>
              </a:rPr>
              <a:t> : </a:t>
            </a:r>
            <a:r>
              <a:rPr lang="en-US" altLang="ko-KR" dirty="0">
                <a:latin typeface="+mn-ea"/>
              </a:rPr>
              <a:t>n</a:t>
            </a:r>
            <a:r>
              <a:rPr lang="ko-KR" altLang="en-US" dirty="0">
                <a:latin typeface="+mn-ea"/>
              </a:rPr>
              <a:t>이 만든 조합 중에 몇 번째 수인지 검사</a:t>
            </a:r>
            <a:endParaRPr lang="en-US" altLang="ko-KR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E88928-E12D-47AA-7AC1-EECDADBE7F27}"/>
              </a:ext>
            </a:extLst>
          </p:cNvPr>
          <p:cNvSpPr/>
          <p:nvPr/>
        </p:nvSpPr>
        <p:spPr>
          <a:xfrm>
            <a:off x="742644" y="2623482"/>
            <a:ext cx="5632030" cy="1931101"/>
          </a:xfrm>
          <a:prstGeom prst="rect">
            <a:avLst/>
          </a:prstGeom>
          <a:solidFill>
            <a:schemeClr val="tx1">
              <a:alpha val="1176"/>
            </a:schemeClr>
          </a:solidFill>
          <a:ln w="28575"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99107A-7747-4F5D-09C2-4AFBDFAFFEDE}"/>
              </a:ext>
            </a:extLst>
          </p:cNvPr>
          <p:cNvSpPr/>
          <p:nvPr/>
        </p:nvSpPr>
        <p:spPr>
          <a:xfrm>
            <a:off x="742644" y="4622532"/>
            <a:ext cx="2557905" cy="914740"/>
          </a:xfrm>
          <a:prstGeom prst="rect">
            <a:avLst/>
          </a:prstGeom>
          <a:solidFill>
            <a:schemeClr val="tx1">
              <a:alpha val="1176"/>
            </a:schemeClr>
          </a:solidFill>
          <a:ln w="28575"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BD1F39-5A4D-12C9-7415-73B64E6D7CC2}"/>
              </a:ext>
            </a:extLst>
          </p:cNvPr>
          <p:cNvSpPr txBox="1"/>
          <p:nvPr/>
        </p:nvSpPr>
        <p:spPr>
          <a:xfrm>
            <a:off x="3048324" y="2991965"/>
            <a:ext cx="213071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1"/>
                </a:solidFill>
                <a:latin typeface="+mn-ea"/>
              </a:rPr>
              <a:t>현재 재귀 수 </a:t>
            </a:r>
            <a:r>
              <a:rPr lang="en-US" altLang="ko-KR" sz="1050" dirty="0">
                <a:solidFill>
                  <a:schemeClr val="accent1"/>
                </a:solidFill>
                <a:latin typeface="+mn-ea"/>
              </a:rPr>
              <a:t>==</a:t>
            </a:r>
            <a:r>
              <a:rPr lang="ko-KR" altLang="en-US" sz="1050" dirty="0">
                <a:solidFill>
                  <a:schemeClr val="accent1"/>
                </a:solidFill>
                <a:latin typeface="+mn-ea"/>
              </a:rPr>
              <a:t> 최대 재귀 수 이면 </a:t>
            </a:r>
            <a:endParaRPr lang="en-US" altLang="ko-KR" sz="1050" dirty="0">
              <a:solidFill>
                <a:schemeClr val="accent1"/>
              </a:solidFill>
              <a:latin typeface="+mn-ea"/>
            </a:endParaRPr>
          </a:p>
          <a:p>
            <a:r>
              <a:rPr lang="ko-KR" altLang="en-US" sz="1050" dirty="0">
                <a:solidFill>
                  <a:schemeClr val="accent1"/>
                </a:solidFill>
                <a:latin typeface="+mn-ea"/>
              </a:rPr>
              <a:t>숫자의 자리수가 최대가 되었다는 뜻이므로 </a:t>
            </a:r>
            <a:endParaRPr lang="en-US" altLang="ko-KR" sz="1050" dirty="0">
              <a:solidFill>
                <a:schemeClr val="accent1"/>
              </a:solidFill>
              <a:latin typeface="+mn-ea"/>
            </a:endParaRPr>
          </a:p>
          <a:p>
            <a:r>
              <a:rPr lang="en-US" altLang="ko-KR" sz="1050" dirty="0" err="1">
                <a:solidFill>
                  <a:schemeClr val="accent1"/>
                </a:solidFill>
                <a:latin typeface="+mn-ea"/>
              </a:rPr>
              <a:t>Num_list</a:t>
            </a:r>
            <a:r>
              <a:rPr lang="ko-KR" altLang="en-US" sz="1050" dirty="0">
                <a:solidFill>
                  <a:schemeClr val="accent1"/>
                </a:solidFill>
                <a:latin typeface="+mn-ea"/>
              </a:rPr>
              <a:t>에 </a:t>
            </a:r>
            <a:r>
              <a:rPr lang="en-US" altLang="ko-KR" sz="1050" dirty="0">
                <a:solidFill>
                  <a:schemeClr val="accent1"/>
                </a:solidFill>
                <a:latin typeface="+mn-ea"/>
              </a:rPr>
              <a:t>append</a:t>
            </a:r>
            <a:endParaRPr lang="ko-KR" altLang="en-US" sz="105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D31F0589-EFF7-65A8-DA03-BF703A86EF11}"/>
              </a:ext>
            </a:extLst>
          </p:cNvPr>
          <p:cNvSpPr/>
          <p:nvPr/>
        </p:nvSpPr>
        <p:spPr>
          <a:xfrm>
            <a:off x="2881246" y="3071980"/>
            <a:ext cx="167078" cy="486299"/>
          </a:xfrm>
          <a:prstGeom prst="rightBrace">
            <a:avLst>
              <a:gd name="adj1" fmla="val 44870"/>
              <a:gd name="adj2" fmla="val 50514"/>
            </a:avLst>
          </a:prstGeom>
          <a:solidFill>
            <a:schemeClr val="tx1">
              <a:alpha val="1176"/>
            </a:schemeClr>
          </a:solidFill>
          <a:ln w="28575"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/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F8199F-C1C0-69E2-9333-0D01DA3DCDBB}"/>
              </a:ext>
            </a:extLst>
          </p:cNvPr>
          <p:cNvSpPr txBox="1"/>
          <p:nvPr/>
        </p:nvSpPr>
        <p:spPr>
          <a:xfrm>
            <a:off x="4212097" y="3450614"/>
            <a:ext cx="221567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accent1"/>
                </a:solidFill>
                <a:latin typeface="+mn-ea"/>
              </a:rPr>
              <a:t>* </a:t>
            </a:r>
            <a:r>
              <a:rPr lang="en-US" altLang="ko-KR" sz="1050" dirty="0" err="1">
                <a:solidFill>
                  <a:schemeClr val="accent1"/>
                </a:solidFill>
                <a:latin typeface="+mn-ea"/>
              </a:rPr>
              <a:t>max_count</a:t>
            </a:r>
            <a:r>
              <a:rPr lang="ko-KR" altLang="en-US" sz="1050" dirty="0">
                <a:solidFill>
                  <a:schemeClr val="accent1"/>
                </a:solidFill>
                <a:latin typeface="+mn-ea"/>
              </a:rPr>
              <a:t>가 </a:t>
            </a:r>
            <a:r>
              <a:rPr lang="en-US" altLang="ko-KR" sz="1050" dirty="0">
                <a:solidFill>
                  <a:schemeClr val="accent1"/>
                </a:solidFill>
                <a:latin typeface="+mn-ea"/>
              </a:rPr>
              <a:t>0</a:t>
            </a:r>
            <a:r>
              <a:rPr lang="ko-KR" altLang="en-US" sz="1050" dirty="0">
                <a:solidFill>
                  <a:schemeClr val="accent1"/>
                </a:solidFill>
                <a:latin typeface="+mn-ea"/>
              </a:rPr>
              <a:t>이면 그냥 </a:t>
            </a:r>
            <a:r>
              <a:rPr lang="ko-KR" altLang="en-US" sz="1050" dirty="0" err="1">
                <a:solidFill>
                  <a:schemeClr val="accent1"/>
                </a:solidFill>
                <a:latin typeface="+mn-ea"/>
              </a:rPr>
              <a:t>넘어감</a:t>
            </a:r>
            <a:endParaRPr lang="en-US" altLang="ko-KR" sz="1050" dirty="0">
              <a:solidFill>
                <a:schemeClr val="accent1"/>
              </a:solidFill>
              <a:latin typeface="+mn-ea"/>
            </a:endParaRPr>
          </a:p>
          <a:p>
            <a:r>
              <a:rPr lang="en-US" altLang="ko-KR" sz="1050" dirty="0">
                <a:solidFill>
                  <a:schemeClr val="accent1"/>
                </a:solidFill>
                <a:latin typeface="+mn-ea"/>
              </a:rPr>
              <a:t>* </a:t>
            </a:r>
            <a:r>
              <a:rPr lang="en-US" altLang="ko-KR" sz="1050" dirty="0" err="1">
                <a:solidFill>
                  <a:schemeClr val="accent1"/>
                </a:solidFill>
                <a:latin typeface="+mn-ea"/>
              </a:rPr>
              <a:t>Current_count</a:t>
            </a:r>
            <a:r>
              <a:rPr lang="ko-KR" altLang="en-US" sz="105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ko-KR" sz="1050" dirty="0">
                <a:solidFill>
                  <a:schemeClr val="accent1"/>
                </a:solidFill>
                <a:latin typeface="+mn-ea"/>
              </a:rPr>
              <a:t>&lt;</a:t>
            </a:r>
            <a:r>
              <a:rPr lang="ko-KR" altLang="en-US" sz="105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ko-KR" sz="1050" dirty="0" err="1">
                <a:solidFill>
                  <a:schemeClr val="accent1"/>
                </a:solidFill>
                <a:latin typeface="+mn-ea"/>
              </a:rPr>
              <a:t>max_count</a:t>
            </a:r>
            <a:r>
              <a:rPr lang="en-US" altLang="ko-KR" sz="105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050" dirty="0">
                <a:solidFill>
                  <a:schemeClr val="accent1"/>
                </a:solidFill>
                <a:latin typeface="+mn-ea"/>
              </a:rPr>
              <a:t>이면 </a:t>
            </a:r>
            <a:br>
              <a:rPr lang="en-US" altLang="ko-KR" sz="1050" dirty="0">
                <a:solidFill>
                  <a:schemeClr val="accent1"/>
                </a:solidFill>
                <a:latin typeface="+mn-ea"/>
              </a:rPr>
            </a:br>
            <a:r>
              <a:rPr lang="ko-KR" altLang="en-US" sz="1050" dirty="0">
                <a:solidFill>
                  <a:schemeClr val="accent1"/>
                </a:solidFill>
                <a:latin typeface="+mn-ea"/>
              </a:rPr>
              <a:t>아직 이 숫자를 사용하지 않았다는 뜻이므로 </a:t>
            </a:r>
          </a:p>
        </p:txBody>
      </p:sp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EE815DEF-5785-6A57-4C2F-E431B696CB94}"/>
              </a:ext>
            </a:extLst>
          </p:cNvPr>
          <p:cNvSpPr/>
          <p:nvPr/>
        </p:nvSpPr>
        <p:spPr>
          <a:xfrm>
            <a:off x="3734224" y="3842621"/>
            <a:ext cx="208310" cy="185494"/>
          </a:xfrm>
          <a:prstGeom prst="rightBrace">
            <a:avLst>
              <a:gd name="adj1" fmla="val 44870"/>
              <a:gd name="adj2" fmla="val 54365"/>
            </a:avLst>
          </a:prstGeom>
          <a:solidFill>
            <a:schemeClr val="tx1">
              <a:alpha val="1176"/>
            </a:schemeClr>
          </a:solidFill>
          <a:ln w="28575"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/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1A7ACE3C-1457-BC6B-09A6-4ACA31DC501F}"/>
              </a:ext>
            </a:extLst>
          </p:cNvPr>
          <p:cNvSpPr/>
          <p:nvPr/>
        </p:nvSpPr>
        <p:spPr>
          <a:xfrm>
            <a:off x="3196394" y="4031833"/>
            <a:ext cx="208310" cy="185494"/>
          </a:xfrm>
          <a:prstGeom prst="rightBrace">
            <a:avLst>
              <a:gd name="adj1" fmla="val 44870"/>
              <a:gd name="adj2" fmla="val 50514"/>
            </a:avLst>
          </a:prstGeom>
          <a:solidFill>
            <a:schemeClr val="tx1">
              <a:alpha val="1176"/>
            </a:schemeClr>
          </a:solidFill>
          <a:ln w="28575"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1"/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759543-E5D7-3E9B-A0D8-808E3775F570}"/>
              </a:ext>
            </a:extLst>
          </p:cNvPr>
          <p:cNvSpPr txBox="1"/>
          <p:nvPr/>
        </p:nvSpPr>
        <p:spPr>
          <a:xfrm>
            <a:off x="3369432" y="4019391"/>
            <a:ext cx="1981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1"/>
                </a:solidFill>
                <a:latin typeface="+mn-ea"/>
              </a:rPr>
              <a:t>사용 했음을 </a:t>
            </a:r>
            <a:r>
              <a:rPr lang="en-US" altLang="ko-KR" sz="1050" dirty="0" err="1">
                <a:solidFill>
                  <a:schemeClr val="accent1"/>
                </a:solidFill>
                <a:latin typeface="+mn-ea"/>
              </a:rPr>
              <a:t>current_count</a:t>
            </a:r>
            <a:r>
              <a:rPr lang="ko-KR" altLang="en-US" sz="1050" dirty="0">
                <a:solidFill>
                  <a:schemeClr val="accent1"/>
                </a:solidFill>
                <a:latin typeface="+mn-ea"/>
              </a:rPr>
              <a:t>에 표시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63E2122-9BBE-44CF-2178-EBC5DE5B82F5}"/>
              </a:ext>
            </a:extLst>
          </p:cNvPr>
          <p:cNvGrpSpPr/>
          <p:nvPr/>
        </p:nvGrpSpPr>
        <p:grpSpPr>
          <a:xfrm>
            <a:off x="7173863" y="2671325"/>
            <a:ext cx="4399882" cy="2912136"/>
            <a:chOff x="6957826" y="2596514"/>
            <a:chExt cx="4399882" cy="2912136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105D59F-CD73-FFAB-D6B3-A1485C445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7826" y="2596514"/>
              <a:ext cx="1940244" cy="455716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9311631-FAFA-63BB-B2E8-1DD5A3AF3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7826" y="3052230"/>
              <a:ext cx="4399882" cy="2456420"/>
            </a:xfrm>
            <a:prstGeom prst="rect">
              <a:avLst/>
            </a:prstGeom>
          </p:spPr>
        </p:pic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3B68884D-98FC-3B76-B3E0-22E4EACA0284}"/>
                </a:ext>
              </a:extLst>
            </p:cNvPr>
            <p:cNvCxnSpPr>
              <a:cxnSpLocks/>
            </p:cNvCxnSpPr>
            <p:nvPr/>
          </p:nvCxnSpPr>
          <p:spPr>
            <a:xfrm>
              <a:off x="7200662" y="2962275"/>
              <a:ext cx="1810169" cy="466725"/>
            </a:xfrm>
            <a:prstGeom prst="bentConnector3">
              <a:avLst>
                <a:gd name="adj1" fmla="val 801"/>
              </a:avLst>
            </a:prstGeom>
            <a:solidFill>
              <a:schemeClr val="tx1">
                <a:alpha val="1176"/>
              </a:schemeClr>
            </a:solidFill>
            <a:ln w="28575">
              <a:solidFill>
                <a:srgbClr val="C00000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5AF3D4B-067F-463E-1BE9-2572BC8EAE82}"/>
              </a:ext>
            </a:extLst>
          </p:cNvPr>
          <p:cNvSpPr txBox="1"/>
          <p:nvPr/>
        </p:nvSpPr>
        <p:spPr>
          <a:xfrm>
            <a:off x="3385328" y="4605599"/>
            <a:ext cx="3744943" cy="12772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 err="1">
                <a:latin typeface="+mn-ea"/>
              </a:rPr>
              <a:t>func_b</a:t>
            </a:r>
            <a:r>
              <a:rPr lang="ko-KR" altLang="en-US" sz="1100" b="1" dirty="0">
                <a:latin typeface="+mn-ea"/>
              </a:rPr>
              <a:t>함수의 파라미터</a:t>
            </a:r>
            <a:endParaRPr lang="en-US" altLang="ko-KR" sz="11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+mn-ea"/>
              </a:rPr>
              <a:t>level</a:t>
            </a:r>
            <a:r>
              <a:rPr lang="en-US" altLang="ko-KR" sz="1100" dirty="0">
                <a:latin typeface="+mn-ea"/>
              </a:rPr>
              <a:t> : </a:t>
            </a:r>
            <a:r>
              <a:rPr lang="ko-KR" altLang="en-US" sz="1100" dirty="0">
                <a:latin typeface="+mn-ea"/>
              </a:rPr>
              <a:t>재귀를 반복한 수</a:t>
            </a:r>
            <a:endParaRPr lang="en-US" altLang="ko-KR" sz="11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n-ea"/>
              </a:rPr>
              <a:t>max_level</a:t>
            </a:r>
            <a:r>
              <a:rPr lang="en-US" altLang="ko-KR" sz="1100" b="1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: </a:t>
            </a:r>
            <a:r>
              <a:rPr lang="ko-KR" altLang="en-US" sz="1100" dirty="0">
                <a:latin typeface="+mn-ea"/>
              </a:rPr>
              <a:t>최대 재귀 수 </a:t>
            </a:r>
            <a:r>
              <a:rPr lang="en-US" altLang="ko-KR" sz="1100" dirty="0">
                <a:latin typeface="+mn-ea"/>
              </a:rPr>
              <a:t>(= </a:t>
            </a:r>
            <a:r>
              <a:rPr lang="ko-KR" altLang="en-US" sz="1100" dirty="0">
                <a:latin typeface="+mn-ea"/>
              </a:rPr>
              <a:t>숫자의 최대 </a:t>
            </a:r>
            <a:r>
              <a:rPr lang="ko-KR" altLang="en-US" sz="1100" dirty="0" err="1">
                <a:latin typeface="+mn-ea"/>
              </a:rPr>
              <a:t>자리수</a:t>
            </a:r>
            <a:r>
              <a:rPr lang="en-US" altLang="ko-KR" sz="1100" dirty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+mn-ea"/>
              </a:rPr>
              <a:t>num</a:t>
            </a:r>
            <a:r>
              <a:rPr lang="ko-KR" altLang="en-US" sz="1100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:</a:t>
            </a:r>
            <a:r>
              <a:rPr lang="ko-KR" altLang="en-US" sz="1100" dirty="0">
                <a:latin typeface="+mn-ea"/>
              </a:rPr>
              <a:t> 현재 숫자</a:t>
            </a:r>
            <a:endParaRPr lang="en-US" altLang="ko-KR" sz="11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n-ea"/>
              </a:rPr>
              <a:t>current_count</a:t>
            </a:r>
            <a:r>
              <a:rPr lang="en-US" altLang="ko-KR" sz="1100" b="1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: </a:t>
            </a:r>
            <a:r>
              <a:rPr lang="ko-KR" altLang="en-US" sz="1100" dirty="0">
                <a:latin typeface="+mn-ea"/>
              </a:rPr>
              <a:t>현재 숫자를 사용한 횟수</a:t>
            </a:r>
            <a:endParaRPr lang="en-US" altLang="ko-KR" sz="11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latin typeface="+mn-ea"/>
              </a:rPr>
              <a:t>max_count</a:t>
            </a:r>
            <a:r>
              <a:rPr lang="en-US" altLang="ko-KR" sz="1100" b="1" dirty="0">
                <a:latin typeface="+mn-ea"/>
              </a:rPr>
              <a:t> </a:t>
            </a:r>
            <a:r>
              <a:rPr lang="en-US" altLang="ko-KR" sz="1100" dirty="0">
                <a:latin typeface="+mn-ea"/>
              </a:rPr>
              <a:t>: </a:t>
            </a:r>
            <a:r>
              <a:rPr lang="ko-KR" altLang="en-US" sz="1100" dirty="0">
                <a:latin typeface="+mn-ea"/>
              </a:rPr>
              <a:t>카드의 값을 </a:t>
            </a:r>
            <a:r>
              <a:rPr lang="en-US" altLang="ko-KR" sz="1100" dirty="0">
                <a:latin typeface="+mn-ea"/>
              </a:rPr>
              <a:t>count</a:t>
            </a:r>
            <a:r>
              <a:rPr lang="ko-KR" altLang="en-US" sz="1100" dirty="0">
                <a:latin typeface="+mn-ea"/>
              </a:rPr>
              <a:t>한 리스트 </a:t>
            </a:r>
            <a:endParaRPr lang="en-US" altLang="ko-KR" sz="1100" dirty="0">
              <a:latin typeface="+mn-ea"/>
            </a:endParaRPr>
          </a:p>
          <a:p>
            <a:pPr lvl="3"/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>
                <a:latin typeface="+mn-ea"/>
              </a:rPr>
              <a:t>앞선 </a:t>
            </a:r>
            <a:r>
              <a:rPr lang="en-US" altLang="ko-KR" sz="1100" dirty="0" err="1">
                <a:latin typeface="+mn-ea"/>
              </a:rPr>
              <a:t>func_a</a:t>
            </a:r>
            <a:r>
              <a:rPr lang="ko-KR" altLang="en-US" sz="1100" dirty="0">
                <a:latin typeface="+mn-ea"/>
              </a:rPr>
              <a:t>에서 반환한 값을 사용</a:t>
            </a:r>
            <a:r>
              <a:rPr lang="en-US" altLang="ko-KR" sz="1100" dirty="0">
                <a:latin typeface="+mn-ea"/>
              </a:rPr>
              <a:t>)</a:t>
            </a:r>
            <a:endParaRPr lang="en-US" altLang="ko-KR" sz="1100" dirty="0">
              <a:latin typeface="+mj-ea"/>
              <a:ea typeface="+mj-ea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7C67404-5ADF-0673-4521-12BF38FE1C71}"/>
              </a:ext>
            </a:extLst>
          </p:cNvPr>
          <p:cNvCxnSpPr>
            <a:cxnSpLocks/>
            <a:stCxn id="13" idx="1"/>
            <a:endCxn id="12" idx="1"/>
          </p:cNvCxnSpPr>
          <p:nvPr/>
        </p:nvCxnSpPr>
        <p:spPr>
          <a:xfrm rot="10800000" flipH="1">
            <a:off x="3942533" y="3739155"/>
            <a:ext cx="269563" cy="204310"/>
          </a:xfrm>
          <a:prstGeom prst="bentConnector3">
            <a:avLst>
              <a:gd name="adj1" fmla="val -1896"/>
            </a:avLst>
          </a:prstGeom>
          <a:solidFill>
            <a:schemeClr val="tx1">
              <a:alpha val="1176"/>
            </a:schemeClr>
          </a:solidFill>
          <a:ln w="28575">
            <a:solidFill>
              <a:srgbClr val="C00000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3B5F174B-EAFD-4031-DE9B-828A62EB2FE9}"/>
              </a:ext>
            </a:extLst>
          </p:cNvPr>
          <p:cNvSpPr/>
          <p:nvPr/>
        </p:nvSpPr>
        <p:spPr>
          <a:xfrm>
            <a:off x="10445931" y="3449809"/>
            <a:ext cx="69669" cy="83004"/>
          </a:xfrm>
          <a:prstGeom prst="ellipse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7741BC4-A541-5047-0769-5EBC4FAFC14E}"/>
              </a:ext>
            </a:extLst>
          </p:cNvPr>
          <p:cNvSpPr/>
          <p:nvPr/>
        </p:nvSpPr>
        <p:spPr>
          <a:xfrm>
            <a:off x="10664795" y="3449809"/>
            <a:ext cx="69669" cy="83004"/>
          </a:xfrm>
          <a:prstGeom prst="ellipse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4F22417A-30C0-9E37-423D-5942B956740B}"/>
              </a:ext>
            </a:extLst>
          </p:cNvPr>
          <p:cNvSpPr/>
          <p:nvPr/>
        </p:nvSpPr>
        <p:spPr>
          <a:xfrm>
            <a:off x="10883659" y="3449809"/>
            <a:ext cx="69669" cy="83004"/>
          </a:xfrm>
          <a:prstGeom prst="ellipse">
            <a:avLst/>
          </a:prstGeom>
          <a:solidFill>
            <a:schemeClr val="bg2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341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41F589-BDE7-676E-DE7C-48365F280FE3}"/>
              </a:ext>
            </a:extLst>
          </p:cNvPr>
          <p:cNvSpPr txBox="1"/>
          <p:nvPr/>
        </p:nvSpPr>
        <p:spPr>
          <a:xfrm>
            <a:off x="6446058" y="2143220"/>
            <a:ext cx="5145977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+mj-ea"/>
                <a:ea typeface="+mj-ea"/>
              </a:rPr>
              <a:t>함수 알고리즘</a:t>
            </a:r>
            <a:endParaRPr lang="en-US" altLang="ko-KR" sz="18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순열 생성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itertools.permutations</a:t>
            </a:r>
            <a:r>
              <a:rPr lang="en-US" altLang="ko-KR" dirty="0">
                <a:latin typeface="+mn-ea"/>
              </a:rPr>
              <a:t>() </a:t>
            </a:r>
            <a:r>
              <a:rPr lang="ko-KR" altLang="en-US" dirty="0">
                <a:latin typeface="+mn-ea"/>
              </a:rPr>
              <a:t>함수 사용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8 (4/8*) – </a:t>
            </a:r>
            <a:r>
              <a:rPr lang="ko-KR" altLang="en-US" dirty="0"/>
              <a:t>카드 위치 찾기 </a:t>
            </a:r>
            <a:r>
              <a:rPr lang="en-US" altLang="ko-KR" dirty="0"/>
              <a:t>(</a:t>
            </a:r>
            <a:r>
              <a:rPr lang="ko-KR" altLang="en-US" dirty="0"/>
              <a:t>중복 없는 순열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CB2E23-2EBE-BB2B-F729-9CB08BD00DBA}"/>
              </a:ext>
            </a:extLst>
          </p:cNvPr>
          <p:cNvSpPr txBox="1"/>
          <p:nvPr/>
        </p:nvSpPr>
        <p:spPr>
          <a:xfrm>
            <a:off x="0" y="132417"/>
            <a:ext cx="6196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유형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함수 만들기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| 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난이도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★ ★ ★ ★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8C96E23-CED9-83B0-E944-17836F20B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50" y="1547825"/>
            <a:ext cx="5715798" cy="11907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AAF269-AD96-7684-34D3-7D222B282935}"/>
              </a:ext>
            </a:extLst>
          </p:cNvPr>
          <p:cNvSpPr txBox="1"/>
          <p:nvPr/>
        </p:nvSpPr>
        <p:spPr>
          <a:xfrm>
            <a:off x="480350" y="1178494"/>
            <a:ext cx="3744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+mj-ea"/>
                <a:ea typeface="+mj-ea"/>
              </a:rPr>
              <a:t>다른풀이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en-US" altLang="ko-KR" dirty="0" err="1">
                <a:latin typeface="+mj-ea"/>
                <a:ea typeface="+mj-ea"/>
              </a:rPr>
              <a:t>itertools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라이브러리 활용</a:t>
            </a:r>
            <a:endParaRPr lang="ko-KR" altLang="en-US" sz="12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95F3A-1E8C-F0BB-575A-2517D4F67855}"/>
              </a:ext>
            </a:extLst>
          </p:cNvPr>
          <p:cNvSpPr txBox="1"/>
          <p:nvPr/>
        </p:nvSpPr>
        <p:spPr>
          <a:xfrm>
            <a:off x="480350" y="2716985"/>
            <a:ext cx="37449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</a:rPr>
              <a:t>* Sorted() : </a:t>
            </a:r>
            <a:r>
              <a:rPr lang="ko-KR" altLang="en-US" sz="1200" dirty="0">
                <a:latin typeface="+mn-ea"/>
              </a:rPr>
              <a:t>내부적으로 </a:t>
            </a:r>
            <a:r>
              <a:rPr lang="en-US" altLang="ko-KR" sz="1200" dirty="0">
                <a:latin typeface="+mn-ea"/>
              </a:rPr>
              <a:t>list</a:t>
            </a:r>
            <a:r>
              <a:rPr lang="ko-KR" altLang="en-US" sz="1200" dirty="0">
                <a:latin typeface="+mn-ea"/>
              </a:rPr>
              <a:t>로 변환하여 정렬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948C3A3-3198-F8FC-CDD9-A746423E1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38" y="3907775"/>
            <a:ext cx="895475" cy="17337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C934E2C-490A-1514-0F81-A97AD2CB485C}"/>
              </a:ext>
            </a:extLst>
          </p:cNvPr>
          <p:cNvSpPr txBox="1"/>
          <p:nvPr/>
        </p:nvSpPr>
        <p:spPr>
          <a:xfrm>
            <a:off x="406490" y="3467215"/>
            <a:ext cx="183164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386AC3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sz="1050" b="0" dirty="0">
                <a:solidFill>
                  <a:srgbClr val="353535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 p </a:t>
            </a:r>
            <a:r>
              <a:rPr lang="en-US" altLang="ko-KR" sz="1050" b="0" dirty="0">
                <a:solidFill>
                  <a:srgbClr val="386AC3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in</a:t>
            </a:r>
            <a:r>
              <a:rPr lang="en-US" altLang="ko-KR" sz="1050" b="0" dirty="0">
                <a:solidFill>
                  <a:srgbClr val="353535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 permutations:</a:t>
            </a:r>
          </a:p>
          <a:p>
            <a:r>
              <a:rPr lang="en-US" altLang="ko-KR" sz="1050" b="0" dirty="0">
                <a:solidFill>
                  <a:srgbClr val="353535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sz="1050" b="0" dirty="0">
                <a:solidFill>
                  <a:srgbClr val="386AC3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050" b="0" dirty="0">
                <a:solidFill>
                  <a:srgbClr val="353535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(p)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71814C-724A-BDE4-12D1-36BCDE1B4666}"/>
              </a:ext>
            </a:extLst>
          </p:cNvPr>
          <p:cNvSpPr txBox="1"/>
          <p:nvPr/>
        </p:nvSpPr>
        <p:spPr>
          <a:xfrm>
            <a:off x="2295479" y="3477125"/>
            <a:ext cx="4060037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353535"/>
                </a:solidFill>
                <a:highlight>
                  <a:srgbClr val="F8F8F8"/>
                </a:highlight>
                <a:latin typeface="Consolas" panose="020B0609020204030204" pitchFamily="49" charset="0"/>
              </a:rPr>
              <a:t>numbers </a:t>
            </a:r>
            <a:r>
              <a:rPr lang="en-US" altLang="ko-KR" sz="1050" dirty="0">
                <a:solidFill>
                  <a:srgbClr val="386AC3"/>
                </a:solidFill>
                <a:highlight>
                  <a:srgbClr val="F8F8F8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050" dirty="0">
                <a:solidFill>
                  <a:srgbClr val="353535"/>
                </a:solidFill>
                <a:highlight>
                  <a:srgbClr val="F8F8F8"/>
                </a:highlight>
                <a:latin typeface="Consolas" panose="020B0609020204030204" pitchFamily="49" charset="0"/>
              </a:rPr>
              <a:t> [</a:t>
            </a:r>
            <a:r>
              <a:rPr lang="en-US" altLang="ko-KR" sz="1050" dirty="0">
                <a:solidFill>
                  <a:srgbClr val="E88501"/>
                </a:solidFill>
                <a:highlight>
                  <a:srgbClr val="F8F8F8"/>
                </a:highlight>
                <a:latin typeface="Consolas" panose="020B0609020204030204" pitchFamily="49" charset="0"/>
              </a:rPr>
              <a:t>''</a:t>
            </a:r>
            <a:r>
              <a:rPr lang="en-US" altLang="ko-KR" sz="1050" dirty="0">
                <a:solidFill>
                  <a:srgbClr val="353535"/>
                </a:solidFill>
                <a:highlight>
                  <a:srgbClr val="F8F8F8"/>
                </a:highlight>
                <a:latin typeface="Consolas" panose="020B0609020204030204" pitchFamily="49" charset="0"/>
              </a:rPr>
              <a:t>.join(</a:t>
            </a:r>
            <a:r>
              <a:rPr lang="en-US" altLang="ko-KR" sz="1050" dirty="0">
                <a:solidFill>
                  <a:srgbClr val="386AC3"/>
                </a:solidFill>
                <a:highlight>
                  <a:srgbClr val="F8F8F8"/>
                </a:highlight>
                <a:latin typeface="Consolas" panose="020B0609020204030204" pitchFamily="49" charset="0"/>
              </a:rPr>
              <a:t>map</a:t>
            </a:r>
            <a:r>
              <a:rPr lang="en-US" altLang="ko-KR" sz="1050" dirty="0">
                <a:solidFill>
                  <a:srgbClr val="353535"/>
                </a:solidFill>
                <a:highlight>
                  <a:srgbClr val="F8F8F8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353535"/>
                </a:solidFill>
                <a:highlight>
                  <a:srgbClr val="F8F8F8"/>
                </a:highlight>
                <a:latin typeface="Consolas" panose="020B0609020204030204" pitchFamily="49" charset="0"/>
              </a:rPr>
              <a:t>str,p</a:t>
            </a:r>
            <a:r>
              <a:rPr lang="en-US" altLang="ko-KR" sz="1050" dirty="0">
                <a:solidFill>
                  <a:srgbClr val="353535"/>
                </a:solidFill>
                <a:highlight>
                  <a:srgbClr val="F8F8F8"/>
                </a:highlight>
                <a:latin typeface="Consolas" panose="020B0609020204030204" pitchFamily="49" charset="0"/>
              </a:rPr>
              <a:t>)) </a:t>
            </a:r>
            <a:r>
              <a:rPr lang="en-US" altLang="ko-KR" sz="1050" dirty="0">
                <a:solidFill>
                  <a:srgbClr val="386AC3"/>
                </a:solidFill>
                <a:highlight>
                  <a:srgbClr val="F8F8F8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sz="1050" dirty="0">
                <a:solidFill>
                  <a:srgbClr val="353535"/>
                </a:solidFill>
                <a:highlight>
                  <a:srgbClr val="F8F8F8"/>
                </a:highlight>
                <a:latin typeface="Consolas" panose="020B0609020204030204" pitchFamily="49" charset="0"/>
              </a:rPr>
              <a:t> p </a:t>
            </a:r>
            <a:r>
              <a:rPr lang="en-US" altLang="ko-KR" sz="1050" dirty="0">
                <a:solidFill>
                  <a:srgbClr val="386AC3"/>
                </a:solidFill>
                <a:highlight>
                  <a:srgbClr val="F8F8F8"/>
                </a:highlight>
                <a:latin typeface="Consolas" panose="020B0609020204030204" pitchFamily="49" charset="0"/>
              </a:rPr>
              <a:t>in</a:t>
            </a:r>
            <a:r>
              <a:rPr lang="en-US" altLang="ko-KR" sz="1050" dirty="0">
                <a:solidFill>
                  <a:srgbClr val="353535"/>
                </a:solidFill>
                <a:highlight>
                  <a:srgbClr val="F8F8F8"/>
                </a:highlight>
                <a:latin typeface="Consolas" panose="020B0609020204030204" pitchFamily="49" charset="0"/>
              </a:rPr>
              <a:t> permutations]</a:t>
            </a:r>
          </a:p>
          <a:p>
            <a:r>
              <a:rPr lang="en-US" altLang="ko-KR" sz="1050" dirty="0">
                <a:solidFill>
                  <a:srgbClr val="353535"/>
                </a:solidFill>
                <a:highlight>
                  <a:srgbClr val="F8F8F8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050" dirty="0">
                <a:solidFill>
                  <a:srgbClr val="386AC3"/>
                </a:solidFill>
                <a:highlight>
                  <a:srgbClr val="F8F8F8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sz="1050" dirty="0">
                <a:solidFill>
                  <a:srgbClr val="353535"/>
                </a:solidFill>
                <a:highlight>
                  <a:srgbClr val="F8F8F8"/>
                </a:highlight>
                <a:latin typeface="Consolas" panose="020B0609020204030204" pitchFamily="49" charset="0"/>
              </a:rPr>
              <a:t> p </a:t>
            </a:r>
            <a:r>
              <a:rPr lang="en-US" altLang="ko-KR" sz="1050" dirty="0">
                <a:solidFill>
                  <a:srgbClr val="386AC3"/>
                </a:solidFill>
                <a:highlight>
                  <a:srgbClr val="F8F8F8"/>
                </a:highlight>
                <a:latin typeface="Consolas" panose="020B0609020204030204" pitchFamily="49" charset="0"/>
              </a:rPr>
              <a:t>in</a:t>
            </a:r>
            <a:r>
              <a:rPr lang="en-US" altLang="ko-KR" sz="1050" dirty="0">
                <a:solidFill>
                  <a:srgbClr val="353535"/>
                </a:solidFill>
                <a:highlight>
                  <a:srgbClr val="F8F8F8"/>
                </a:highlight>
                <a:latin typeface="Consolas" panose="020B0609020204030204" pitchFamily="49" charset="0"/>
              </a:rPr>
              <a:t> numbers:</a:t>
            </a:r>
          </a:p>
          <a:p>
            <a:r>
              <a:rPr lang="en-US" altLang="ko-KR" sz="1050" dirty="0">
                <a:solidFill>
                  <a:srgbClr val="353535"/>
                </a:solidFill>
                <a:highlight>
                  <a:srgbClr val="F8F8F8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sz="1050" dirty="0">
                <a:solidFill>
                  <a:srgbClr val="386AC3"/>
                </a:solidFill>
                <a:highlight>
                  <a:srgbClr val="F8F8F8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050" dirty="0">
                <a:solidFill>
                  <a:srgbClr val="353535"/>
                </a:solidFill>
                <a:highlight>
                  <a:srgbClr val="F8F8F8"/>
                </a:highlight>
                <a:latin typeface="Consolas" panose="020B0609020204030204" pitchFamily="49" charset="0"/>
              </a:rPr>
              <a:t>(p)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0CC96A5-25C0-E4EF-26B2-EF4E8A1CF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223" y="4044295"/>
            <a:ext cx="476316" cy="161947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ABC0624-A137-BC80-B997-A92B2C9F4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5417" y="3850668"/>
            <a:ext cx="393820" cy="257858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8155BF4-7134-6D32-7076-3765E2D00843}"/>
              </a:ext>
            </a:extLst>
          </p:cNvPr>
          <p:cNvSpPr txBox="1"/>
          <p:nvPr/>
        </p:nvSpPr>
        <p:spPr>
          <a:xfrm>
            <a:off x="6412859" y="3429000"/>
            <a:ext cx="6196148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353535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numbers </a:t>
            </a:r>
            <a:r>
              <a:rPr lang="en-US" altLang="ko-KR" sz="1050" b="0" dirty="0">
                <a:solidFill>
                  <a:srgbClr val="386AC3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353535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50" b="0" dirty="0">
                <a:solidFill>
                  <a:srgbClr val="386AC3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sorted</a:t>
            </a:r>
            <a:r>
              <a:rPr lang="en-US" altLang="ko-KR" sz="1050" b="0" dirty="0">
                <a:solidFill>
                  <a:srgbClr val="353535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(set(int(</a:t>
            </a:r>
            <a:r>
              <a:rPr lang="en-US" altLang="ko-KR" sz="1050" b="0" dirty="0">
                <a:solidFill>
                  <a:srgbClr val="E88501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''</a:t>
            </a:r>
            <a:r>
              <a:rPr lang="en-US" altLang="ko-KR" sz="1050" b="0" dirty="0">
                <a:solidFill>
                  <a:srgbClr val="353535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.join(</a:t>
            </a:r>
            <a:r>
              <a:rPr lang="en-US" altLang="ko-KR" sz="1050" b="0" dirty="0">
                <a:solidFill>
                  <a:srgbClr val="386AC3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map</a:t>
            </a:r>
            <a:r>
              <a:rPr lang="en-US" altLang="ko-KR" sz="1050" b="0" dirty="0">
                <a:solidFill>
                  <a:srgbClr val="353535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050" b="0" dirty="0" err="1">
                <a:solidFill>
                  <a:srgbClr val="353535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str,p</a:t>
            </a:r>
            <a:r>
              <a:rPr lang="en-US" altLang="ko-KR" sz="1050" b="0" dirty="0">
                <a:solidFill>
                  <a:srgbClr val="353535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))) </a:t>
            </a:r>
            <a:r>
              <a:rPr lang="en-US" altLang="ko-KR" sz="1050" b="0" dirty="0">
                <a:solidFill>
                  <a:srgbClr val="386AC3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sz="1050" b="0" dirty="0">
                <a:solidFill>
                  <a:srgbClr val="353535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 p </a:t>
            </a:r>
            <a:r>
              <a:rPr lang="en-US" altLang="ko-KR" sz="1050" b="0" dirty="0">
                <a:solidFill>
                  <a:srgbClr val="386AC3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in</a:t>
            </a:r>
            <a:r>
              <a:rPr lang="en-US" altLang="ko-KR" sz="1050" b="0" dirty="0">
                <a:solidFill>
                  <a:srgbClr val="353535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 permutations))</a:t>
            </a:r>
          </a:p>
          <a:p>
            <a:r>
              <a:rPr lang="en-US" altLang="ko-KR" sz="1050" b="0" dirty="0">
                <a:solidFill>
                  <a:srgbClr val="353535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050" b="0" dirty="0">
                <a:solidFill>
                  <a:srgbClr val="386AC3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sz="1050" b="0" dirty="0">
                <a:solidFill>
                  <a:srgbClr val="353535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 p </a:t>
            </a:r>
            <a:r>
              <a:rPr lang="en-US" altLang="ko-KR" sz="1050" b="0" dirty="0">
                <a:solidFill>
                  <a:srgbClr val="386AC3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in</a:t>
            </a:r>
            <a:r>
              <a:rPr lang="en-US" altLang="ko-KR" sz="1050" b="0" dirty="0">
                <a:solidFill>
                  <a:srgbClr val="353535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 numbers:</a:t>
            </a:r>
          </a:p>
          <a:p>
            <a:r>
              <a:rPr lang="en-US" altLang="ko-KR" sz="1050" b="0" dirty="0">
                <a:solidFill>
                  <a:srgbClr val="353535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sz="1050" b="0" dirty="0">
                <a:solidFill>
                  <a:srgbClr val="386AC3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print</a:t>
            </a:r>
            <a:r>
              <a:rPr lang="en-US" altLang="ko-KR" sz="1050" b="0" dirty="0">
                <a:solidFill>
                  <a:srgbClr val="353535"/>
                </a:solidFill>
                <a:effectLst/>
                <a:highlight>
                  <a:srgbClr val="F8F8F8"/>
                </a:highlight>
                <a:latin typeface="Consolas" panose="020B0609020204030204" pitchFamily="49" charset="0"/>
              </a:rPr>
              <a:t>(p)</a:t>
            </a: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A08BB3AD-4A06-E2E8-9B14-46E9787C7C92}"/>
              </a:ext>
            </a:extLst>
          </p:cNvPr>
          <p:cNvSpPr/>
          <p:nvPr/>
        </p:nvSpPr>
        <p:spPr>
          <a:xfrm>
            <a:off x="1703370" y="4383685"/>
            <a:ext cx="514293" cy="548640"/>
          </a:xfrm>
          <a:prstGeom prst="rightArrow">
            <a:avLst>
              <a:gd name="adj1" fmla="val 46826"/>
              <a:gd name="adj2" fmla="val 5507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9502814D-3575-DF87-D7C3-A705CB84DDDD}"/>
              </a:ext>
            </a:extLst>
          </p:cNvPr>
          <p:cNvSpPr/>
          <p:nvPr/>
        </p:nvSpPr>
        <p:spPr>
          <a:xfrm>
            <a:off x="5809602" y="4383685"/>
            <a:ext cx="514293" cy="548640"/>
          </a:xfrm>
          <a:prstGeom prst="rightArrow">
            <a:avLst>
              <a:gd name="adj1" fmla="val 46826"/>
              <a:gd name="adj2" fmla="val 5507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237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9 (1/2) - </a:t>
            </a:r>
            <a:r>
              <a:rPr lang="ko-KR" altLang="en-US" dirty="0" err="1"/>
              <a:t>연산식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CB2E23-2EBE-BB2B-F729-9CB08BD00DBA}"/>
              </a:ext>
            </a:extLst>
          </p:cNvPr>
          <p:cNvSpPr txBox="1"/>
          <p:nvPr/>
        </p:nvSpPr>
        <p:spPr>
          <a:xfrm>
            <a:off x="0" y="132417"/>
            <a:ext cx="6196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유형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함수 만들기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| 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난이도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★ ★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58C2E8-4E95-D4F8-48B6-AC46936EE3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194" r="46921"/>
          <a:stretch/>
        </p:blipFill>
        <p:spPr>
          <a:xfrm>
            <a:off x="6977802" y="2759476"/>
            <a:ext cx="4049570" cy="15081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3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1611CC-FF37-82E8-E992-51EEF56F3271}"/>
              </a:ext>
            </a:extLst>
          </p:cNvPr>
          <p:cNvSpPr txBox="1"/>
          <p:nvPr/>
        </p:nvSpPr>
        <p:spPr>
          <a:xfrm>
            <a:off x="1164628" y="2371905"/>
            <a:ext cx="4835578" cy="2283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latin typeface="+mj-ea"/>
                <a:ea typeface="+mj-ea"/>
              </a:rPr>
              <a:t>매개변수 설명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j-ea"/>
                <a:ea typeface="+mj-ea"/>
              </a:rPr>
              <a:t>hour</a:t>
            </a:r>
            <a:r>
              <a:rPr lang="en-US" altLang="ko-KR" sz="1600" dirty="0"/>
              <a:t> : </a:t>
            </a:r>
            <a:r>
              <a:rPr lang="ko-KR" altLang="en-US" sz="1600" dirty="0"/>
              <a:t>어떤 시점의 시</a:t>
            </a:r>
            <a:endParaRPr lang="en-US" altLang="ko-KR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j-ea"/>
                <a:ea typeface="+mj-ea"/>
              </a:rPr>
              <a:t>Minute </a:t>
            </a:r>
            <a:r>
              <a:rPr lang="en-US" altLang="ko-KR" sz="1600" dirty="0"/>
              <a:t>: </a:t>
            </a:r>
            <a:r>
              <a:rPr lang="ko-KR" altLang="en-US" sz="1600" dirty="0"/>
              <a:t>어떤 시점의 분</a:t>
            </a:r>
            <a:endParaRPr lang="en-US" altLang="ko-KR" sz="1600" dirty="0"/>
          </a:p>
          <a:p>
            <a:pPr>
              <a:lnSpc>
                <a:spcPct val="120000"/>
              </a:lnSpc>
            </a:pP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+mj-ea"/>
                <a:ea typeface="+mj-ea"/>
              </a:rPr>
              <a:t>return</a:t>
            </a:r>
            <a:r>
              <a:rPr lang="ko-KR" altLang="en-US" sz="2000" dirty="0">
                <a:latin typeface="+mj-ea"/>
                <a:ea typeface="+mj-ea"/>
              </a:rPr>
              <a:t>값 설명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/>
              <a:t>hour</a:t>
            </a:r>
            <a:r>
              <a:rPr lang="ko-KR" altLang="en-US" sz="1600" dirty="0"/>
              <a:t>시 </a:t>
            </a:r>
            <a:r>
              <a:rPr lang="en-US" altLang="ko-KR" sz="1600" dirty="0"/>
              <a:t>minute</a:t>
            </a:r>
            <a:r>
              <a:rPr lang="ko-KR" altLang="en-US" sz="1600" dirty="0"/>
              <a:t>분에 아날로그 시계의 시침과 분침이 이루는 각도를</a:t>
            </a: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ko-KR" altLang="en-US" sz="1600" dirty="0"/>
              <a:t>소수점 첫번째 자리까지 표현한 문자열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01413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9 (2/2) - </a:t>
            </a:r>
            <a:r>
              <a:rPr lang="ko-KR" altLang="en-US" dirty="0" err="1"/>
              <a:t>연산식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CB2E23-2EBE-BB2B-F729-9CB08BD00DBA}"/>
              </a:ext>
            </a:extLst>
          </p:cNvPr>
          <p:cNvSpPr txBox="1"/>
          <p:nvPr/>
        </p:nvSpPr>
        <p:spPr>
          <a:xfrm>
            <a:off x="0" y="132417"/>
            <a:ext cx="6196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유형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함수 만들기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| 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난이도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★ ★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2B783-90BC-C6E3-8690-A976E01999D4}"/>
              </a:ext>
            </a:extLst>
          </p:cNvPr>
          <p:cNvSpPr txBox="1"/>
          <p:nvPr/>
        </p:nvSpPr>
        <p:spPr>
          <a:xfrm>
            <a:off x="890690" y="1460980"/>
            <a:ext cx="1587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나의 풀이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197385-8FEA-459C-A7D0-84EB1275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90" y="1830312"/>
            <a:ext cx="5020247" cy="18965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A92A61D-CE61-A0BB-71CE-85BE1A11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90" y="4245767"/>
            <a:ext cx="5080850" cy="18965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F43D76-C2D1-D84D-B433-DB67B02892A4}"/>
              </a:ext>
            </a:extLst>
          </p:cNvPr>
          <p:cNvSpPr txBox="1"/>
          <p:nvPr/>
        </p:nvSpPr>
        <p:spPr>
          <a:xfrm>
            <a:off x="890690" y="3876435"/>
            <a:ext cx="3744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+mj-ea"/>
                <a:ea typeface="+mj-ea"/>
              </a:rPr>
              <a:t>Ybmit</a:t>
            </a:r>
            <a:r>
              <a:rPr lang="ko-KR" altLang="en-US" dirty="0">
                <a:latin typeface="+mj-ea"/>
                <a:ea typeface="+mj-ea"/>
              </a:rPr>
              <a:t>제공 정답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0403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10 (1/2) - </a:t>
            </a:r>
            <a:r>
              <a:rPr lang="ko-KR" altLang="en-US" dirty="0" err="1"/>
              <a:t>소수판별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CB2E23-2EBE-BB2B-F729-9CB08BD00DBA}"/>
              </a:ext>
            </a:extLst>
          </p:cNvPr>
          <p:cNvSpPr txBox="1"/>
          <p:nvPr/>
        </p:nvSpPr>
        <p:spPr>
          <a:xfrm>
            <a:off x="0" y="132417"/>
            <a:ext cx="6196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유형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함수 만들기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| 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난이도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★ ★ ★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7A8E04-2F52-EC0C-F7BE-6FF5DBC31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115"/>
          <a:stretch/>
        </p:blipFill>
        <p:spPr>
          <a:xfrm>
            <a:off x="5438502" y="1558834"/>
            <a:ext cx="5437157" cy="4649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3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D01893-5298-995B-64C4-6A711FB29C0E}"/>
              </a:ext>
            </a:extLst>
          </p:cNvPr>
          <p:cNvSpPr txBox="1"/>
          <p:nvPr/>
        </p:nvSpPr>
        <p:spPr>
          <a:xfrm>
            <a:off x="2148261" y="2878190"/>
            <a:ext cx="4635281" cy="1987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latin typeface="+mj-ea"/>
                <a:ea typeface="+mj-ea"/>
              </a:rPr>
              <a:t>매개변수 설명</a:t>
            </a:r>
            <a:endParaRPr lang="en-US" altLang="ko-KR" sz="2000" dirty="0">
              <a:latin typeface="+mj-ea"/>
              <a:ea typeface="+mj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j-ea"/>
                <a:ea typeface="+mj-ea"/>
              </a:rPr>
              <a:t>a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j-ea"/>
                <a:ea typeface="+mj-ea"/>
              </a:rPr>
              <a:t>b</a:t>
            </a: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en-US" altLang="ko-KR" sz="2000" dirty="0">
                <a:latin typeface="+mj-ea"/>
                <a:ea typeface="+mj-ea"/>
              </a:rPr>
              <a:t>return</a:t>
            </a:r>
            <a:r>
              <a:rPr lang="ko-KR" altLang="en-US" sz="2000" dirty="0">
                <a:latin typeface="+mj-ea"/>
                <a:ea typeface="+mj-ea"/>
              </a:rPr>
              <a:t>값 설명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en-US" altLang="ko-KR" sz="1600" dirty="0"/>
              <a:t>a </a:t>
            </a:r>
            <a:r>
              <a:rPr lang="ko-KR" altLang="en-US" sz="1600" dirty="0"/>
              <a:t>이상 </a:t>
            </a:r>
            <a:r>
              <a:rPr lang="en-US" altLang="ko-KR" sz="1600" dirty="0"/>
              <a:t>b </a:t>
            </a:r>
            <a:r>
              <a:rPr lang="ko-KR" altLang="en-US" sz="1600" dirty="0"/>
              <a:t>이하인 수</a:t>
            </a:r>
            <a:r>
              <a:rPr lang="en-US" altLang="ko-KR" sz="1600" dirty="0"/>
              <a:t> </a:t>
            </a:r>
            <a:r>
              <a:rPr lang="ko-KR" altLang="en-US" sz="1600" dirty="0"/>
              <a:t>중에서 </a:t>
            </a: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ko-KR" altLang="en-US" sz="1600" dirty="0"/>
              <a:t>제곱수와 세제곱수의 개수의 합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024792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10 (2/12) - </a:t>
            </a:r>
            <a:r>
              <a:rPr lang="ko-KR" altLang="en-US" dirty="0" err="1"/>
              <a:t>소수판별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CB2E23-2EBE-BB2B-F729-9CB08BD00DBA}"/>
              </a:ext>
            </a:extLst>
          </p:cNvPr>
          <p:cNvSpPr txBox="1"/>
          <p:nvPr/>
        </p:nvSpPr>
        <p:spPr>
          <a:xfrm>
            <a:off x="0" y="132417"/>
            <a:ext cx="6196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유형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함수 만들기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| 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난이도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★ ★ ★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7578F2-D939-989A-A45F-BBA6A70691FF}"/>
              </a:ext>
            </a:extLst>
          </p:cNvPr>
          <p:cNvSpPr txBox="1"/>
          <p:nvPr/>
        </p:nvSpPr>
        <p:spPr>
          <a:xfrm>
            <a:off x="481387" y="1327582"/>
            <a:ext cx="1587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나의 풀이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67B3AB1-48DD-5255-5960-72B5523A57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14" b="35818"/>
          <a:stretch/>
        </p:blipFill>
        <p:spPr>
          <a:xfrm>
            <a:off x="4764151" y="2325188"/>
            <a:ext cx="3639058" cy="24471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69C4EA-F516-2803-D9DE-6B788A7BF4E5}"/>
              </a:ext>
            </a:extLst>
          </p:cNvPr>
          <p:cNvSpPr txBox="1"/>
          <p:nvPr/>
        </p:nvSpPr>
        <p:spPr>
          <a:xfrm>
            <a:off x="4276471" y="1354936"/>
            <a:ext cx="3095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이 문제에서 배워갈 수 있는 것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4999C4-99CF-693A-E289-A9F2B36A6D22}"/>
              </a:ext>
            </a:extLst>
          </p:cNvPr>
          <p:cNvSpPr txBox="1"/>
          <p:nvPr/>
        </p:nvSpPr>
        <p:spPr>
          <a:xfrm>
            <a:off x="4687993" y="1840062"/>
            <a:ext cx="5368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소수를 구하는 다른 방법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 err="1"/>
              <a:t>에라토스테네스의</a:t>
            </a:r>
            <a:r>
              <a:rPr lang="ko-KR" altLang="en-US" dirty="0"/>
              <a:t> 체</a:t>
            </a:r>
            <a:endParaRPr lang="ko-KR" altLang="en-US" dirty="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0A436A1-546F-D63B-EF4D-D6EFE82634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1"/>
          <a:stretch/>
        </p:blipFill>
        <p:spPr>
          <a:xfrm>
            <a:off x="609601" y="1724268"/>
            <a:ext cx="3388542" cy="46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08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EB95DB-AEDB-D6A0-3B08-7C9CB8520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FA7AE-2F7E-7D40-CE1D-66A477B91C8E}"/>
              </a:ext>
            </a:extLst>
          </p:cNvPr>
          <p:cNvSpPr txBox="1"/>
          <p:nvPr/>
        </p:nvSpPr>
        <p:spPr>
          <a:xfrm>
            <a:off x="391886" y="597313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2"/>
              </a:rPr>
              <a:t>GitHub - python/</a:t>
            </a:r>
            <a:r>
              <a:rPr lang="en-US" altLang="ko-KR" sz="1200" dirty="0" err="1">
                <a:hlinkClick r:id="rId2"/>
              </a:rPr>
              <a:t>cpython</a:t>
            </a:r>
            <a:r>
              <a:rPr lang="en-US" altLang="ko-KR" sz="1200" dirty="0">
                <a:hlinkClick r:id="rId2"/>
              </a:rPr>
              <a:t>: The Python programming language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C35D9-15F3-C1EB-0DE8-BB102348FFAA}"/>
              </a:ext>
            </a:extLst>
          </p:cNvPr>
          <p:cNvSpPr txBox="1"/>
          <p:nvPr/>
        </p:nvSpPr>
        <p:spPr>
          <a:xfrm>
            <a:off x="391886" y="5603799"/>
            <a:ext cx="1412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latin typeface="+mj-ea"/>
                <a:ea typeface="+mj-ea"/>
              </a:rPr>
              <a:t>참고자료</a:t>
            </a:r>
            <a:endParaRPr lang="ko-KR" altLang="en-US" dirty="0"/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DAD5837-EFDE-EF3B-8654-5E31EC1CD6F5}"/>
              </a:ext>
            </a:extLst>
          </p:cNvPr>
          <p:cNvSpPr txBox="1"/>
          <p:nvPr/>
        </p:nvSpPr>
        <p:spPr>
          <a:xfrm>
            <a:off x="391886" y="6203963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ko-KR" altLang="en-US" dirty="0">
                <a:hlinkClick r:id="rId3"/>
              </a:rPr>
              <a:t>https://docs.python.org/3/library/itertools.html#itertools.permutations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3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1(1/3) – </a:t>
            </a:r>
            <a:r>
              <a:rPr lang="ko-KR" altLang="en-US" dirty="0"/>
              <a:t>사전식 순서로 정렬</a:t>
            </a:r>
            <a:r>
              <a:rPr lang="en-US" altLang="ko-KR" dirty="0"/>
              <a:t>/</a:t>
            </a:r>
            <a:r>
              <a:rPr lang="ko-KR" altLang="en-US" dirty="0" err="1"/>
              <a:t>인덱스찾기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05FD1C-973F-808A-B79B-5D48025A947F}"/>
              </a:ext>
            </a:extLst>
          </p:cNvPr>
          <p:cNvSpPr txBox="1"/>
          <p:nvPr/>
        </p:nvSpPr>
        <p:spPr>
          <a:xfrm>
            <a:off x="0" y="132417"/>
            <a:ext cx="6196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유형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: </a:t>
            </a:r>
            <a:r>
              <a:rPr lang="ko-KR" altLang="en-US" sz="1400" dirty="0" err="1">
                <a:solidFill>
                  <a:srgbClr val="24292F"/>
                </a:solidFill>
                <a:latin typeface="+mn-ea"/>
              </a:rPr>
              <a:t>한줄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 고치기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| 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난이도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★ ★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888960F-0C54-9E8C-B25C-B6B57793F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54936"/>
            <a:ext cx="5114897" cy="47661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3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51D348-8DB3-73FB-BCCF-8183F4F75066}"/>
              </a:ext>
            </a:extLst>
          </p:cNvPr>
          <p:cNvSpPr txBox="1"/>
          <p:nvPr/>
        </p:nvSpPr>
        <p:spPr>
          <a:xfrm>
            <a:off x="669471" y="1354936"/>
            <a:ext cx="4857205" cy="4670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문제</a:t>
            </a:r>
            <a:r>
              <a:rPr lang="en-US" altLang="ko-KR" dirty="0">
                <a:latin typeface="+mj-ea"/>
                <a:ea typeface="+mj-ea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어떤 단어가 </a:t>
            </a:r>
            <a:r>
              <a:rPr lang="en-US" altLang="ko-KR" sz="1400" dirty="0"/>
              <a:t>XX </a:t>
            </a:r>
            <a:r>
              <a:rPr lang="ko-KR" altLang="en-US" sz="1400" dirty="0"/>
              <a:t>사전의 몇 번째 단어인지 알고 싶습니다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XX </a:t>
            </a:r>
            <a:r>
              <a:rPr lang="ko-KR" altLang="en-US" sz="1400" dirty="0"/>
              <a:t>사전에는 대문자 알파벳 </a:t>
            </a:r>
            <a:r>
              <a:rPr lang="en-US" altLang="ko-KR" sz="1400" dirty="0"/>
              <a:t>'A', 'E', 'I', 'O', 'U'</a:t>
            </a:r>
            <a:r>
              <a:rPr lang="ko-KR" altLang="en-US" sz="1400" dirty="0"/>
              <a:t>를 사용해 만들 수 있는 길이가 </a:t>
            </a:r>
            <a:r>
              <a:rPr lang="en-US" altLang="ko-KR" sz="1400" dirty="0"/>
              <a:t>5 </a:t>
            </a:r>
            <a:r>
              <a:rPr lang="ko-KR" altLang="en-US" sz="1400" dirty="0"/>
              <a:t>이하인 모든 단어가 수록되어 있습니다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ko-KR" altLang="en-US" sz="1400" dirty="0"/>
              <a:t>사전의 첫 번째 단어는 </a:t>
            </a:r>
            <a:r>
              <a:rPr lang="en-US" altLang="ko-KR" sz="1400" dirty="0"/>
              <a:t>"A"</a:t>
            </a:r>
            <a:r>
              <a:rPr lang="ko-KR" altLang="en-US" sz="1400" dirty="0"/>
              <a:t>이고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그다음은</a:t>
            </a:r>
            <a:r>
              <a:rPr lang="ko-KR" altLang="en-US" sz="1400" dirty="0"/>
              <a:t> </a:t>
            </a:r>
            <a:r>
              <a:rPr lang="en-US" altLang="ko-KR" sz="1400" dirty="0"/>
              <a:t>"AA"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마지막 단어는 </a:t>
            </a:r>
            <a:r>
              <a:rPr lang="en-US" altLang="ko-KR" sz="1400" dirty="0"/>
              <a:t>"UUUUU"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문자열 </a:t>
            </a:r>
            <a:r>
              <a:rPr lang="en-US" altLang="ko-KR" sz="1400" dirty="0"/>
              <a:t>word</a:t>
            </a:r>
            <a:r>
              <a:rPr lang="ko-KR" altLang="en-US" sz="1400" dirty="0"/>
              <a:t>가 매개변수로 주어질 때</a:t>
            </a:r>
            <a:r>
              <a:rPr lang="en-US" altLang="ko-KR" sz="1400" dirty="0"/>
              <a:t>, word</a:t>
            </a:r>
            <a:r>
              <a:rPr lang="ko-KR" altLang="en-US" sz="1400" dirty="0"/>
              <a:t>가 사전의 몇 번째 단어인지 </a:t>
            </a:r>
            <a:r>
              <a:rPr lang="en-US" altLang="ko-KR" sz="1400" dirty="0"/>
              <a:t>return </a:t>
            </a:r>
            <a:r>
              <a:rPr lang="ko-KR" altLang="en-US" sz="1400" dirty="0"/>
              <a:t>하도록 </a:t>
            </a:r>
            <a:r>
              <a:rPr lang="en-US" altLang="ko-KR" sz="1400" dirty="0"/>
              <a:t>solution </a:t>
            </a:r>
            <a:r>
              <a:rPr lang="ko-KR" altLang="en-US" sz="1400" dirty="0"/>
              <a:t>함수를 작성했습니다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그러나</a:t>
            </a:r>
            <a:r>
              <a:rPr lang="en-US" altLang="ko-KR" sz="1400" dirty="0"/>
              <a:t>, </a:t>
            </a:r>
            <a:r>
              <a:rPr lang="ko-KR" altLang="en-US" sz="1400" dirty="0"/>
              <a:t>일부 코드가 잘못되어 코드가 바르게 동작하지 않습니다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주어진 코드가 모든 입력을 바르게 처리하도록 코드를 수정해주세요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코드는 </a:t>
            </a:r>
            <a:r>
              <a:rPr lang="en-US" altLang="ko-KR" sz="1400" dirty="0"/>
              <a:t>_</a:t>
            </a:r>
            <a:r>
              <a:rPr lang="ko-KR" altLang="en-US" sz="1400" b="1" dirty="0"/>
              <a:t>한 줄</a:t>
            </a:r>
            <a:r>
              <a:rPr lang="en-US" altLang="ko-KR" sz="1400" dirty="0"/>
              <a:t>_</a:t>
            </a:r>
            <a:r>
              <a:rPr lang="ko-KR" altLang="en-US" sz="1400" dirty="0"/>
              <a:t>만 수정해야 합니다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828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1(2/3) – </a:t>
            </a:r>
            <a:r>
              <a:rPr lang="ko-KR" altLang="en-US" dirty="0"/>
              <a:t>사전식 순서로 정렬</a:t>
            </a:r>
            <a:r>
              <a:rPr lang="en-US" altLang="ko-KR" dirty="0"/>
              <a:t>/</a:t>
            </a:r>
            <a:r>
              <a:rPr lang="ko-KR" altLang="en-US" dirty="0" err="1"/>
              <a:t>인덱스찾기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4052B4-E381-D2BC-B38D-E0EF874C1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54" y="2296037"/>
            <a:ext cx="3484884" cy="32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6E4E56-83D5-4E89-BC5F-216320838DDF}"/>
              </a:ext>
            </a:extLst>
          </p:cNvPr>
          <p:cNvSpPr txBox="1"/>
          <p:nvPr/>
        </p:nvSpPr>
        <p:spPr>
          <a:xfrm>
            <a:off x="537754" y="1926705"/>
            <a:ext cx="1587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+mj-ea"/>
                <a:ea typeface="+mj-ea"/>
              </a:rPr>
              <a:t>Initial_code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6EB045D-97C4-0227-6C40-17610D5F6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473" y="2296037"/>
            <a:ext cx="3385714" cy="324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23DE069-5D32-0FE9-EC0B-4225D0C9D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021" y="2296037"/>
            <a:ext cx="3614225" cy="324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34DE200-E9C6-0B2F-D7D5-4DC959A774B0}"/>
              </a:ext>
            </a:extLst>
          </p:cNvPr>
          <p:cNvSpPr txBox="1"/>
          <p:nvPr/>
        </p:nvSpPr>
        <p:spPr>
          <a:xfrm>
            <a:off x="4335860" y="1926705"/>
            <a:ext cx="1587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나의 풀이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7A6C0F-DF2D-733D-E617-C4836E110B58}"/>
              </a:ext>
            </a:extLst>
          </p:cNvPr>
          <p:cNvSpPr txBox="1"/>
          <p:nvPr/>
        </p:nvSpPr>
        <p:spPr>
          <a:xfrm>
            <a:off x="8040021" y="1926705"/>
            <a:ext cx="1587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+mj-ea"/>
                <a:ea typeface="+mj-ea"/>
              </a:rPr>
              <a:t>Ybmit</a:t>
            </a:r>
            <a:r>
              <a:rPr lang="ko-KR" altLang="en-US" dirty="0">
                <a:latin typeface="+mj-ea"/>
                <a:ea typeface="+mj-ea"/>
              </a:rPr>
              <a:t>제공 정답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30E499-3070-E137-46BE-0BA14BAD7CEC}"/>
              </a:ext>
            </a:extLst>
          </p:cNvPr>
          <p:cNvSpPr txBox="1"/>
          <p:nvPr/>
        </p:nvSpPr>
        <p:spPr>
          <a:xfrm>
            <a:off x="0" y="132417"/>
            <a:ext cx="6196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유형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: </a:t>
            </a:r>
            <a:r>
              <a:rPr lang="ko-KR" altLang="en-US" sz="1400" dirty="0" err="1">
                <a:solidFill>
                  <a:srgbClr val="24292F"/>
                </a:solidFill>
                <a:latin typeface="+mn-ea"/>
              </a:rPr>
              <a:t>한줄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 고치기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| 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난이도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★ ★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302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1(3/3) – </a:t>
            </a:r>
            <a:r>
              <a:rPr lang="ko-KR" altLang="en-US" dirty="0"/>
              <a:t>사전식 순서로 정렬</a:t>
            </a:r>
            <a:r>
              <a:rPr lang="en-US" altLang="ko-KR" dirty="0"/>
              <a:t>/</a:t>
            </a:r>
            <a:r>
              <a:rPr lang="ko-KR" altLang="en-US" dirty="0" err="1"/>
              <a:t>인덱스찾기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23DE069-5D32-0FE9-EC0B-4225D0C9D1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032"/>
          <a:stretch/>
        </p:blipFill>
        <p:spPr>
          <a:xfrm>
            <a:off x="317778" y="2398674"/>
            <a:ext cx="3614225" cy="11329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252BD9-9016-C088-7E41-CF63DE095FA3}"/>
              </a:ext>
            </a:extLst>
          </p:cNvPr>
          <p:cNvSpPr txBox="1"/>
          <p:nvPr/>
        </p:nvSpPr>
        <p:spPr>
          <a:xfrm>
            <a:off x="317778" y="1354936"/>
            <a:ext cx="3095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이 문제에서 배워갈 수 있는 것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DECD5F-CE57-D91B-DE74-A717958A99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150" r="33138"/>
          <a:stretch/>
        </p:blipFill>
        <p:spPr>
          <a:xfrm>
            <a:off x="790602" y="4982586"/>
            <a:ext cx="2416546" cy="11939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D8EF8F-DAB2-FA55-DD8C-E7450E7FF0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127"/>
          <a:stretch/>
        </p:blipFill>
        <p:spPr>
          <a:xfrm>
            <a:off x="3564943" y="4982586"/>
            <a:ext cx="3385714" cy="9030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C4006F-4904-8AFE-76D6-7D4BD1E89C15}"/>
              </a:ext>
            </a:extLst>
          </p:cNvPr>
          <p:cNvSpPr txBox="1"/>
          <p:nvPr/>
        </p:nvSpPr>
        <p:spPr>
          <a:xfrm>
            <a:off x="317778" y="2003423"/>
            <a:ext cx="5368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1.  ‘</a:t>
            </a:r>
            <a:r>
              <a:rPr lang="ko-KR" altLang="en-US" dirty="0">
                <a:latin typeface="+mn-ea"/>
              </a:rPr>
              <a:t>사전식 순서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를 구현하는 코드 </a:t>
            </a:r>
            <a:r>
              <a:rPr lang="en-US" altLang="ko-KR" dirty="0">
                <a:latin typeface="+mn-ea"/>
              </a:rPr>
              <a:t>– </a:t>
            </a:r>
            <a:r>
              <a:rPr lang="ko-KR" altLang="en-US" dirty="0">
                <a:latin typeface="+mn-ea"/>
              </a:rPr>
              <a:t>재귀함수를 사용하여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6B4599-D11F-9BA7-F6EB-1CF803F4BC26}"/>
              </a:ext>
            </a:extLst>
          </p:cNvPr>
          <p:cNvSpPr txBox="1"/>
          <p:nvPr/>
        </p:nvSpPr>
        <p:spPr>
          <a:xfrm>
            <a:off x="317778" y="4115914"/>
            <a:ext cx="5368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2. </a:t>
            </a:r>
            <a:r>
              <a:rPr lang="ko-KR" altLang="en-US" dirty="0">
                <a:latin typeface="+mn-ea"/>
              </a:rPr>
              <a:t>리스트를 탐색하여  같은 값을 가지는 원소의 인덱스 반환하기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7DC244-6C32-5D17-BD3B-D55856207A33}"/>
              </a:ext>
            </a:extLst>
          </p:cNvPr>
          <p:cNvSpPr txBox="1"/>
          <p:nvPr/>
        </p:nvSpPr>
        <p:spPr>
          <a:xfrm>
            <a:off x="790602" y="4579735"/>
            <a:ext cx="2307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2-1. </a:t>
            </a:r>
            <a:r>
              <a:rPr lang="ko-KR" altLang="en-US" dirty="0">
                <a:latin typeface="+mn-ea"/>
              </a:rPr>
              <a:t>행렬의 인덱스를 사용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924B2B-68B7-9F28-B684-1D652BB011CE}"/>
              </a:ext>
            </a:extLst>
          </p:cNvPr>
          <p:cNvSpPr txBox="1"/>
          <p:nvPr/>
        </p:nvSpPr>
        <p:spPr>
          <a:xfrm>
            <a:off x="3527932" y="4579735"/>
            <a:ext cx="2682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2-2. enumerate</a:t>
            </a:r>
            <a:r>
              <a:rPr lang="ko-KR" altLang="en-US" dirty="0">
                <a:latin typeface="+mn-ea"/>
              </a:rPr>
              <a:t>함수를 사용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179021E-212C-1824-9A8C-8A77D8843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497" y="1616193"/>
            <a:ext cx="3913332" cy="4424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3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EF4062-7FF5-75EB-5847-385CB26E4813}"/>
              </a:ext>
            </a:extLst>
          </p:cNvPr>
          <p:cNvSpPr txBox="1"/>
          <p:nvPr/>
        </p:nvSpPr>
        <p:spPr>
          <a:xfrm>
            <a:off x="7437122" y="1246861"/>
            <a:ext cx="2682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</a:rPr>
              <a:t>2-3. </a:t>
            </a:r>
            <a:r>
              <a:rPr lang="ko-KR" altLang="en-US" dirty="0">
                <a:latin typeface="+mn-ea"/>
              </a:rPr>
              <a:t>내장함수 </a:t>
            </a:r>
            <a:r>
              <a:rPr lang="en-US" altLang="ko-KR" dirty="0" err="1">
                <a:latin typeface="+mn-ea"/>
              </a:rPr>
              <a:t>list.index</a:t>
            </a:r>
            <a:r>
              <a:rPr lang="en-US" altLang="ko-KR" dirty="0">
                <a:latin typeface="+mn-ea"/>
              </a:rPr>
              <a:t>() </a:t>
            </a:r>
            <a:endParaRPr lang="ko-KR" altLang="en-US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1EA2A6-4C2B-4BEF-5DB1-564C3B568C30}"/>
              </a:ext>
            </a:extLst>
          </p:cNvPr>
          <p:cNvSpPr txBox="1"/>
          <p:nvPr/>
        </p:nvSpPr>
        <p:spPr>
          <a:xfrm>
            <a:off x="7437122" y="6041071"/>
            <a:ext cx="25900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+mn-ea"/>
              </a:rPr>
              <a:t>▲ </a:t>
            </a:r>
            <a:r>
              <a:rPr lang="en-US" altLang="ko-KR" sz="1200" dirty="0">
                <a:latin typeface="+mn-ea"/>
              </a:rPr>
              <a:t>index()</a:t>
            </a:r>
            <a:r>
              <a:rPr lang="ko-KR" altLang="en-US" sz="1200" dirty="0">
                <a:latin typeface="+mn-ea"/>
              </a:rPr>
              <a:t>의 내부 구현 코드</a:t>
            </a:r>
            <a:r>
              <a:rPr lang="en-US" altLang="ko-KR" sz="1200" dirty="0">
                <a:latin typeface="+mn-ea"/>
              </a:rPr>
              <a:t> 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DC4AC-C470-385A-0411-BC3B8691F5BA}"/>
              </a:ext>
            </a:extLst>
          </p:cNvPr>
          <p:cNvSpPr txBox="1"/>
          <p:nvPr/>
        </p:nvSpPr>
        <p:spPr>
          <a:xfrm>
            <a:off x="0" y="132417"/>
            <a:ext cx="6196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유형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: </a:t>
            </a:r>
            <a:r>
              <a:rPr lang="ko-KR" altLang="en-US" sz="1400" dirty="0" err="1">
                <a:solidFill>
                  <a:srgbClr val="24292F"/>
                </a:solidFill>
                <a:latin typeface="+mn-ea"/>
              </a:rPr>
              <a:t>한줄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 고치기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| 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난이도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★ ★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074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2 (1/2) – </a:t>
            </a:r>
            <a:r>
              <a:rPr lang="ko-KR" altLang="en-US" dirty="0"/>
              <a:t>글자수 세기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88B993-1016-E204-95E2-73E100F3015F}"/>
              </a:ext>
            </a:extLst>
          </p:cNvPr>
          <p:cNvSpPr txBox="1"/>
          <p:nvPr/>
        </p:nvSpPr>
        <p:spPr>
          <a:xfrm>
            <a:off x="791390" y="1354936"/>
            <a:ext cx="5526677" cy="4347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문제</a:t>
            </a:r>
            <a:r>
              <a:rPr lang="en-US" altLang="ko-KR" dirty="0">
                <a:latin typeface="+mj-ea"/>
                <a:ea typeface="+mj-ea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알파벳 소문자와 대문자로 구성된 문자열을 압축하려 합니다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압축이란 대표 문자와 대표 문자가 연속되는 개수를 함께 표현하는 것입니다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이때</a:t>
            </a:r>
            <a:r>
              <a:rPr lang="en-US" altLang="ko-KR" sz="1400" dirty="0"/>
              <a:t>, </a:t>
            </a:r>
            <a:r>
              <a:rPr lang="ko-KR" altLang="en-US" sz="1400" dirty="0"/>
              <a:t>대문자와 소문자는 구분하지 않으며</a:t>
            </a:r>
            <a:r>
              <a:rPr lang="en-US" altLang="ko-KR" sz="1400" dirty="0"/>
              <a:t>, </a:t>
            </a:r>
            <a:r>
              <a:rPr lang="ko-KR" altLang="en-US" sz="1400" dirty="0"/>
              <a:t>대표 문자는 소문자로 표현합니다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ko-KR" altLang="en-US" sz="1400" dirty="0"/>
              <a:t>문자열 </a:t>
            </a:r>
            <a:r>
              <a:rPr lang="en-US" altLang="ko-KR" sz="1400" dirty="0"/>
              <a:t>"</a:t>
            </a:r>
            <a:r>
              <a:rPr lang="en-US" altLang="ko-KR" sz="1400" dirty="0" err="1"/>
              <a:t>YYYYYbbbBbbBBBMmmM</a:t>
            </a:r>
            <a:r>
              <a:rPr lang="en-US" altLang="ko-KR" sz="1400" dirty="0"/>
              <a:t>"</a:t>
            </a:r>
            <a:r>
              <a:rPr lang="ko-KR" altLang="en-US" sz="1400" dirty="0"/>
              <a:t>을 압축하면 </a:t>
            </a:r>
            <a:r>
              <a:rPr lang="en-US" altLang="ko-KR" sz="1400" dirty="0"/>
              <a:t>"y5b9m4"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문자열 </a:t>
            </a:r>
            <a:r>
              <a:rPr lang="en-US" altLang="ko-KR" sz="1400" dirty="0"/>
              <a:t>s</a:t>
            </a:r>
            <a:r>
              <a:rPr lang="ko-KR" altLang="en-US" sz="1400" dirty="0"/>
              <a:t>가 매개변수로 주어질 때</a:t>
            </a:r>
            <a:r>
              <a:rPr lang="en-US" altLang="ko-KR" sz="1400" dirty="0"/>
              <a:t>, s</a:t>
            </a:r>
            <a:r>
              <a:rPr lang="ko-KR" altLang="en-US" sz="1400" dirty="0"/>
              <a:t>를 압축한 문자열을 </a:t>
            </a:r>
            <a:r>
              <a:rPr lang="en-US" altLang="ko-KR" sz="1400" dirty="0"/>
              <a:t>return </a:t>
            </a:r>
            <a:r>
              <a:rPr lang="ko-KR" altLang="en-US" sz="1400" dirty="0"/>
              <a:t>하도록 </a:t>
            </a:r>
            <a:r>
              <a:rPr lang="en-US" altLang="ko-KR" sz="1400" dirty="0"/>
              <a:t>solution </a:t>
            </a:r>
            <a:r>
              <a:rPr lang="ko-KR" altLang="en-US" sz="1400" dirty="0"/>
              <a:t>함수를 작성했습니다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그러나</a:t>
            </a:r>
            <a:r>
              <a:rPr lang="en-US" altLang="ko-KR" sz="1400" dirty="0"/>
              <a:t>, </a:t>
            </a:r>
            <a:r>
              <a:rPr lang="ko-KR" altLang="en-US" sz="1400" dirty="0"/>
              <a:t>일부 코드가 잘못되어 코드가 바르게 동작하지 않습니다</a:t>
            </a:r>
            <a:r>
              <a:rPr lang="en-US" altLang="ko-KR" sz="14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주어진 코드가 모든 입력을 바르게 처리하도록 코드를 수정해주세요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코드는 </a:t>
            </a:r>
            <a:r>
              <a:rPr lang="en-US" altLang="ko-KR" sz="1400" dirty="0"/>
              <a:t>_</a:t>
            </a:r>
            <a:r>
              <a:rPr lang="ko-KR" altLang="en-US" sz="1400" dirty="0"/>
              <a:t>한 줄</a:t>
            </a:r>
            <a:r>
              <a:rPr lang="en-US" altLang="ko-KR" sz="1400" dirty="0"/>
              <a:t>_</a:t>
            </a:r>
            <a:r>
              <a:rPr lang="ko-KR" altLang="en-US" sz="1400" dirty="0"/>
              <a:t>만 수정해야 합니다</a:t>
            </a:r>
            <a:r>
              <a:rPr lang="en-US" altLang="ko-KR" sz="1400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7B4788-329E-BF1C-6B0B-8602E68B0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017" y="1354936"/>
            <a:ext cx="4210595" cy="48169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3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21DFEC-00AE-6B8D-86F6-6723ABCF191B}"/>
              </a:ext>
            </a:extLst>
          </p:cNvPr>
          <p:cNvSpPr txBox="1"/>
          <p:nvPr/>
        </p:nvSpPr>
        <p:spPr>
          <a:xfrm>
            <a:off x="0" y="132417"/>
            <a:ext cx="6196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유형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: </a:t>
            </a:r>
            <a:r>
              <a:rPr lang="ko-KR" altLang="en-US" sz="1400" dirty="0" err="1">
                <a:solidFill>
                  <a:srgbClr val="24292F"/>
                </a:solidFill>
                <a:latin typeface="+mn-ea"/>
              </a:rPr>
              <a:t>한줄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 고치기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| 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난이도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★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590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2 (2/2) – </a:t>
            </a:r>
            <a:r>
              <a:rPr lang="ko-KR" altLang="en-US" dirty="0"/>
              <a:t>글자수 세기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1BFC4C-70EC-6306-7243-DB8025638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34" y="2311846"/>
            <a:ext cx="3513673" cy="25545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89BEB1-4916-450C-FB3C-049C9EB12473}"/>
              </a:ext>
            </a:extLst>
          </p:cNvPr>
          <p:cNvSpPr txBox="1"/>
          <p:nvPr/>
        </p:nvSpPr>
        <p:spPr>
          <a:xfrm>
            <a:off x="537754" y="1926705"/>
            <a:ext cx="1587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+mj-ea"/>
                <a:ea typeface="+mj-ea"/>
              </a:rPr>
              <a:t>Initial_code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4643F8-DB39-6F61-5096-5DC585825ABE}"/>
              </a:ext>
            </a:extLst>
          </p:cNvPr>
          <p:cNvSpPr txBox="1"/>
          <p:nvPr/>
        </p:nvSpPr>
        <p:spPr>
          <a:xfrm>
            <a:off x="4295206" y="1926705"/>
            <a:ext cx="1587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나의 풀이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EA4642-7CD7-1F5F-3A2F-5968CF344710}"/>
              </a:ext>
            </a:extLst>
          </p:cNvPr>
          <p:cNvSpPr txBox="1"/>
          <p:nvPr/>
        </p:nvSpPr>
        <p:spPr>
          <a:xfrm>
            <a:off x="8002919" y="1168856"/>
            <a:ext cx="3744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+mj-ea"/>
                <a:ea typeface="+mj-ea"/>
              </a:rPr>
              <a:t>Ybmit</a:t>
            </a:r>
            <a:r>
              <a:rPr lang="ko-KR" altLang="en-US" dirty="0">
                <a:latin typeface="+mj-ea"/>
                <a:ea typeface="+mj-ea"/>
              </a:rPr>
              <a:t>제공 정답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문제와 </a:t>
            </a:r>
            <a:r>
              <a:rPr lang="ko-KR" altLang="en-US" sz="1200" dirty="0" err="1">
                <a:latin typeface="+mn-ea"/>
              </a:rPr>
              <a:t>아예다른</a:t>
            </a:r>
            <a:r>
              <a:rPr lang="ko-KR" altLang="en-US" sz="1200" dirty="0">
                <a:latin typeface="+mn-ea"/>
              </a:rPr>
              <a:t> 솔루션</a:t>
            </a:r>
            <a:r>
              <a:rPr lang="en-US" altLang="ko-KR" sz="1200" dirty="0"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A9C209E-0F1B-872F-FBBB-75DFF658A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206" y="2296037"/>
            <a:ext cx="3515216" cy="277216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7753B14-F999-0989-CCE6-3037669BB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658" y="1538188"/>
            <a:ext cx="3131171" cy="496763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278867F-A115-67E2-5FDC-75F67645E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071" y="4962814"/>
            <a:ext cx="3743272" cy="2107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DC73ED-297E-A685-3607-E03FE1B2A559}"/>
              </a:ext>
            </a:extLst>
          </p:cNvPr>
          <p:cNvSpPr txBox="1"/>
          <p:nvPr/>
        </p:nvSpPr>
        <p:spPr>
          <a:xfrm>
            <a:off x="0" y="132417"/>
            <a:ext cx="6196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유형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: </a:t>
            </a:r>
            <a:r>
              <a:rPr lang="ko-KR" altLang="en-US" sz="1400" dirty="0" err="1">
                <a:solidFill>
                  <a:srgbClr val="24292F"/>
                </a:solidFill>
                <a:latin typeface="+mn-ea"/>
              </a:rPr>
              <a:t>한줄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 고치기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| 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난이도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★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2578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3 (1/2) - </a:t>
            </a:r>
            <a:r>
              <a:rPr lang="ko-KR" altLang="en-US" dirty="0" err="1"/>
              <a:t>연산식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0CAC47-9C68-605E-D775-F8DFEFFFFD97}"/>
              </a:ext>
            </a:extLst>
          </p:cNvPr>
          <p:cNvSpPr txBox="1"/>
          <p:nvPr/>
        </p:nvSpPr>
        <p:spPr>
          <a:xfrm>
            <a:off x="538842" y="1214921"/>
            <a:ext cx="5130438" cy="505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>
                <a:latin typeface="+mj-ea"/>
                <a:ea typeface="+mj-ea"/>
              </a:rPr>
              <a:t>문제</a:t>
            </a:r>
            <a:r>
              <a:rPr lang="en-US" altLang="ko-KR" dirty="0">
                <a:latin typeface="+mj-ea"/>
                <a:ea typeface="+mj-ea"/>
              </a:rPr>
              <a:t>3</a:t>
            </a:r>
          </a:p>
          <a:p>
            <a:pPr>
              <a:lnSpc>
                <a:spcPct val="120000"/>
              </a:lnSpc>
            </a:pPr>
            <a:r>
              <a:rPr lang="ko-KR" altLang="en-US" sz="1400" dirty="0"/>
              <a:t>정확히 </a:t>
            </a:r>
            <a:r>
              <a:rPr lang="en-US" altLang="ko-KR" sz="1400" dirty="0"/>
              <a:t>n </a:t>
            </a:r>
            <a:r>
              <a:rPr lang="ko-KR" altLang="en-US" sz="1400" dirty="0"/>
              <a:t>일 연속으로 스키장 이용하는데 필요한 최소 비용을 계산하려 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다음은 스키장에서 판매하는 이용권입니다</a:t>
            </a:r>
            <a:r>
              <a:rPr lang="en-US" altLang="ko-KR" sz="1400" dirty="0"/>
              <a:t>.</a:t>
            </a:r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ko-KR" altLang="en-US" sz="1400" dirty="0"/>
              <a:t>예를 들어 </a:t>
            </a:r>
            <a:r>
              <a:rPr lang="en-US" altLang="ko-KR" sz="1400" dirty="0" err="1"/>
              <a:t>one_day_price</a:t>
            </a:r>
            <a:r>
              <a:rPr lang="en-US" altLang="ko-KR" sz="1400" dirty="0"/>
              <a:t> = 3, </a:t>
            </a:r>
            <a:r>
              <a:rPr lang="en-US" altLang="ko-KR" sz="1400" dirty="0" err="1"/>
              <a:t>multi_day</a:t>
            </a:r>
            <a:r>
              <a:rPr lang="en-US" altLang="ko-KR" sz="1400" dirty="0"/>
              <a:t> = 5, </a:t>
            </a:r>
            <a:r>
              <a:rPr lang="en-US" altLang="ko-KR" sz="1400" dirty="0" err="1"/>
              <a:t>multi_day_price</a:t>
            </a:r>
            <a:r>
              <a:rPr lang="en-US" altLang="ko-KR" sz="1400" dirty="0"/>
              <a:t> = 14</a:t>
            </a:r>
            <a:r>
              <a:rPr lang="ko-KR" altLang="en-US" sz="1400" dirty="0"/>
              <a:t>라면</a:t>
            </a:r>
            <a:r>
              <a:rPr lang="en-US" altLang="ko-KR" sz="1400" dirty="0"/>
              <a:t>, 1</a:t>
            </a:r>
            <a:r>
              <a:rPr lang="ko-KR" altLang="en-US" sz="1400" dirty="0"/>
              <a:t>일 이용권은 </a:t>
            </a:r>
            <a:r>
              <a:rPr lang="en-US" altLang="ko-KR" sz="1400" dirty="0"/>
              <a:t>3</a:t>
            </a:r>
            <a:r>
              <a:rPr lang="ko-KR" altLang="en-US" sz="1400" dirty="0"/>
              <a:t>원</a:t>
            </a:r>
            <a:r>
              <a:rPr lang="en-US" altLang="ko-KR" sz="1400" dirty="0"/>
              <a:t>, 5</a:t>
            </a:r>
            <a:r>
              <a:rPr lang="ko-KR" altLang="en-US" sz="1400" dirty="0"/>
              <a:t>일 이용권은 </a:t>
            </a:r>
            <a:r>
              <a:rPr lang="en-US" altLang="ko-KR" sz="1400" dirty="0"/>
              <a:t>14</a:t>
            </a:r>
            <a:r>
              <a:rPr lang="ko-KR" altLang="en-US" sz="1400" dirty="0"/>
              <a:t>원입니다</a:t>
            </a:r>
            <a:r>
              <a:rPr lang="en-US" altLang="ko-KR" sz="1400" dirty="0"/>
              <a:t>. n = 6</a:t>
            </a:r>
            <a:r>
              <a:rPr lang="ko-KR" altLang="en-US" sz="1400" dirty="0"/>
              <a:t>일 때 정확히 </a:t>
            </a:r>
            <a:r>
              <a:rPr lang="en-US" altLang="ko-KR" sz="1400" dirty="0"/>
              <a:t>6</a:t>
            </a:r>
            <a:r>
              <a:rPr lang="ko-KR" altLang="en-US" sz="1400" dirty="0"/>
              <a:t>일 연속으로 스키장을 이용하는데 필요한 비용은 다음과 같이 계산합니다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1</a:t>
            </a:r>
            <a:r>
              <a:rPr lang="ko-KR" altLang="en-US" sz="1400" dirty="0"/>
              <a:t>일 이용권 </a:t>
            </a:r>
            <a:r>
              <a:rPr lang="en-US" altLang="ko-KR" sz="1400" dirty="0"/>
              <a:t>x 6</a:t>
            </a:r>
            <a:r>
              <a:rPr lang="ko-KR" altLang="en-US" sz="1400" dirty="0"/>
              <a:t>장 → </a:t>
            </a:r>
            <a:r>
              <a:rPr lang="en-US" altLang="ko-KR" sz="1400" dirty="0"/>
              <a:t>6 x 3</a:t>
            </a:r>
            <a:r>
              <a:rPr lang="ko-KR" altLang="en-US" sz="1400" dirty="0"/>
              <a:t>원 </a:t>
            </a:r>
            <a:r>
              <a:rPr lang="en-US" altLang="ko-KR" sz="1400" dirty="0"/>
              <a:t>= 18</a:t>
            </a:r>
            <a:r>
              <a:rPr lang="ko-KR" altLang="en-US" sz="1400" dirty="0"/>
              <a:t>원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1</a:t>
            </a:r>
            <a:r>
              <a:rPr lang="ko-KR" altLang="en-US" sz="1400" dirty="0"/>
              <a:t>일 이용권 </a:t>
            </a:r>
            <a:r>
              <a:rPr lang="en-US" altLang="ko-KR" sz="1400" dirty="0"/>
              <a:t>x 1</a:t>
            </a:r>
            <a:r>
              <a:rPr lang="ko-KR" altLang="en-US" sz="1400" dirty="0"/>
              <a:t>장 </a:t>
            </a:r>
            <a:r>
              <a:rPr lang="en-US" altLang="ko-KR" sz="1400" dirty="0"/>
              <a:t>+ 5</a:t>
            </a:r>
            <a:r>
              <a:rPr lang="ko-KR" altLang="en-US" sz="1400" dirty="0"/>
              <a:t>일 이용권 </a:t>
            </a:r>
            <a:r>
              <a:rPr lang="en-US" altLang="ko-KR" sz="1400" dirty="0"/>
              <a:t>x 1 </a:t>
            </a:r>
            <a:r>
              <a:rPr lang="ko-KR" altLang="en-US" sz="1400" dirty="0"/>
              <a:t>장 → </a:t>
            </a:r>
            <a:r>
              <a:rPr lang="en-US" altLang="ko-KR" sz="1400" dirty="0"/>
              <a:t>1 x 3</a:t>
            </a:r>
            <a:r>
              <a:rPr lang="ko-KR" altLang="en-US" sz="1400" dirty="0"/>
              <a:t>원 </a:t>
            </a:r>
            <a:r>
              <a:rPr lang="en-US" altLang="ko-KR" sz="1400" dirty="0"/>
              <a:t>+ 1 x 14</a:t>
            </a:r>
            <a:r>
              <a:rPr lang="ko-KR" altLang="en-US" sz="1400" dirty="0"/>
              <a:t>원 </a:t>
            </a:r>
            <a:r>
              <a:rPr lang="en-US" altLang="ko-KR" sz="1400" dirty="0"/>
              <a:t>= 17</a:t>
            </a:r>
            <a:r>
              <a:rPr lang="ko-KR" altLang="en-US" sz="1400" dirty="0"/>
              <a:t>원</a:t>
            </a:r>
          </a:p>
          <a:p>
            <a:pPr>
              <a:lnSpc>
                <a:spcPct val="120000"/>
              </a:lnSpc>
            </a:pPr>
            <a:endParaRPr lang="ko-KR" altLang="en-US" sz="1400" dirty="0"/>
          </a:p>
          <a:p>
            <a:pPr>
              <a:lnSpc>
                <a:spcPct val="120000"/>
              </a:lnSpc>
            </a:pPr>
            <a:r>
              <a:rPr lang="ko-KR" altLang="en-US" sz="1400" dirty="0"/>
              <a:t>따라서 정확히 </a:t>
            </a:r>
            <a:r>
              <a:rPr lang="en-US" altLang="ko-KR" sz="1400" dirty="0"/>
              <a:t>6</a:t>
            </a:r>
            <a:r>
              <a:rPr lang="ko-KR" altLang="en-US" sz="1400" dirty="0"/>
              <a:t>일 연속 스키장을 이용하려면 최소 </a:t>
            </a:r>
            <a:r>
              <a:rPr lang="en-US" altLang="ko-KR" sz="1400" dirty="0"/>
              <a:t>17</a:t>
            </a:r>
            <a:r>
              <a:rPr lang="ko-KR" altLang="en-US" sz="1400" dirty="0"/>
              <a:t>원이 듭니다</a:t>
            </a:r>
            <a:r>
              <a:rPr lang="en-US" altLang="ko-KR" sz="1400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※ </a:t>
            </a:r>
            <a:r>
              <a:rPr lang="ko-KR" altLang="en-US" sz="1400" dirty="0"/>
              <a:t>스키장을 정확히 </a:t>
            </a:r>
            <a:r>
              <a:rPr lang="en-US" altLang="ko-KR" sz="1400" dirty="0"/>
              <a:t>6</a:t>
            </a:r>
            <a:r>
              <a:rPr lang="ko-KR" altLang="en-US" sz="1400" dirty="0"/>
              <a:t>일간 이용해야 하므로 </a:t>
            </a:r>
            <a:r>
              <a:rPr lang="en-US" altLang="ko-KR" sz="1400" dirty="0"/>
              <a:t>5</a:t>
            </a:r>
            <a:r>
              <a:rPr lang="ko-KR" altLang="en-US" sz="1400" dirty="0"/>
              <a:t>일 이용권을 두 장 살 수는 없습니다</a:t>
            </a:r>
            <a:r>
              <a:rPr lang="en-US" altLang="ko-KR" sz="1400" dirty="0"/>
              <a:t>.</a:t>
            </a:r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en-US" altLang="ko-KR" sz="1400" dirty="0"/>
              <a:t>solution </a:t>
            </a:r>
            <a:r>
              <a:rPr lang="ko-KR" altLang="en-US" sz="1400" dirty="0"/>
              <a:t>함수의 매개변수로 </a:t>
            </a:r>
            <a:r>
              <a:rPr lang="en-US" altLang="ko-KR" sz="1400" dirty="0" err="1"/>
              <a:t>one_day_price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multi_day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multi_day_price</a:t>
            </a:r>
            <a:r>
              <a:rPr lang="en-US" altLang="ko-KR" sz="1400" dirty="0"/>
              <a:t>, n</a:t>
            </a:r>
            <a:r>
              <a:rPr lang="ko-KR" altLang="en-US" sz="1400" dirty="0"/>
              <a:t>가 주어집니다</a:t>
            </a:r>
            <a:r>
              <a:rPr lang="en-US" altLang="ko-KR" sz="1400" dirty="0"/>
              <a:t>. </a:t>
            </a:r>
          </a:p>
          <a:p>
            <a:pPr>
              <a:lnSpc>
                <a:spcPct val="120000"/>
              </a:lnSpc>
            </a:pP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ko-KR" altLang="en-US" sz="1400" dirty="0"/>
              <a:t>이때 정확히 </a:t>
            </a:r>
            <a:r>
              <a:rPr lang="en-US" altLang="ko-KR" sz="1400" dirty="0"/>
              <a:t>n</a:t>
            </a:r>
            <a:r>
              <a:rPr lang="ko-KR" altLang="en-US" sz="1400" dirty="0"/>
              <a:t>일 연속 스키장을 이용하는데 필요한 최소 금액을 계산해서 </a:t>
            </a:r>
            <a:r>
              <a:rPr lang="en-US" altLang="ko-KR" sz="1400" dirty="0"/>
              <a:t>return </a:t>
            </a:r>
            <a:r>
              <a:rPr lang="ko-KR" altLang="en-US" sz="1400" dirty="0"/>
              <a:t>하도록 </a:t>
            </a:r>
            <a:r>
              <a:rPr lang="en-US" altLang="ko-KR" sz="1400" dirty="0"/>
              <a:t>solution </a:t>
            </a:r>
            <a:r>
              <a:rPr lang="ko-KR" altLang="en-US" sz="1400" dirty="0"/>
              <a:t>함수를 작성했습니다</a:t>
            </a:r>
            <a:r>
              <a:rPr lang="en-US" altLang="ko-KR" sz="1400" dirty="0"/>
              <a:t>. </a:t>
            </a:r>
          </a:p>
          <a:p>
            <a:pPr>
              <a:lnSpc>
                <a:spcPct val="120000"/>
              </a:lnSpc>
            </a:pPr>
            <a:r>
              <a:rPr lang="en-US" altLang="ko-KR" sz="1400" dirty="0"/>
              <a:t>…(</a:t>
            </a:r>
            <a:r>
              <a:rPr lang="ko-KR" altLang="en-US" sz="1400" dirty="0"/>
              <a:t>중략</a:t>
            </a:r>
            <a:r>
              <a:rPr lang="en-US" altLang="ko-KR" sz="1400" dirty="0"/>
              <a:t>)…</a:t>
            </a:r>
            <a:r>
              <a:rPr lang="ko-KR" altLang="en-US" sz="1400" dirty="0"/>
              <a:t>코드는 </a:t>
            </a:r>
            <a:r>
              <a:rPr lang="en-US" altLang="ko-KR" sz="1400" dirty="0"/>
              <a:t>_**</a:t>
            </a:r>
            <a:r>
              <a:rPr lang="ko-KR" altLang="en-US" sz="1400" dirty="0"/>
              <a:t>한 줄**</a:t>
            </a:r>
            <a:r>
              <a:rPr lang="en-US" altLang="ko-KR" sz="1400" dirty="0"/>
              <a:t>_</a:t>
            </a:r>
            <a:r>
              <a:rPr lang="ko-KR" altLang="en-US" sz="1400" dirty="0"/>
              <a:t>만 수정해야 합니다</a:t>
            </a:r>
            <a:r>
              <a:rPr lang="en-US" altLang="ko-KR" sz="1400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7844EB4-B146-1AFF-01B2-613D50E2D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002" y="231505"/>
            <a:ext cx="4010072" cy="12157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3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300759-C910-A598-5774-D34C38698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002" y="1642921"/>
            <a:ext cx="4372628" cy="47250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algn="ctr" rotWithShape="0">
              <a:prstClr val="black">
                <a:alpha val="23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42EF78-AB1F-EC13-3137-89ACAE555E20}"/>
              </a:ext>
            </a:extLst>
          </p:cNvPr>
          <p:cNvSpPr txBox="1"/>
          <p:nvPr/>
        </p:nvSpPr>
        <p:spPr>
          <a:xfrm>
            <a:off x="0" y="132417"/>
            <a:ext cx="6196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유형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: </a:t>
            </a:r>
            <a:r>
              <a:rPr lang="ko-KR" altLang="en-US" sz="1400" dirty="0" err="1">
                <a:solidFill>
                  <a:srgbClr val="24292F"/>
                </a:solidFill>
                <a:latin typeface="+mn-ea"/>
              </a:rPr>
              <a:t>한줄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 고치기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| 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난이도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★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9053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</a:t>
            </a:r>
            <a:r>
              <a:rPr lang="en-US" altLang="ko-KR" dirty="0"/>
              <a:t>3 (2/2) - </a:t>
            </a:r>
            <a:r>
              <a:rPr lang="ko-KR" altLang="en-US" dirty="0" err="1"/>
              <a:t>연산식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2A1F14-4080-03AD-0754-2DC3F490F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5BBEA4-9C49-E3AD-B2F8-5764933A2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07" y="2015285"/>
            <a:ext cx="9000000" cy="13939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7AE7A8-00AD-A8D3-B3A7-F8767332DD9A}"/>
              </a:ext>
            </a:extLst>
          </p:cNvPr>
          <p:cNvSpPr txBox="1"/>
          <p:nvPr/>
        </p:nvSpPr>
        <p:spPr>
          <a:xfrm>
            <a:off x="908107" y="1645953"/>
            <a:ext cx="1587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+mj-ea"/>
                <a:ea typeface="+mj-ea"/>
              </a:rPr>
              <a:t>Initial_code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189136B-1072-0F48-E89D-0C1852815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07" y="4085762"/>
            <a:ext cx="9000000" cy="16516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780930-8845-E841-ABEE-2454D2E4E04B}"/>
              </a:ext>
            </a:extLst>
          </p:cNvPr>
          <p:cNvSpPr txBox="1"/>
          <p:nvPr/>
        </p:nvSpPr>
        <p:spPr>
          <a:xfrm>
            <a:off x="908106" y="3751335"/>
            <a:ext cx="1587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나의 풀이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66E2CD-6784-D838-6986-46CD3848BF9F}"/>
              </a:ext>
            </a:extLst>
          </p:cNvPr>
          <p:cNvSpPr txBox="1"/>
          <p:nvPr/>
        </p:nvSpPr>
        <p:spPr>
          <a:xfrm>
            <a:off x="0" y="132417"/>
            <a:ext cx="6196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유형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: </a:t>
            </a:r>
            <a:r>
              <a:rPr lang="ko-KR" altLang="en-US" sz="1400" dirty="0" err="1">
                <a:solidFill>
                  <a:srgbClr val="24292F"/>
                </a:solidFill>
                <a:latin typeface="+mn-ea"/>
              </a:rPr>
              <a:t>한줄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 고치기 </a:t>
            </a:r>
            <a:r>
              <a:rPr lang="en-US" altLang="ko-KR" sz="1400" dirty="0">
                <a:solidFill>
                  <a:srgbClr val="24292F"/>
                </a:solidFill>
                <a:latin typeface="+mn-ea"/>
              </a:rPr>
              <a:t>| </a:t>
            </a:r>
            <a:r>
              <a:rPr lang="ko-KR" altLang="en-US" sz="1400" dirty="0">
                <a:solidFill>
                  <a:srgbClr val="24292F"/>
                </a:solidFill>
                <a:latin typeface="+mn-ea"/>
              </a:rPr>
              <a:t>난이도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★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54260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프리젠테이션 7 Bold"/>
        <a:ea typeface="프리젠테이션 7 Bold"/>
        <a:cs typeface=""/>
      </a:majorFont>
      <a:minorFont>
        <a:latin typeface="프리젠테이션 4 Regular"/>
        <a:ea typeface="프리젠테이션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7baa286-403d-47f5-b66e-f91cf776a048">
      <Terms xmlns="http://schemas.microsoft.com/office/infopath/2007/PartnerControls"/>
    </lcf76f155ced4ddcb4097134ff3c332f>
    <TaxCatchAll xmlns="48174e24-f607-4aa6-9ac3-a9fcbbb9a1e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7603A81A6F1444B3766D6021F19B96" ma:contentTypeVersion="14" ma:contentTypeDescription="Create a new document." ma:contentTypeScope="" ma:versionID="612f258e7da0ea7a194bb25a78ea6f5e">
  <xsd:schema xmlns:xsd="http://www.w3.org/2001/XMLSchema" xmlns:xs="http://www.w3.org/2001/XMLSchema" xmlns:p="http://schemas.microsoft.com/office/2006/metadata/properties" xmlns:ns2="b7baa286-403d-47f5-b66e-f91cf776a048" xmlns:ns3="48174e24-f607-4aa6-9ac3-a9fcbbb9a1ec" targetNamespace="http://schemas.microsoft.com/office/2006/metadata/properties" ma:root="true" ma:fieldsID="407bda728b31b0a8730b08e38a61be04" ns2:_="" ns3:_="">
    <xsd:import namespace="b7baa286-403d-47f5-b66e-f91cf776a048"/>
    <xsd:import namespace="48174e24-f607-4aa6-9ac3-a9fcbbb9a1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aa286-403d-47f5-b66e-f91cf776a0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8c9c0dcf-c05a-4c53-85a3-b320510381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74e24-f607-4aa6-9ac3-a9fcbbb9a1e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0e6cbca1-fdb3-4b68-ad48-6c6183f0710c}" ma:internalName="TaxCatchAll" ma:showField="CatchAllData" ma:web="48174e24-f607-4aa6-9ac3-a9fcbbb9a1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999F33-EB68-406A-8122-10978A7349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DB2735-33AF-4093-81F9-2DEFCB06E690}">
  <ds:schemaRefs>
    <ds:schemaRef ds:uri="48174e24-f607-4aa6-9ac3-a9fcbbb9a1ec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b7baa286-403d-47f5-b66e-f91cf776a048"/>
    <ds:schemaRef ds:uri="http://schemas.microsoft.com/office/infopath/2007/PartnerControls"/>
    <ds:schemaRef ds:uri="http://purl.org/dc/terms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B4C2A07-1FD4-4372-969F-88F4B803D8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baa286-403d-47f5-b66e-f91cf776a048"/>
    <ds:schemaRef ds:uri="48174e24-f607-4aa6-9ac3-a9fcbbb9a1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1274</TotalTime>
  <Words>2258</Words>
  <Application>Microsoft Office PowerPoint</Application>
  <PresentationFormat>와이드스크린</PresentationFormat>
  <Paragraphs>292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프리젠테이션 7 Bold</vt:lpstr>
      <vt:lpstr>Arial</vt:lpstr>
      <vt:lpstr>프리젠테이션 4 Regular</vt:lpstr>
      <vt:lpstr>맑은 고딕 Semilight</vt:lpstr>
      <vt:lpstr>Wingdings</vt:lpstr>
      <vt:lpstr>맑은 고딕</vt:lpstr>
      <vt:lpstr>Consolas</vt:lpstr>
      <vt:lpstr>1_Office 테마</vt:lpstr>
      <vt:lpstr>신입생세미나 python 문제풀이 1급 4차</vt:lpstr>
      <vt:lpstr>PowerPoint 프레젠테이션</vt:lpstr>
      <vt:lpstr>문제1(1/3) – 사전식 순서로 정렬/인덱스찾기 </vt:lpstr>
      <vt:lpstr>문제1(2/3) – 사전식 순서로 정렬/인덱스찾기 </vt:lpstr>
      <vt:lpstr>문제1(3/3) – 사전식 순서로 정렬/인덱스찾기 </vt:lpstr>
      <vt:lpstr>문제2 (1/2) – 글자수 세기</vt:lpstr>
      <vt:lpstr>문제2 (2/2) – 글자수 세기</vt:lpstr>
      <vt:lpstr>문제3 (1/2) - 연산식</vt:lpstr>
      <vt:lpstr>문제3 (2/2) - 연산식</vt:lpstr>
      <vt:lpstr>문제4 (1/2) – 2차원 배열 탐색/연산</vt:lpstr>
      <vt:lpstr>문제4 (2/2) – 2차원 배열 탐색/연산</vt:lpstr>
      <vt:lpstr>문제5 (1/2) – 문자열 다루기</vt:lpstr>
      <vt:lpstr>문제5 (2/2) – 문자열 다루기</vt:lpstr>
      <vt:lpstr>문제6 (1/2) – 1의 자리 숫자 반복해서 연산</vt:lpstr>
      <vt:lpstr>문제6 (2/2) – 1의 자리 숫자 반복해서 연산</vt:lpstr>
      <vt:lpstr>문제7 (1/2) – 클래스, 상속, 메소드</vt:lpstr>
      <vt:lpstr>문제7 (2/2) – 클래스, 상속, 메소드</vt:lpstr>
      <vt:lpstr>문제8 (1/8*) – 카드 위치 찾기 (중복 없는 순열)</vt:lpstr>
      <vt:lpstr>문제8 (2/8*) – 카드 위치 찾기 (중복 없는 순열)</vt:lpstr>
      <vt:lpstr>문제8 (3/8*) – 카드 위치 찾기 (중복 없는 순열)</vt:lpstr>
      <vt:lpstr>문제8 (4/8*) – 카드 위치 찾기 (중복 없는 순열)</vt:lpstr>
      <vt:lpstr>문제9 (1/2) - 연산식</vt:lpstr>
      <vt:lpstr>문제9 (2/2) - 연산식</vt:lpstr>
      <vt:lpstr>문제10 (1/2) - 소수판별</vt:lpstr>
      <vt:lpstr>문제10 (2/12) - 소수판별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YUNA</dc:creator>
  <cp:lastModifiedBy>유빈 박</cp:lastModifiedBy>
  <cp:revision>40</cp:revision>
  <dcterms:created xsi:type="dcterms:W3CDTF">2022-01-06T01:09:02Z</dcterms:created>
  <dcterms:modified xsi:type="dcterms:W3CDTF">2024-08-28T14:05:52Z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0x0101004E7603A81A6F1444B3766D6021F19B96</vt:lpwstr>
  </property>
  <property fmtid="{D5CDD505-2E9C-101B-9397-08002B2CF9AE}" pid="3" name="MediaServiceImageTags">
    <vt:lpwstr/>
  </property>
</Properties>
</file>