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332" r:id="rId5"/>
    <p:sldId id="262" r:id="rId6"/>
    <p:sldId id="263" r:id="rId7"/>
    <p:sldId id="342" r:id="rId8"/>
    <p:sldId id="333" r:id="rId9"/>
    <p:sldId id="343" r:id="rId10"/>
    <p:sldId id="345" r:id="rId11"/>
    <p:sldId id="334" r:id="rId12"/>
    <p:sldId id="344" r:id="rId13"/>
    <p:sldId id="335" r:id="rId14"/>
    <p:sldId id="346" r:id="rId15"/>
    <p:sldId id="336" r:id="rId16"/>
    <p:sldId id="347" r:id="rId17"/>
    <p:sldId id="339" r:id="rId18"/>
    <p:sldId id="348" r:id="rId19"/>
    <p:sldId id="337" r:id="rId20"/>
    <p:sldId id="349" r:id="rId21"/>
    <p:sldId id="338" r:id="rId22"/>
    <p:sldId id="350" r:id="rId23"/>
    <p:sldId id="351" r:id="rId24"/>
    <p:sldId id="353" r:id="rId25"/>
    <p:sldId id="352" r:id="rId26"/>
    <p:sldId id="354" r:id="rId27"/>
    <p:sldId id="259" r:id="rId28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502275" y="379413"/>
            <a:ext cx="3365500" cy="18938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 dirty="0"/>
              <a:t>공통 세미나 </a:t>
            </a:r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Heterogeneous </a:t>
            </a:r>
            <a:r>
              <a:rPr lang="en-US" altLang="ko-KR" dirty="0" err="1"/>
              <a:t>GNN</a:t>
            </a:r>
            <a:r>
              <a:rPr lang="en-US" altLang="ko-KR" dirty="0"/>
              <a:t> </a:t>
            </a:r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8/22/2024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509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ng1llkoo3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963442"/>
            <a:ext cx="11277600" cy="99462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algn="ctr"/>
            <a:r>
              <a:rPr lang="en-US" altLang="ko-KR" sz="3200" b="1" dirty="0"/>
              <a:t>Cos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Pro</a:t>
            </a:r>
            <a:r>
              <a:rPr lang="ko-KR" altLang="en-US" sz="3200" b="1" dirty="0"/>
              <a:t> 샘플문제 </a:t>
            </a:r>
            <a:r>
              <a:rPr lang="en-US" altLang="ko-KR" sz="3200" b="1" dirty="0"/>
              <a:t>2</a:t>
            </a:r>
            <a:r>
              <a:rPr lang="ko-KR" altLang="en-US" sz="3200" b="1" dirty="0"/>
              <a:t>급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차</a:t>
            </a: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2794000" y="4415985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algn="ctr"/>
            <a:r>
              <a:rPr lang="en-US" altLang="ko-KR" sz="1600"/>
              <a:t>2024.08.22</a:t>
            </a:r>
            <a:endParaRPr lang="ko-KR" altLang="en-US" sz="1600" dirty="0"/>
          </a:p>
          <a:p>
            <a:pPr algn="ctr"/>
            <a:endParaRPr lang="ko-KR" altLang="en-US" sz="1600" dirty="0"/>
          </a:p>
          <a:p>
            <a:pPr algn="ctr"/>
            <a:r>
              <a:rPr lang="ko-KR" altLang="en-US" sz="1600" dirty="0"/>
              <a:t>강범구</a:t>
            </a:r>
            <a:endParaRPr lang="en-US" altLang="ko-KR" sz="1600" dirty="0"/>
          </a:p>
          <a:p>
            <a:pPr algn="ctr"/>
            <a:r>
              <a:rPr lang="en-US" altLang="ko-KR" sz="1600" dirty="0" err="1">
                <a:hlinkClick r:id="rId3"/>
              </a:rPr>
              <a:t>kang1llkoo33@gmail.com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NetDB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6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891"/>
            <a:ext cx="11042469" cy="2579454"/>
            <a:chOff x="2134016" y="1767330"/>
            <a:chExt cx="6399763" cy="885725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867130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6.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타일을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R, G, B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색으로 칠하기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57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한 번에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칸 칠하기 가능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, G: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한 번에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칸 칠하기 가능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B: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한 번에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칸 칠하기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색은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R, G, B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순서로 한 번씩 번갈아 가면서 사용해야 하며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타일의 길이를 넘겨서 칠하기는 불가능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ex)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타일 길이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= 11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▶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RRRGGBRRRGG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칠하기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매개변수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tile_length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타일 길이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 주어질 때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타일을 색칠한 순서를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return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순서에 맞게 타일을 칠할 수 없다면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-1 return</a:t>
              </a:r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E61372-119F-04D6-373F-4D5C837CD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77173"/>
              </p:ext>
            </p:extLst>
          </p:nvPr>
        </p:nvGraphicFramePr>
        <p:xfrm>
          <a:off x="2074678" y="498402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700395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785805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04472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6531936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024923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47041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64608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91417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35090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775994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39918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5790716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51960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27061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79888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0375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8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9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63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6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A898E1-EB91-9341-20B8-CFDF66F0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38" y="1561890"/>
            <a:ext cx="3886742" cy="1648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CDCFC3E-6C65-C274-AAB7-A25F16182099}"/>
              </a:ext>
            </a:extLst>
          </p:cNvPr>
          <p:cNvSpPr/>
          <p:nvPr/>
        </p:nvSpPr>
        <p:spPr>
          <a:xfrm>
            <a:off x="2592986" y="3429000"/>
            <a:ext cx="380245" cy="488887"/>
          </a:xfrm>
          <a:prstGeom prst="down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252241-2A4B-A6D9-431E-D4F55DACC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36942"/>
            <a:ext cx="4877481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그룹 29">
            <a:extLst>
              <a:ext uri="{FF2B5EF4-FFF2-40B4-BE49-F238E27FC236}">
                <a16:creationId xmlns:a16="http://schemas.microsoft.com/office/drawing/2014/main" id="{BE80D91D-BCF4-6846-EC65-AF3C91301DF3}"/>
              </a:ext>
            </a:extLst>
          </p:cNvPr>
          <p:cNvGrpSpPr>
            <a:grpSpLocks/>
          </p:cNvGrpSpPr>
          <p:nvPr/>
        </p:nvGrpSpPr>
        <p:grpSpPr bwMode="auto">
          <a:xfrm>
            <a:off x="5712737" y="1561890"/>
            <a:ext cx="5869663" cy="4603687"/>
            <a:chOff x="2134016" y="1767330"/>
            <a:chExt cx="6399763" cy="1580800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08417941-C8D7-4C46-36F7-B41EB25832AA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1391166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234">
              <a:extLst>
                <a:ext uri="{FF2B5EF4-FFF2-40B4-BE49-F238E27FC236}">
                  <a16:creationId xmlns:a16="http://schemas.microsoft.com/office/drawing/2014/main" id="{D7742DB1-1E56-4CE8-1B10-CEA7E6FCE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13" name="모서리가 둥근 직사각형 26">
                <a:extLst>
                  <a:ext uri="{FF2B5EF4-FFF2-40B4-BE49-F238E27FC236}">
                    <a16:creationId xmlns:a16="http://schemas.microsoft.com/office/drawing/2014/main" id="{428D368E-F7C3-23F1-2C84-D7F19CC7BFB0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38">
                <a:extLst>
                  <a:ext uri="{FF2B5EF4-FFF2-40B4-BE49-F238E27FC236}">
                    <a16:creationId xmlns:a16="http://schemas.microsoft.com/office/drawing/2014/main" id="{A7651D9E-FA25-D61D-F163-FD3542591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6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75A796A4-46F3-AD5A-7728-27F9DD20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887564"/>
              <a:ext cx="6390671" cy="1460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RRRGGB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모두 사용하려면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6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칸 필요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타일의 개수를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6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으로 나눴을 때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나머지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ex)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RRRGGB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- (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len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7)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나머지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ex)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RRRGGB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- -  (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len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8)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나머지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일 경우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RRR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사용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나머지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4 (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len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10)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ex)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RRRGGBRRR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– (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len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10)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나머지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5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일 경우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RRRGG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사용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따라서 나머지가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1, 2, 4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일 때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-1 return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3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한 줄 바꾸기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7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890"/>
            <a:ext cx="11042469" cy="2162993"/>
            <a:chOff x="2134016" y="1767330"/>
            <a:chExt cx="6399763" cy="742722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724127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7.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주스 만들기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350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주스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개를 만들기 위해 사과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개와 당근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개가 필요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키우는 토끼에게 먹이를 주기 위해 사과와 당근 종류 상관 없이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k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개를 제외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토끼에게 줄 먹이 개수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k: 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이상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num_apple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+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num_carrot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이하인 정수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76FA6F-45BA-FDD8-B443-DF4981D94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47234"/>
              </p:ext>
            </p:extLst>
          </p:nvPr>
        </p:nvGraphicFramePr>
        <p:xfrm>
          <a:off x="2103710" y="432159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42591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41911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34283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91655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num_apple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num_carrot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4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2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92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22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한 줄 바꾸기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7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4F2EB8-6CCC-029A-65A8-8B0573B7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16043"/>
            <a:ext cx="2740182" cy="2507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08F0D4-2AF4-BB46-FF65-C19F101F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8" y="4214293"/>
            <a:ext cx="2719264" cy="25284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29">
            <a:extLst>
              <a:ext uri="{FF2B5EF4-FFF2-40B4-BE49-F238E27FC236}">
                <a16:creationId xmlns:a16="http://schemas.microsoft.com/office/drawing/2014/main" id="{76F84196-19FA-F895-CD2E-C1FCF6D7CCC6}"/>
              </a:ext>
            </a:extLst>
          </p:cNvPr>
          <p:cNvGrpSpPr>
            <a:grpSpLocks/>
          </p:cNvGrpSpPr>
          <p:nvPr/>
        </p:nvGrpSpPr>
        <p:grpSpPr bwMode="auto">
          <a:xfrm>
            <a:off x="3539904" y="1561890"/>
            <a:ext cx="8031069" cy="2561299"/>
            <a:chOff x="2134015" y="1767330"/>
            <a:chExt cx="6390671" cy="879491"/>
          </a:xfrm>
        </p:grpSpPr>
        <p:sp>
          <p:nvSpPr>
            <p:cNvPr id="13" name="모서리가 둥근 직사각형 23">
              <a:extLst>
                <a:ext uri="{FF2B5EF4-FFF2-40B4-BE49-F238E27FC236}">
                  <a16:creationId xmlns:a16="http://schemas.microsoft.com/office/drawing/2014/main" id="{8B252547-4D4D-99EB-2D5D-670B238494D3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860896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234">
              <a:extLst>
                <a:ext uri="{FF2B5EF4-FFF2-40B4-BE49-F238E27FC236}">
                  <a16:creationId xmlns:a16="http://schemas.microsoft.com/office/drawing/2014/main" id="{0E3F8AED-E506-511E-B45C-505356F51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16" name="모서리가 둥근 직사각형 26">
                <a:extLst>
                  <a:ext uri="{FF2B5EF4-FFF2-40B4-BE49-F238E27FC236}">
                    <a16:creationId xmlns:a16="http://schemas.microsoft.com/office/drawing/2014/main" id="{82DDB1B5-27AC-C0A5-AB67-263B6CC93A05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TextBox 38">
                <a:extLst>
                  <a:ext uri="{FF2B5EF4-FFF2-40B4-BE49-F238E27FC236}">
                    <a16:creationId xmlns:a16="http://schemas.microsoft.com/office/drawing/2014/main" id="{0DF6A926-34E8-2528-1B05-32EE8BCBC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7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15" name="TextBox 38">
              <a:extLst>
                <a:ext uri="{FF2B5EF4-FFF2-40B4-BE49-F238E27FC236}">
                  <a16:creationId xmlns:a16="http://schemas.microsoft.com/office/drawing/2014/main" id="{18475AA0-738F-7666-A0B2-1562059CB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5" y="1887564"/>
              <a:ext cx="6390671" cy="683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최대 주스의 개수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(answer)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구하기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-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사과와 당근 중 주스 개수에 영향을 주는 재료 결정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주스를 만드는 데 사용한 사과와 당근의 개수만큼 차감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토끼에게 줄 먹이가 부족할 경우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반복문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실행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</a:t>
              </a: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주스 개수를 증가시켜 토끼에게 줄 먹이 개수 충당</a:t>
              </a:r>
              <a:endPara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-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주스 개수를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차감시켜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토끼에게 줄 먹이 개수 충당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0C92E711-048A-83E9-BA1C-B914B104A1A6}"/>
              </a:ext>
            </a:extLst>
          </p:cNvPr>
          <p:cNvSpPr/>
          <p:nvPr/>
        </p:nvSpPr>
        <p:spPr>
          <a:xfrm rot="5400000">
            <a:off x="2779415" y="3991746"/>
            <a:ext cx="615636" cy="371192"/>
          </a:xfrm>
          <a:prstGeom prst="right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C3F1A5-76F8-39C8-C127-B4B78B7CC36D}"/>
              </a:ext>
            </a:extLst>
          </p:cNvPr>
          <p:cNvSpPr/>
          <p:nvPr/>
        </p:nvSpPr>
        <p:spPr>
          <a:xfrm>
            <a:off x="1258432" y="3548958"/>
            <a:ext cx="733330" cy="153909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FFFFA68-3597-B4C3-3F9F-F6E9FB9CE2B0}"/>
              </a:ext>
            </a:extLst>
          </p:cNvPr>
          <p:cNvSpPr/>
          <p:nvPr/>
        </p:nvSpPr>
        <p:spPr>
          <a:xfrm>
            <a:off x="1256820" y="6131549"/>
            <a:ext cx="733330" cy="153909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1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한 줄 바꾸기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8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887"/>
            <a:ext cx="11042469" cy="3566283"/>
            <a:chOff x="2134016" y="1767330"/>
            <a:chExt cx="6399763" cy="1224580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120598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8.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하루에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TV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를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대 이상 트는 시간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1016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A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씨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매일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개의 프로그램을 시청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프로그램 방송 시간이 겹칠 때는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TV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여러 대 켜서 모든 프로그램 시청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ex)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두 프로그램 방송 시간대가 겹치면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TV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대 켜고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세 프로그램 방송 시간이 겹치면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TV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대 켜서 시청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매개변수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programs(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세 프로그램 방영 시작 시각과 끝 시작이 담긴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차원 리스트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 주어질 때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하루에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TV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대 이상 켜는 총 시간을 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return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하도록 함수를 작성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programs: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행 길이는 항상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리스트의 각 원소는 각 프로그램의 방송 시간이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[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시작 시간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끝 시간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]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형태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프로그램의 시작 시간과 끝 시간은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이상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24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이하의 정수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ex) 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대의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TV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켜는 시간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~ 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5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~ 6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 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대의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TV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켜는 시간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시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~ 5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시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 2 + 2 =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총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시간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13DDA3-98C1-35FC-8434-FC947F59C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49652"/>
              </p:ext>
            </p:extLst>
          </p:nvPr>
        </p:nvGraphicFramePr>
        <p:xfrm>
          <a:off x="2103710" y="55299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0034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2188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programs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2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[[1, 6], [3, 5], [2, 8]]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8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35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한 줄 바꾸기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8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898BE-E85E-D42E-75DD-1270131AC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1890"/>
            <a:ext cx="3238952" cy="2076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BF2E92-A9F3-10E3-69A4-DEC2D5E74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16902"/>
            <a:ext cx="3238952" cy="2029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8CFE311-A5BF-A244-8D08-1E90AFC2AF93}"/>
              </a:ext>
            </a:extLst>
          </p:cNvPr>
          <p:cNvSpPr/>
          <p:nvPr/>
        </p:nvSpPr>
        <p:spPr>
          <a:xfrm>
            <a:off x="1865014" y="3696677"/>
            <a:ext cx="425513" cy="562178"/>
          </a:xfrm>
          <a:prstGeom prst="down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29">
            <a:extLst>
              <a:ext uri="{FF2B5EF4-FFF2-40B4-BE49-F238E27FC236}">
                <a16:creationId xmlns:a16="http://schemas.microsoft.com/office/drawing/2014/main" id="{ADFD1050-DA46-D128-45B4-FEBAFC2B7F87}"/>
              </a:ext>
            </a:extLst>
          </p:cNvPr>
          <p:cNvGrpSpPr>
            <a:grpSpLocks/>
          </p:cNvGrpSpPr>
          <p:nvPr/>
        </p:nvGrpSpPr>
        <p:grpSpPr bwMode="auto">
          <a:xfrm>
            <a:off x="4092166" y="1561890"/>
            <a:ext cx="7490234" cy="4838910"/>
            <a:chOff x="2134016" y="1767330"/>
            <a:chExt cx="6399763" cy="1661570"/>
          </a:xfrm>
        </p:grpSpPr>
        <p:sp>
          <p:nvSpPr>
            <p:cNvPr id="11" name="모서리가 둥근 직사각형 23">
              <a:extLst>
                <a:ext uri="{FF2B5EF4-FFF2-40B4-BE49-F238E27FC236}">
                  <a16:creationId xmlns:a16="http://schemas.microsoft.com/office/drawing/2014/main" id="{50007083-0FFA-41DA-11A1-4E9906434654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164297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234">
              <a:extLst>
                <a:ext uri="{FF2B5EF4-FFF2-40B4-BE49-F238E27FC236}">
                  <a16:creationId xmlns:a16="http://schemas.microsoft.com/office/drawing/2014/main" id="{55A151C7-773D-433C-FEBF-5729A08C7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14" name="모서리가 둥근 직사각형 26">
                <a:extLst>
                  <a:ext uri="{FF2B5EF4-FFF2-40B4-BE49-F238E27FC236}">
                    <a16:creationId xmlns:a16="http://schemas.microsoft.com/office/drawing/2014/main" id="{5EFF22E4-22E8-54AA-1991-D464C688DA2A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4B88965D-0390-7F1A-327E-6AE067F81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8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38">
                  <a:extLst>
                    <a:ext uri="{FF2B5EF4-FFF2-40B4-BE49-F238E27FC236}">
                      <a16:creationId xmlns:a16="http://schemas.microsoft.com/office/drawing/2014/main" id="{7ACC45F0-9EB4-4B25-412C-D72DB42A5C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43108" y="1883588"/>
                  <a:ext cx="6390671" cy="12386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answer: 2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대 이상의 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TV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를 켜는 총 시간</a:t>
                  </a:r>
                  <a:endPara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dirty="0" err="1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used_tv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: 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프로그램 방송 시간대 ▶ 프로그램의 시작 시간과 끝 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(0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이상 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24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이하의 정수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     ex) </a:t>
                  </a:r>
                  <a:r>
                    <a:rPr lang="en-US" altLang="ko-KR" sz="1400" dirty="0" err="1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used_tv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[1]: 1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시부터 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2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시까지의 시간대</a:t>
                  </a:r>
                  <a:endPara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첫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번째 </a:t>
                  </a:r>
                  <a:r>
                    <a:rPr lang="ko-KR" altLang="en-US" sz="1400" dirty="0" err="1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반복문</a:t>
                  </a:r>
                  <a:endPara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     1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차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: 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각 프로그램을 하나씩 순회하면서 처리</a:t>
                  </a:r>
                  <a:endPara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     2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차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: 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각 프로그램의 시작 시간부터 종료 시간까지의 시간대 순회</a:t>
                  </a:r>
                  <a:endPara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             ▶ 시간대에 방송 중인 프로그램의 수 증가</a:t>
                  </a:r>
                  <a:endPara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             ex) [1, 6] 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▶ </a:t>
                  </a:r>
                  <a:r>
                    <a:rPr lang="en-US" altLang="ko-KR" sz="1400" dirty="0" err="1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used_tv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[0, 1, 1, 1, 1, 1, 1, </a:t>
                  </a:r>
                  <a14:m>
                    <m:oMath xmlns:m="http://schemas.openxmlformats.org/officeDocument/2006/math"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</m:oMath>
                  </a14:m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, 0]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두 번째 </a:t>
                  </a:r>
                  <a:r>
                    <a:rPr lang="ko-KR" altLang="en-US" sz="1400" dirty="0" err="1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반복문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: </a:t>
                  </a:r>
                  <a:r>
                    <a:rPr lang="en-US" altLang="ko-KR" sz="1400" dirty="0" err="1">
                      <a:solidFill>
                        <a:srgbClr val="FF0000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used_tv</a:t>
                  </a:r>
                  <a:r>
                    <a:rPr lang="ko-KR" alt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의 모든 원소를 순회하며 값이 </a:t>
                  </a:r>
                  <a:r>
                    <a:rPr lang="en-US" altLang="ko-KR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1 </a:t>
                  </a:r>
                  <a:r>
                    <a:rPr lang="ko-KR" altLang="en-US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이상인 경우 </a:t>
                  </a:r>
                  <a:r>
                    <a:rPr lang="en-US" altLang="ko-KR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answer + 1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     ▶ </a:t>
                  </a:r>
                  <a:r>
                    <a:rPr lang="en-US" altLang="ko-KR" sz="1400" dirty="0" err="1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used_tv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의 모든 원소를 순회하며 값이 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2 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이상인 경우 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answer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+</a:t>
                  </a:r>
                  <a:r>
                    <a:rPr lang="ko-KR" altLang="en-US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</a:t>
                  </a:r>
                  <a:r>
                    <a:rPr lang="en-US" altLang="ko-KR" sz="1400" dirty="0"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1</a:t>
                  </a:r>
                  <a:r>
                    <a:rPr lang="en-US" altLang="ko-KR" sz="1400" dirty="0">
                      <a:solidFill>
                        <a:srgbClr val="FF0000"/>
                      </a:solidFill>
                      <a:latin typeface="Arial" panose="020B0604020202020204" pitchFamily="34" charset="0"/>
                      <a:ea typeface="맑은 고딕" panose="020B0503020000020004" pitchFamily="50" charset="-127"/>
                    </a:rPr>
                    <a:t> 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ko-KR" sz="1400" dirty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38">
                  <a:extLst>
                    <a:ext uri="{FF2B5EF4-FFF2-40B4-BE49-F238E27FC236}">
                      <a16:creationId xmlns:a16="http://schemas.microsoft.com/office/drawing/2014/main" id="{7ACC45F0-9EB4-4B25-412C-D72DB42A5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43108" y="1883588"/>
                  <a:ext cx="6390671" cy="1238631"/>
                </a:xfrm>
                <a:prstGeom prst="rect">
                  <a:avLst/>
                </a:prstGeom>
                <a:blipFill>
                  <a:blip r:embed="rId4"/>
                  <a:stretch>
                    <a:fillRect l="-8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98F510-5BD2-FB42-00D0-88317840EC51}"/>
              </a:ext>
            </a:extLst>
          </p:cNvPr>
          <p:cNvSpPr/>
          <p:nvPr/>
        </p:nvSpPr>
        <p:spPr>
          <a:xfrm>
            <a:off x="1131683" y="3051018"/>
            <a:ext cx="823866" cy="208230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FA3FE5-4B57-0A7F-20D7-24972D232A5C}"/>
              </a:ext>
            </a:extLst>
          </p:cNvPr>
          <p:cNvSpPr/>
          <p:nvPr/>
        </p:nvSpPr>
        <p:spPr>
          <a:xfrm>
            <a:off x="1131683" y="5772942"/>
            <a:ext cx="823866" cy="208230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19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한 줄 바꾸기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9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891"/>
            <a:ext cx="11042469" cy="1628840"/>
            <a:chOff x="2134016" y="1767330"/>
            <a:chExt cx="6399763" cy="559306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4071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9.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차량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부제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887564"/>
              <a:ext cx="6390671" cy="350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차량 번호 끝자리가 홀수인 차량은 홀수 일에만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짝수인 차량은 짝수 일에만 주차 가능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매개변수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day(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날짜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), numbers(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주차하려는 차량의 번호를 담고 있는 리스트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 주어질 때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주차장에 들어올 수 있는 차량의 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return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ex) 17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일은 홀수이므로 홀수 번호 차량인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3285, 3131 2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대의 차량만 주차 가능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4B525A-BDFE-3741-3E9C-CC65830A0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27024"/>
              </p:ext>
            </p:extLst>
          </p:nvPr>
        </p:nvGraphicFramePr>
        <p:xfrm>
          <a:off x="2032000" y="4454765"/>
          <a:ext cx="8424752" cy="97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34">
                  <a:extLst>
                    <a:ext uri="{9D8B030D-6E8A-4147-A177-3AD203B41FA5}">
                      <a16:colId xmlns:a16="http://schemas.microsoft.com/office/drawing/2014/main" val="3880477901"/>
                    </a:ext>
                  </a:extLst>
                </a:gridCol>
                <a:gridCol w="4860567">
                  <a:extLst>
                    <a:ext uri="{9D8B030D-6E8A-4147-A177-3AD203B41FA5}">
                      <a16:colId xmlns:a16="http://schemas.microsoft.com/office/drawing/2014/main" val="1273603398"/>
                    </a:ext>
                  </a:extLst>
                </a:gridCol>
                <a:gridCol w="2808251">
                  <a:extLst>
                    <a:ext uri="{9D8B030D-6E8A-4147-A177-3AD203B41FA5}">
                      <a16:colId xmlns:a16="http://schemas.microsoft.com/office/drawing/2014/main" val="3171925470"/>
                    </a:ext>
                  </a:extLst>
                </a:gridCol>
              </a:tblGrid>
              <a:tr h="397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day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numbers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return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63955"/>
                  </a:ext>
                </a:extLst>
              </a:tr>
              <a:tr h="574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[3285, 1724, 4438, 2988, 3131, 2998]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3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07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한 줄 바꾸기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9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ADF197-D63B-D343-C095-5979D3212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19" y="1963626"/>
            <a:ext cx="2672152" cy="14653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874349-1B45-9905-2013-5232A420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09009"/>
            <a:ext cx="3802391" cy="1465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D363749-0953-43CD-D4DD-50AD08A04CE6}"/>
              </a:ext>
            </a:extLst>
          </p:cNvPr>
          <p:cNvSpPr/>
          <p:nvPr/>
        </p:nvSpPr>
        <p:spPr>
          <a:xfrm>
            <a:off x="2281473" y="3657600"/>
            <a:ext cx="452674" cy="624689"/>
          </a:xfrm>
          <a:prstGeom prst="down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29">
            <a:extLst>
              <a:ext uri="{FF2B5EF4-FFF2-40B4-BE49-F238E27FC236}">
                <a16:creationId xmlns:a16="http://schemas.microsoft.com/office/drawing/2014/main" id="{5BC18935-A0DE-AEA0-0CFB-589435C29985}"/>
              </a:ext>
            </a:extLst>
          </p:cNvPr>
          <p:cNvGrpSpPr>
            <a:grpSpLocks/>
          </p:cNvGrpSpPr>
          <p:nvPr/>
        </p:nvGrpSpPr>
        <p:grpSpPr bwMode="auto">
          <a:xfrm>
            <a:off x="4608213" y="1561889"/>
            <a:ext cx="6964278" cy="2512169"/>
            <a:chOff x="2134015" y="1767330"/>
            <a:chExt cx="6390671" cy="862621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EAC28EF1-E8B0-95B8-645F-0B2F4987BA84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844026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234">
              <a:extLst>
                <a:ext uri="{FF2B5EF4-FFF2-40B4-BE49-F238E27FC236}">
                  <a16:creationId xmlns:a16="http://schemas.microsoft.com/office/drawing/2014/main" id="{38CFE40A-CFB5-4B81-9706-73CD7FBD19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13" name="모서리가 둥근 직사각형 26">
                <a:extLst>
                  <a:ext uri="{FF2B5EF4-FFF2-40B4-BE49-F238E27FC236}">
                    <a16:creationId xmlns:a16="http://schemas.microsoft.com/office/drawing/2014/main" id="{454B6065-4522-580C-A0AA-10B4BD380BA6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38">
                <a:extLst>
                  <a:ext uri="{FF2B5EF4-FFF2-40B4-BE49-F238E27FC236}">
                    <a16:creationId xmlns:a16="http://schemas.microsoft.com/office/drawing/2014/main" id="{5EE972B2-5C43-B5AB-E593-01AC85A62A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9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1A13FCAF-46D1-5B2B-3F57-6FD3D27D0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5" y="1889538"/>
              <a:ext cx="6390671" cy="683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count: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날짜에 주차 가능한 차량 개수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반복문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차량 번호 리스트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numbers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있는 원소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numbers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순회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조건문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차량 번호가 </a:t>
              </a: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로 나눈 나머지가 날짜를 </a:t>
              </a: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로 나눈 나머지와 같지 않으면</a:t>
              </a:r>
              <a:endPara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                   count + 1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  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▶ 차량 번호를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나눈 나머지가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 아니고 날짜를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나눈 나머지가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             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 아니면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count + 1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C4A92D-76E5-A7AB-CA90-30D3C40F4567}"/>
              </a:ext>
            </a:extLst>
          </p:cNvPr>
          <p:cNvSpPr/>
          <p:nvPr/>
        </p:nvSpPr>
        <p:spPr>
          <a:xfrm>
            <a:off x="1865013" y="2625505"/>
            <a:ext cx="1941543" cy="280657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22847A-7B77-4BE5-DB14-6E18AA49756B}"/>
              </a:ext>
            </a:extLst>
          </p:cNvPr>
          <p:cNvSpPr/>
          <p:nvPr/>
        </p:nvSpPr>
        <p:spPr>
          <a:xfrm>
            <a:off x="1346917" y="5185758"/>
            <a:ext cx="2980639" cy="246322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49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한 줄 바꾸기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10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890"/>
            <a:ext cx="11026781" cy="2162993"/>
            <a:chOff x="2134016" y="1767330"/>
            <a:chExt cx="6390671" cy="742722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724127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10.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자신을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로 나눈 값이 리스트에 있는 수의 개수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6" y="1887564"/>
              <a:ext cx="6390671" cy="4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ex) [4, 8, 3, 6, 7]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경우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▶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6 / 2 = 3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▶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8 / 2 = 4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자신을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나눈 값이 리스트에 들어있는 수의 개수는 총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011681-9330-E5F4-8EAD-B9943D6F1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30788"/>
              </p:ext>
            </p:extLst>
          </p:nvPr>
        </p:nvGraphicFramePr>
        <p:xfrm>
          <a:off x="1856463" y="4528150"/>
          <a:ext cx="8479074" cy="98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9537">
                  <a:extLst>
                    <a:ext uri="{9D8B030D-6E8A-4147-A177-3AD203B41FA5}">
                      <a16:colId xmlns:a16="http://schemas.microsoft.com/office/drawing/2014/main" val="2582297461"/>
                    </a:ext>
                  </a:extLst>
                </a:gridCol>
                <a:gridCol w="4239537">
                  <a:extLst>
                    <a:ext uri="{9D8B030D-6E8A-4147-A177-3AD203B41FA5}">
                      <a16:colId xmlns:a16="http://schemas.microsoft.com/office/drawing/2014/main" val="2065570978"/>
                    </a:ext>
                  </a:extLst>
                </a:gridCol>
              </a:tblGrid>
              <a:tr h="3697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62137"/>
                  </a:ext>
                </a:extLst>
              </a:tr>
              <a:tr h="617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[4, 8, 3, 6, 7]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8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84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한 줄 바꾸기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10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379D9B-AA72-F5C5-1B54-D9F4C476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1890"/>
            <a:ext cx="3381847" cy="1924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9AC0EB-9CAB-035B-664D-B0C0FBBAF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164481"/>
            <a:ext cx="3381847" cy="2191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A694666-4E3F-D892-9618-ECF66F44184B}"/>
              </a:ext>
            </a:extLst>
          </p:cNvPr>
          <p:cNvSpPr/>
          <p:nvPr/>
        </p:nvSpPr>
        <p:spPr>
          <a:xfrm>
            <a:off x="2074186" y="3513000"/>
            <a:ext cx="452674" cy="624689"/>
          </a:xfrm>
          <a:prstGeom prst="down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29">
            <a:extLst>
              <a:ext uri="{FF2B5EF4-FFF2-40B4-BE49-F238E27FC236}">
                <a16:creationId xmlns:a16="http://schemas.microsoft.com/office/drawing/2014/main" id="{4B9955FB-FD36-9C11-C7B9-4C68463EB9C2}"/>
              </a:ext>
            </a:extLst>
          </p:cNvPr>
          <p:cNvGrpSpPr>
            <a:grpSpLocks/>
          </p:cNvGrpSpPr>
          <p:nvPr/>
        </p:nvGrpSpPr>
        <p:grpSpPr bwMode="auto">
          <a:xfrm>
            <a:off x="4608213" y="1561890"/>
            <a:ext cx="6964278" cy="2575799"/>
            <a:chOff x="2134015" y="1767330"/>
            <a:chExt cx="6390671" cy="884470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FFBBC668-96EF-ED81-134F-B62083783345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86587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234">
              <a:extLst>
                <a:ext uri="{FF2B5EF4-FFF2-40B4-BE49-F238E27FC236}">
                  <a16:creationId xmlns:a16="http://schemas.microsoft.com/office/drawing/2014/main" id="{4653E9AA-77D8-530C-6F67-925F74675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13" name="모서리가 둥근 직사각형 26">
                <a:extLst>
                  <a:ext uri="{FF2B5EF4-FFF2-40B4-BE49-F238E27FC236}">
                    <a16:creationId xmlns:a16="http://schemas.microsoft.com/office/drawing/2014/main" id="{E1091810-FBE2-710E-3C32-F95FD320A749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38">
                <a:extLst>
                  <a:ext uri="{FF2B5EF4-FFF2-40B4-BE49-F238E27FC236}">
                    <a16:creationId xmlns:a16="http://schemas.microsoft.com/office/drawing/2014/main" id="{67CC0827-03CA-47D5-32CA-38DFBF0D0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10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B9075AD2-8207-9B88-2FAD-50148C2B7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5" y="1889538"/>
              <a:ext cx="6390671" cy="683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answer: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원소를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나눈 값이 리스트 내에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있는 경우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첫 번째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반복문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차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arr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내의 모든 원소들 순회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차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en-US" altLang="ko-KR" sz="1400" dirty="0" err="1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arr</a:t>
              </a: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내의 원소들을 </a:t>
              </a:r>
              <a:r>
                <a:rPr lang="en-US" altLang="ko-KR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solidFill>
                    <a:srgbClr val="FF0000"/>
                  </a:solidFill>
                  <a:latin typeface="Arial" panose="020B0604020202020204" pitchFamily="34" charset="0"/>
                  <a:ea typeface="맑은 고딕" panose="020B0503020000020004" pitchFamily="50" charset="-127"/>
                </a:rPr>
                <a:t>로 나눈 모든 값 순회</a:t>
              </a:r>
              <a:endPara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▶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arr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내의 원소들을 순회할 때 원소를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로 나눈 값이 리스트 내에 있는 조건을 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찾아야 하므로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for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 아닌 조건문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if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사용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E25F88-3309-4CD2-91FA-3E31055E715C}"/>
              </a:ext>
            </a:extLst>
          </p:cNvPr>
          <p:cNvSpPr/>
          <p:nvPr/>
        </p:nvSpPr>
        <p:spPr>
          <a:xfrm>
            <a:off x="1149789" y="2104636"/>
            <a:ext cx="1095469" cy="208230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286452F-B204-7C93-4D43-624BDF275BDB}"/>
              </a:ext>
            </a:extLst>
          </p:cNvPr>
          <p:cNvSpPr/>
          <p:nvPr/>
        </p:nvSpPr>
        <p:spPr>
          <a:xfrm>
            <a:off x="1149789" y="4711846"/>
            <a:ext cx="1095469" cy="208230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0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761B-1391-4D51-9848-3F347F5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302F1-FDE4-42C6-B9D9-224B48CF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유형</a:t>
            </a:r>
            <a:endParaRPr lang="en-US" altLang="ko-KR" sz="2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한 줄 바꾸기 유형</a:t>
            </a:r>
            <a:endParaRPr lang="en-US" altLang="ko-KR" sz="2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Arial" panose="020B0604020202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Arial" panose="020B0604020202020204" pitchFamily="34" charset="0"/>
                <a:ea typeface="맑은 고딕" panose="020B0503020000020004" pitchFamily="50" charset="-127"/>
              </a:rPr>
              <a:t>함수 작성 유형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7A38-4FEB-457F-B8BD-D1D3087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77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함수 작성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580645" y="1711890"/>
            <a:ext cx="11055736" cy="2090568"/>
            <a:chOff x="2117235" y="1767330"/>
            <a:chExt cx="6407452" cy="717853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17235" y="1801469"/>
              <a:ext cx="6367074" cy="683714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3.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체조선수의 최종 점수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6" y="1887564"/>
              <a:ext cx="6390671" cy="461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체조선수의 최종점수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가장 높은 점수와 가장 낮은 점수를 제외한 나머지 점수들의 평균을 계산한 점수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소수점 이하 점수 계산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X)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매개변수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scores(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각 심사위원이 매긴 점수가 담긴 리스트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 주어질 때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체조선수가 받은 점수를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return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ex) 10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명의 심사위원에게 </a:t>
              </a:r>
              <a:r>
                <a:rPr lang="en-US" altLang="ko-KR" sz="1400" dirty="0"/>
                <a:t>[35, 28, 98, 34, 20, 50, 85, 74, 71, 7]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의 점수를 받았을 때 가장 큰 수인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98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과 가장 낮은 점수인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7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을 제외한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나머지 심사위원의 점수 평균을 구하면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49.625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▶ 소수점 이하의 수를 버리면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49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256B7CC-65AF-5AC4-6A20-AB32CCD6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05039"/>
              </p:ext>
            </p:extLst>
          </p:nvPr>
        </p:nvGraphicFramePr>
        <p:xfrm>
          <a:off x="2032000" y="440145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07554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70508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9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[35, 28, 98, 34, 20, 50, 85, 74, 71, 7]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4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1, 1, 1, 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10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83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함수 작성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A1BE7E0-7513-BB93-369F-0C6540F1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10" y="1561890"/>
            <a:ext cx="3002732" cy="2051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B82C5D-2898-A757-CF51-1944FC5C7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39806"/>
            <a:ext cx="4360752" cy="1747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C3A11140-A1AE-B81D-1496-0BB95A81A3F5}"/>
              </a:ext>
            </a:extLst>
          </p:cNvPr>
          <p:cNvSpPr/>
          <p:nvPr/>
        </p:nvSpPr>
        <p:spPr>
          <a:xfrm>
            <a:off x="2563639" y="3664026"/>
            <a:ext cx="452674" cy="624689"/>
          </a:xfrm>
          <a:prstGeom prst="down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9">
            <a:extLst>
              <a:ext uri="{FF2B5EF4-FFF2-40B4-BE49-F238E27FC236}">
                <a16:creationId xmlns:a16="http://schemas.microsoft.com/office/drawing/2014/main" id="{7FF60E6C-5685-24A6-C1D5-A188BBE51B2E}"/>
              </a:ext>
            </a:extLst>
          </p:cNvPr>
          <p:cNvGrpSpPr>
            <a:grpSpLocks/>
          </p:cNvGrpSpPr>
          <p:nvPr/>
        </p:nvGrpSpPr>
        <p:grpSpPr bwMode="auto">
          <a:xfrm>
            <a:off x="5260063" y="1561891"/>
            <a:ext cx="6312428" cy="2726825"/>
            <a:chOff x="2134015" y="1767330"/>
            <a:chExt cx="6390671" cy="965223"/>
          </a:xfrm>
        </p:grpSpPr>
        <p:sp>
          <p:nvSpPr>
            <p:cNvPr id="28" name="모서리가 둥근 직사각형 23">
              <a:extLst>
                <a:ext uri="{FF2B5EF4-FFF2-40B4-BE49-F238E27FC236}">
                  <a16:creationId xmlns:a16="http://schemas.microsoft.com/office/drawing/2014/main" id="{7C6EF908-6A17-B528-791A-3A2BC1B67090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946628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34">
              <a:extLst>
                <a:ext uri="{FF2B5EF4-FFF2-40B4-BE49-F238E27FC236}">
                  <a16:creationId xmlns:a16="http://schemas.microsoft.com/office/drawing/2014/main" id="{F461F8A9-5DC5-7A28-ECB9-1D50F5602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31" name="모서리가 둥근 직사각형 26">
                <a:extLst>
                  <a:ext uri="{FF2B5EF4-FFF2-40B4-BE49-F238E27FC236}">
                    <a16:creationId xmlns:a16="http://schemas.microsoft.com/office/drawing/2014/main" id="{A635F661-B22C-C32C-F6E0-ED5107ADB636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2F9F727D-B032-8DB0-6FF3-E9AB22155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2" cy="11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3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30" name="TextBox 38">
              <a:extLst>
                <a:ext uri="{FF2B5EF4-FFF2-40B4-BE49-F238E27FC236}">
                  <a16:creationId xmlns:a16="http://schemas.microsoft.com/office/drawing/2014/main" id="{E8153D2A-CBF5-684A-62A8-3D04F2444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5" y="1889538"/>
              <a:ext cx="6390671" cy="704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체조선수의 점수를 구하는 과정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전체 점수의 총합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가장 큰 점수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가장 작은 점수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sum(scores) - max(scores) - min(scores)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2. 1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과정을 거쳐 나온 수를 전체 길이에서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를 뺀 수만큼 나누기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// (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len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(scores) - 2)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3. return (sum(scores) - max(scores) - min(scores)) // (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len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(scores) - 2)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555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함수 작성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892"/>
            <a:ext cx="11026781" cy="1882337"/>
            <a:chOff x="2134016" y="1767330"/>
            <a:chExt cx="6390671" cy="646351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27756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4.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오타 수정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6" y="1887564"/>
              <a:ext cx="6390671" cy="461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단어를 반복하여 타이핑할 때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오타를 수정하려면 문자를 몇 개 바꿔야 하는지 구하는 문제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ex) CODE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▶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[“CODE”, “COED”, “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CDEO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”]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COED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는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 문자의 수정 필요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CDEO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는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 문자의 수정 필요 ▶ 바꿔야 하는 문자의 개수는 총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5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개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매개변수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words(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타이핑한 단어를 담은 리스트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), word(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원래 치려고 한 단어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가 주어질 때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바꿔야 하는 문자 개수를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return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77E7AA7-A54D-8564-DBAA-42CB04BA3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54444"/>
              </p:ext>
            </p:extLst>
          </p:nvPr>
        </p:nvGraphicFramePr>
        <p:xfrm>
          <a:off x="2103710" y="454656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72">
                  <a:extLst>
                    <a:ext uri="{9D8B030D-6E8A-4147-A177-3AD203B41FA5}">
                      <a16:colId xmlns:a16="http://schemas.microsoft.com/office/drawing/2014/main" val="3176763263"/>
                    </a:ext>
                  </a:extLst>
                </a:gridCol>
                <a:gridCol w="2245260">
                  <a:extLst>
                    <a:ext uri="{9D8B030D-6E8A-4147-A177-3AD203B41FA5}">
                      <a16:colId xmlns:a16="http://schemas.microsoft.com/office/drawing/2014/main" val="2798119213"/>
                    </a:ext>
                  </a:extLst>
                </a:gridCol>
                <a:gridCol w="1893467">
                  <a:extLst>
                    <a:ext uri="{9D8B030D-6E8A-4147-A177-3AD203B41FA5}">
                      <a16:colId xmlns:a16="http://schemas.microsoft.com/office/drawing/2014/main" val="2289584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8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[“CODE”, “COED”, “</a:t>
                      </a:r>
                      <a:r>
                        <a:rPr lang="en-US" altLang="ko-KR" dirty="0" err="1"/>
                        <a:t>CDEO</a:t>
                      </a:r>
                      <a:r>
                        <a:rPr lang="en-US" altLang="ko-KR" dirty="0"/>
                        <a:t>”]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“CODE”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4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함수 작성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4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DDDCFA-A825-8DCE-5080-E74A7196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1890"/>
            <a:ext cx="3467584" cy="2057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6E9917-D8C4-AFF8-7997-87889B28B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68401"/>
            <a:ext cx="3467584" cy="25244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8B8E0AC-1ABC-D12A-7F9E-8556E1CC321E}"/>
              </a:ext>
            </a:extLst>
          </p:cNvPr>
          <p:cNvSpPr/>
          <p:nvPr/>
        </p:nvSpPr>
        <p:spPr>
          <a:xfrm>
            <a:off x="2000816" y="3562221"/>
            <a:ext cx="425513" cy="463536"/>
          </a:xfrm>
          <a:prstGeom prst="down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29">
            <a:extLst>
              <a:ext uri="{FF2B5EF4-FFF2-40B4-BE49-F238E27FC236}">
                <a16:creationId xmlns:a16="http://schemas.microsoft.com/office/drawing/2014/main" id="{9FEE9434-7EF4-FE75-77CF-9A7B59A6CBD8}"/>
              </a:ext>
            </a:extLst>
          </p:cNvPr>
          <p:cNvGrpSpPr>
            <a:grpSpLocks/>
          </p:cNvGrpSpPr>
          <p:nvPr/>
        </p:nvGrpSpPr>
        <p:grpSpPr bwMode="auto">
          <a:xfrm>
            <a:off x="4608213" y="1561890"/>
            <a:ext cx="6964278" cy="2838094"/>
            <a:chOff x="2134015" y="1767330"/>
            <a:chExt cx="6390671" cy="974536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E99CC7C8-CB7B-A5B1-0E36-2EBB942C5C58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95594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1" name="그룹 234">
              <a:extLst>
                <a:ext uri="{FF2B5EF4-FFF2-40B4-BE49-F238E27FC236}">
                  <a16:creationId xmlns:a16="http://schemas.microsoft.com/office/drawing/2014/main" id="{82AE5EAF-FB85-9865-A4B2-D620EF51D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13" name="모서리가 둥근 직사각형 26">
                <a:extLst>
                  <a:ext uri="{FF2B5EF4-FFF2-40B4-BE49-F238E27FC236}">
                    <a16:creationId xmlns:a16="http://schemas.microsoft.com/office/drawing/2014/main" id="{D2D68B02-2765-33D2-A39A-3A2E1EA6CA81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TextBox 38">
                <a:extLst>
                  <a:ext uri="{FF2B5EF4-FFF2-40B4-BE49-F238E27FC236}">
                    <a16:creationId xmlns:a16="http://schemas.microsoft.com/office/drawing/2014/main" id="{F06CDE29-19DF-8CBE-423A-609914FED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4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DB33A105-D0CA-89FD-6D2A-B8722702C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5" y="1889538"/>
              <a:ext cx="6390671" cy="794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count: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고쳐야 할 총 문자의 개수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차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반복문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리스트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words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있는 모든 단어들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(terms)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순회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차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반복문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word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있는 문자의 길이만큼 반복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(C, O, D, E)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조건문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word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있는 문자와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words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있는 단어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terms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의 문자가 같지 않으면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        count + 1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ex) CODE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 COED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69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891"/>
            <a:ext cx="11042469" cy="2787680"/>
            <a:chOff x="2134016" y="1767330"/>
            <a:chExt cx="6399763" cy="957225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938630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06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1.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학생들의 시험 점수가 주어졌을 때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특정 학생의 등수 구하기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06153"/>
              <a:ext cx="6390671" cy="794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ex)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학생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4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명의 시험 점수가 아래와 같을 경우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학생의 등수는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등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프로그램 구조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n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학생의 점수를 변수에 저장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점수를 내림차순으로 정렬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리스트의 첫 번째 원소부터 마지막 원소까지 순회하며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n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학생의 점수 찾기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2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3-1. 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단계에서 저장해둔 점수와 같은 점수를 찾으면 등수를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return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매개변수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scores(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학생들의 시험 점수가 번호 순으로 들어있는 리스트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), n(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학번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BFB62B7-98A2-E0FB-F652-44D68EB2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931" y="4592459"/>
            <a:ext cx="1278009" cy="21801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D44D02-D849-3691-EC96-58E200646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78" y="5491690"/>
            <a:ext cx="164805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4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4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3" name="그룹 29">
            <a:extLst>
              <a:ext uri="{FF2B5EF4-FFF2-40B4-BE49-F238E27FC236}">
                <a16:creationId xmlns:a16="http://schemas.microsoft.com/office/drawing/2014/main" id="{6A3F9F54-1861-1E21-9C6A-939D6E6FF46A}"/>
              </a:ext>
            </a:extLst>
          </p:cNvPr>
          <p:cNvGrpSpPr>
            <a:grpSpLocks/>
          </p:cNvGrpSpPr>
          <p:nvPr/>
        </p:nvGrpSpPr>
        <p:grpSpPr bwMode="auto">
          <a:xfrm>
            <a:off x="7577751" y="2210770"/>
            <a:ext cx="4089366" cy="3299447"/>
            <a:chOff x="2134016" y="1767330"/>
            <a:chExt cx="6390671" cy="1132954"/>
          </a:xfrm>
        </p:grpSpPr>
        <p:sp>
          <p:nvSpPr>
            <p:cNvPr id="5" name="모서리가 둥근 직사각형 23">
              <a:extLst>
                <a:ext uri="{FF2B5EF4-FFF2-40B4-BE49-F238E27FC236}">
                  <a16:creationId xmlns:a16="http://schemas.microsoft.com/office/drawing/2014/main" id="{CBFC2C63-A6FF-5A49-7040-F649598776DD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1083400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6" name="그룹 234">
              <a:extLst>
                <a:ext uri="{FF2B5EF4-FFF2-40B4-BE49-F238E27FC236}">
                  <a16:creationId xmlns:a16="http://schemas.microsoft.com/office/drawing/2014/main" id="{3D63C28F-AF57-520C-58CE-703223064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9E7FB92F-AF4B-F57E-5D38-2F6B60FAA233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TextBox 38">
                <a:extLst>
                  <a:ext uri="{FF2B5EF4-FFF2-40B4-BE49-F238E27FC236}">
                    <a16:creationId xmlns:a16="http://schemas.microsoft.com/office/drawing/2014/main" id="{72DE1F44-8850-1EB3-E240-1BE69C916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1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E357FC3D-FDD1-F317-3A04-329DFB1C0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6" y="1883588"/>
              <a:ext cx="6390671" cy="1016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func_a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n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학생의 번호 찾기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func_b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학생들의 점수를 내림차순 정렬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func_c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n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학생의 점수 저장 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풀이 순서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1.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변수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score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에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n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학생의 점수를 저장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2.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학생들의 점수를 내림차순 정렬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3.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학생들의 점수를 순회하면서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n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번째 학생의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점수와 같은 점수가 있으면 등수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return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126D9A3-46D6-D899-A7D5-11EEFC1A6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7" y="1912042"/>
            <a:ext cx="3003349" cy="3896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049EE2-B9F2-05D4-58A5-D830C2E2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48" y="1912042"/>
            <a:ext cx="2857731" cy="3896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3DFBEF9-8668-FD1B-CF6D-4FF203AB27FF}"/>
              </a:ext>
            </a:extLst>
          </p:cNvPr>
          <p:cNvSpPr/>
          <p:nvPr/>
        </p:nvSpPr>
        <p:spPr>
          <a:xfrm>
            <a:off x="3657010" y="3597944"/>
            <a:ext cx="688064" cy="525101"/>
          </a:xfrm>
          <a:prstGeom prst="right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5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5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887"/>
            <a:ext cx="11026781" cy="3059287"/>
            <a:chOff x="2134016" y="1767330"/>
            <a:chExt cx="6390671" cy="1050489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43108" y="1767330"/>
              <a:ext cx="6367074" cy="105048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2.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장학금을 받는 학생</a:t>
                </a:r>
                <a:endParaRPr lang="en-US" altLang="ko-KR" sz="1600" b="1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6" y="1883289"/>
              <a:ext cx="6390671" cy="794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장학금을 받는 조건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학기 성적이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80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 이상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(100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 만점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이면서 석차가 상위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10%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이내인 장학생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80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 이상이면서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등인 학생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직전 학기 대비 성적이 가장 많이 오른 학생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여러 명인 경우 해당 학상 전부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35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→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70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65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→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100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60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→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95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E2DD6E-DBBD-5E5C-26D5-805A6272EC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34293"/>
              </p:ext>
            </p:extLst>
          </p:nvPr>
        </p:nvGraphicFramePr>
        <p:xfrm>
          <a:off x="2231176" y="515811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142574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76449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69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current_grade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last_grade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6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[70, 100, 70, 80, 50, 95]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[35, 65, 80, 50, 20, 60]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5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8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6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A4C49-9ABA-2C47-3D84-36BA7C1A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97" y="1570943"/>
            <a:ext cx="4863972" cy="426854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그룹 29">
            <a:extLst>
              <a:ext uri="{FF2B5EF4-FFF2-40B4-BE49-F238E27FC236}">
                <a16:creationId xmlns:a16="http://schemas.microsoft.com/office/drawing/2014/main" id="{BF3AF77B-0CC2-C709-00F3-71F130AC9630}"/>
              </a:ext>
            </a:extLst>
          </p:cNvPr>
          <p:cNvGrpSpPr>
            <a:grpSpLocks/>
          </p:cNvGrpSpPr>
          <p:nvPr/>
        </p:nvGrpSpPr>
        <p:grpSpPr bwMode="auto">
          <a:xfrm>
            <a:off x="5631255" y="1561890"/>
            <a:ext cx="5966792" cy="4838910"/>
            <a:chOff x="2134016" y="1767330"/>
            <a:chExt cx="6416589" cy="1661570"/>
          </a:xfrm>
        </p:grpSpPr>
        <p:sp>
          <p:nvSpPr>
            <p:cNvPr id="16" name="모서리가 둥근 직사각형 23">
              <a:extLst>
                <a:ext uri="{FF2B5EF4-FFF2-40B4-BE49-F238E27FC236}">
                  <a16:creationId xmlns:a16="http://schemas.microsoft.com/office/drawing/2014/main" id="{E52748E8-F704-E8C8-888C-30B5ACF31F5C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164297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23" name="그룹 234">
              <a:extLst>
                <a:ext uri="{FF2B5EF4-FFF2-40B4-BE49-F238E27FC236}">
                  <a16:creationId xmlns:a16="http://schemas.microsoft.com/office/drawing/2014/main" id="{4D42DD15-9BA0-C288-0F71-08637DE96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5" name="모서리가 둥근 직사각형 26">
                <a:extLst>
                  <a:ext uri="{FF2B5EF4-FFF2-40B4-BE49-F238E27FC236}">
                    <a16:creationId xmlns:a16="http://schemas.microsoft.com/office/drawing/2014/main" id="{B7B83DD4-7127-D1E6-6696-88EDFE630EB2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TextBox 38">
                <a:extLst>
                  <a:ext uri="{FF2B5EF4-FFF2-40B4-BE49-F238E27FC236}">
                    <a16:creationId xmlns:a16="http://schemas.microsoft.com/office/drawing/2014/main" id="{82949F87-B775-E64C-2155-FAEBC7AE5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2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프로그램 구조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4" name="TextBox 38">
              <a:extLst>
                <a:ext uri="{FF2B5EF4-FFF2-40B4-BE49-F238E27FC236}">
                  <a16:creationId xmlns:a16="http://schemas.microsoft.com/office/drawing/2014/main" id="{85450FC4-0BE0-7770-BE77-6ABFDEA09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934" y="1887564"/>
              <a:ext cx="6390671" cy="1460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성적을 기준으로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학생별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석차 구하기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각 학생의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직전 학기 성적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중 최댓값 구하기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아래 조건을 만족하는 학생을 발견하면 장학생 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증가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3-1.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80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 이상이고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석차가 상위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10%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이내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3-2.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80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 이상이고 석차가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등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3-3. 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직전 학기 성적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단계에서 구한 값과 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같고 그 값이 양수인 경우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4.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장학생 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return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func_a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프로그램 구조 중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조건 실행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func_b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프로그램 구조 중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조건 실행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func_c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프로그램 구조 중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조건 실행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307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7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B68F38-65C2-1D60-61DE-562F9842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61890"/>
            <a:ext cx="4865339" cy="40874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그룹 29">
            <a:extLst>
              <a:ext uri="{FF2B5EF4-FFF2-40B4-BE49-F238E27FC236}">
                <a16:creationId xmlns:a16="http://schemas.microsoft.com/office/drawing/2014/main" id="{0B0277E4-AB8A-88FC-1B87-A0AB5FC94CBB}"/>
              </a:ext>
            </a:extLst>
          </p:cNvPr>
          <p:cNvGrpSpPr>
            <a:grpSpLocks/>
          </p:cNvGrpSpPr>
          <p:nvPr/>
        </p:nvGrpSpPr>
        <p:grpSpPr bwMode="auto">
          <a:xfrm>
            <a:off x="5631255" y="1561890"/>
            <a:ext cx="5966792" cy="4838910"/>
            <a:chOff x="2134016" y="1767330"/>
            <a:chExt cx="6416589" cy="1661570"/>
          </a:xfrm>
        </p:grpSpPr>
        <p:sp>
          <p:nvSpPr>
            <p:cNvPr id="6" name="모서리가 둥근 직사각형 23">
              <a:extLst>
                <a:ext uri="{FF2B5EF4-FFF2-40B4-BE49-F238E27FC236}">
                  <a16:creationId xmlns:a16="http://schemas.microsoft.com/office/drawing/2014/main" id="{58D07416-46BE-55E4-FB4B-ABC86B07FBD0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164297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7" name="그룹 234">
              <a:extLst>
                <a:ext uri="{FF2B5EF4-FFF2-40B4-BE49-F238E27FC236}">
                  <a16:creationId xmlns:a16="http://schemas.microsoft.com/office/drawing/2014/main" id="{EF9FCC4F-FEEA-EB93-0EC9-DAEE21F62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9" name="모서리가 둥근 직사각형 26">
                <a:extLst>
                  <a:ext uri="{FF2B5EF4-FFF2-40B4-BE49-F238E27FC236}">
                    <a16:creationId xmlns:a16="http://schemas.microsoft.com/office/drawing/2014/main" id="{65B20F40-F470-6BC9-AD79-70107FCBD3B1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TextBox 38">
                <a:extLst>
                  <a:ext uri="{FF2B5EF4-FFF2-40B4-BE49-F238E27FC236}">
                    <a16:creationId xmlns:a16="http://schemas.microsoft.com/office/drawing/2014/main" id="{02CC086B-5F60-AA5E-30AD-0C6FACA507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2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8" name="TextBox 38">
              <a:extLst>
                <a:ext uri="{FF2B5EF4-FFF2-40B4-BE49-F238E27FC236}">
                  <a16:creationId xmlns:a16="http://schemas.microsoft.com/office/drawing/2014/main" id="{AE07BA6C-8529-C13D-4189-1C5492F94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934" y="1887564"/>
              <a:ext cx="6390671" cy="1460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1. rank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▶ 학생들의 이번 학기 성적을 매개변수로 받아 </a:t>
              </a:r>
              <a:r>
                <a:rPr lang="ko-KR" altLang="en-US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학생별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석차 구하기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2.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max_diff_grade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▶ 각 학생의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직전 학기 성적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중 최댓값 구하기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3. answer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프로그램 구조 중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번 조건에 맞춰 장학생 수 구하기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3-1.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80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 이상이고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석차가 상위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10%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이내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3-2.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80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점 이상이고 석차가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등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3-3. 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이번 학기 성적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-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직전 학기 성적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단계에서 구한 값과 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 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같고 그 값이 양수인 경우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94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5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8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grpSp>
        <p:nvGrpSpPr>
          <p:cNvPr id="17" name="그룹 29">
            <a:extLst>
              <a:ext uri="{FF2B5EF4-FFF2-40B4-BE49-F238E27FC236}">
                <a16:creationId xmlns:a16="http://schemas.microsoft.com/office/drawing/2014/main" id="{19285412-F49B-C84F-3BBF-38B7F864C7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711890"/>
            <a:ext cx="11042469" cy="2036243"/>
            <a:chOff x="2134016" y="1767330"/>
            <a:chExt cx="6399763" cy="699199"/>
          </a:xfrm>
        </p:grpSpPr>
        <p:sp>
          <p:nvSpPr>
            <p:cNvPr id="18" name="모서리가 둥근 직사각형 23">
              <a:extLst>
                <a:ext uri="{FF2B5EF4-FFF2-40B4-BE49-F238E27FC236}">
                  <a16:creationId xmlns:a16="http://schemas.microsoft.com/office/drawing/2014/main" id="{EA2243EC-FFE9-14E5-5675-D4DD77010BB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80604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234">
              <a:extLst>
                <a:ext uri="{FF2B5EF4-FFF2-40B4-BE49-F238E27FC236}">
                  <a16:creationId xmlns:a16="http://schemas.microsoft.com/office/drawing/2014/main" id="{1AAC3F1E-4AE3-6EF1-69D3-B64A282E2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1" name="모서리가 둥근 직사각형 26">
                <a:extLst>
                  <a:ext uri="{FF2B5EF4-FFF2-40B4-BE49-F238E27FC236}">
                    <a16:creationId xmlns:a16="http://schemas.microsoft.com/office/drawing/2014/main" id="{397CEC17-56C2-C0EA-8CF0-F995388C0DAF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FEB7AC1F-5839-E23D-9A9E-6CD5C1097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5.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여행객들의 총 교통비 계산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002434D2-AABF-4B3A-8CB3-7A1B6039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887156"/>
              <a:ext cx="6390671" cy="461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교통편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Bus, Ship, Airplane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나이가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20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살 이상이면 어른 요금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그렇지 않으면 어린이 요금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여행객들이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명 이상인 경우 연령에 따른 할인 혜택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매개변수 </a:t>
              </a:r>
              <a:r>
                <a:rPr lang="en-US" altLang="ko-KR" sz="1400" dirty="0" err="1">
                  <a:latin typeface="Arial" panose="020B0604020202020204" pitchFamily="34" charset="0"/>
                  <a:ea typeface="맑은 고딕" panose="020B0503020000020004" pitchFamily="50" charset="-127"/>
                </a:rPr>
                <a:t>member_age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여행객들의 나이를 담고 있는 리스트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), transportation(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교통 수단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이 주어질 때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교통비 총액을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return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C935402-18A6-C9A0-7810-C62027DFB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93987"/>
              </p:ext>
            </p:extLst>
          </p:nvPr>
        </p:nvGraphicFramePr>
        <p:xfrm>
          <a:off x="609601" y="4607445"/>
          <a:ext cx="2785449" cy="136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83">
                  <a:extLst>
                    <a:ext uri="{9D8B030D-6E8A-4147-A177-3AD203B41FA5}">
                      <a16:colId xmlns:a16="http://schemas.microsoft.com/office/drawing/2014/main" val="1580539784"/>
                    </a:ext>
                  </a:extLst>
                </a:gridCol>
                <a:gridCol w="928483">
                  <a:extLst>
                    <a:ext uri="{9D8B030D-6E8A-4147-A177-3AD203B41FA5}">
                      <a16:colId xmlns:a16="http://schemas.microsoft.com/office/drawing/2014/main" val="2889238232"/>
                    </a:ext>
                  </a:extLst>
                </a:gridCol>
                <a:gridCol w="928483">
                  <a:extLst>
                    <a:ext uri="{9D8B030D-6E8A-4147-A177-3AD203B41FA5}">
                      <a16:colId xmlns:a16="http://schemas.microsoft.com/office/drawing/2014/main" val="4209940348"/>
                    </a:ext>
                  </a:extLst>
                </a:gridCol>
              </a:tblGrid>
              <a:tr h="34173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어른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어린이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141043"/>
                  </a:ext>
                </a:extLst>
              </a:tr>
              <a:tr h="34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675131"/>
                  </a:ext>
                </a:extLst>
              </a:tr>
              <a:tr h="34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13,000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5518"/>
                  </a:ext>
                </a:extLst>
              </a:tr>
              <a:tr h="341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Airplane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70,000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45,000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9003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86BC6F0-8932-197E-D4FB-B707395F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35423"/>
              </p:ext>
            </p:extLst>
          </p:nvPr>
        </p:nvGraphicFramePr>
        <p:xfrm>
          <a:off x="5395865" y="4615593"/>
          <a:ext cx="6199801" cy="122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421">
                  <a:extLst>
                    <a:ext uri="{9D8B030D-6E8A-4147-A177-3AD203B41FA5}">
                      <a16:colId xmlns:a16="http://schemas.microsoft.com/office/drawing/2014/main" val="2755537085"/>
                    </a:ext>
                  </a:extLst>
                </a:gridCol>
                <a:gridCol w="1388414">
                  <a:extLst>
                    <a:ext uri="{9D8B030D-6E8A-4147-A177-3AD203B41FA5}">
                      <a16:colId xmlns:a16="http://schemas.microsoft.com/office/drawing/2014/main" val="3210958291"/>
                    </a:ext>
                  </a:extLst>
                </a:gridCol>
                <a:gridCol w="867966">
                  <a:extLst>
                    <a:ext uri="{9D8B030D-6E8A-4147-A177-3AD203B41FA5}">
                      <a16:colId xmlns:a16="http://schemas.microsoft.com/office/drawing/2014/main" val="2719977914"/>
                    </a:ext>
                  </a:extLst>
                </a:gridCol>
              </a:tblGrid>
              <a:tr h="318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member_age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transportation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return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77268"/>
                  </a:ext>
                </a:extLst>
              </a:tr>
              <a:tr h="455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[13, 33, 45, 11, 20]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15,000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04761"/>
                  </a:ext>
                </a:extLst>
              </a:tr>
              <a:tr h="455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[25, 11, 27, 56, 7, 19, 52, 31, 77, 8]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Ship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20,3600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01898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D4EB138-07D9-BEB5-3605-6337B0D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40946"/>
              </p:ext>
            </p:extLst>
          </p:nvPr>
        </p:nvGraphicFramePr>
        <p:xfrm>
          <a:off x="3523809" y="4615593"/>
          <a:ext cx="1743296" cy="67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648">
                  <a:extLst>
                    <a:ext uri="{9D8B030D-6E8A-4147-A177-3AD203B41FA5}">
                      <a16:colId xmlns:a16="http://schemas.microsoft.com/office/drawing/2014/main" val="2982814088"/>
                    </a:ext>
                  </a:extLst>
                </a:gridCol>
                <a:gridCol w="871648">
                  <a:extLst>
                    <a:ext uri="{9D8B030D-6E8A-4147-A177-3AD203B41FA5}">
                      <a16:colId xmlns:a16="http://schemas.microsoft.com/office/drawing/2014/main" val="3219785583"/>
                    </a:ext>
                  </a:extLst>
                </a:gridCol>
              </a:tblGrid>
              <a:tr h="277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어른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어린이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49899"/>
                  </a:ext>
                </a:extLst>
              </a:tr>
              <a:tr h="366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10%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8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40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3618"/>
            <a:ext cx="10972800" cy="67827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빈칸 채우기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-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급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3</a:t>
            </a:r>
            <a:r>
              <a:rPr lang="ko-KR" altLang="en-US" sz="3200" dirty="0">
                <a:latin typeface="Arial" panose="020B0604020202020204" pitchFamily="34" charset="0"/>
                <a:ea typeface="맑은 고딕" panose="020B0503020000020004" pitchFamily="50" charset="-127"/>
              </a:rPr>
              <a:t>차 문제 </a:t>
            </a:r>
            <a:r>
              <a:rPr lang="en-US" altLang="ko-KR" sz="3200" dirty="0">
                <a:latin typeface="Arial" panose="020B0604020202020204" pitchFamily="34" charset="0"/>
                <a:ea typeface="맑은 고딕" panose="020B0503020000020004" pitchFamily="50" charset="-127"/>
              </a:rPr>
              <a:t>5</a:t>
            </a:r>
            <a:endParaRPr lang="ko-KR" altLang="en-US" sz="32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9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A9B766-ED8A-564B-0547-5BC730A4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1890"/>
            <a:ext cx="2742385" cy="35085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985AAD-23D6-91BC-955D-9C870D26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680" y="1561890"/>
            <a:ext cx="3044794" cy="35085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0596F8D-1573-EB1C-7FD8-4FBE4607D861}"/>
              </a:ext>
            </a:extLst>
          </p:cNvPr>
          <p:cNvSpPr/>
          <p:nvPr/>
        </p:nvSpPr>
        <p:spPr>
          <a:xfrm>
            <a:off x="3252301" y="2903899"/>
            <a:ext cx="688064" cy="525101"/>
          </a:xfrm>
          <a:prstGeom prst="right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29">
            <a:extLst>
              <a:ext uri="{FF2B5EF4-FFF2-40B4-BE49-F238E27FC236}">
                <a16:creationId xmlns:a16="http://schemas.microsoft.com/office/drawing/2014/main" id="{9E1A67D2-395C-5236-6BDD-0E2B9687C9CA}"/>
              </a:ext>
            </a:extLst>
          </p:cNvPr>
          <p:cNvGrpSpPr>
            <a:grpSpLocks/>
          </p:cNvGrpSpPr>
          <p:nvPr/>
        </p:nvGrpSpPr>
        <p:grpSpPr bwMode="auto">
          <a:xfrm>
            <a:off x="7487216" y="1561890"/>
            <a:ext cx="4095184" cy="2629865"/>
            <a:chOff x="2134016" y="1767330"/>
            <a:chExt cx="6399763" cy="903035"/>
          </a:xfrm>
        </p:grpSpPr>
        <p:sp>
          <p:nvSpPr>
            <p:cNvPr id="15" name="모서리가 둥근 직사각형 23">
              <a:extLst>
                <a:ext uri="{FF2B5EF4-FFF2-40B4-BE49-F238E27FC236}">
                  <a16:creationId xmlns:a16="http://schemas.microsoft.com/office/drawing/2014/main" id="{CB952B60-2B4F-F3F5-FB58-645B75598085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3" cy="884440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6" name="그룹 234">
              <a:extLst>
                <a:ext uri="{FF2B5EF4-FFF2-40B4-BE49-F238E27FC236}">
                  <a16:creationId xmlns:a16="http://schemas.microsoft.com/office/drawing/2014/main" id="{C8CFE37C-ACD7-1DE6-0E35-71C1B4D6F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0"/>
              <a:ext cx="6357982" cy="120234"/>
              <a:chOff x="785786" y="2071678"/>
              <a:chExt cx="7429552" cy="115242"/>
            </a:xfrm>
          </p:grpSpPr>
          <p:sp>
            <p:nvSpPr>
              <p:cNvPr id="24" name="모서리가 둥근 직사각형 26">
                <a:extLst>
                  <a:ext uri="{FF2B5EF4-FFF2-40B4-BE49-F238E27FC236}">
                    <a16:creationId xmlns:a16="http://schemas.microsoft.com/office/drawing/2014/main" id="{6B373016-E661-326D-477F-49F17DFA419E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524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TextBox 38">
                <a:extLst>
                  <a:ext uri="{FF2B5EF4-FFF2-40B4-BE49-F238E27FC236}">
                    <a16:creationId xmlns:a16="http://schemas.microsoft.com/office/drawing/2014/main" id="{A93415F2-6B60-5EBF-A298-669A5A49AA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7312813" cy="111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문제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5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풀이과정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Arial" panose="020B0604020202020204" pitchFamily="34" charset="0"/>
                    <a:ea typeface="맑은 고딕" panose="020B0503020000020004" pitchFamily="50" charset="-127"/>
                  </a:rPr>
                  <a:t> </a:t>
                </a:r>
              </a:p>
            </p:txBody>
          </p:sp>
        </p:grp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06EB65D-0F01-E1DD-50B2-8ACFB2985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108" y="1939317"/>
              <a:ext cx="6390671" cy="6837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여행객이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10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명 이상일 때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어른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10%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할인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어린이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: 20% 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할인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어른 요금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* 0.9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     어린이 요금 </a:t>
              </a: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* 0.8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int</a:t>
              </a:r>
              <a:r>
                <a:rPr lang="ko-KR" altLang="en-US" sz="1400" dirty="0">
                  <a:latin typeface="Arial" panose="020B0604020202020204" pitchFamily="34" charset="0"/>
                  <a:ea typeface="맑은 고딕" panose="020B0503020000020004" pitchFamily="50" charset="-127"/>
                </a:rPr>
                <a:t> ▶ 정수 형태로 변환</a:t>
              </a:r>
              <a:endPara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4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73468E-EB6D-4506-8BE0-A030875E5735}">
  <ds:schemaRefs>
    <ds:schemaRef ds:uri="http://schemas.microsoft.com/office/2006/documentManagement/types"/>
    <ds:schemaRef ds:uri="b7baa286-403d-47f5-b66e-f91cf776a048"/>
    <ds:schemaRef ds:uri="http://schemas.openxmlformats.org/package/2006/metadata/core-properties"/>
    <ds:schemaRef ds:uri="http://purl.org/dc/elements/1.1/"/>
    <ds:schemaRef ds:uri="http://www.w3.org/XML/1998/namespace"/>
    <ds:schemaRef ds:uri="48174e24-f607-4aa6-9ac3-a9fcbbb9a1ec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2251</Words>
  <Application>Microsoft Office PowerPoint</Application>
  <PresentationFormat>와이드스크린</PresentationFormat>
  <Paragraphs>316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맑은 고딕</vt:lpstr>
      <vt:lpstr>Arial</vt:lpstr>
      <vt:lpstr>Arial Black</vt:lpstr>
      <vt:lpstr>Cambria Math</vt:lpstr>
      <vt:lpstr>Georgia</vt:lpstr>
      <vt:lpstr>Wingdings 2</vt:lpstr>
      <vt:lpstr>도시</vt:lpstr>
      <vt:lpstr>Cos Pro 샘플문제 2급 3차</vt:lpstr>
      <vt:lpstr>목차</vt:lpstr>
      <vt:lpstr>1. 빈칸 채우기 - 2급 3차 문제 1</vt:lpstr>
      <vt:lpstr>1. 빈칸 채우기 - 2급 3차 문제 1</vt:lpstr>
      <vt:lpstr>1. 빈칸 채우기 - 2급 3차 문제 2</vt:lpstr>
      <vt:lpstr>1. 빈칸 채우기 - 2급 3차 문제 2</vt:lpstr>
      <vt:lpstr>1. 빈칸 채우기 - 2급 3차 문제 2</vt:lpstr>
      <vt:lpstr>1. 빈칸 채우기 - 2급 3차 문제 5</vt:lpstr>
      <vt:lpstr>1. 빈칸 채우기 - 2급 3차 문제 5</vt:lpstr>
      <vt:lpstr>1. 빈칸 채우기 - 2급 3차 문제 6</vt:lpstr>
      <vt:lpstr>1. 빈칸 채우기 - 2급 3차 문제 6</vt:lpstr>
      <vt:lpstr>2. 한 줄 바꾸기 - 2급 3차 문제 7</vt:lpstr>
      <vt:lpstr>2. 한 줄 바꾸기 - 2급 3차 문제 7</vt:lpstr>
      <vt:lpstr>2. 한 줄 바꾸기 - 2급 3차 문제 8</vt:lpstr>
      <vt:lpstr>2. 한 줄 바꾸기 - 2급 3차 문제 8</vt:lpstr>
      <vt:lpstr>2. 한 줄 바꾸기 - 2급 3차 문제 9</vt:lpstr>
      <vt:lpstr>2. 한 줄 바꾸기 - 2급 3차 문제 9</vt:lpstr>
      <vt:lpstr>2. 한 줄 바꾸기 - 2급 3차 문제 10</vt:lpstr>
      <vt:lpstr>2. 한 줄 바꾸기 - 2급 3차 문제 10</vt:lpstr>
      <vt:lpstr>3. 함수 작성 - 2급 3차 문제 3</vt:lpstr>
      <vt:lpstr>3. 함수 작성 - 2급 3차 문제 3</vt:lpstr>
      <vt:lpstr>3. 함수 작성 - 2급 3차 문제 4</vt:lpstr>
      <vt:lpstr>3. 함수 작성 - 2급 3차 문제 4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강범구</cp:lastModifiedBy>
  <cp:revision>696</cp:revision>
  <cp:lastPrinted>2024-08-22T04:41:33Z</cp:lastPrinted>
  <dcterms:created xsi:type="dcterms:W3CDTF">2022-01-04T01:05:00Z</dcterms:created>
  <dcterms:modified xsi:type="dcterms:W3CDTF">2024-08-22T08:22:42Z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