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75" r:id="rId3"/>
    <p:sldId id="298" r:id="rId4"/>
    <p:sldId id="299" r:id="rId5"/>
    <p:sldId id="300" r:id="rId6"/>
    <p:sldId id="301" r:id="rId7"/>
    <p:sldId id="302" r:id="rId8"/>
    <p:sldId id="281" r:id="rId9"/>
    <p:sldId id="296" r:id="rId10"/>
    <p:sldId id="297" r:id="rId11"/>
    <p:sldId id="293" r:id="rId12"/>
    <p:sldId id="307" r:id="rId13"/>
    <p:sldId id="294" r:id="rId14"/>
    <p:sldId id="295" r:id="rId15"/>
    <p:sldId id="303" r:id="rId16"/>
    <p:sldId id="304" r:id="rId17"/>
    <p:sldId id="305" r:id="rId18"/>
    <p:sldId id="306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0EB"/>
    <a:srgbClr val="F9FCFD"/>
    <a:srgbClr val="718EA0"/>
    <a:srgbClr val="6C899B"/>
    <a:srgbClr val="F3F9FB"/>
    <a:srgbClr val="23B0C3"/>
    <a:srgbClr val="146772"/>
    <a:srgbClr val="95E2EC"/>
    <a:srgbClr val="D0C6E9"/>
    <a:srgbClr val="FA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03" autoAdjust="0"/>
    <p:restoredTop sz="78667" autoAdjust="0"/>
  </p:normalViewPr>
  <p:slideViewPr>
    <p:cSldViewPr snapToGrid="0" showGuides="1">
      <p:cViewPr varScale="1">
        <p:scale>
          <a:sx n="48" d="100"/>
          <a:sy n="48" d="100"/>
        </p:scale>
        <p:origin x="36" y="5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89CE8-174B-42BC-8AD1-6BCD7DCEFF0B}" type="datetimeFigureOut">
              <a:rPr lang="ko-KR" altLang="en-US" smtClean="0"/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DDADF-6334-4F23-AD96-4A2E03AF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순서대로 </a:t>
            </a:r>
            <a:r>
              <a:rPr lang="ko-KR" altLang="en-US" dirty="0" err="1"/>
              <a:t>설명드리는</a:t>
            </a:r>
            <a:r>
              <a:rPr lang="ko-KR" altLang="en-US" dirty="0"/>
              <a:t> 것보다 유형별로 </a:t>
            </a:r>
            <a:r>
              <a:rPr lang="ko-KR" altLang="en-US" dirty="0" err="1"/>
              <a:t>설명드리는</a:t>
            </a:r>
            <a:r>
              <a:rPr lang="ko-KR" altLang="en-US" dirty="0"/>
              <a:t> 것이 나을 </a:t>
            </a:r>
            <a:r>
              <a:rPr lang="ko-KR" altLang="en-US" dirty="0" err="1"/>
              <a:t>것같아</a:t>
            </a:r>
            <a:r>
              <a:rPr lang="ko-KR" altLang="en-US" dirty="0"/>
              <a:t> 유형별로 설명드릴 예정입니다</a:t>
            </a:r>
            <a:r>
              <a:rPr lang="en-US" altLang="ko-KR" dirty="0"/>
              <a:t>. </a:t>
            </a:r>
            <a:r>
              <a:rPr lang="ko-KR" altLang="en-US" dirty="0"/>
              <a:t>이번 테스트에서 가장 쉬웠던 유형인 한 줄 바꾸기부터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36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번 문제는 노드 수와 노드 연결 순서가 담긴 </a:t>
            </a:r>
            <a:r>
              <a:rPr lang="en-US" altLang="ko-KR" dirty="0"/>
              <a:t>2</a:t>
            </a:r>
            <a:r>
              <a:rPr lang="ko-KR" altLang="en-US" dirty="0"/>
              <a:t>차원 리스트가 주어졌을 때 </a:t>
            </a:r>
            <a:r>
              <a:rPr lang="ko-KR" altLang="en-US" dirty="0" err="1"/>
              <a:t>몇번째</a:t>
            </a:r>
            <a:r>
              <a:rPr lang="ko-KR" altLang="en-US" dirty="0"/>
              <a:t> 연결에서 사이클이 생기는지를 반환하는 문제입니다</a:t>
            </a:r>
            <a:r>
              <a:rPr lang="en-US" altLang="ko-KR" dirty="0"/>
              <a:t>. </a:t>
            </a:r>
            <a:r>
              <a:rPr lang="ko-KR" altLang="en-US" dirty="0" err="1"/>
              <a:t>노드수가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이고 노드 연결 순서가 다음과 같을 때 </a:t>
            </a:r>
            <a:r>
              <a:rPr lang="en-US" altLang="ko-KR" dirty="0"/>
              <a:t>3</a:t>
            </a:r>
            <a:r>
              <a:rPr lang="ko-KR" altLang="en-US" dirty="0"/>
              <a:t>번째 연결에서 사이클이 생기므로 </a:t>
            </a:r>
            <a:r>
              <a:rPr lang="en-US" altLang="ko-KR" dirty="0"/>
              <a:t>3</a:t>
            </a:r>
            <a:r>
              <a:rPr lang="ko-KR" altLang="en-US" dirty="0"/>
              <a:t>을 반환하면 됩니다</a:t>
            </a:r>
            <a:r>
              <a:rPr lang="en-US" altLang="ko-KR" dirty="0"/>
              <a:t>. </a:t>
            </a:r>
            <a:r>
              <a:rPr lang="ko-KR" altLang="en-US" dirty="0"/>
              <a:t>문제 코드는 오른쪽 코드와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15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코드에서 사용된 알고리즘은 유니온 </a:t>
            </a:r>
            <a:r>
              <a:rPr lang="ko-KR" altLang="en-US" dirty="0" err="1"/>
              <a:t>파인드</a:t>
            </a:r>
            <a:r>
              <a:rPr lang="ko-KR" altLang="en-US" dirty="0"/>
              <a:t> 알고리즘입니다</a:t>
            </a:r>
            <a:r>
              <a:rPr lang="en-US" altLang="ko-KR" dirty="0"/>
              <a:t>. </a:t>
            </a:r>
            <a:r>
              <a:rPr lang="ko-KR" altLang="en-US" dirty="0"/>
              <a:t>유니온 </a:t>
            </a:r>
            <a:r>
              <a:rPr lang="ko-KR" altLang="en-US" dirty="0" err="1"/>
              <a:t>파인드</a:t>
            </a:r>
            <a:r>
              <a:rPr lang="ko-KR" altLang="en-US" dirty="0"/>
              <a:t> 알고리즘은</a:t>
            </a:r>
            <a:r>
              <a:rPr lang="en-US" altLang="ko-KR" dirty="0"/>
              <a:t> </a:t>
            </a:r>
            <a:r>
              <a:rPr lang="ko-KR" altLang="en-US" dirty="0"/>
              <a:t>그래프 형태의 자료들의 연결 정보를 알고 싶을 때 사용하는 알고리즘입니다</a:t>
            </a:r>
            <a:r>
              <a:rPr lang="en-US" altLang="ko-KR" dirty="0"/>
              <a:t>.</a:t>
            </a:r>
            <a:r>
              <a:rPr lang="ko-KR" altLang="en-US" dirty="0"/>
              <a:t> 유니온과 </a:t>
            </a:r>
            <a:r>
              <a:rPr lang="ko-KR" altLang="en-US" dirty="0" err="1"/>
              <a:t>파인드로</a:t>
            </a:r>
            <a:r>
              <a:rPr lang="ko-KR" altLang="en-US" dirty="0"/>
              <a:t> 나눌 수 있으며 유니온은 서로 다른 두 개의 집합을 하나의 집합으로 병합하는 연산을 말하고</a:t>
            </a:r>
            <a:r>
              <a:rPr lang="en-US" altLang="ko-KR" dirty="0"/>
              <a:t>, </a:t>
            </a:r>
            <a:r>
              <a:rPr lang="ko-KR" altLang="en-US" dirty="0" err="1"/>
              <a:t>파인드는</a:t>
            </a:r>
            <a:r>
              <a:rPr lang="ko-KR" altLang="en-US" dirty="0"/>
              <a:t> 하나의 원소가 어떤 집합에 속해 있는지를 판단하는 연산을 말합니다</a:t>
            </a:r>
            <a:r>
              <a:rPr lang="en-US" altLang="ko-KR" dirty="0"/>
              <a:t>. </a:t>
            </a:r>
            <a:r>
              <a:rPr lang="ko-KR" altLang="en-US" dirty="0"/>
              <a:t>그래프가 위 </a:t>
            </a:r>
            <a:r>
              <a:rPr lang="ko-KR" altLang="en-US" dirty="0" err="1"/>
              <a:t>상태여기서</a:t>
            </a:r>
            <a:r>
              <a:rPr lang="ko-KR" altLang="en-US" dirty="0"/>
              <a:t> 유니온은 </a:t>
            </a:r>
            <a:r>
              <a:rPr lang="ko-KR" altLang="en-US" dirty="0" err="1"/>
              <a:t>머지함수가</a:t>
            </a:r>
            <a:r>
              <a:rPr lang="ko-KR" altLang="en-US" dirty="0"/>
              <a:t> 역할을 하고 있습니다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718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39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639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811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379+138=517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386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25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visited</a:t>
            </a:r>
            <a:r>
              <a:rPr lang="ko-KR" altLang="en-US" dirty="0"/>
              <a:t>는 이미 탐색한 숫자를 저장하는 집합으로</a:t>
            </a:r>
            <a:r>
              <a:rPr lang="en-US" altLang="ko-KR" dirty="0"/>
              <a:t>, </a:t>
            </a:r>
            <a:r>
              <a:rPr lang="ko-KR" altLang="en-US" dirty="0"/>
              <a:t>중복 탐색을 방지하여 효율성을 높입니다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큐가 빌 때까지 </a:t>
            </a:r>
            <a:r>
              <a:rPr lang="en-US" altLang="ko-KR" dirty="0"/>
              <a:t>BFS </a:t>
            </a:r>
            <a:r>
              <a:rPr lang="ko-KR" altLang="en-US" dirty="0"/>
              <a:t>탐색을 진행합니다</a:t>
            </a:r>
            <a:r>
              <a:rPr lang="en-US" altLang="ko-KR" dirty="0"/>
              <a:t>. </a:t>
            </a:r>
            <a:r>
              <a:rPr lang="ko-KR" altLang="en-US" dirty="0"/>
              <a:t>큐에서 현재 숫자와 현재까지의 연산 횟수를 꺼냅니다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next_states</a:t>
            </a:r>
            <a:r>
              <a:rPr lang="ko-KR" altLang="en-US" dirty="0"/>
              <a:t>에 포함된 각 숫자에 대해 다음과 같은 작업을 수행합니다</a:t>
            </a:r>
            <a:r>
              <a:rPr lang="en-US" altLang="ko-K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next_state</a:t>
            </a:r>
            <a:r>
              <a:rPr lang="ko-KR" altLang="en-US" dirty="0"/>
              <a:t>가 </a:t>
            </a:r>
            <a:r>
              <a:rPr lang="en-US" altLang="ko-KR" dirty="0"/>
              <a:t>target</a:t>
            </a:r>
            <a:r>
              <a:rPr lang="ko-KR" altLang="en-US" dirty="0"/>
              <a:t>과 같다면</a:t>
            </a:r>
            <a:r>
              <a:rPr lang="en-US" altLang="ko-KR" dirty="0"/>
              <a:t>, </a:t>
            </a:r>
            <a:r>
              <a:rPr lang="ko-KR" altLang="en-US" dirty="0"/>
              <a:t>현재의 연산 횟수에 </a:t>
            </a:r>
            <a:r>
              <a:rPr lang="en-US" altLang="ko-KR" dirty="0"/>
              <a:t>1</a:t>
            </a:r>
            <a:r>
              <a:rPr lang="ko-KR" altLang="en-US" dirty="0"/>
              <a:t>을 더한 값을 반환합니다</a:t>
            </a:r>
            <a:r>
              <a:rPr lang="en-US" altLang="ko-KR" dirty="0"/>
              <a:t>. </a:t>
            </a:r>
            <a:r>
              <a:rPr lang="ko-KR" altLang="en-US" dirty="0"/>
              <a:t>이는 목표에 도달한 최소 연산 횟수입니다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next_state</a:t>
            </a:r>
            <a:r>
              <a:rPr lang="ko-KR" altLang="en-US" dirty="0"/>
              <a:t>가 유효한 범위</a:t>
            </a:r>
            <a:r>
              <a:rPr lang="en-US" altLang="ko-KR" dirty="0"/>
              <a:t>(0</a:t>
            </a:r>
            <a:r>
              <a:rPr lang="ko-KR" altLang="en-US" dirty="0"/>
              <a:t>부터 </a:t>
            </a:r>
            <a:r>
              <a:rPr lang="en-US" altLang="ko-KR" dirty="0"/>
              <a:t>10000) </a:t>
            </a:r>
            <a:r>
              <a:rPr lang="ko-KR" altLang="en-US" dirty="0"/>
              <a:t>내에 있고</a:t>
            </a:r>
            <a:r>
              <a:rPr lang="en-US" altLang="ko-KR" dirty="0"/>
              <a:t>, </a:t>
            </a:r>
            <a:r>
              <a:rPr lang="ko-KR" altLang="en-US" dirty="0"/>
              <a:t>아직 방문하지 않았다면</a:t>
            </a:r>
            <a:r>
              <a:rPr lang="en-US" altLang="ko-KR" dirty="0"/>
              <a:t>, </a:t>
            </a:r>
            <a:r>
              <a:rPr lang="ko-KR" altLang="en-US" dirty="0"/>
              <a:t>해당 상태를 방문했다고 표시하고 큐에 추가합니다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349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문제는 벽의 위치와 높이를 담은 </a:t>
            </a:r>
            <a:r>
              <a:rPr lang="en-US" altLang="ko-KR" dirty="0"/>
              <a:t>2</a:t>
            </a:r>
            <a:r>
              <a:rPr lang="ko-KR" altLang="en-US" dirty="0"/>
              <a:t>차원 리스트가 주어졌을 때 담을 수 있는 물의 최대 값을 구하는 문제였습니다</a:t>
            </a:r>
            <a:r>
              <a:rPr lang="en-US" altLang="ko-KR" dirty="0"/>
              <a:t>. </a:t>
            </a:r>
            <a:r>
              <a:rPr lang="ko-KR" altLang="en-US" dirty="0"/>
              <a:t>아래와 같은 리스트가 주어졌을 때 이런 그림으로 그릴 수 있고</a:t>
            </a:r>
            <a:r>
              <a:rPr lang="en-US" altLang="ko-KR" dirty="0"/>
              <a:t>, </a:t>
            </a:r>
            <a:r>
              <a:rPr lang="ko-KR" altLang="en-US" dirty="0"/>
              <a:t>그중 가장 물을 많이 담을 수 있는 벽은 </a:t>
            </a:r>
            <a:r>
              <a:rPr lang="en-US" altLang="ko-KR" dirty="0"/>
              <a:t>1</a:t>
            </a:r>
            <a:r>
              <a:rPr lang="ko-KR" altLang="en-US" dirty="0"/>
              <a:t>번 위치에 있는 벽과 </a:t>
            </a:r>
            <a:r>
              <a:rPr lang="en-US" altLang="ko-KR" dirty="0"/>
              <a:t>5</a:t>
            </a:r>
            <a:r>
              <a:rPr lang="ko-KR" altLang="en-US" dirty="0"/>
              <a:t>번 위치에 있는 벽이기 때문에 둘 중 작은 높이인 </a:t>
            </a:r>
            <a:r>
              <a:rPr lang="en-US" altLang="ko-KR" dirty="0"/>
              <a:t>3</a:t>
            </a:r>
            <a:r>
              <a:rPr lang="ko-KR" altLang="en-US" dirty="0"/>
              <a:t>과 두 벽 사이의 거리 </a:t>
            </a:r>
            <a:r>
              <a:rPr lang="en-US" altLang="ko-KR" dirty="0"/>
              <a:t>4</a:t>
            </a:r>
            <a:r>
              <a:rPr lang="ko-KR" altLang="en-US" dirty="0"/>
              <a:t>를 곱하여 </a:t>
            </a:r>
            <a:r>
              <a:rPr lang="en-US" altLang="ko-KR" dirty="0"/>
              <a:t>12</a:t>
            </a:r>
            <a:r>
              <a:rPr lang="ko-KR" altLang="en-US" dirty="0"/>
              <a:t>의 값이 나와야 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주어진 문제 코드를 보시면 실행결과가 </a:t>
            </a:r>
            <a:r>
              <a:rPr lang="en-US" altLang="ko-KR" dirty="0"/>
              <a:t>24</a:t>
            </a:r>
            <a:r>
              <a:rPr lang="ko-KR" altLang="en-US" dirty="0"/>
              <a:t>가 나오는 것을 보아 잘못되어 있음을 알 수 있습니다</a:t>
            </a:r>
            <a:r>
              <a:rPr lang="en-US" altLang="ko-KR" dirty="0"/>
              <a:t>. </a:t>
            </a:r>
            <a:r>
              <a:rPr lang="ko-KR" altLang="en-US" dirty="0"/>
              <a:t>한 줄 바꾸기 문제에서 실제 </a:t>
            </a:r>
            <a:r>
              <a:rPr lang="ko-KR" altLang="en-US" dirty="0" err="1"/>
              <a:t>나와야하는</a:t>
            </a:r>
            <a:r>
              <a:rPr lang="ko-KR" altLang="en-US" dirty="0"/>
              <a:t> 값과 다르게 나오는 경우 조건문의 수식이나 대입을 하는 과정에 문제가 있을 가능성이 높으므로 조건문 부분부터 자세히 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62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코드에서 두개의 벽 중 벽의 높이가 큰 벽을 선택하여 물의 양을 계산하도록 되어있습니다</a:t>
            </a:r>
            <a:r>
              <a:rPr lang="en-US" altLang="ko-KR" dirty="0"/>
              <a:t>. </a:t>
            </a:r>
            <a:r>
              <a:rPr lang="ko-KR" altLang="en-US" dirty="0"/>
              <a:t>이렇게 코드가 </a:t>
            </a:r>
            <a:r>
              <a:rPr lang="ko-KR" altLang="en-US" dirty="0" err="1"/>
              <a:t>작성되어있을</a:t>
            </a:r>
            <a:r>
              <a:rPr lang="ko-KR" altLang="en-US" dirty="0"/>
              <a:t> 때는 아래와 같은 그림처럼 </a:t>
            </a:r>
            <a:r>
              <a:rPr lang="en-US" altLang="ko-KR" dirty="0"/>
              <a:t>2</a:t>
            </a:r>
            <a:r>
              <a:rPr lang="ko-KR" altLang="en-US" dirty="0"/>
              <a:t>번 벽 높이인 </a:t>
            </a:r>
            <a:r>
              <a:rPr lang="en-US" altLang="ko-KR" dirty="0"/>
              <a:t>6*2</a:t>
            </a:r>
            <a:r>
              <a:rPr lang="ko-KR" altLang="en-US" dirty="0"/>
              <a:t>번 벽과 </a:t>
            </a:r>
            <a:r>
              <a:rPr lang="en-US" altLang="ko-KR" dirty="0"/>
              <a:t>6</a:t>
            </a:r>
            <a:r>
              <a:rPr lang="ko-KR" altLang="en-US" dirty="0"/>
              <a:t>번 벽의 차이인 </a:t>
            </a:r>
            <a:r>
              <a:rPr lang="en-US" altLang="ko-KR" dirty="0"/>
              <a:t>4</a:t>
            </a:r>
            <a:r>
              <a:rPr lang="ko-KR" altLang="en-US" dirty="0"/>
              <a:t>를 곱하여 </a:t>
            </a:r>
            <a:r>
              <a:rPr lang="en-US" altLang="ko-KR" dirty="0"/>
              <a:t>24</a:t>
            </a:r>
            <a:r>
              <a:rPr lang="ko-KR" altLang="en-US" dirty="0"/>
              <a:t>의 결과가 나와 앞서 본 실행결과와 동일함을 알 수 있습니다</a:t>
            </a:r>
            <a:r>
              <a:rPr lang="en-US" altLang="ko-KR" dirty="0"/>
              <a:t>. </a:t>
            </a:r>
            <a:r>
              <a:rPr lang="ko-KR" altLang="en-US" dirty="0"/>
              <a:t>두개의 벽 중 낮은 벽의 높이를 선택하는 것이 이 문제의 조건이었기 때문에 첫번째 </a:t>
            </a:r>
            <a:r>
              <a:rPr lang="en-US" altLang="ko-KR" dirty="0"/>
              <a:t>if</a:t>
            </a:r>
            <a:r>
              <a:rPr lang="ko-KR" altLang="en-US" dirty="0"/>
              <a:t>문에서 부호를 </a:t>
            </a:r>
            <a:r>
              <a:rPr lang="ko-KR" altLang="en-US" dirty="0" err="1"/>
              <a:t>반대로하여</a:t>
            </a:r>
            <a:r>
              <a:rPr lang="ko-KR" altLang="en-US" dirty="0"/>
              <a:t> 코드를 </a:t>
            </a:r>
            <a:r>
              <a:rPr lang="ko-KR" altLang="en-US" dirty="0" err="1"/>
              <a:t>수정해야합니다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4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3</a:t>
            </a:r>
            <a:r>
              <a:rPr lang="ko-KR" altLang="en-US" dirty="0"/>
              <a:t>번 문제는 주어진 리스트를 규칙대로 정렬하는 문제입니다</a:t>
            </a:r>
            <a:r>
              <a:rPr lang="en-US" altLang="ko-KR" dirty="0"/>
              <a:t>. </a:t>
            </a:r>
            <a:r>
              <a:rPr lang="ko-KR" altLang="en-US" dirty="0"/>
              <a:t>주어진 리스트를 절반으로 나누어 앞부분을 오름차순</a:t>
            </a:r>
            <a:r>
              <a:rPr lang="en-US" altLang="ko-KR" dirty="0"/>
              <a:t>, </a:t>
            </a:r>
            <a:r>
              <a:rPr lang="ko-KR" altLang="en-US" dirty="0"/>
              <a:t>뒷부분은 내림차순으로 정렬하면 되는 문제입니다</a:t>
            </a:r>
            <a:r>
              <a:rPr lang="en-US" altLang="ko-KR" dirty="0"/>
              <a:t>. </a:t>
            </a:r>
            <a:r>
              <a:rPr lang="ko-KR" altLang="en-US" dirty="0"/>
              <a:t>아래 예시를 보시면 정렬이 되어있지 않은 리스트를 </a:t>
            </a:r>
            <a:r>
              <a:rPr lang="en-US" altLang="ko-KR" dirty="0"/>
              <a:t>input</a:t>
            </a:r>
            <a:r>
              <a:rPr lang="ko-KR" altLang="en-US" dirty="0"/>
              <a:t>으로 넣을 때 </a:t>
            </a:r>
            <a:r>
              <a:rPr lang="en-US" altLang="ko-KR" dirty="0"/>
              <a:t>1237654</a:t>
            </a:r>
            <a:r>
              <a:rPr lang="ko-KR" altLang="en-US" dirty="0"/>
              <a:t>라는 결과값이 나오도록 코드를 수정하면 됩니다</a:t>
            </a:r>
            <a:r>
              <a:rPr lang="en-US" altLang="ko-KR" dirty="0"/>
              <a:t>. </a:t>
            </a:r>
            <a:r>
              <a:rPr lang="ko-KR" altLang="en-US" dirty="0"/>
              <a:t>문제 코드의 </a:t>
            </a:r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dirty="0"/>
              <a:t>1237465</a:t>
            </a:r>
            <a:r>
              <a:rPr lang="ko-KR" altLang="en-US" dirty="0"/>
              <a:t>으로 문제가 있는 것을 확인할 수 있습니다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51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코드의 정렬 방식은 왼쪽 그림과 같습니다</a:t>
            </a:r>
            <a:r>
              <a:rPr lang="en-US" altLang="ko-KR" dirty="0"/>
              <a:t>. Sort</a:t>
            </a:r>
            <a:r>
              <a:rPr lang="ko-KR" altLang="en-US" dirty="0"/>
              <a:t>함수를 통해 오름차순을 정렬한 후</a:t>
            </a:r>
            <a:r>
              <a:rPr lang="en-US" altLang="ko-KR" dirty="0"/>
              <a:t>, </a:t>
            </a:r>
            <a:r>
              <a:rPr lang="ko-KR" altLang="en-US" dirty="0"/>
              <a:t>맨 </a:t>
            </a:r>
            <a:r>
              <a:rPr lang="ko-KR" altLang="en-US" dirty="0" err="1"/>
              <a:t>뒤에있는</a:t>
            </a:r>
            <a:r>
              <a:rPr lang="ko-KR" altLang="en-US" dirty="0"/>
              <a:t> 값을 중간의 값과 교환합니다</a:t>
            </a:r>
            <a:r>
              <a:rPr lang="en-US" altLang="ko-KR" dirty="0"/>
              <a:t>. </a:t>
            </a:r>
            <a:r>
              <a:rPr lang="ko-KR" altLang="en-US" dirty="0"/>
              <a:t>그 뒤에 값을 비교해가며 코드를 내림차순으로 정렬하는 과정으로 코드가 작성되어 있습니다</a:t>
            </a:r>
            <a:r>
              <a:rPr lang="en-US" altLang="ko-KR" dirty="0"/>
              <a:t>. </a:t>
            </a:r>
            <a:r>
              <a:rPr lang="ko-KR" altLang="en-US" dirty="0"/>
              <a:t>결과값을 보았을 때 </a:t>
            </a:r>
            <a:r>
              <a:rPr lang="en-US" altLang="ko-KR" dirty="0"/>
              <a:t>max</a:t>
            </a:r>
            <a:r>
              <a:rPr lang="ko-KR" altLang="en-US" dirty="0"/>
              <a:t>값이 중간위치로 제대로 와있기 때문에 </a:t>
            </a:r>
            <a:r>
              <a:rPr lang="en-US" altLang="ko-KR" dirty="0"/>
              <a:t>4</a:t>
            </a:r>
            <a:r>
              <a:rPr lang="ko-KR" altLang="en-US" dirty="0"/>
              <a:t>번째 단계에서 문제가 있음을 알 수 있습니다</a:t>
            </a:r>
            <a:r>
              <a:rPr lang="en-US" altLang="ko-KR" dirty="0"/>
              <a:t>. 3</a:t>
            </a:r>
            <a:r>
              <a:rPr lang="ko-KR" altLang="en-US" dirty="0"/>
              <a:t>번째 단계를 완료했을 때 리스트 값은 </a:t>
            </a:r>
            <a:r>
              <a:rPr lang="en-US" altLang="ko-KR" dirty="0"/>
              <a:t>12347564</a:t>
            </a:r>
            <a:r>
              <a:rPr lang="ko-KR" altLang="en-US" dirty="0"/>
              <a:t>입니다</a:t>
            </a:r>
            <a:r>
              <a:rPr lang="en-US" altLang="ko-KR" dirty="0"/>
              <a:t>. Max </a:t>
            </a:r>
            <a:r>
              <a:rPr lang="ko-KR" altLang="en-US" dirty="0"/>
              <a:t>값과 값을 교환할 때 </a:t>
            </a:r>
            <a:r>
              <a:rPr lang="en-US" altLang="ko-KR" dirty="0"/>
              <a:t>4</a:t>
            </a:r>
            <a:r>
              <a:rPr lang="ko-KR" altLang="en-US" dirty="0"/>
              <a:t>는 제 위치에 오게 되기 때문에 교환할 필요가 없으나 </a:t>
            </a:r>
            <a:r>
              <a:rPr lang="en-US" altLang="ko-KR" dirty="0"/>
              <a:t>5</a:t>
            </a:r>
            <a:r>
              <a:rPr lang="ko-KR" altLang="en-US" dirty="0"/>
              <a:t>와 교환되어 이러한 </a:t>
            </a:r>
            <a:r>
              <a:rPr lang="ko-KR" altLang="en-US" dirty="0" err="1"/>
              <a:t>출력값이</a:t>
            </a:r>
            <a:r>
              <a:rPr lang="ko-KR" altLang="en-US" dirty="0"/>
              <a:t> 나오게 된 것으로 추측할 수 있습니다</a:t>
            </a:r>
            <a:r>
              <a:rPr lang="en-US" altLang="ko-KR" dirty="0"/>
              <a:t>. </a:t>
            </a:r>
            <a:r>
              <a:rPr lang="ko-KR" altLang="en-US" dirty="0"/>
              <a:t>그렇기 때문에 내림차순으로 정렬하기 위해 왼쪽과 오른쪽을 선언해줄 때 맨 끝 값이 아닌 그보다 </a:t>
            </a:r>
            <a:r>
              <a:rPr lang="ko-KR" altLang="en-US" dirty="0" err="1"/>
              <a:t>한칸</a:t>
            </a:r>
            <a:r>
              <a:rPr lang="ko-KR" altLang="en-US" dirty="0"/>
              <a:t> 앞에 있는 값을 선택하도록 코드를 수정하면 제대로 된 </a:t>
            </a:r>
            <a:r>
              <a:rPr lang="ko-KR" altLang="en-US" dirty="0" err="1"/>
              <a:t>출력값을</a:t>
            </a:r>
            <a:r>
              <a:rPr lang="ko-KR" altLang="en-US" dirty="0"/>
              <a:t> 얻을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66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번 문제는 주어진 숫자를 큰 숫자부터 각 숫자와 숫자의 개수로 읽는 코드입니다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2433</a:t>
            </a:r>
            <a:r>
              <a:rPr lang="ko-KR" altLang="en-US" dirty="0"/>
              <a:t>이라는 수가 있을 때 가장 큰 수인 </a:t>
            </a:r>
            <a:r>
              <a:rPr lang="en-US" altLang="ko-KR" dirty="0"/>
              <a:t>4</a:t>
            </a:r>
            <a:r>
              <a:rPr lang="ko-KR" altLang="en-US" dirty="0"/>
              <a:t>부터 </a:t>
            </a:r>
            <a:r>
              <a:rPr lang="en-US" altLang="ko-KR" dirty="0"/>
              <a:t>4</a:t>
            </a:r>
            <a:r>
              <a:rPr lang="ko-KR" altLang="en-US" dirty="0"/>
              <a:t>가 한 개 있으므로 </a:t>
            </a:r>
            <a:r>
              <a:rPr lang="en-US" altLang="ko-KR" dirty="0"/>
              <a:t>41,3</a:t>
            </a:r>
            <a:r>
              <a:rPr lang="ko-KR" altLang="en-US" dirty="0"/>
              <a:t>이 </a:t>
            </a:r>
            <a:r>
              <a:rPr lang="ko-KR" altLang="en-US" dirty="0" err="1"/>
              <a:t>두개니까</a:t>
            </a:r>
            <a:r>
              <a:rPr lang="ko-KR" altLang="en-US" dirty="0"/>
              <a:t> </a:t>
            </a:r>
            <a:r>
              <a:rPr lang="en-US" altLang="ko-KR" dirty="0"/>
              <a:t>32,2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개로 </a:t>
            </a:r>
            <a:r>
              <a:rPr lang="en-US" altLang="ko-KR" dirty="0"/>
              <a:t>21</a:t>
            </a:r>
            <a:r>
              <a:rPr lang="ko-KR" altLang="en-US" dirty="0"/>
              <a:t>해서 </a:t>
            </a:r>
            <a:r>
              <a:rPr lang="en-US" altLang="ko-KR" dirty="0"/>
              <a:t>413221</a:t>
            </a:r>
            <a:r>
              <a:rPr lang="ko-KR" altLang="en-US" dirty="0"/>
              <a:t>로 바꿔 읽도록 하는 문제입니다</a:t>
            </a:r>
            <a:r>
              <a:rPr lang="en-US" altLang="ko-KR" dirty="0"/>
              <a:t>. </a:t>
            </a:r>
            <a:r>
              <a:rPr lang="ko-KR" altLang="en-US" dirty="0"/>
              <a:t>기존 코드의 실행 결과부터 살펴보면 개수를 세는 것은 제대로 셌으나</a:t>
            </a:r>
            <a:r>
              <a:rPr lang="en-US" altLang="ko-KR" dirty="0"/>
              <a:t>, </a:t>
            </a:r>
            <a:r>
              <a:rPr lang="ko-KR" altLang="en-US" dirty="0"/>
              <a:t>작은 수부터 읽어 오답이 나오는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문제 코드를 봤을 때 숫자의 개수를 세는 부분은 넘어가고 문제가 있는 부분인 </a:t>
            </a:r>
            <a:r>
              <a:rPr lang="en-US" altLang="ko-KR" dirty="0"/>
              <a:t>for</a:t>
            </a:r>
            <a:r>
              <a:rPr lang="ko-KR" altLang="en-US" dirty="0"/>
              <a:t>문을 보면 </a:t>
            </a:r>
            <a:r>
              <a:rPr lang="en-US" altLang="ko-KR" dirty="0"/>
              <a:t>0</a:t>
            </a:r>
            <a:r>
              <a:rPr lang="ko-KR" altLang="en-US" dirty="0"/>
              <a:t>부터 시작하여 차례대로 정답에 값을 넣기 때문에 작은 수부터 읽는 것을 확인할 수 있습니다</a:t>
            </a:r>
            <a:r>
              <a:rPr lang="en-US" altLang="ko-KR" dirty="0"/>
              <a:t>. </a:t>
            </a:r>
            <a:r>
              <a:rPr lang="ko-KR" altLang="en-US" dirty="0"/>
              <a:t>큰 수부터 읽을 수 있도록 </a:t>
            </a:r>
            <a:r>
              <a:rPr lang="en-US" altLang="ko-KR" dirty="0"/>
              <a:t>for</a:t>
            </a:r>
            <a:r>
              <a:rPr lang="ko-KR" altLang="en-US" dirty="0"/>
              <a:t>문을 수정하면 정답이 됩니다</a:t>
            </a:r>
            <a:r>
              <a:rPr lang="en-US" altLang="ko-KR" dirty="0"/>
              <a:t>. </a:t>
            </a:r>
            <a:r>
              <a:rPr lang="ko-KR" altLang="en-US" dirty="0"/>
              <a:t>첫번째 값이 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/>
              <a:t>두번째 값은 </a:t>
            </a:r>
            <a:r>
              <a:rPr lang="en-US" altLang="ko-KR" dirty="0"/>
              <a:t>0</a:t>
            </a:r>
            <a:r>
              <a:rPr lang="ko-KR" altLang="en-US" dirty="0"/>
              <a:t>까지 읽기 위해  </a:t>
            </a:r>
            <a:r>
              <a:rPr lang="en-US" altLang="ko-KR" dirty="0"/>
              <a:t>-1, </a:t>
            </a:r>
            <a:r>
              <a:rPr lang="ko-KR" altLang="en-US" dirty="0"/>
              <a:t>값이 하나씩 </a:t>
            </a:r>
            <a:r>
              <a:rPr lang="ko-KR" altLang="en-US" dirty="0" err="1"/>
              <a:t>줄어들어야하므로</a:t>
            </a:r>
            <a:r>
              <a:rPr lang="ko-KR" altLang="en-US" dirty="0"/>
              <a:t> </a:t>
            </a:r>
            <a:r>
              <a:rPr lang="en-US" altLang="ko-KR" dirty="0"/>
              <a:t>-1</a:t>
            </a:r>
            <a:r>
              <a:rPr lang="ko-KR" altLang="en-US" dirty="0"/>
              <a:t>로 설정하면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61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빈칸 채우기 문제를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 1</a:t>
            </a:r>
            <a:r>
              <a:rPr lang="ko-KR" altLang="en-US" dirty="0"/>
              <a:t>번 문제는 한번에 오를 수 있는 계단의 수가 그림과 같이 </a:t>
            </a:r>
            <a:r>
              <a:rPr lang="en-US" altLang="ko-KR" dirty="0"/>
              <a:t>1</a:t>
            </a:r>
            <a:r>
              <a:rPr lang="ko-KR" altLang="en-US" dirty="0"/>
              <a:t>칸</a:t>
            </a:r>
            <a:r>
              <a:rPr lang="en-US" altLang="ko-KR" dirty="0"/>
              <a:t>,2</a:t>
            </a:r>
            <a:r>
              <a:rPr lang="ko-KR" altLang="en-US" dirty="0"/>
              <a:t>칸</a:t>
            </a:r>
            <a:r>
              <a:rPr lang="en-US" altLang="ko-KR" dirty="0"/>
              <a:t>,3</a:t>
            </a:r>
            <a:r>
              <a:rPr lang="ko-KR" altLang="en-US" dirty="0"/>
              <a:t>칸으로 </a:t>
            </a:r>
            <a:r>
              <a:rPr lang="ko-KR" altLang="en-US" dirty="0" err="1"/>
              <a:t>고정되어있을</a:t>
            </a:r>
            <a:r>
              <a:rPr lang="ko-KR" altLang="en-US" dirty="0"/>
              <a:t> 때 </a:t>
            </a:r>
            <a:r>
              <a:rPr lang="en-US" altLang="ko-KR" dirty="0"/>
              <a:t>input</a:t>
            </a:r>
            <a:r>
              <a:rPr lang="ko-KR" altLang="en-US" dirty="0"/>
              <a:t>으로 주어진 </a:t>
            </a:r>
            <a:r>
              <a:rPr lang="en-US" altLang="ko-KR" dirty="0"/>
              <a:t>n</a:t>
            </a:r>
            <a:r>
              <a:rPr lang="ko-KR" altLang="en-US" dirty="0"/>
              <a:t>개의 계단을 오르는 경우의 수를 구하는 문제입니다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4</a:t>
            </a:r>
            <a:r>
              <a:rPr lang="ko-KR" altLang="en-US" dirty="0"/>
              <a:t>개의 계단을 오르는 경우의 수는 아래의 경우의 수를 다 더한 </a:t>
            </a:r>
            <a:r>
              <a:rPr lang="en-US" altLang="ko-KR" dirty="0"/>
              <a:t>7</a:t>
            </a:r>
            <a:r>
              <a:rPr lang="ko-KR" altLang="en-US" dirty="0"/>
              <a:t>개가 됩니다</a:t>
            </a:r>
            <a:r>
              <a:rPr lang="en-US" altLang="ko-KR" dirty="0"/>
              <a:t>. </a:t>
            </a:r>
            <a:r>
              <a:rPr lang="ko-KR" altLang="en-US" dirty="0"/>
              <a:t>문제 코드를 보시면 </a:t>
            </a:r>
            <a:r>
              <a:rPr lang="en-US" altLang="ko-KR" dirty="0"/>
              <a:t>N</a:t>
            </a:r>
            <a:r>
              <a:rPr lang="ko-KR" altLang="en-US" dirty="0"/>
              <a:t>의 값이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3</a:t>
            </a:r>
            <a:r>
              <a:rPr lang="ko-KR" altLang="en-US" dirty="0"/>
              <a:t>일 때에는 이미 </a:t>
            </a:r>
            <a:r>
              <a:rPr lang="ko-KR" altLang="en-US" dirty="0" err="1"/>
              <a:t>저장되어있고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까지의 값을 어떻게 구할지 규칙을 찾아 </a:t>
            </a:r>
            <a:r>
              <a:rPr lang="ko-KR" altLang="en-US" dirty="0" err="1"/>
              <a:t>넣어야하는</a:t>
            </a:r>
            <a:r>
              <a:rPr lang="ko-KR" altLang="en-US" dirty="0"/>
              <a:t> 문제임을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7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 코드와 같은 코딩 방식을 다이나믹 프로그래밍이라고 하는데 다이나믹 프로그래밍은 복잡한 문제를 더 작은 하위 문제로 나누어 해결하는 알고리즘 설계 기법입니다</a:t>
            </a:r>
            <a:r>
              <a:rPr lang="en-US" altLang="ko-KR" dirty="0"/>
              <a:t>. </a:t>
            </a:r>
            <a:r>
              <a:rPr lang="ko-KR" altLang="en-US" dirty="0"/>
              <a:t>하위 문제를 여러 번 반복 계산하지 않도록 방지하기 위해 </a:t>
            </a:r>
            <a:r>
              <a:rPr lang="ko-KR" altLang="en-US" dirty="0" err="1"/>
              <a:t>메모이제이션이라는</a:t>
            </a:r>
            <a:r>
              <a:rPr lang="ko-KR" altLang="en-US" dirty="0"/>
              <a:t> 기법을 사용합니다</a:t>
            </a:r>
            <a:r>
              <a:rPr lang="en-US" altLang="ko-KR" dirty="0"/>
              <a:t>. </a:t>
            </a:r>
            <a:r>
              <a:rPr lang="ko-KR" altLang="en-US" dirty="0" err="1"/>
              <a:t>메모이제이션은</a:t>
            </a:r>
            <a:r>
              <a:rPr lang="ko-KR" altLang="en-US" dirty="0"/>
              <a:t> 각 하위 문제의 결과를 저장하고</a:t>
            </a:r>
            <a:r>
              <a:rPr lang="en-US" altLang="ko-KR" dirty="0"/>
              <a:t>, </a:t>
            </a:r>
            <a:r>
              <a:rPr lang="ko-KR" altLang="en-US" dirty="0"/>
              <a:t>필요할 때 그 결과를 사용하는 방법입니다</a:t>
            </a:r>
            <a:r>
              <a:rPr lang="en-US" altLang="ko-KR" dirty="0"/>
              <a:t>. </a:t>
            </a:r>
            <a:r>
              <a:rPr lang="ko-KR" altLang="en-US" dirty="0"/>
              <a:t>다이나믹 프로그래밍을 사용할 때 효과적인 대표적인 예는 피보나치 수열이 있습니다</a:t>
            </a:r>
            <a:r>
              <a:rPr lang="en-US" altLang="ko-KR" dirty="0"/>
              <a:t>. </a:t>
            </a:r>
            <a:r>
              <a:rPr lang="ko-KR" altLang="en-US" dirty="0"/>
              <a:t>피보나치 수열을 구현하기 위해</a:t>
            </a:r>
            <a:r>
              <a:rPr lang="en-US" altLang="ko-KR" dirty="0"/>
              <a:t> </a:t>
            </a:r>
            <a:r>
              <a:rPr lang="ko-KR" altLang="en-US" dirty="0"/>
              <a:t>재귀함수를 사용할 수도 있지만</a:t>
            </a:r>
            <a:r>
              <a:rPr lang="en-US" altLang="ko-KR" dirty="0"/>
              <a:t>, </a:t>
            </a:r>
            <a:r>
              <a:rPr lang="ko-KR" altLang="en-US" dirty="0"/>
              <a:t>재귀함수를 사용하게 되면 동일한 값을 여러 번 계산하기 때문에 비효율적입니다</a:t>
            </a:r>
            <a:r>
              <a:rPr lang="en-US" altLang="ko-KR" dirty="0"/>
              <a:t>. </a:t>
            </a:r>
            <a:r>
              <a:rPr lang="ko-KR" altLang="en-US" dirty="0"/>
              <a:t>이 때 다이나믹 프로그래밍으로 코드를 작성하면 중복 계산을 줄이고 효율적인 시간 복잡도를 가질 수 있습니다</a:t>
            </a:r>
            <a:r>
              <a:rPr lang="en-US" altLang="ko-KR" dirty="0"/>
              <a:t>. </a:t>
            </a:r>
            <a:r>
              <a:rPr lang="ko-KR" altLang="en-US" dirty="0"/>
              <a:t>문제 코드 또한 </a:t>
            </a:r>
            <a:r>
              <a:rPr lang="en-US" altLang="ko-KR" dirty="0"/>
              <a:t>123</a:t>
            </a:r>
            <a:r>
              <a:rPr lang="ko-KR" altLang="en-US" dirty="0"/>
              <a:t>에 대한 값을 미리 작성해두는 </a:t>
            </a:r>
            <a:r>
              <a:rPr lang="ko-KR" altLang="en-US" dirty="0" err="1"/>
              <a:t>메모이제이션</a:t>
            </a:r>
            <a:r>
              <a:rPr lang="ko-KR" altLang="en-US" dirty="0"/>
              <a:t> 기법이 들어가고 그 의외의 값은 이웃하는 항 들의 관계식을 알아내면 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426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칸의 계단을 오르는 경우의 수는 </a:t>
            </a:r>
            <a:r>
              <a:rPr lang="en-US" altLang="ko-KR" dirty="0"/>
              <a:t>n-1</a:t>
            </a:r>
            <a:r>
              <a:rPr lang="ko-KR" altLang="en-US" dirty="0"/>
              <a:t>칸에서 </a:t>
            </a:r>
            <a:r>
              <a:rPr lang="en-US" altLang="ko-KR" dirty="0"/>
              <a:t>1</a:t>
            </a:r>
            <a:r>
              <a:rPr lang="ko-KR" altLang="en-US" dirty="0"/>
              <a:t>칸을 오르는 경우</a:t>
            </a:r>
            <a:r>
              <a:rPr lang="en-US" altLang="ko-KR" dirty="0"/>
              <a:t>, n-2</a:t>
            </a:r>
            <a:r>
              <a:rPr lang="ko-KR" altLang="en-US" dirty="0"/>
              <a:t>칸에서 </a:t>
            </a:r>
            <a:r>
              <a:rPr lang="en-US" altLang="ko-KR" dirty="0"/>
              <a:t>2</a:t>
            </a:r>
            <a:r>
              <a:rPr lang="ko-KR" altLang="en-US" dirty="0"/>
              <a:t>칸을 오르는 경우</a:t>
            </a:r>
            <a:r>
              <a:rPr lang="en-US" altLang="ko-KR" dirty="0"/>
              <a:t>, n-3</a:t>
            </a:r>
            <a:r>
              <a:rPr lang="ko-KR" altLang="en-US" dirty="0"/>
              <a:t>에서 </a:t>
            </a:r>
            <a:r>
              <a:rPr lang="en-US" altLang="ko-KR" dirty="0"/>
              <a:t>3</a:t>
            </a:r>
            <a:r>
              <a:rPr lang="ko-KR" altLang="en-US" dirty="0"/>
              <a:t>칸을 오르는 세가지 경우로 나눌 수 있고 이 경우의 수를 전부 더하면 </a:t>
            </a:r>
            <a:r>
              <a:rPr lang="en-US" altLang="ko-KR" dirty="0"/>
              <a:t>n</a:t>
            </a:r>
            <a:r>
              <a:rPr lang="ko-KR" altLang="en-US" dirty="0"/>
              <a:t>칸을 오르는 경우의 수를 구할 수 있게 됩니다</a:t>
            </a:r>
            <a:r>
              <a:rPr lang="en-US" altLang="ko-KR" dirty="0"/>
              <a:t>. </a:t>
            </a:r>
            <a:r>
              <a:rPr lang="ko-KR" altLang="en-US" dirty="0"/>
              <a:t>이를 수식으로 나타내면 아래와 같습니다</a:t>
            </a:r>
            <a:r>
              <a:rPr lang="en-US" altLang="ko-KR" dirty="0"/>
              <a:t>. </a:t>
            </a:r>
            <a:r>
              <a:rPr lang="ko-KR" altLang="en-US" dirty="0"/>
              <a:t>따라서 정답 코드는 이와 같습니다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5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>
            <a:extLst>
              <a:ext uri="{FF2B5EF4-FFF2-40B4-BE49-F238E27FC236}">
                <a16:creationId xmlns:a16="http://schemas.microsoft.com/office/drawing/2014/main" id="{03B6BECF-5878-C813-1B62-C28C71D43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fr-FR" altLang="ko-KR" dirty="0"/>
              <a:t>Network &amp; Database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4">
            <a:extLst>
              <a:ext uri="{FF2B5EF4-FFF2-40B4-BE49-F238E27FC236}">
                <a16:creationId xmlns:a16="http://schemas.microsoft.com/office/drawing/2014/main" id="{D9E81CB0-5014-8CD9-613A-A2B1EB924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fr-FR" altLang="ko-KR" dirty="0"/>
              <a:t>Network &amp; Database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1D363-0396-4743-1746-EBC6BE895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fr-FR" altLang="ko-KR" dirty="0"/>
              <a:t>Network &amp; Database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513347" y="942236"/>
            <a:ext cx="711040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COS Pro (1</a:t>
            </a:r>
            <a:r>
              <a:rPr lang="ko-KR" altLang="en-US" sz="6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 </a:t>
            </a:r>
            <a:r>
              <a:rPr lang="en-US" altLang="ko-KR" sz="6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6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</a:t>
            </a:r>
            <a:r>
              <a:rPr lang="en-US" altLang="ko-KR" sz="6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3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신입생 세미나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79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김현지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Ibau0308@naver.com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717059-F652-F691-990C-F3CB02796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32620A-2D73-BC9E-C39B-71120DEA1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pic>
        <p:nvPicPr>
          <p:cNvPr id="4" name="Picture 2" descr="Python (programming language) - Wikipedia">
            <a:extLst>
              <a:ext uri="{FF2B5EF4-FFF2-40B4-BE49-F238E27FC236}">
                <a16:creationId xmlns:a16="http://schemas.microsoft.com/office/drawing/2014/main" id="{018414E1-0394-F522-2045-F6842AD8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401" y="3950408"/>
            <a:ext cx="2528599" cy="27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5989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빈 칸 채우기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1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계단을 오르는 경우의 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4EA969-7D2F-903A-3346-A31F9086A6D4}"/>
              </a:ext>
            </a:extLst>
          </p:cNvPr>
          <p:cNvSpPr/>
          <p:nvPr/>
        </p:nvSpPr>
        <p:spPr>
          <a:xfrm>
            <a:off x="508000" y="893118"/>
            <a:ext cx="5800436" cy="53937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0F7B0F03-537A-215C-9654-E10AB5536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"/>
          <a:stretch/>
        </p:blipFill>
        <p:spPr bwMode="auto">
          <a:xfrm>
            <a:off x="621608" y="2269248"/>
            <a:ext cx="1769978" cy="16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D3CA1391-300C-E9C7-8BC5-3AAC0AFAC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/>
          <a:stretch/>
        </p:blipFill>
        <p:spPr bwMode="auto">
          <a:xfrm>
            <a:off x="2526653" y="2292300"/>
            <a:ext cx="1769978" cy="16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202B85AF-54CB-5298-72DE-1C40C69BA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6"/>
          <a:stretch/>
        </p:blipFill>
        <p:spPr bwMode="auto">
          <a:xfrm>
            <a:off x="4410239" y="2281370"/>
            <a:ext cx="1769978" cy="16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A41F70-1F12-F721-9D5C-AED719479127}"/>
              </a:ext>
            </a:extLst>
          </p:cNvPr>
          <p:cNvSpPr/>
          <p:nvPr/>
        </p:nvSpPr>
        <p:spPr>
          <a:xfrm>
            <a:off x="621609" y="4074030"/>
            <a:ext cx="1769978" cy="442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1</a:t>
            </a:r>
            <a:r>
              <a:rPr lang="ko-KR" altLang="en-US" dirty="0">
                <a:solidFill>
                  <a:schemeClr val="accent3"/>
                </a:solidFill>
              </a:rPr>
              <a:t>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B4BD6C-7D46-F2A0-B2CF-04BE8ECB032E}"/>
              </a:ext>
            </a:extLst>
          </p:cNvPr>
          <p:cNvSpPr/>
          <p:nvPr/>
        </p:nvSpPr>
        <p:spPr>
          <a:xfrm>
            <a:off x="2526653" y="4082843"/>
            <a:ext cx="1769978" cy="442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2</a:t>
            </a:r>
            <a:r>
              <a:rPr lang="ko-KR" altLang="en-US" dirty="0">
                <a:solidFill>
                  <a:schemeClr val="accent3"/>
                </a:solidFill>
              </a:rPr>
              <a:t>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CDFE42-C739-8889-BCC0-667299ED579C}"/>
              </a:ext>
            </a:extLst>
          </p:cNvPr>
          <p:cNvSpPr/>
          <p:nvPr/>
        </p:nvSpPr>
        <p:spPr>
          <a:xfrm>
            <a:off x="4410239" y="4081869"/>
            <a:ext cx="1769978" cy="442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3</a:t>
            </a:r>
            <a:r>
              <a:rPr lang="ko-KR" altLang="en-US" dirty="0">
                <a:solidFill>
                  <a:schemeClr val="accent3"/>
                </a:solidFill>
              </a:rPr>
              <a:t>칸</a:t>
            </a:r>
          </a:p>
        </p:txBody>
      </p:sp>
      <p:pic>
        <p:nvPicPr>
          <p:cNvPr id="15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FDA978A7-E2E8-A8A3-1224-4A07733960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7" t="49543" r="36420" b="31495"/>
          <a:stretch/>
        </p:blipFill>
        <p:spPr bwMode="auto">
          <a:xfrm rot="19833764">
            <a:off x="5456183" y="3028367"/>
            <a:ext cx="252563" cy="33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48A0977C-185D-C4C1-5DEC-F640E0D83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6" t="11880" r="17674" b="70599"/>
          <a:stretch/>
        </p:blipFill>
        <p:spPr bwMode="auto">
          <a:xfrm>
            <a:off x="3196488" y="3166000"/>
            <a:ext cx="251373" cy="40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FA79C42D-2A98-E795-B99B-CF0F80E739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9" t="51484" r="50941" b="23368"/>
          <a:stretch/>
        </p:blipFill>
        <p:spPr bwMode="auto">
          <a:xfrm rot="1905220">
            <a:off x="3014650" y="3019025"/>
            <a:ext cx="260796" cy="74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D4173E19-AA7E-5AB0-8FC2-A36426D08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6" t="11880" r="17674" b="70599"/>
          <a:stretch/>
        </p:blipFill>
        <p:spPr bwMode="auto">
          <a:xfrm>
            <a:off x="5080073" y="3165026"/>
            <a:ext cx="251373" cy="40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B6D935FC-61E4-A4BA-D3B9-611381A5B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9" t="51484" r="50941" b="23368"/>
          <a:stretch/>
        </p:blipFill>
        <p:spPr bwMode="auto">
          <a:xfrm rot="1905220">
            <a:off x="4895003" y="3030449"/>
            <a:ext cx="260796" cy="7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3A466CFA-3AF5-C3AA-A2CC-607B56720F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6" t="11880" r="17674" b="70599"/>
          <a:stretch/>
        </p:blipFill>
        <p:spPr bwMode="auto">
          <a:xfrm>
            <a:off x="5391551" y="3196508"/>
            <a:ext cx="176172" cy="2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21C2BB-2B67-0031-A5C7-EDBF14F48F57}"/>
              </a:ext>
            </a:extLst>
          </p:cNvPr>
          <p:cNvSpPr/>
          <p:nvPr/>
        </p:nvSpPr>
        <p:spPr>
          <a:xfrm>
            <a:off x="625844" y="1006911"/>
            <a:ext cx="5575835" cy="627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N</a:t>
            </a:r>
            <a:r>
              <a:rPr lang="ko-KR" altLang="en-US" sz="2400" b="1" dirty="0">
                <a:solidFill>
                  <a:schemeClr val="tx1"/>
                </a:solidFill>
              </a:rPr>
              <a:t>칸의 계단을 오르는 경우의 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2A806F-FF23-0948-03CA-80F6B03E4AE6}"/>
              </a:ext>
            </a:extLst>
          </p:cNvPr>
          <p:cNvSpPr/>
          <p:nvPr/>
        </p:nvSpPr>
        <p:spPr>
          <a:xfrm>
            <a:off x="621608" y="1748471"/>
            <a:ext cx="1769978" cy="442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N-1</a:t>
            </a:r>
            <a:r>
              <a:rPr lang="ko-KR" altLang="en-US" dirty="0">
                <a:solidFill>
                  <a:schemeClr val="accent3"/>
                </a:solidFill>
              </a:rPr>
              <a:t>에서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5D1BC8-5139-ED39-21D0-490E9ED5071A}"/>
              </a:ext>
            </a:extLst>
          </p:cNvPr>
          <p:cNvSpPr/>
          <p:nvPr/>
        </p:nvSpPr>
        <p:spPr>
          <a:xfrm>
            <a:off x="2512425" y="1748471"/>
            <a:ext cx="1769978" cy="442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N-2</a:t>
            </a:r>
            <a:r>
              <a:rPr lang="ko-KR" altLang="en-US" dirty="0">
                <a:solidFill>
                  <a:schemeClr val="accent3"/>
                </a:solidFill>
              </a:rPr>
              <a:t>에서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2CCE7D-834B-7CBB-F171-5DB094558204}"/>
              </a:ext>
            </a:extLst>
          </p:cNvPr>
          <p:cNvSpPr/>
          <p:nvPr/>
        </p:nvSpPr>
        <p:spPr>
          <a:xfrm>
            <a:off x="4410239" y="1746502"/>
            <a:ext cx="1769978" cy="442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N-3</a:t>
            </a:r>
            <a:r>
              <a:rPr lang="ko-KR" altLang="en-US" dirty="0">
                <a:solidFill>
                  <a:schemeClr val="accent3"/>
                </a:solidFill>
              </a:rPr>
              <a:t>에서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87BD64-A56F-4341-ECB7-D19A94D1F491}"/>
              </a:ext>
            </a:extLst>
          </p:cNvPr>
          <p:cNvSpPr/>
          <p:nvPr/>
        </p:nvSpPr>
        <p:spPr>
          <a:xfrm>
            <a:off x="609497" y="5322048"/>
            <a:ext cx="5561052" cy="88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altLang="ko-KR" dirty="0">
                <a:solidFill>
                  <a:schemeClr val="accent2"/>
                </a:solidFill>
              </a:rPr>
              <a:t>F(n)=F(n−1)+F(n−2)+F(n−3)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13392D2-DB73-7025-D897-6586D0298B4A}"/>
              </a:ext>
            </a:extLst>
          </p:cNvPr>
          <p:cNvSpPr/>
          <p:nvPr/>
        </p:nvSpPr>
        <p:spPr>
          <a:xfrm>
            <a:off x="609497" y="4616737"/>
            <a:ext cx="5575835" cy="627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N</a:t>
            </a:r>
            <a:r>
              <a:rPr lang="ko-KR" altLang="en-US" sz="2400" b="1" dirty="0">
                <a:solidFill>
                  <a:schemeClr val="tx1"/>
                </a:solidFill>
              </a:rPr>
              <a:t>개의 계단을 오르는 경우의 수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5E979619-A0F2-1DE1-16CD-F35822349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312" y="1634678"/>
            <a:ext cx="5010849" cy="218152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FFD415-26A6-EB72-2DC0-F46D849E4C7D}"/>
              </a:ext>
            </a:extLst>
          </p:cNvPr>
          <p:cNvSpPr/>
          <p:nvPr/>
        </p:nvSpPr>
        <p:spPr>
          <a:xfrm>
            <a:off x="7230247" y="3141992"/>
            <a:ext cx="4317914" cy="29006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1A4FBD-47CB-37FE-0DE2-D61EC03A086D}"/>
              </a:ext>
            </a:extLst>
          </p:cNvPr>
          <p:cNvSpPr/>
          <p:nvPr/>
        </p:nvSpPr>
        <p:spPr>
          <a:xfrm>
            <a:off x="6444275" y="893118"/>
            <a:ext cx="5239725" cy="773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정답 코드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A529668-9E83-A679-3717-2D537D7BC14A}"/>
              </a:ext>
            </a:extLst>
          </p:cNvPr>
          <p:cNvSpPr/>
          <p:nvPr/>
        </p:nvSpPr>
        <p:spPr>
          <a:xfrm>
            <a:off x="6444275" y="4050865"/>
            <a:ext cx="5239725" cy="773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/>
              <a:t>실행 결과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A964F60-A19E-D99B-6DC1-9A95B117B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119" y="5134834"/>
            <a:ext cx="4734681" cy="7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24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720924" y="1110422"/>
            <a:ext cx="5792997" cy="5122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5317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빈 칸 채우기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7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그래프 사이클 탐색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3433E1-574A-11A3-031B-0D687B54A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4" y="4440277"/>
            <a:ext cx="1645066" cy="158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BEAC369-3D7B-6EBA-88B3-3081B0CE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83" y="4440276"/>
            <a:ext cx="1645066" cy="158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CC19D76-0B12-0FA7-FBC4-9853420B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058" y="4440278"/>
            <a:ext cx="1699901" cy="158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8CB671-6B7D-837A-0CDE-D49C44E81B2D}"/>
              </a:ext>
            </a:extLst>
          </p:cNvPr>
          <p:cNvSpPr/>
          <p:nvPr/>
        </p:nvSpPr>
        <p:spPr>
          <a:xfrm>
            <a:off x="846814" y="1221193"/>
            <a:ext cx="2764302" cy="627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input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AC43CB-6327-B703-687A-FFFBA42A8C93}"/>
              </a:ext>
            </a:extLst>
          </p:cNvPr>
          <p:cNvSpPr/>
          <p:nvPr/>
        </p:nvSpPr>
        <p:spPr>
          <a:xfrm>
            <a:off x="3691950" y="1221193"/>
            <a:ext cx="2696007" cy="627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output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A8835B-5A91-E3F2-4368-597126B3E675}"/>
              </a:ext>
            </a:extLst>
          </p:cNvPr>
          <p:cNvSpPr/>
          <p:nvPr/>
        </p:nvSpPr>
        <p:spPr>
          <a:xfrm>
            <a:off x="846814" y="2060428"/>
            <a:ext cx="2764302" cy="88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노드 수</a:t>
            </a:r>
            <a:r>
              <a:rPr lang="en-US" altLang="ko-KR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노드 연결 순서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39569B-3124-73D2-21BC-9E0267267B97}"/>
              </a:ext>
            </a:extLst>
          </p:cNvPr>
          <p:cNvSpPr/>
          <p:nvPr/>
        </p:nvSpPr>
        <p:spPr>
          <a:xfrm>
            <a:off x="3691950" y="2060428"/>
            <a:ext cx="2696007" cy="88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사이클이 생기는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연결 순서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4A26448-5AB6-93DF-7FA0-E8CE34967F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5515" y="812146"/>
            <a:ext cx="4459722" cy="542048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92D601-5C02-B29B-0257-BDDE77E13114}"/>
              </a:ext>
            </a:extLst>
          </p:cNvPr>
          <p:cNvSpPr/>
          <p:nvPr/>
        </p:nvSpPr>
        <p:spPr>
          <a:xfrm>
            <a:off x="844044" y="3341566"/>
            <a:ext cx="5534144" cy="959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3"/>
                </a:solidFill>
              </a:rPr>
              <a:t>노드 수</a:t>
            </a:r>
            <a:r>
              <a:rPr lang="en-US" altLang="ko-KR" dirty="0">
                <a:solidFill>
                  <a:schemeClr val="accent3"/>
                </a:solidFill>
              </a:rPr>
              <a:t>=3, </a:t>
            </a:r>
            <a:r>
              <a:rPr lang="ko-KR" altLang="en-US" dirty="0">
                <a:solidFill>
                  <a:schemeClr val="accent3"/>
                </a:solidFill>
              </a:rPr>
              <a:t>노드 연결 순서</a:t>
            </a:r>
            <a:r>
              <a:rPr lang="en-US" altLang="ko-KR" dirty="0">
                <a:solidFill>
                  <a:schemeClr val="accent3"/>
                </a:solidFill>
              </a:rPr>
              <a:t>=[[1, 2], [1, 3], [2, 3]]</a:t>
            </a:r>
            <a:r>
              <a:rPr lang="ko-KR" altLang="en-US" dirty="0">
                <a:solidFill>
                  <a:schemeClr val="accent3"/>
                </a:solidFill>
              </a:rPr>
              <a:t>일 때</a:t>
            </a:r>
            <a:endParaRPr lang="en-US" altLang="ko-KR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6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5317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빈 칸 채우기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7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그래프 사이클 탐색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B22546-C162-5377-B919-732C26E807F2}"/>
              </a:ext>
            </a:extLst>
          </p:cNvPr>
          <p:cNvSpPr/>
          <p:nvPr/>
        </p:nvSpPr>
        <p:spPr>
          <a:xfrm>
            <a:off x="554509" y="1100406"/>
            <a:ext cx="5317481" cy="52559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AC3429-21AC-A603-4C26-5E02B8AFB352}"/>
              </a:ext>
            </a:extLst>
          </p:cNvPr>
          <p:cNvSpPr/>
          <p:nvPr/>
        </p:nvSpPr>
        <p:spPr>
          <a:xfrm>
            <a:off x="772217" y="1317146"/>
            <a:ext cx="4945537" cy="773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F4554-8AD2-0EDE-B8A1-C65488BCE499}"/>
              </a:ext>
            </a:extLst>
          </p:cNvPr>
          <p:cNvSpPr txBox="1"/>
          <p:nvPr/>
        </p:nvSpPr>
        <p:spPr>
          <a:xfrm>
            <a:off x="772217" y="2091132"/>
            <a:ext cx="49455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그래프 형태의 자료들의 연결 정보를 알고 싶을 때 사용</a:t>
            </a:r>
            <a:endParaRPr lang="en-US" altLang="ko-KR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KR"/>
              </a:rPr>
              <a:t>Union: </a:t>
            </a:r>
            <a:r>
              <a:rPr lang="ko-KR" altLang="en-US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KR"/>
              </a:rPr>
              <a:t>서로 다른 두 개의 집합을 하나의 집합으로 병합하는 연산</a:t>
            </a:r>
            <a:endParaRPr lang="en-US" altLang="ko-KR" b="0" i="0" dirty="0">
              <a:solidFill>
                <a:srgbClr val="353638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KR"/>
              </a:rPr>
              <a:t>Find: </a:t>
            </a:r>
            <a:r>
              <a:rPr lang="ko-KR" altLang="en-US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KR"/>
              </a:rPr>
              <a:t>하나의 원소가 어떤 집합에 </a:t>
            </a:r>
            <a:r>
              <a:rPr lang="ko-KR" altLang="en-US" b="0" i="0" dirty="0" err="1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KR"/>
              </a:rPr>
              <a:t>속해있는</a:t>
            </a:r>
            <a:r>
              <a:rPr lang="ko-KR" altLang="en-US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KR"/>
              </a:rPr>
              <a:t> 지를 판단한다</a:t>
            </a:r>
            <a:r>
              <a:rPr lang="en-US" altLang="ko-KR" b="0" i="0" dirty="0">
                <a:solidFill>
                  <a:srgbClr val="353638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0480D-ED4A-E511-6143-7E84CDE9C34B}"/>
              </a:ext>
            </a:extLst>
          </p:cNvPr>
          <p:cNvSpPr txBox="1"/>
          <p:nvPr/>
        </p:nvSpPr>
        <p:spPr>
          <a:xfrm flipH="1">
            <a:off x="1152038" y="1464498"/>
            <a:ext cx="426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유니온 </a:t>
            </a:r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파인드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알고리즘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4A26448-5AB6-93DF-7FA0-E8CE34967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14" b="25945"/>
          <a:stretch/>
        </p:blipFill>
        <p:spPr>
          <a:xfrm>
            <a:off x="6102302" y="1189124"/>
            <a:ext cx="5317481" cy="47664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432AD86-5066-637A-FB88-30E199C88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110" y="4621485"/>
            <a:ext cx="2972215" cy="23815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13C0DE8-E785-9A87-E465-CF8399D6B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8636" y="3592784"/>
            <a:ext cx="1295581" cy="200053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4A2F899-9BE8-DB67-4742-5694B8089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2195" y="1830002"/>
            <a:ext cx="3219899" cy="238158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B4EA6004-585F-94F2-3962-ECEB6CDB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7" y="4156712"/>
            <a:ext cx="2812453" cy="1147340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6B35730-BB3A-661F-A92E-70C57BD9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101" y="5425700"/>
            <a:ext cx="2977653" cy="813961"/>
          </a:xfrm>
          <a:prstGeom prst="rect">
            <a:avLst/>
          </a:prstGeom>
          <a:noFill/>
          <a:ln w="12700">
            <a:solidFill>
              <a:schemeClr val="accent1">
                <a:shade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화살표: 굽음 26">
            <a:extLst>
              <a:ext uri="{FF2B5EF4-FFF2-40B4-BE49-F238E27FC236}">
                <a16:creationId xmlns:a16="http://schemas.microsoft.com/office/drawing/2014/main" id="{3BC3DF66-FD55-2B45-0455-28DAA2C1DCB4}"/>
              </a:ext>
            </a:extLst>
          </p:cNvPr>
          <p:cNvSpPr/>
          <p:nvPr/>
        </p:nvSpPr>
        <p:spPr>
          <a:xfrm flipV="1">
            <a:off x="1614718" y="5371408"/>
            <a:ext cx="923360" cy="869259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517236" y="893119"/>
            <a:ext cx="6659419" cy="5393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5386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빈 칸 채우기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8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세 수의 공약수 개수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A47F72-CF03-C26E-5EC7-E6E151CCA9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" r="58407" b="79960"/>
          <a:stretch/>
        </p:blipFill>
        <p:spPr>
          <a:xfrm>
            <a:off x="609600" y="2783392"/>
            <a:ext cx="1629715" cy="136888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E18356-0923-09AB-50D2-E8DE9ECF93A1}"/>
              </a:ext>
            </a:extLst>
          </p:cNvPr>
          <p:cNvSpPr/>
          <p:nvPr/>
        </p:nvSpPr>
        <p:spPr>
          <a:xfrm>
            <a:off x="609600" y="997462"/>
            <a:ext cx="6466559" cy="627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세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수 </a:t>
            </a:r>
            <a:r>
              <a:rPr lang="en-US" altLang="ko-KR" sz="2400" b="1" dirty="0">
                <a:solidFill>
                  <a:schemeClr val="tx1"/>
                </a:solidFill>
              </a:rPr>
              <a:t>a, b, c</a:t>
            </a:r>
            <a:r>
              <a:rPr lang="ko-KR" altLang="en-US" sz="2400" b="1" dirty="0">
                <a:solidFill>
                  <a:schemeClr val="tx1"/>
                </a:solidFill>
              </a:rPr>
              <a:t>의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ko-KR" altLang="en-US" sz="2400" b="1" dirty="0">
                <a:solidFill>
                  <a:schemeClr val="tx1"/>
                </a:solidFill>
              </a:rPr>
              <a:t>공약수 개수 구하기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35FF27-2401-74A9-A04B-056083390104}"/>
              </a:ext>
            </a:extLst>
          </p:cNvPr>
          <p:cNvSpPr/>
          <p:nvPr/>
        </p:nvSpPr>
        <p:spPr>
          <a:xfrm>
            <a:off x="609599" y="1736856"/>
            <a:ext cx="6466561" cy="88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7300" lvl="2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세 수의 최대공약수 구하기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1257300" lvl="2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구한 최대공약수의 약수 개수 구하기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2A41117-4730-8351-DFE8-C5D5E6E063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506" r="21620" b="25317"/>
          <a:stretch/>
        </p:blipFill>
        <p:spPr>
          <a:xfrm>
            <a:off x="1391541" y="4365806"/>
            <a:ext cx="5190456" cy="16767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1DB095-2A31-9EDD-B704-0CE98A5C6D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2" t="22545" r="43168" b="59465"/>
          <a:stretch/>
        </p:blipFill>
        <p:spPr>
          <a:xfrm>
            <a:off x="2331680" y="2783392"/>
            <a:ext cx="2514480" cy="13688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8FFC8CC-0A7D-8F57-62E0-74CAC4CBD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9" t="41836" r="56263" b="41905"/>
          <a:stretch/>
        </p:blipFill>
        <p:spPr>
          <a:xfrm>
            <a:off x="4938525" y="2783391"/>
            <a:ext cx="2137636" cy="136887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4D7BA30-2B7D-1257-D844-4776D7319FA8}"/>
              </a:ext>
            </a:extLst>
          </p:cNvPr>
          <p:cNvSpPr/>
          <p:nvPr/>
        </p:nvSpPr>
        <p:spPr>
          <a:xfrm>
            <a:off x="7352049" y="893119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6CD61B-844C-D33E-E4EE-9D77E8B51D96}"/>
              </a:ext>
            </a:extLst>
          </p:cNvPr>
          <p:cNvSpPr/>
          <p:nvPr/>
        </p:nvSpPr>
        <p:spPr>
          <a:xfrm>
            <a:off x="7352049" y="1804911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8A3816-E6F0-58BD-A03C-8BAA66E18696}"/>
              </a:ext>
            </a:extLst>
          </p:cNvPr>
          <p:cNvSpPr/>
          <p:nvPr/>
        </p:nvSpPr>
        <p:spPr>
          <a:xfrm>
            <a:off x="7352046" y="2802832"/>
            <a:ext cx="4001751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33A3F95-23B1-3DE2-8E5E-28492338900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9352925" y="1612421"/>
            <a:ext cx="0" cy="192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6031390-4E75-EF7A-028F-283A1F83AA95}"/>
              </a:ext>
            </a:extLst>
          </p:cNvPr>
          <p:cNvCxnSpPr>
            <a:cxnSpLocks/>
          </p:cNvCxnSpPr>
          <p:nvPr/>
        </p:nvCxnSpPr>
        <p:spPr>
          <a:xfrm>
            <a:off x="9352922" y="2524213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673874-4231-01C6-BE3C-0AF9338EE5EF}"/>
              </a:ext>
            </a:extLst>
          </p:cNvPr>
          <p:cNvSpPr txBox="1"/>
          <p:nvPr/>
        </p:nvSpPr>
        <p:spPr>
          <a:xfrm>
            <a:off x="7945331" y="1068104"/>
            <a:ext cx="281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반환 값</a:t>
            </a:r>
            <a:r>
              <a:rPr lang="en-US" altLang="ko-KR" dirty="0"/>
              <a:t>, </a:t>
            </a:r>
            <a:r>
              <a:rPr lang="ko-KR" altLang="en-US" dirty="0"/>
              <a:t>매개 변수 등 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A1D1D3-5BAF-1A0B-3809-6FA2D8FA38EE}"/>
              </a:ext>
            </a:extLst>
          </p:cNvPr>
          <p:cNvSpPr txBox="1"/>
          <p:nvPr/>
        </p:nvSpPr>
        <p:spPr>
          <a:xfrm>
            <a:off x="8515195" y="198265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함수 역할 파악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0FED05-67B1-69FC-D080-06D19EB4A222}"/>
              </a:ext>
            </a:extLst>
          </p:cNvPr>
          <p:cNvSpPr txBox="1"/>
          <p:nvPr/>
        </p:nvSpPr>
        <p:spPr>
          <a:xfrm>
            <a:off x="8556869" y="2956279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빈 칸 채우기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901E76B0-1227-0036-353A-CD0C6617C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2" t="29708" b="46583"/>
          <a:stretch/>
        </p:blipFill>
        <p:spPr>
          <a:xfrm>
            <a:off x="7352046" y="3589979"/>
            <a:ext cx="4001751" cy="146143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B75F8BCB-550B-2882-F9D5-11FD34AF4B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2" t="78876"/>
          <a:stretch/>
        </p:blipFill>
        <p:spPr>
          <a:xfrm>
            <a:off x="7404172" y="4994395"/>
            <a:ext cx="3897495" cy="126817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0C0E6A-780C-F4A7-6B0C-751E56D188CF}"/>
              </a:ext>
            </a:extLst>
          </p:cNvPr>
          <p:cNvSpPr/>
          <p:nvPr/>
        </p:nvSpPr>
        <p:spPr>
          <a:xfrm>
            <a:off x="8067124" y="4301213"/>
            <a:ext cx="1480967" cy="2982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E952333-ABC5-F198-ABF1-EB5360D7DA22}"/>
              </a:ext>
            </a:extLst>
          </p:cNvPr>
          <p:cNvSpPr/>
          <p:nvPr/>
        </p:nvSpPr>
        <p:spPr>
          <a:xfrm>
            <a:off x="7756719" y="5509405"/>
            <a:ext cx="2643426" cy="4918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0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446851" y="812146"/>
            <a:ext cx="6329134" cy="55442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429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빈 칸 채우기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10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급여 총 합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31699F-8292-3C04-602E-91BA327D88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9" b="2143"/>
          <a:stretch/>
        </p:blipFill>
        <p:spPr bwMode="auto">
          <a:xfrm>
            <a:off x="564642" y="2675445"/>
            <a:ext cx="6093547" cy="347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3F27D0-8848-BAD2-2749-3F7AF71C0C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265"/>
          <a:stretch/>
        </p:blipFill>
        <p:spPr>
          <a:xfrm>
            <a:off x="6893776" y="812570"/>
            <a:ext cx="4566394" cy="298357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04C779-CC7B-901C-E796-1B18E7EAC3E1}"/>
              </a:ext>
            </a:extLst>
          </p:cNvPr>
          <p:cNvSpPr/>
          <p:nvPr/>
        </p:nvSpPr>
        <p:spPr>
          <a:xfrm>
            <a:off x="564643" y="932569"/>
            <a:ext cx="6093547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문제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AA573A-D015-E50C-F4BC-EB49DDEF3698}"/>
              </a:ext>
            </a:extLst>
          </p:cNvPr>
          <p:cNvSpPr/>
          <p:nvPr/>
        </p:nvSpPr>
        <p:spPr>
          <a:xfrm>
            <a:off x="564643" y="1581392"/>
            <a:ext cx="6093547" cy="974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아르바이트와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직원의 급여를 계산하는 프로그램 완성하기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058938C-F8B0-5937-A739-716709AFF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777" y="3812820"/>
            <a:ext cx="4566394" cy="22746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05979E6-A0CA-B06F-4C9D-590BA168B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2200" y="1878038"/>
            <a:ext cx="1971950" cy="19052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460C45-690D-4BE5-A434-DA4A3F1B89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2700" y="2743447"/>
            <a:ext cx="1790950" cy="228632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8F22359-FB01-7087-3623-6C20B8EB7B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2700" y="4636887"/>
            <a:ext cx="1790950" cy="228632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B7B01FD-53AE-EDF8-B8C9-3CC2987BA2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200" y="3706923"/>
            <a:ext cx="1724266" cy="219106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56166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6303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함수 작성하기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5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캐릭터의 몬스터 처치 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80103F-AAAE-CD1D-9A62-39AA7249E578}"/>
              </a:ext>
            </a:extLst>
          </p:cNvPr>
          <p:cNvSpPr/>
          <p:nvPr/>
        </p:nvSpPr>
        <p:spPr>
          <a:xfrm>
            <a:off x="480291" y="1022402"/>
            <a:ext cx="6105236" cy="5087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4DAB60-D741-508C-9123-8C17D9598319}"/>
              </a:ext>
            </a:extLst>
          </p:cNvPr>
          <p:cNvSpPr/>
          <p:nvPr/>
        </p:nvSpPr>
        <p:spPr>
          <a:xfrm>
            <a:off x="641761" y="1123285"/>
            <a:ext cx="2845136" cy="627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input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C920773-7523-800A-DF96-F0DF1431AD44}"/>
              </a:ext>
            </a:extLst>
          </p:cNvPr>
          <p:cNvSpPr/>
          <p:nvPr/>
        </p:nvSpPr>
        <p:spPr>
          <a:xfrm>
            <a:off x="3558259" y="1123284"/>
            <a:ext cx="2845137" cy="627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output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91D897-C84A-FEB8-B309-587FC88703DB}"/>
              </a:ext>
            </a:extLst>
          </p:cNvPr>
          <p:cNvSpPr/>
          <p:nvPr/>
        </p:nvSpPr>
        <p:spPr>
          <a:xfrm>
            <a:off x="641759" y="1802617"/>
            <a:ext cx="2845137" cy="79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몬스터의 공격력 리스트</a:t>
            </a:r>
            <a:r>
              <a:rPr lang="en-US" altLang="ko-KR" sz="1600" b="1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캐릭터의 공격력 리스트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85F8F4-DDC2-C120-68C3-0FEB534EB1A6}"/>
              </a:ext>
            </a:extLst>
          </p:cNvPr>
          <p:cNvSpPr/>
          <p:nvPr/>
        </p:nvSpPr>
        <p:spPr>
          <a:xfrm>
            <a:off x="3558259" y="1802617"/>
            <a:ext cx="2845138" cy="79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몬스터를 이기는 최대 횟수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8D39A1-A63E-6668-514B-57CEC9ABB616}"/>
              </a:ext>
            </a:extLst>
          </p:cNvPr>
          <p:cNvSpPr/>
          <p:nvPr/>
        </p:nvSpPr>
        <p:spPr>
          <a:xfrm>
            <a:off x="641759" y="2736829"/>
            <a:ext cx="5761637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문제 코드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03B268BE-2574-49C3-50BA-02395861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9" y="3401859"/>
            <a:ext cx="5761636" cy="256757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4864B06-13A6-2C26-8CB9-959A489DA0F0}"/>
              </a:ext>
            </a:extLst>
          </p:cNvPr>
          <p:cNvSpPr/>
          <p:nvPr/>
        </p:nvSpPr>
        <p:spPr>
          <a:xfrm>
            <a:off x="6746995" y="1149026"/>
            <a:ext cx="4797894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정답 코드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B01CD43-4DB1-60D7-4675-59510CE26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995" y="1922137"/>
            <a:ext cx="4797894" cy="2641537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371DCF7C-DF4A-A9FB-49F0-AC517EB82C96}"/>
              </a:ext>
            </a:extLst>
          </p:cNvPr>
          <p:cNvSpPr/>
          <p:nvPr/>
        </p:nvSpPr>
        <p:spPr>
          <a:xfrm>
            <a:off x="6816268" y="4624270"/>
            <a:ext cx="4797894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실행 결과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D876B68-993E-B722-6152-843DAE6F6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2450" y="5348574"/>
            <a:ext cx="3777585" cy="53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9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4357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함수 작성하기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6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진수 변환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E9285F-7184-6866-4DDF-92056AC11410}"/>
              </a:ext>
            </a:extLst>
          </p:cNvPr>
          <p:cNvSpPr/>
          <p:nvPr/>
        </p:nvSpPr>
        <p:spPr>
          <a:xfrm>
            <a:off x="480291" y="1022402"/>
            <a:ext cx="6105236" cy="5087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F74296-29D3-DACC-D72B-1155F91A29A5}"/>
              </a:ext>
            </a:extLst>
          </p:cNvPr>
          <p:cNvSpPr/>
          <p:nvPr/>
        </p:nvSpPr>
        <p:spPr>
          <a:xfrm>
            <a:off x="652090" y="1166500"/>
            <a:ext cx="5761637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문제 설명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908187-C7D6-2896-F028-BDEC2F8FDB18}"/>
              </a:ext>
            </a:extLst>
          </p:cNvPr>
          <p:cNvSpPr/>
          <p:nvPr/>
        </p:nvSpPr>
        <p:spPr>
          <a:xfrm>
            <a:off x="652090" y="1892052"/>
            <a:ext cx="5761637" cy="79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p</a:t>
            </a:r>
            <a:r>
              <a:rPr lang="ko-KR" altLang="en-US" sz="1600" b="1" dirty="0">
                <a:solidFill>
                  <a:schemeClr val="tx1"/>
                </a:solidFill>
              </a:rPr>
              <a:t>진법으로 이루어진 자연수 문자열 </a:t>
            </a:r>
            <a:r>
              <a:rPr lang="en-US" altLang="ko-KR" sz="1600" b="1" dirty="0">
                <a:solidFill>
                  <a:schemeClr val="tx1"/>
                </a:solidFill>
              </a:rPr>
              <a:t>s1, s2</a:t>
            </a:r>
            <a:r>
              <a:rPr lang="ko-KR" altLang="en-US" sz="1600" b="1" dirty="0">
                <a:solidFill>
                  <a:schemeClr val="tx1"/>
                </a:solidFill>
              </a:rPr>
              <a:t>의 합을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q</a:t>
            </a:r>
            <a:r>
              <a:rPr lang="ko-KR" altLang="en-US" sz="1600" b="1" dirty="0">
                <a:solidFill>
                  <a:schemeClr val="tx1"/>
                </a:solidFill>
              </a:rPr>
              <a:t>진법으로 나타내기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63BFAD6-6FFF-F653-2B5D-37775FABA5C9}"/>
              </a:ext>
            </a:extLst>
          </p:cNvPr>
          <p:cNvSpPr/>
          <p:nvPr/>
        </p:nvSpPr>
        <p:spPr>
          <a:xfrm>
            <a:off x="6742016" y="1070881"/>
            <a:ext cx="4443220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정답 코드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AD274DE-5758-ADFD-EF63-4BA67C42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1" y="2782804"/>
            <a:ext cx="5761636" cy="324798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9D6FA0F-E554-F0ED-3C7F-BA5A5712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226" y="1754680"/>
            <a:ext cx="4114800" cy="394436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6AD2AC0-8394-88F4-9905-DAA860E3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7627" y="5824081"/>
            <a:ext cx="3669145" cy="34944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87266D6-B757-490A-32CB-288068AA69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6922"/>
          <a:stretch/>
        </p:blipFill>
        <p:spPr>
          <a:xfrm>
            <a:off x="3532908" y="3909288"/>
            <a:ext cx="943107" cy="96071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7FC11C2-BC64-3641-0760-1D1C2C32C3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5434"/>
          <a:stretch/>
        </p:blipFill>
        <p:spPr>
          <a:xfrm>
            <a:off x="4476015" y="4015953"/>
            <a:ext cx="943107" cy="80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21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812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함수 작성하기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9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en-US" altLang="ko-KR" sz="2400" b="1" dirty="0" err="1">
                <a:solidFill>
                  <a:schemeClr val="accent3"/>
                </a:solidFill>
              </a:rPr>
              <a:t>number→target</a:t>
            </a:r>
            <a:r>
              <a:rPr lang="en-US" altLang="ko-KR" sz="2400" b="1" dirty="0">
                <a:solidFill>
                  <a:schemeClr val="accent3"/>
                </a:solidFill>
              </a:rPr>
              <a:t> </a:t>
            </a:r>
            <a:r>
              <a:rPr lang="ko-KR" altLang="en-US" sz="2400" b="1" dirty="0">
                <a:solidFill>
                  <a:schemeClr val="accent3"/>
                </a:solidFill>
              </a:rPr>
              <a:t>만들기 위한 연산 횟수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7C84EC-31C2-E6C7-0BE9-66416406CE5D}"/>
              </a:ext>
            </a:extLst>
          </p:cNvPr>
          <p:cNvSpPr/>
          <p:nvPr/>
        </p:nvSpPr>
        <p:spPr>
          <a:xfrm>
            <a:off x="637309" y="1022402"/>
            <a:ext cx="5800436" cy="5087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39C6FE-172C-F2BD-D7F6-59F49050149D}"/>
              </a:ext>
            </a:extLst>
          </p:cNvPr>
          <p:cNvSpPr/>
          <p:nvPr/>
        </p:nvSpPr>
        <p:spPr>
          <a:xfrm>
            <a:off x="753603" y="1166500"/>
            <a:ext cx="5558609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문제 설명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C2182F-F26A-17ED-E245-0854E4373A66}"/>
              </a:ext>
            </a:extLst>
          </p:cNvPr>
          <p:cNvGrpSpPr/>
          <p:nvPr/>
        </p:nvGrpSpPr>
        <p:grpSpPr>
          <a:xfrm>
            <a:off x="753603" y="1893724"/>
            <a:ext cx="5558609" cy="444222"/>
            <a:chOff x="621608" y="1746502"/>
            <a:chExt cx="5558609" cy="44422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29FBC73-4EBD-88DC-1353-4A8E44B81F2D}"/>
                </a:ext>
              </a:extLst>
            </p:cNvPr>
            <p:cNvSpPr/>
            <p:nvPr/>
          </p:nvSpPr>
          <p:spPr>
            <a:xfrm>
              <a:off x="621608" y="1748471"/>
              <a:ext cx="1769978" cy="442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3"/>
                  </a:solidFill>
                </a:rPr>
                <a:t>+1</a:t>
              </a:r>
              <a:endParaRPr lang="ko-KR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8372620-F6D0-5B69-DEBD-AE64CFBB6295}"/>
                </a:ext>
              </a:extLst>
            </p:cNvPr>
            <p:cNvSpPr/>
            <p:nvPr/>
          </p:nvSpPr>
          <p:spPr>
            <a:xfrm>
              <a:off x="2512425" y="1748471"/>
              <a:ext cx="1769978" cy="442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3"/>
                  </a:solidFill>
                </a:rPr>
                <a:t>-1</a:t>
              </a:r>
              <a:endParaRPr lang="ko-KR" alt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98FEF80-BE77-95C9-3320-80BB52285FF7}"/>
                </a:ext>
              </a:extLst>
            </p:cNvPr>
            <p:cNvSpPr/>
            <p:nvPr/>
          </p:nvSpPr>
          <p:spPr>
            <a:xfrm>
              <a:off x="4410239" y="1746502"/>
              <a:ext cx="1769978" cy="4422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3"/>
                  </a:solidFill>
                </a:rPr>
                <a:t>*2</a:t>
              </a:r>
              <a:endParaRPr lang="ko-KR" alt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AC731A1-093E-DE83-6B7B-909F599F764A}"/>
              </a:ext>
            </a:extLst>
          </p:cNvPr>
          <p:cNvSpPr/>
          <p:nvPr/>
        </p:nvSpPr>
        <p:spPr>
          <a:xfrm>
            <a:off x="753603" y="2499255"/>
            <a:ext cx="5558609" cy="835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세 가지의 연산만이 존재할 때 주어진 </a:t>
            </a:r>
            <a:r>
              <a:rPr lang="en-US" altLang="ko-KR" sz="1600" b="1" dirty="0">
                <a:solidFill>
                  <a:schemeClr val="tx1"/>
                </a:solidFill>
              </a:rPr>
              <a:t>number</a:t>
            </a:r>
            <a:r>
              <a:rPr lang="ko-KR" altLang="en-US" sz="1600" b="1" dirty="0">
                <a:solidFill>
                  <a:schemeClr val="tx1"/>
                </a:solidFill>
              </a:rPr>
              <a:t>에서 </a:t>
            </a:r>
            <a:r>
              <a:rPr lang="en-US" altLang="ko-KR" sz="1600" b="1" dirty="0">
                <a:solidFill>
                  <a:schemeClr val="tx1"/>
                </a:solidFill>
              </a:rPr>
              <a:t>target</a:t>
            </a:r>
            <a:r>
              <a:rPr lang="ko-KR" altLang="en-US" sz="1600" b="1" dirty="0">
                <a:solidFill>
                  <a:schemeClr val="tx1"/>
                </a:solidFill>
              </a:rPr>
              <a:t>으로 만드는 최소 연산 횟수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38B8B3-9DF3-71F1-1825-5B852C69049E}"/>
              </a:ext>
            </a:extLst>
          </p:cNvPr>
          <p:cNvSpPr/>
          <p:nvPr/>
        </p:nvSpPr>
        <p:spPr>
          <a:xfrm>
            <a:off x="758222" y="3460181"/>
            <a:ext cx="5558609" cy="2506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altLang="ko-KR" b="1" dirty="0">
              <a:solidFill>
                <a:schemeClr val="tx1"/>
              </a:solidFill>
            </a:endParaRPr>
          </a:p>
          <a:p>
            <a:pPr algn="just"/>
            <a:r>
              <a:rPr lang="en-US" altLang="ko-KR" b="1" dirty="0">
                <a:solidFill>
                  <a:schemeClr val="tx1"/>
                </a:solidFill>
              </a:rPr>
              <a:t>                              number=5, target=9</a:t>
            </a:r>
            <a:r>
              <a:rPr lang="ko-KR" altLang="en-US" b="1" dirty="0">
                <a:solidFill>
                  <a:schemeClr val="tx1"/>
                </a:solidFill>
              </a:rPr>
              <a:t>일 때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628900" lvl="5" indent="-342900" algn="just">
              <a:buAutoNum type="arabicPeriod"/>
            </a:pPr>
            <a:r>
              <a:rPr lang="en-US" altLang="ko-KR" sz="1600" b="1" dirty="0">
                <a:solidFill>
                  <a:schemeClr val="tx1"/>
                </a:solidFill>
              </a:rPr>
              <a:t>5*2=10</a:t>
            </a:r>
          </a:p>
          <a:p>
            <a:pPr marL="2628900" lvl="5" indent="-342900" algn="just">
              <a:buAutoNum type="arabicPeriod"/>
            </a:pPr>
            <a:r>
              <a:rPr lang="en-US" altLang="ko-KR" sz="1600" b="1" dirty="0">
                <a:solidFill>
                  <a:schemeClr val="tx1"/>
                </a:solidFill>
              </a:rPr>
              <a:t>10-1=9</a:t>
            </a:r>
          </a:p>
          <a:p>
            <a:pPr algn="just"/>
            <a:endParaRPr lang="en-US" altLang="ko-KR" sz="16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600" b="1" dirty="0">
                <a:solidFill>
                  <a:schemeClr val="tx1"/>
                </a:solidFill>
              </a:rPr>
              <a:t>                                 </a:t>
            </a:r>
            <a:r>
              <a:rPr lang="en-US" altLang="ko-KR" b="1" dirty="0">
                <a:solidFill>
                  <a:schemeClr val="tx1"/>
                </a:solidFill>
              </a:rPr>
              <a:t>number=3, target=10</a:t>
            </a:r>
            <a:r>
              <a:rPr lang="ko-KR" altLang="en-US" b="1" dirty="0">
                <a:solidFill>
                  <a:schemeClr val="tx1"/>
                </a:solidFill>
              </a:rPr>
              <a:t>일 때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2628900" lvl="5" indent="-342900" algn="just">
              <a:buAutoNum type="arabicPeriod"/>
            </a:pPr>
            <a:r>
              <a:rPr lang="en-US" altLang="ko-KR" sz="1600" b="1" dirty="0">
                <a:solidFill>
                  <a:schemeClr val="tx1"/>
                </a:solidFill>
              </a:rPr>
              <a:t>3+1=4</a:t>
            </a:r>
          </a:p>
          <a:p>
            <a:pPr marL="2628900" lvl="5" indent="-342900" algn="just">
              <a:buAutoNum type="arabicPeriod"/>
            </a:pPr>
            <a:r>
              <a:rPr lang="en-US" altLang="ko-KR" sz="1600" b="1" dirty="0">
                <a:solidFill>
                  <a:schemeClr val="tx1"/>
                </a:solidFill>
              </a:rPr>
              <a:t>4+1=5</a:t>
            </a:r>
          </a:p>
          <a:p>
            <a:pPr marL="2628900" lvl="5" indent="-342900" algn="just">
              <a:buAutoNum type="arabicPeriod"/>
            </a:pPr>
            <a:r>
              <a:rPr lang="en-US" altLang="ko-KR" sz="1600" b="1" dirty="0">
                <a:solidFill>
                  <a:schemeClr val="tx1"/>
                </a:solidFill>
              </a:rPr>
              <a:t>5*2=10</a:t>
            </a:r>
          </a:p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7F0DD22B-5C44-7603-AB44-FF36E12A0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78E025A-F417-31BE-15E4-00E0DB62C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712"/>
          <a:stretch/>
        </p:blipFill>
        <p:spPr>
          <a:xfrm>
            <a:off x="6694160" y="3088202"/>
            <a:ext cx="4659640" cy="30215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5F38A9C-2BC7-73D8-4F16-D29781F37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451" y="1166500"/>
            <a:ext cx="5052291" cy="223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7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8125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함수 작성하기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9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en-US" altLang="ko-KR" sz="2400" b="1" dirty="0" err="1">
                <a:solidFill>
                  <a:schemeClr val="accent3"/>
                </a:solidFill>
              </a:rPr>
              <a:t>number→target</a:t>
            </a:r>
            <a:r>
              <a:rPr lang="en-US" altLang="ko-KR" sz="2400" b="1" dirty="0">
                <a:solidFill>
                  <a:schemeClr val="accent3"/>
                </a:solidFill>
              </a:rPr>
              <a:t> </a:t>
            </a:r>
            <a:r>
              <a:rPr lang="ko-KR" altLang="en-US" sz="2400" b="1" dirty="0">
                <a:solidFill>
                  <a:schemeClr val="accent3"/>
                </a:solidFill>
              </a:rPr>
              <a:t>만들기 위한 연산 횟수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 dirty="0"/>
              <a:t>Network &amp; Database Lab.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7C84EC-31C2-E6C7-0BE9-66416406CE5D}"/>
              </a:ext>
            </a:extLst>
          </p:cNvPr>
          <p:cNvSpPr/>
          <p:nvPr/>
        </p:nvSpPr>
        <p:spPr>
          <a:xfrm>
            <a:off x="5892800" y="893119"/>
            <a:ext cx="5680364" cy="5463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7F0DD22B-5C44-7603-AB44-FF36E12A0B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99091" y="374014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015AD0-23E9-6B0D-9D2E-8BD006F4A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378" y="1715479"/>
            <a:ext cx="5287113" cy="435353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5E1688-655D-77CA-AB51-EF249E06C679}"/>
              </a:ext>
            </a:extLst>
          </p:cNvPr>
          <p:cNvSpPr/>
          <p:nvPr/>
        </p:nvSpPr>
        <p:spPr>
          <a:xfrm>
            <a:off x="6064378" y="1040054"/>
            <a:ext cx="5287113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정답 코드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D6F8479-329A-8DF9-46D1-FDF551C53A86}"/>
              </a:ext>
            </a:extLst>
          </p:cNvPr>
          <p:cNvSpPr/>
          <p:nvPr/>
        </p:nvSpPr>
        <p:spPr>
          <a:xfrm>
            <a:off x="618836" y="1446481"/>
            <a:ext cx="4797894" cy="4455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E15D589-508F-EA66-71E9-5445BEC30644}"/>
              </a:ext>
            </a:extLst>
          </p:cNvPr>
          <p:cNvSpPr/>
          <p:nvPr/>
        </p:nvSpPr>
        <p:spPr>
          <a:xfrm>
            <a:off x="827068" y="1588963"/>
            <a:ext cx="4381427" cy="588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DFS(</a:t>
            </a:r>
            <a:r>
              <a:rPr lang="ko-KR" altLang="en-US" sz="2000" b="1" dirty="0">
                <a:solidFill>
                  <a:schemeClr val="bg1"/>
                </a:solidFill>
              </a:rPr>
              <a:t>너비 우선 탐색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31328-B7F2-0C56-049F-B296353D24DD}"/>
              </a:ext>
            </a:extLst>
          </p:cNvPr>
          <p:cNvSpPr txBox="1"/>
          <p:nvPr/>
        </p:nvSpPr>
        <p:spPr>
          <a:xfrm>
            <a:off x="827068" y="2281718"/>
            <a:ext cx="43814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b="1" spc="-150" dirty="0"/>
              <a:t>시작 노드에서 가까운 노드부터 차례로 탐색</a:t>
            </a:r>
            <a:endParaRPr lang="en-US" altLang="ko-KR" b="1" spc="-150" dirty="0"/>
          </a:p>
          <a:p>
            <a:pPr algn="just">
              <a:lnSpc>
                <a:spcPct val="150000"/>
              </a:lnSpc>
            </a:pPr>
            <a:r>
              <a:rPr lang="ko-KR" altLang="en-US" sz="1400" dirty="0">
                <a:solidFill>
                  <a:schemeClr val="accent2"/>
                </a:solidFill>
              </a:rPr>
              <a:t>트리 구조로 생각하면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루트 노드에서 시작해 같은 깊이의 모든 노드를 탐색한 다음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그 다음 깊이로 </a:t>
            </a:r>
            <a:r>
              <a:rPr lang="ko-KR" altLang="en-US" sz="1400" dirty="0" err="1">
                <a:solidFill>
                  <a:schemeClr val="accent2"/>
                </a:solidFill>
              </a:rPr>
              <a:t>내려감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ko-KR" altLang="en-US" sz="1600" b="1" dirty="0"/>
              <a:t>동작 방식</a:t>
            </a:r>
          </a:p>
          <a:p>
            <a:pPr>
              <a:buFont typeface="+mj-lt"/>
              <a:buAutoNum type="arabicPeriod"/>
            </a:pPr>
            <a:r>
              <a:rPr lang="ko-KR" altLang="en-US" sz="1400" b="1" dirty="0"/>
              <a:t> 시작 노드에서 출발</a:t>
            </a:r>
            <a:r>
              <a:rPr lang="ko-KR" altLang="en-US" sz="1400" dirty="0"/>
              <a:t>하여 인접한 모든 노드 탐색</a:t>
            </a:r>
            <a:endParaRPr lang="en-US" altLang="ko-KR" sz="1400" dirty="0"/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 </a:t>
            </a:r>
            <a:r>
              <a:rPr lang="ko-KR" altLang="en-US" sz="1400" b="1" dirty="0"/>
              <a:t>탐색한 노드의 인접 노드</a:t>
            </a:r>
            <a:r>
              <a:rPr lang="ko-KR" altLang="en-US" sz="1400" dirty="0"/>
              <a:t>를 큐에 넣고</a:t>
            </a:r>
            <a:r>
              <a:rPr lang="en-US" altLang="ko-KR" sz="1400" dirty="0"/>
              <a:t>, </a:t>
            </a:r>
            <a:r>
              <a:rPr lang="ko-KR" altLang="en-US" sz="1400" dirty="0"/>
              <a:t>큐에서 차례대로 꺼내어 다음 노드 탐색</a:t>
            </a:r>
            <a:endParaRPr lang="en-US" altLang="ko-KR" sz="1400" dirty="0"/>
          </a:p>
          <a:p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- </a:t>
            </a:r>
            <a:r>
              <a:rPr lang="ko-KR" altLang="en-US" dirty="0">
                <a:solidFill>
                  <a:schemeClr val="accent2"/>
                </a:solidFill>
              </a:rPr>
              <a:t>최단 경로를 보장하기 때문에 두 노드 간의 최단 경로를 찾는 문제에서 효과적</a:t>
            </a:r>
            <a:endParaRPr lang="en-US" altLang="ko-K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617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C13BD8-DA23-AEB8-2492-8F10D3BB36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AC6A9-6570-7EE4-8F40-1A719D43DCC3}"/>
              </a:ext>
            </a:extLst>
          </p:cNvPr>
          <p:cNvSpPr txBox="1"/>
          <p:nvPr/>
        </p:nvSpPr>
        <p:spPr>
          <a:xfrm>
            <a:off x="3455693" y="1851645"/>
            <a:ext cx="52806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9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117D6E-E0C9-19AF-F3D1-1E141532865F}"/>
              </a:ext>
            </a:extLst>
          </p:cNvPr>
          <p:cNvCxnSpPr>
            <a:cxnSpLocks/>
          </p:cNvCxnSpPr>
          <p:nvPr/>
        </p:nvCxnSpPr>
        <p:spPr>
          <a:xfrm>
            <a:off x="0" y="4784437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811791-5551-1680-6045-386D8B471E40}"/>
              </a:ext>
            </a:extLst>
          </p:cNvPr>
          <p:cNvCxnSpPr>
            <a:cxnSpLocks/>
          </p:cNvCxnSpPr>
          <p:nvPr/>
        </p:nvCxnSpPr>
        <p:spPr>
          <a:xfrm>
            <a:off x="-203200" y="5006355"/>
            <a:ext cx="125984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E13DDDC4-7ABD-0B63-DCF5-0048F059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692" y="197589"/>
            <a:ext cx="1509326" cy="16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251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61831" y="211497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547578" y="211497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04704" y="2128634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884738" y="3170120"/>
            <a:ext cx="2649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한 줄 바꾸기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7F3690-7BDD-C82C-2D75-CA78375FE1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F88B3-C808-CA6B-1EF4-3C5D34263F64}"/>
              </a:ext>
            </a:extLst>
          </p:cNvPr>
          <p:cNvSpPr txBox="1"/>
          <p:nvPr/>
        </p:nvSpPr>
        <p:spPr>
          <a:xfrm>
            <a:off x="8688067" y="3156459"/>
            <a:ext cx="2414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accent1">
                    <a:lumMod val="50000"/>
                  </a:schemeClr>
                </a:solidFill>
              </a:rPr>
              <a:t>함수 작성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01BB0-88B0-ACAD-8DCD-1312C8187E4A}"/>
              </a:ext>
            </a:extLst>
          </p:cNvPr>
          <p:cNvSpPr txBox="1"/>
          <p:nvPr/>
        </p:nvSpPr>
        <p:spPr>
          <a:xfrm>
            <a:off x="4827449" y="3197445"/>
            <a:ext cx="2449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빈 칸 채우기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5AEE1-77AC-A3D4-52AA-66B5EC42D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22142-86BB-72E4-B741-C385C889DD4F}"/>
              </a:ext>
            </a:extLst>
          </p:cNvPr>
          <p:cNvSpPr txBox="1"/>
          <p:nvPr/>
        </p:nvSpPr>
        <p:spPr>
          <a:xfrm>
            <a:off x="4892677" y="3671750"/>
            <a:ext cx="2319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</a:t>
            </a:r>
            <a:r>
              <a:rPr lang="ko-KR" altLang="en-US" sz="2000" dirty="0"/>
              <a:t>번</a:t>
            </a:r>
            <a:r>
              <a:rPr lang="en-US" altLang="ko-KR" sz="2000" dirty="0"/>
              <a:t>, 7</a:t>
            </a:r>
            <a:r>
              <a:rPr lang="ko-KR" altLang="en-US" sz="2000" dirty="0"/>
              <a:t>번</a:t>
            </a:r>
            <a:r>
              <a:rPr lang="en-US" altLang="ko-KR" sz="2000" dirty="0"/>
              <a:t>,  8</a:t>
            </a:r>
            <a:r>
              <a:rPr lang="ko-KR" altLang="en-US" sz="2000" dirty="0"/>
              <a:t>번</a:t>
            </a:r>
            <a:r>
              <a:rPr lang="en-US" altLang="ko-KR" sz="2000" dirty="0"/>
              <a:t>, 10</a:t>
            </a:r>
            <a:r>
              <a:rPr lang="ko-KR" altLang="en-US" sz="2000" dirty="0"/>
              <a:t>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B755FC-B8E8-B01F-2A86-56C34E7F69CF}"/>
              </a:ext>
            </a:extLst>
          </p:cNvPr>
          <p:cNvSpPr txBox="1"/>
          <p:nvPr/>
        </p:nvSpPr>
        <p:spPr>
          <a:xfrm>
            <a:off x="1383168" y="3658088"/>
            <a:ext cx="165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번</a:t>
            </a:r>
            <a:r>
              <a:rPr lang="en-US" altLang="ko-KR" sz="2000" dirty="0"/>
              <a:t>, 3</a:t>
            </a:r>
            <a:r>
              <a:rPr lang="ko-KR" altLang="en-US" sz="2000" dirty="0"/>
              <a:t>번</a:t>
            </a:r>
            <a:r>
              <a:rPr lang="en-US" altLang="ko-KR" sz="2000" dirty="0"/>
              <a:t>,  4</a:t>
            </a:r>
            <a:r>
              <a:rPr lang="ko-KR" altLang="en-US" sz="2000" dirty="0"/>
              <a:t>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D965C-76B3-10E3-4112-303C6EA8E579}"/>
              </a:ext>
            </a:extLst>
          </p:cNvPr>
          <p:cNvSpPr txBox="1"/>
          <p:nvPr/>
        </p:nvSpPr>
        <p:spPr>
          <a:xfrm>
            <a:off x="9155568" y="3658088"/>
            <a:ext cx="1653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5</a:t>
            </a:r>
            <a:r>
              <a:rPr lang="ko-KR" altLang="en-US" sz="2000" dirty="0"/>
              <a:t>번</a:t>
            </a:r>
            <a:r>
              <a:rPr lang="en-US" altLang="ko-KR" sz="2000" dirty="0"/>
              <a:t>, 6</a:t>
            </a:r>
            <a:r>
              <a:rPr lang="ko-KR" altLang="en-US" sz="2000" dirty="0"/>
              <a:t>번</a:t>
            </a:r>
            <a:r>
              <a:rPr lang="en-US" altLang="ko-KR" sz="2000" dirty="0"/>
              <a:t>,  9</a:t>
            </a:r>
            <a:r>
              <a:rPr lang="ko-KR" altLang="en-US" sz="2000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533857" y="871163"/>
            <a:ext cx="6092494" cy="5455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677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한 줄 바꾸기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2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벽의 크기에 따른 물의 최대 값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pic>
        <p:nvPicPr>
          <p:cNvPr id="7176" name="Picture 8">
            <a:extLst>
              <a:ext uri="{FF2B5EF4-FFF2-40B4-BE49-F238E27FC236}">
                <a16:creationId xmlns:a16="http://schemas.microsoft.com/office/drawing/2014/main" id="{64EC200C-7A7D-A1C5-E639-A5B8D10BF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93" y="2568179"/>
            <a:ext cx="5757422" cy="364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5E8E445-236A-79E5-0709-69A2BEC35243}"/>
              </a:ext>
            </a:extLst>
          </p:cNvPr>
          <p:cNvSpPr/>
          <p:nvPr/>
        </p:nvSpPr>
        <p:spPr>
          <a:xfrm>
            <a:off x="697180" y="981452"/>
            <a:ext cx="2845136" cy="627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input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928B7C-9F50-498F-267C-7CBD525FAD16}"/>
              </a:ext>
            </a:extLst>
          </p:cNvPr>
          <p:cNvSpPr/>
          <p:nvPr/>
        </p:nvSpPr>
        <p:spPr>
          <a:xfrm>
            <a:off x="3613678" y="981451"/>
            <a:ext cx="2845137" cy="627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output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234173-10EB-7580-9E10-662EBE2FBC88}"/>
              </a:ext>
            </a:extLst>
          </p:cNvPr>
          <p:cNvSpPr/>
          <p:nvPr/>
        </p:nvSpPr>
        <p:spPr>
          <a:xfrm>
            <a:off x="697178" y="1660784"/>
            <a:ext cx="2845137" cy="79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[</a:t>
            </a:r>
            <a:r>
              <a:rPr lang="ko-KR" altLang="en-US" sz="1600" b="1" dirty="0">
                <a:solidFill>
                  <a:schemeClr val="tx1"/>
                </a:solidFill>
              </a:rPr>
              <a:t>벽의 위치</a:t>
            </a:r>
            <a:r>
              <a:rPr lang="en-US" altLang="ko-KR" sz="1600" b="1" dirty="0">
                <a:solidFill>
                  <a:schemeClr val="tx1"/>
                </a:solidFill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</a:rPr>
              <a:t>높이</a:t>
            </a:r>
            <a:r>
              <a:rPr lang="en-US" altLang="ko-KR" sz="1600" b="1" dirty="0">
                <a:solidFill>
                  <a:schemeClr val="tx1"/>
                </a:solidFill>
              </a:rPr>
              <a:t>]</a:t>
            </a:r>
            <a:r>
              <a:rPr lang="ko-KR" altLang="en-US" sz="1600" b="1" dirty="0">
                <a:solidFill>
                  <a:schemeClr val="tx1"/>
                </a:solidFill>
              </a:rPr>
              <a:t>를 담은 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2</a:t>
            </a:r>
            <a:r>
              <a:rPr lang="ko-KR" altLang="en-US" sz="1600" b="1" dirty="0">
                <a:solidFill>
                  <a:schemeClr val="tx1"/>
                </a:solidFill>
              </a:rPr>
              <a:t>차원 리스트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D6928D-EE19-AEFD-B590-7CE80E756790}"/>
              </a:ext>
            </a:extLst>
          </p:cNvPr>
          <p:cNvSpPr/>
          <p:nvPr/>
        </p:nvSpPr>
        <p:spPr>
          <a:xfrm>
            <a:off x="3613678" y="1660784"/>
            <a:ext cx="2845138" cy="79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물의 최대 값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FAD249-24E2-DA55-2CBF-12FD44525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713" y="1542125"/>
            <a:ext cx="4810796" cy="30484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E04DFB6-892F-3869-CC05-6A6C82E219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310"/>
          <a:stretch/>
        </p:blipFill>
        <p:spPr>
          <a:xfrm>
            <a:off x="6924701" y="5681175"/>
            <a:ext cx="4506453" cy="434087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0FD366-2E43-BBBE-0B89-6474E91097AC}"/>
              </a:ext>
            </a:extLst>
          </p:cNvPr>
          <p:cNvSpPr/>
          <p:nvPr/>
        </p:nvSpPr>
        <p:spPr>
          <a:xfrm>
            <a:off x="6697714" y="871163"/>
            <a:ext cx="4960430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문제 코드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D84EC3-9936-6CCA-A946-39DCAC9BE591}"/>
              </a:ext>
            </a:extLst>
          </p:cNvPr>
          <p:cNvSpPr/>
          <p:nvPr/>
        </p:nvSpPr>
        <p:spPr>
          <a:xfrm>
            <a:off x="6697713" y="4873107"/>
            <a:ext cx="4960430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실행 결과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F0AC9D-CBF3-2B84-D57A-97D2F2498E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122" r="24287" b="16148"/>
          <a:stretch/>
        </p:blipFill>
        <p:spPr>
          <a:xfrm>
            <a:off x="2369052" y="2597292"/>
            <a:ext cx="4089763" cy="2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9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C70931D6-B480-E9CD-7188-76F4C60E8543}"/>
              </a:ext>
            </a:extLst>
          </p:cNvPr>
          <p:cNvSpPr/>
          <p:nvPr/>
        </p:nvSpPr>
        <p:spPr>
          <a:xfrm>
            <a:off x="6515294" y="1013834"/>
            <a:ext cx="4989345" cy="4999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818031" y="1011719"/>
            <a:ext cx="4975469" cy="2437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6773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한 줄 바꾸기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2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벽의 크기에 따른 물의 최대 값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FAD249-24E2-DA55-2CBF-12FD445253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88" t="30060" b="33828"/>
          <a:stretch/>
        </p:blipFill>
        <p:spPr>
          <a:xfrm>
            <a:off x="951115" y="1920082"/>
            <a:ext cx="4734561" cy="13337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0FD366-2E43-BBBE-0B89-6474E91097AC}"/>
              </a:ext>
            </a:extLst>
          </p:cNvPr>
          <p:cNvSpPr/>
          <p:nvPr/>
        </p:nvSpPr>
        <p:spPr>
          <a:xfrm>
            <a:off x="951115" y="1200730"/>
            <a:ext cx="4734562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문제 코드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0D84EC3-9936-6CCA-A946-39DCAC9BE591}"/>
              </a:ext>
            </a:extLst>
          </p:cNvPr>
          <p:cNvSpPr/>
          <p:nvPr/>
        </p:nvSpPr>
        <p:spPr>
          <a:xfrm>
            <a:off x="6677715" y="4446418"/>
            <a:ext cx="4703748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실행 결과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519AEB9-64BA-B8E1-17AF-8E2B33A7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14" y="3692168"/>
            <a:ext cx="4745639" cy="278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4BF68B-45AE-EB6F-4492-91C83F51268C}"/>
              </a:ext>
            </a:extLst>
          </p:cNvPr>
          <p:cNvSpPr/>
          <p:nvPr/>
        </p:nvSpPr>
        <p:spPr>
          <a:xfrm>
            <a:off x="2219374" y="4015082"/>
            <a:ext cx="2682929" cy="2172882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1D81A5-CD4B-1371-4EB7-010AFFE138F4}"/>
              </a:ext>
            </a:extLst>
          </p:cNvPr>
          <p:cNvSpPr/>
          <p:nvPr/>
        </p:nvSpPr>
        <p:spPr>
          <a:xfrm>
            <a:off x="6672453" y="1207229"/>
            <a:ext cx="4718737" cy="568262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정답 코드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84DFBC5-D27E-274E-3C0B-6DD8216D004E}"/>
              </a:ext>
            </a:extLst>
          </p:cNvPr>
          <p:cNvCxnSpPr>
            <a:cxnSpLocks/>
          </p:cNvCxnSpPr>
          <p:nvPr/>
        </p:nvCxnSpPr>
        <p:spPr>
          <a:xfrm>
            <a:off x="3318396" y="3452563"/>
            <a:ext cx="0" cy="441491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2CE236AD-AF54-CA09-9FBC-9FEE943FA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442" y="5166623"/>
            <a:ext cx="4703748" cy="38185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73A0DAAB-E345-D133-27DB-622AAA1D4C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702"/>
          <a:stretch/>
        </p:blipFill>
        <p:spPr>
          <a:xfrm>
            <a:off x="6677715" y="1905903"/>
            <a:ext cx="4703748" cy="211494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7B8EBA-8A71-2E16-7FFD-14DCE82F9299}"/>
              </a:ext>
            </a:extLst>
          </p:cNvPr>
          <p:cNvSpPr/>
          <p:nvPr/>
        </p:nvSpPr>
        <p:spPr>
          <a:xfrm>
            <a:off x="7536493" y="2759127"/>
            <a:ext cx="2095292" cy="2042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3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한 줄 바꾸기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3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값 정렬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2E58FD-B1E4-C392-C0D0-17600B27FBDD}"/>
              </a:ext>
            </a:extLst>
          </p:cNvPr>
          <p:cNvSpPr/>
          <p:nvPr/>
        </p:nvSpPr>
        <p:spPr>
          <a:xfrm>
            <a:off x="370847" y="1634671"/>
            <a:ext cx="5238751" cy="39810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2" descr="2-1. 배열">
            <a:extLst>
              <a:ext uri="{FF2B5EF4-FFF2-40B4-BE49-F238E27FC236}">
                <a16:creationId xmlns:a16="http://schemas.microsoft.com/office/drawing/2014/main" id="{DCD53CCA-D273-58F3-0244-81F9AB2BA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4" b="14572"/>
          <a:stretch/>
        </p:blipFill>
        <p:spPr bwMode="auto">
          <a:xfrm>
            <a:off x="578725" y="3454858"/>
            <a:ext cx="4803016" cy="97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918297-3918-E1A3-8ABB-2AE83E009BD1}"/>
              </a:ext>
            </a:extLst>
          </p:cNvPr>
          <p:cNvCxnSpPr>
            <a:cxnSpLocks/>
          </p:cNvCxnSpPr>
          <p:nvPr/>
        </p:nvCxnSpPr>
        <p:spPr>
          <a:xfrm flipV="1">
            <a:off x="795156" y="3715423"/>
            <a:ext cx="2327654" cy="37597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337811-1EBB-369E-A766-3E4295FD0DAA}"/>
              </a:ext>
            </a:extLst>
          </p:cNvPr>
          <p:cNvCxnSpPr>
            <a:cxnSpLocks/>
          </p:cNvCxnSpPr>
          <p:nvPr/>
        </p:nvCxnSpPr>
        <p:spPr>
          <a:xfrm>
            <a:off x="3122810" y="3679547"/>
            <a:ext cx="2021374" cy="377006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8294E716-D7BF-49AF-2A97-BA97EBBA2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589" y="2066847"/>
            <a:ext cx="6058746" cy="2343477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4FFA27-3C44-6494-A8D5-5027107D719F}"/>
              </a:ext>
            </a:extLst>
          </p:cNvPr>
          <p:cNvSpPr/>
          <p:nvPr/>
        </p:nvSpPr>
        <p:spPr>
          <a:xfrm>
            <a:off x="5887157" y="1451723"/>
            <a:ext cx="5809245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문제 코드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F0178-A93F-31A9-7C9A-A1A6090D013B}"/>
              </a:ext>
            </a:extLst>
          </p:cNvPr>
          <p:cNvSpPr/>
          <p:nvPr/>
        </p:nvSpPr>
        <p:spPr>
          <a:xfrm>
            <a:off x="5887157" y="4541749"/>
            <a:ext cx="5809245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실행 결과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42D731F-1E09-CBB0-C098-8F1E219F09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92778"/>
            <a:ext cx="5345001" cy="321504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48FC4C-21C7-7B34-8CF7-365244490C2C}"/>
              </a:ext>
            </a:extLst>
          </p:cNvPr>
          <p:cNvSpPr/>
          <p:nvPr/>
        </p:nvSpPr>
        <p:spPr>
          <a:xfrm>
            <a:off x="612952" y="1807957"/>
            <a:ext cx="4734562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문제 설명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C0E37BB-4474-0A5E-58B2-AFB655CF9995}"/>
              </a:ext>
            </a:extLst>
          </p:cNvPr>
          <p:cNvSpPr/>
          <p:nvPr/>
        </p:nvSpPr>
        <p:spPr>
          <a:xfrm>
            <a:off x="612952" y="2508480"/>
            <a:ext cx="4734562" cy="79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리스트를 앞 </a:t>
            </a:r>
            <a:r>
              <a:rPr lang="en-US" altLang="ko-KR" sz="1600" b="1" dirty="0">
                <a:solidFill>
                  <a:schemeClr val="tx1"/>
                </a:solidFill>
              </a:rPr>
              <a:t>`(n+1)/2`</a:t>
            </a:r>
            <a:r>
              <a:rPr lang="ko-KR" altLang="en-US" sz="1600" b="1" dirty="0">
                <a:solidFill>
                  <a:schemeClr val="tx1"/>
                </a:solidFill>
              </a:rPr>
              <a:t>개 원소는 증가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뒤 </a:t>
            </a:r>
            <a:r>
              <a:rPr lang="en-US" altLang="ko-KR" sz="1600" b="1" dirty="0">
                <a:solidFill>
                  <a:schemeClr val="tx1"/>
                </a:solidFill>
              </a:rPr>
              <a:t>`(n+1)/2`</a:t>
            </a:r>
            <a:r>
              <a:rPr lang="ko-KR" altLang="en-US" sz="1600" b="1" dirty="0">
                <a:solidFill>
                  <a:schemeClr val="tx1"/>
                </a:solidFill>
              </a:rPr>
              <a:t>개 원소는 감소하도록 정렬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sp>
        <p:nvSpPr>
          <p:cNvPr id="8192" name="직사각형 8191">
            <a:extLst>
              <a:ext uri="{FF2B5EF4-FFF2-40B4-BE49-F238E27FC236}">
                <a16:creationId xmlns:a16="http://schemas.microsoft.com/office/drawing/2014/main" id="{BC5C6061-0245-09B2-648C-A491556F3722}"/>
              </a:ext>
            </a:extLst>
          </p:cNvPr>
          <p:cNvSpPr/>
          <p:nvPr/>
        </p:nvSpPr>
        <p:spPr>
          <a:xfrm>
            <a:off x="8610600" y="5376568"/>
            <a:ext cx="2048164" cy="321504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93" name="직사각형 8192">
            <a:extLst>
              <a:ext uri="{FF2B5EF4-FFF2-40B4-BE49-F238E27FC236}">
                <a16:creationId xmlns:a16="http://schemas.microsoft.com/office/drawing/2014/main" id="{CC0684B7-A506-C428-845A-1EC420DD9B2E}"/>
              </a:ext>
            </a:extLst>
          </p:cNvPr>
          <p:cNvSpPr/>
          <p:nvPr/>
        </p:nvSpPr>
        <p:spPr>
          <a:xfrm>
            <a:off x="578725" y="4573643"/>
            <a:ext cx="4803015" cy="906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[7, 3, 4, 1, 2, 5, 6]</a:t>
            </a:r>
          </a:p>
          <a:p>
            <a:pPr algn="ctr"/>
            <a:endParaRPr lang="en-US" altLang="ko-KR" dirty="0">
              <a:solidFill>
                <a:schemeClr val="accent3"/>
              </a:solidFill>
            </a:endParaRPr>
          </a:p>
          <a:p>
            <a:pPr algn="ctr"/>
            <a:r>
              <a:rPr lang="en-US" altLang="ko-KR" dirty="0">
                <a:solidFill>
                  <a:schemeClr val="accent3"/>
                </a:solidFill>
              </a:rPr>
              <a:t>[1, 2, 3, 7, 6, 5, 4]</a:t>
            </a:r>
            <a:endParaRPr lang="ko-KR" altLang="en-US" dirty="0">
              <a:solidFill>
                <a:schemeClr val="accent3"/>
              </a:solidFill>
            </a:endParaRPr>
          </a:p>
        </p:txBody>
      </p:sp>
      <p:sp>
        <p:nvSpPr>
          <p:cNvPr id="8195" name="화살표: 아래쪽 8194">
            <a:extLst>
              <a:ext uri="{FF2B5EF4-FFF2-40B4-BE49-F238E27FC236}">
                <a16:creationId xmlns:a16="http://schemas.microsoft.com/office/drawing/2014/main" id="{46789F22-DB19-E830-1C6F-28FE2137E89B}"/>
              </a:ext>
            </a:extLst>
          </p:cNvPr>
          <p:cNvSpPr/>
          <p:nvPr/>
        </p:nvSpPr>
        <p:spPr>
          <a:xfrm>
            <a:off x="2894745" y="4896057"/>
            <a:ext cx="142578" cy="2555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8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한 줄 바꾸기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3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값 정렬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2E58FD-B1E4-C392-C0D0-17600B27FBDD}"/>
              </a:ext>
            </a:extLst>
          </p:cNvPr>
          <p:cNvSpPr/>
          <p:nvPr/>
        </p:nvSpPr>
        <p:spPr>
          <a:xfrm>
            <a:off x="495596" y="964301"/>
            <a:ext cx="5238751" cy="5145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2" descr="2-1. 배열">
            <a:extLst>
              <a:ext uri="{FF2B5EF4-FFF2-40B4-BE49-F238E27FC236}">
                <a16:creationId xmlns:a16="http://schemas.microsoft.com/office/drawing/2014/main" id="{DCD53CCA-D273-58F3-0244-81F9AB2BA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4" b="14572"/>
          <a:stretch/>
        </p:blipFill>
        <p:spPr bwMode="auto">
          <a:xfrm>
            <a:off x="631896" y="5003128"/>
            <a:ext cx="4948828" cy="100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E918297-3918-E1A3-8ABB-2AE83E009BD1}"/>
              </a:ext>
            </a:extLst>
          </p:cNvPr>
          <p:cNvCxnSpPr>
            <a:cxnSpLocks/>
          </p:cNvCxnSpPr>
          <p:nvPr/>
        </p:nvCxnSpPr>
        <p:spPr>
          <a:xfrm flipV="1">
            <a:off x="896584" y="5246872"/>
            <a:ext cx="2180284" cy="40337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C337811-1EBB-369E-A766-3E4295FD0DAA}"/>
              </a:ext>
            </a:extLst>
          </p:cNvPr>
          <p:cNvCxnSpPr>
            <a:cxnSpLocks/>
          </p:cNvCxnSpPr>
          <p:nvPr/>
        </p:nvCxnSpPr>
        <p:spPr>
          <a:xfrm>
            <a:off x="3287442" y="5255569"/>
            <a:ext cx="2043901" cy="400676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2-1. 배열">
            <a:extLst>
              <a:ext uri="{FF2B5EF4-FFF2-40B4-BE49-F238E27FC236}">
                <a16:creationId xmlns:a16="http://schemas.microsoft.com/office/drawing/2014/main" id="{3B37F2F0-DECE-2569-334D-EAE026492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4" b="14572"/>
          <a:stretch/>
        </p:blipFill>
        <p:spPr bwMode="auto">
          <a:xfrm>
            <a:off x="631896" y="2834040"/>
            <a:ext cx="4948828" cy="100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452B288-2BD5-05F8-F4C0-1A77688CE569}"/>
              </a:ext>
            </a:extLst>
          </p:cNvPr>
          <p:cNvCxnSpPr>
            <a:cxnSpLocks/>
          </p:cNvCxnSpPr>
          <p:nvPr/>
        </p:nvCxnSpPr>
        <p:spPr>
          <a:xfrm flipV="1">
            <a:off x="896584" y="3106240"/>
            <a:ext cx="4434758" cy="38994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2-1. 배열">
            <a:extLst>
              <a:ext uri="{FF2B5EF4-FFF2-40B4-BE49-F238E27FC236}">
                <a16:creationId xmlns:a16="http://schemas.microsoft.com/office/drawing/2014/main" id="{38FB8712-CA34-3CD9-68A3-1AB280538C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4" b="14572"/>
          <a:stretch/>
        </p:blipFill>
        <p:spPr bwMode="auto">
          <a:xfrm>
            <a:off x="631896" y="1762552"/>
            <a:ext cx="4948828" cy="100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1B9D03-A4B2-A28C-72F3-3E85234402BE}"/>
              </a:ext>
            </a:extLst>
          </p:cNvPr>
          <p:cNvSpPr/>
          <p:nvPr/>
        </p:nvSpPr>
        <p:spPr>
          <a:xfrm>
            <a:off x="639747" y="1110791"/>
            <a:ext cx="4948828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정렬 방식</a:t>
            </a:r>
          </a:p>
        </p:txBody>
      </p:sp>
      <p:pic>
        <p:nvPicPr>
          <p:cNvPr id="50" name="Picture 2" descr="2-1. 배열">
            <a:extLst>
              <a:ext uri="{FF2B5EF4-FFF2-40B4-BE49-F238E27FC236}">
                <a16:creationId xmlns:a16="http://schemas.microsoft.com/office/drawing/2014/main" id="{D3573101-0B55-F4C5-AA0C-F70193FF2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4" b="14572"/>
          <a:stretch/>
        </p:blipFill>
        <p:spPr bwMode="auto">
          <a:xfrm>
            <a:off x="631896" y="3908404"/>
            <a:ext cx="4948828" cy="100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90B1593-1945-81CE-4523-2B114368D920}"/>
              </a:ext>
            </a:extLst>
          </p:cNvPr>
          <p:cNvCxnSpPr>
            <a:cxnSpLocks/>
          </p:cNvCxnSpPr>
          <p:nvPr/>
        </p:nvCxnSpPr>
        <p:spPr>
          <a:xfrm flipV="1">
            <a:off x="846814" y="4161322"/>
            <a:ext cx="2180284" cy="403375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오른쪽으로 구부러짐 53">
            <a:extLst>
              <a:ext uri="{FF2B5EF4-FFF2-40B4-BE49-F238E27FC236}">
                <a16:creationId xmlns:a16="http://schemas.microsoft.com/office/drawing/2014/main" id="{71459737-0657-92BA-7A91-EC6A59CAF8B5}"/>
              </a:ext>
            </a:extLst>
          </p:cNvPr>
          <p:cNvSpPr/>
          <p:nvPr/>
        </p:nvSpPr>
        <p:spPr>
          <a:xfrm rot="5400000">
            <a:off x="4044371" y="2985877"/>
            <a:ext cx="324879" cy="183873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D605F36-745D-FBA1-15AD-BF504843BA86}"/>
              </a:ext>
            </a:extLst>
          </p:cNvPr>
          <p:cNvSpPr txBox="1"/>
          <p:nvPr/>
        </p:nvSpPr>
        <p:spPr>
          <a:xfrm>
            <a:off x="4829783" y="4139043"/>
            <a:ext cx="59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max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28C3E1-A012-8804-7310-211DA2FBFD1B}"/>
              </a:ext>
            </a:extLst>
          </p:cNvPr>
          <p:cNvSpPr txBox="1"/>
          <p:nvPr/>
        </p:nvSpPr>
        <p:spPr>
          <a:xfrm>
            <a:off x="3029610" y="4139043"/>
            <a:ext cx="59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max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BF1CB97-EC65-2B69-2602-3A0392D1C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089" y="1135383"/>
            <a:ext cx="5345001" cy="3215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38DE243-34E8-E6B2-22E3-91FF5C92458E}"/>
              </a:ext>
            </a:extLst>
          </p:cNvPr>
          <p:cNvSpPr/>
          <p:nvPr/>
        </p:nvSpPr>
        <p:spPr>
          <a:xfrm>
            <a:off x="8433034" y="1113421"/>
            <a:ext cx="2048164" cy="321504"/>
          </a:xfrm>
          <a:prstGeom prst="rect">
            <a:avLst/>
          </a:prstGeom>
          <a:solidFill>
            <a:srgbClr val="FFFF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3F1BCA-8EB9-4192-C096-E0CF086079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80" t="41676" r="1110" b="15895"/>
          <a:stretch/>
        </p:blipFill>
        <p:spPr>
          <a:xfrm>
            <a:off x="5999035" y="4756727"/>
            <a:ext cx="5561069" cy="9265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658CA8-2100-B632-F073-AC9905B4C995}"/>
              </a:ext>
            </a:extLst>
          </p:cNvPr>
          <p:cNvSpPr/>
          <p:nvPr/>
        </p:nvSpPr>
        <p:spPr>
          <a:xfrm>
            <a:off x="5887159" y="4057522"/>
            <a:ext cx="5809245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정답 코드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2B3D0C-45B3-5F00-83D0-56DF6EDC8508}"/>
              </a:ext>
            </a:extLst>
          </p:cNvPr>
          <p:cNvSpPr/>
          <p:nvPr/>
        </p:nvSpPr>
        <p:spPr>
          <a:xfrm>
            <a:off x="6236723" y="4836416"/>
            <a:ext cx="2095292" cy="2042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7D10220-EB4B-5D49-BDA9-48D18DEB9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282" y="1585466"/>
            <a:ext cx="6058746" cy="23434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04683D8-4567-2F8F-1736-FF86AF8587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777"/>
          <a:stretch/>
        </p:blipFill>
        <p:spPr>
          <a:xfrm>
            <a:off x="6940953" y="5834667"/>
            <a:ext cx="5037406" cy="35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5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5429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한 줄 바꾸기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4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숫자 세는 방식 변경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2E58FD-B1E4-C392-C0D0-17600B27FBDD}"/>
              </a:ext>
            </a:extLst>
          </p:cNvPr>
          <p:cNvSpPr/>
          <p:nvPr/>
        </p:nvSpPr>
        <p:spPr>
          <a:xfrm>
            <a:off x="749538" y="1112322"/>
            <a:ext cx="5238751" cy="4985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4FFA27-3C44-6494-A8D5-5027107D719F}"/>
              </a:ext>
            </a:extLst>
          </p:cNvPr>
          <p:cNvSpPr/>
          <p:nvPr/>
        </p:nvSpPr>
        <p:spPr>
          <a:xfrm>
            <a:off x="1001632" y="3083052"/>
            <a:ext cx="4734562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문제 코드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09D6BE-D95A-022F-643D-E7284093E3A1}"/>
              </a:ext>
            </a:extLst>
          </p:cNvPr>
          <p:cNvSpPr/>
          <p:nvPr/>
        </p:nvSpPr>
        <p:spPr>
          <a:xfrm>
            <a:off x="1001632" y="1254803"/>
            <a:ext cx="4734562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문제 설명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CB010F-C2E9-08C1-9AD0-237E8CE70FA8}"/>
              </a:ext>
            </a:extLst>
          </p:cNvPr>
          <p:cNvSpPr/>
          <p:nvPr/>
        </p:nvSpPr>
        <p:spPr>
          <a:xfrm>
            <a:off x="1001632" y="1965224"/>
            <a:ext cx="4734562" cy="793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주어진 수를 큰 숫자부터 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각 숫자와 숫자의 개수로 읽음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b="1" dirty="0">
                <a:solidFill>
                  <a:schemeClr val="accent2"/>
                </a:solidFill>
              </a:rPr>
              <a:t>Ex) 2433 -&gt; "413221"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B21617-0360-728B-0860-B5E6A489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632" y="3787140"/>
            <a:ext cx="4734562" cy="21448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F4389C-4EE8-BAF5-0E32-60F0721A0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755" y="1859194"/>
            <a:ext cx="3867690" cy="199100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937255-9929-B147-6AC5-9B434279A2E2}"/>
              </a:ext>
            </a:extLst>
          </p:cNvPr>
          <p:cNvSpPr/>
          <p:nvPr/>
        </p:nvSpPr>
        <p:spPr>
          <a:xfrm>
            <a:off x="6276506" y="1112322"/>
            <a:ext cx="4797894" cy="3451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CA7E14B-FA42-79B1-AF9B-92251EC57F9D}"/>
              </a:ext>
            </a:extLst>
          </p:cNvPr>
          <p:cNvSpPr/>
          <p:nvPr/>
        </p:nvSpPr>
        <p:spPr>
          <a:xfrm>
            <a:off x="6540572" y="1254804"/>
            <a:ext cx="4269761" cy="5881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기존 코드 실행 결과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3D3D481-7852-EC09-8312-4405D5C094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153" y="3975765"/>
            <a:ext cx="4144598" cy="58817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BB478A-3CE2-3C03-122C-EA51DF4D3A95}"/>
              </a:ext>
            </a:extLst>
          </p:cNvPr>
          <p:cNvSpPr/>
          <p:nvPr/>
        </p:nvSpPr>
        <p:spPr>
          <a:xfrm>
            <a:off x="6276507" y="4666194"/>
            <a:ext cx="4797894" cy="588180"/>
          </a:xfrm>
          <a:prstGeom prst="rect">
            <a:avLst/>
          </a:prstGeom>
          <a:solidFill>
            <a:srgbClr val="C7E0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정답 코드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85F1F32-4E5F-0813-630E-A821439EBE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6" t="61069" r="-1"/>
          <a:stretch/>
        </p:blipFill>
        <p:spPr>
          <a:xfrm>
            <a:off x="6233503" y="5301891"/>
            <a:ext cx="4754194" cy="853002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A94D43A5-BAF8-D01F-E487-C86278535115}"/>
              </a:ext>
            </a:extLst>
          </p:cNvPr>
          <p:cNvSpPr/>
          <p:nvPr/>
        </p:nvSpPr>
        <p:spPr>
          <a:xfrm>
            <a:off x="6620489" y="5254501"/>
            <a:ext cx="2292601" cy="2586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507999" y="893118"/>
            <a:ext cx="6267985" cy="54632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5989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빈 칸 채우기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1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계단을 오르는 경우의 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pic>
        <p:nvPicPr>
          <p:cNvPr id="1030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F1586D2E-C161-0CE2-F1AB-B2D6F8ED4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/>
          <a:stretch/>
        </p:blipFill>
        <p:spPr bwMode="auto">
          <a:xfrm>
            <a:off x="625844" y="1743794"/>
            <a:ext cx="1910900" cy="16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8CE50190-7634-9CF7-8F08-2D5605F75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/>
          <a:stretch/>
        </p:blipFill>
        <p:spPr bwMode="auto">
          <a:xfrm>
            <a:off x="2682398" y="1743794"/>
            <a:ext cx="1910900" cy="168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2C91602A-4611-E906-DFB9-AD1FF0144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9"/>
          <a:stretch/>
        </p:blipFill>
        <p:spPr bwMode="auto">
          <a:xfrm>
            <a:off x="4738953" y="1743794"/>
            <a:ext cx="1910900" cy="168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47DB6F-FF8E-9B58-41FB-1ABD16D1FD8C}"/>
              </a:ext>
            </a:extLst>
          </p:cNvPr>
          <p:cNvSpPr/>
          <p:nvPr/>
        </p:nvSpPr>
        <p:spPr>
          <a:xfrm>
            <a:off x="625845" y="3538620"/>
            <a:ext cx="1910900" cy="442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1</a:t>
            </a:r>
            <a:r>
              <a:rPr lang="ko-KR" altLang="en-US" dirty="0">
                <a:solidFill>
                  <a:schemeClr val="accent3"/>
                </a:solidFill>
              </a:rPr>
              <a:t>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04A553-E083-4953-01F3-F317B6871008}"/>
              </a:ext>
            </a:extLst>
          </p:cNvPr>
          <p:cNvSpPr/>
          <p:nvPr/>
        </p:nvSpPr>
        <p:spPr>
          <a:xfrm>
            <a:off x="2682398" y="3534337"/>
            <a:ext cx="1910900" cy="442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2</a:t>
            </a:r>
            <a:r>
              <a:rPr lang="ko-KR" altLang="en-US" dirty="0">
                <a:solidFill>
                  <a:schemeClr val="accent3"/>
                </a:solidFill>
              </a:rPr>
              <a:t>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27F2AE-FEB5-703B-D257-3443F3CF1D72}"/>
              </a:ext>
            </a:extLst>
          </p:cNvPr>
          <p:cNvSpPr/>
          <p:nvPr/>
        </p:nvSpPr>
        <p:spPr>
          <a:xfrm>
            <a:off x="4738953" y="3534337"/>
            <a:ext cx="1910900" cy="442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3"/>
                </a:solidFill>
              </a:rPr>
              <a:t>3</a:t>
            </a:r>
            <a:r>
              <a:rPr lang="ko-KR" altLang="en-US" dirty="0">
                <a:solidFill>
                  <a:schemeClr val="accent3"/>
                </a:solidFill>
              </a:rPr>
              <a:t>칸</a:t>
            </a:r>
          </a:p>
        </p:txBody>
      </p:sp>
      <p:pic>
        <p:nvPicPr>
          <p:cNvPr id="23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AAA8B263-1F1D-D9BE-8261-FCB80E4AF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7" t="49543" r="36420" b="31495"/>
          <a:stretch/>
        </p:blipFill>
        <p:spPr bwMode="auto">
          <a:xfrm rot="19833764">
            <a:off x="5783599" y="2475894"/>
            <a:ext cx="272672" cy="33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F5743637-318C-B33C-CF98-E96BAA5E4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6" t="11880" r="17674" b="70599"/>
          <a:stretch/>
        </p:blipFill>
        <p:spPr bwMode="auto">
          <a:xfrm>
            <a:off x="3352233" y="2617494"/>
            <a:ext cx="271387" cy="40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D20F3555-0E9A-3D81-B0C2-3AD013BBCF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9" t="51484" r="50941" b="23368"/>
          <a:stretch/>
        </p:blipFill>
        <p:spPr bwMode="auto">
          <a:xfrm rot="1905220">
            <a:off x="3168841" y="2475982"/>
            <a:ext cx="281560" cy="74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7BDD3D98-7F8B-70F6-2185-52601B28B0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6" t="11880" r="17674" b="70599"/>
          <a:stretch/>
        </p:blipFill>
        <p:spPr bwMode="auto">
          <a:xfrm>
            <a:off x="5408787" y="2617494"/>
            <a:ext cx="271387" cy="40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EBD5FAF5-C383-F791-5DBF-12CD8BBF1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9" t="51484" r="50941" b="23368"/>
          <a:stretch/>
        </p:blipFill>
        <p:spPr bwMode="auto">
          <a:xfrm rot="1905220">
            <a:off x="5222163" y="2488380"/>
            <a:ext cx="281560" cy="7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1,134,500개 이상의 계단 스톡 사진, 그림 및 Royalty-Free ...">
            <a:extLst>
              <a:ext uri="{FF2B5EF4-FFF2-40B4-BE49-F238E27FC236}">
                <a16:creationId xmlns:a16="http://schemas.microsoft.com/office/drawing/2014/main" id="{F0611755-4287-ECC2-C9D7-EC64379D4D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6" t="11880" r="17674" b="70599"/>
          <a:stretch/>
        </p:blipFill>
        <p:spPr bwMode="auto">
          <a:xfrm>
            <a:off x="5720265" y="2648976"/>
            <a:ext cx="190198" cy="22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65316DF-442A-27F1-F0AA-981D0D97AED0}"/>
              </a:ext>
            </a:extLst>
          </p:cNvPr>
          <p:cNvSpPr/>
          <p:nvPr/>
        </p:nvSpPr>
        <p:spPr>
          <a:xfrm>
            <a:off x="625844" y="1006911"/>
            <a:ext cx="6019773" cy="627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한 번에 오를 수 있는 계단의 수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FF8A923-39FC-C544-FA3B-DAF6E409A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555" y="889963"/>
            <a:ext cx="4910351" cy="545017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7BBC87A-005F-E955-4791-8DCF1D9431BD}"/>
              </a:ext>
            </a:extLst>
          </p:cNvPr>
          <p:cNvSpPr/>
          <p:nvPr/>
        </p:nvSpPr>
        <p:spPr>
          <a:xfrm>
            <a:off x="625844" y="4089990"/>
            <a:ext cx="6019773" cy="627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N</a:t>
            </a:r>
            <a:r>
              <a:rPr lang="ko-KR" altLang="en-US" sz="2400" b="1" dirty="0">
                <a:solidFill>
                  <a:schemeClr val="tx1"/>
                </a:solidFill>
              </a:rPr>
              <a:t>개의 계단을 오르는 경우의 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DF0DC9-1393-52E6-522C-D2CE8423E853}"/>
              </a:ext>
            </a:extLst>
          </p:cNvPr>
          <p:cNvSpPr/>
          <p:nvPr/>
        </p:nvSpPr>
        <p:spPr>
          <a:xfrm>
            <a:off x="625844" y="4816918"/>
            <a:ext cx="6003813" cy="1360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계단 </a:t>
            </a:r>
            <a:r>
              <a:rPr lang="en-US" altLang="ko-KR" dirty="0"/>
              <a:t>4</a:t>
            </a:r>
            <a:r>
              <a:rPr lang="ko-KR" altLang="en-US" dirty="0"/>
              <a:t>칸을 오르는 방법은 다음과 같이 </a:t>
            </a:r>
            <a:r>
              <a:rPr lang="en-US" altLang="ko-KR" dirty="0"/>
              <a:t>7</a:t>
            </a:r>
            <a:r>
              <a:rPr lang="ko-KR" altLang="en-US" dirty="0"/>
              <a:t>가지가 있습니다</a:t>
            </a:r>
            <a:r>
              <a:rPr lang="en-US" altLang="ko-KR" dirty="0"/>
              <a:t>.```1. 1</a:t>
            </a:r>
            <a:r>
              <a:rPr lang="ko-KR" altLang="en-US" dirty="0"/>
              <a:t>계단 </a:t>
            </a:r>
            <a:r>
              <a:rPr lang="en-US" altLang="ko-KR" dirty="0"/>
              <a:t>+ 1</a:t>
            </a:r>
            <a:r>
              <a:rPr lang="ko-KR" altLang="en-US" dirty="0"/>
              <a:t>계단 </a:t>
            </a:r>
            <a:r>
              <a:rPr lang="en-US" altLang="ko-KR" dirty="0"/>
              <a:t>+ 1</a:t>
            </a:r>
            <a:r>
              <a:rPr lang="ko-KR" altLang="en-US" dirty="0"/>
              <a:t>계단 </a:t>
            </a:r>
            <a:r>
              <a:rPr lang="en-US" altLang="ko-KR" dirty="0"/>
              <a:t>+ 1</a:t>
            </a:r>
            <a:r>
              <a:rPr lang="ko-KR" altLang="en-US" dirty="0"/>
              <a:t>계단</a:t>
            </a:r>
            <a:r>
              <a:rPr lang="en-US" altLang="ko-KR" dirty="0"/>
              <a:t>2. 1</a:t>
            </a:r>
            <a:r>
              <a:rPr lang="ko-KR" altLang="en-US" dirty="0"/>
              <a:t>계단 </a:t>
            </a:r>
            <a:r>
              <a:rPr lang="en-US" altLang="ko-KR" dirty="0"/>
              <a:t>+ 1</a:t>
            </a:r>
            <a:r>
              <a:rPr lang="ko-KR" altLang="en-US" dirty="0"/>
              <a:t>계단 </a:t>
            </a:r>
            <a:r>
              <a:rPr lang="en-US" altLang="ko-KR" dirty="0"/>
              <a:t>+ 2</a:t>
            </a:r>
            <a:r>
              <a:rPr lang="ko-KR" altLang="en-US" dirty="0"/>
              <a:t>계단</a:t>
            </a:r>
            <a:r>
              <a:rPr lang="en-US" altLang="ko-KR" dirty="0"/>
              <a:t>3. 1</a:t>
            </a:r>
            <a:r>
              <a:rPr lang="ko-KR" altLang="en-US" dirty="0"/>
              <a:t>계단 </a:t>
            </a:r>
            <a:r>
              <a:rPr lang="en-US" altLang="ko-KR" dirty="0"/>
              <a:t>+ 2</a:t>
            </a:r>
            <a:r>
              <a:rPr lang="ko-KR" altLang="en-US" dirty="0"/>
              <a:t>계단 </a:t>
            </a:r>
            <a:r>
              <a:rPr lang="en-US" altLang="ko-KR" dirty="0"/>
              <a:t>+ 1</a:t>
            </a:r>
            <a:r>
              <a:rPr lang="ko-KR" altLang="en-US" dirty="0"/>
              <a:t>계단</a:t>
            </a:r>
            <a:r>
              <a:rPr lang="en-US" altLang="ko-KR" dirty="0"/>
              <a:t>4. 2</a:t>
            </a:r>
            <a:r>
              <a:rPr lang="ko-KR" altLang="en-US" dirty="0"/>
              <a:t>계단 </a:t>
            </a:r>
            <a:r>
              <a:rPr lang="en-US" altLang="ko-KR" dirty="0"/>
              <a:t>+ 1</a:t>
            </a:r>
            <a:r>
              <a:rPr lang="ko-KR" altLang="en-US" dirty="0"/>
              <a:t>계단 </a:t>
            </a:r>
            <a:r>
              <a:rPr lang="en-US" altLang="ko-KR" dirty="0"/>
              <a:t>+ 1</a:t>
            </a:r>
            <a:r>
              <a:rPr lang="ko-KR" altLang="en-US" dirty="0"/>
              <a:t>계단</a:t>
            </a:r>
            <a:r>
              <a:rPr lang="en-US" altLang="ko-KR" dirty="0"/>
              <a:t>5. 1</a:t>
            </a:r>
            <a:r>
              <a:rPr lang="ko-KR" altLang="en-US" dirty="0"/>
              <a:t>계단 </a:t>
            </a:r>
            <a:r>
              <a:rPr lang="en-US" altLang="ko-KR" dirty="0"/>
              <a:t>+ 3</a:t>
            </a:r>
            <a:r>
              <a:rPr lang="ko-KR" altLang="en-US" dirty="0"/>
              <a:t>계단</a:t>
            </a:r>
            <a:r>
              <a:rPr lang="en-US" altLang="ko-KR" dirty="0"/>
              <a:t>6. 3</a:t>
            </a:r>
            <a:r>
              <a:rPr lang="ko-KR" altLang="en-US" dirty="0"/>
              <a:t>계단 </a:t>
            </a:r>
            <a:r>
              <a:rPr lang="en-US" altLang="ko-KR" dirty="0"/>
              <a:t>+ 1</a:t>
            </a:r>
            <a:r>
              <a:rPr lang="ko-KR" altLang="en-US" dirty="0"/>
              <a:t>계단</a:t>
            </a:r>
            <a:r>
              <a:rPr lang="en-US" altLang="ko-KR" dirty="0"/>
              <a:t>7. 2</a:t>
            </a:r>
            <a:r>
              <a:rPr lang="ko-KR" altLang="en-US" dirty="0"/>
              <a:t>계단 </a:t>
            </a:r>
            <a:r>
              <a:rPr lang="en-US" altLang="ko-KR" dirty="0"/>
              <a:t>+ 2</a:t>
            </a:r>
            <a:r>
              <a:rPr lang="ko-KR" altLang="en-US" dirty="0"/>
              <a:t>계단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7A0DE6-F917-FCD4-5E5B-BBEB06FB5349}"/>
              </a:ext>
            </a:extLst>
          </p:cNvPr>
          <p:cNvSpPr txBox="1"/>
          <p:nvPr/>
        </p:nvSpPr>
        <p:spPr>
          <a:xfrm>
            <a:off x="768942" y="4874510"/>
            <a:ext cx="564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ex) 4</a:t>
            </a:r>
            <a:r>
              <a:rPr lang="ko-KR" altLang="en-US" sz="2400" dirty="0"/>
              <a:t>개의 계단을 오르는 경우의 수 </a:t>
            </a:r>
            <a:r>
              <a:rPr lang="en-US" altLang="ko-KR" sz="2400" dirty="0"/>
              <a:t>: 7</a:t>
            </a:r>
          </a:p>
          <a:p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</a:rPr>
              <a:t>[1, 1, 1, 1], [1, 1, 2] , [1, 2, 1] , [2, 1, 1] , </a:t>
            </a:r>
          </a:p>
          <a:p>
            <a:r>
              <a:rPr lang="en-US" altLang="ko-KR" sz="2400" dirty="0">
                <a:solidFill>
                  <a:schemeClr val="accent4">
                    <a:lumMod val="50000"/>
                  </a:schemeClr>
                </a:solidFill>
              </a:rPr>
              <a:t>[1, 3] , [3, 1] , [2, 2]</a:t>
            </a:r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17B097FD-D578-2FF2-952B-71865652B877}"/>
              </a:ext>
            </a:extLst>
          </p:cNvPr>
          <p:cNvSpPr/>
          <p:nvPr/>
        </p:nvSpPr>
        <p:spPr>
          <a:xfrm>
            <a:off x="5499404" y="981505"/>
            <a:ext cx="6212305" cy="11745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5499404" y="2245515"/>
            <a:ext cx="6212305" cy="404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846814" y="265161"/>
            <a:ext cx="5989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빈 칸 채우기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 1</a:t>
            </a:r>
            <a:r>
              <a:rPr lang="ko-KR" altLang="en-US" sz="2800" b="1" dirty="0">
                <a:solidFill>
                  <a:schemeClr val="accent1"/>
                </a:solidFill>
              </a:rPr>
              <a:t>번 </a:t>
            </a:r>
            <a:r>
              <a:rPr lang="ko-KR" altLang="en-US" sz="2400" b="1" dirty="0">
                <a:solidFill>
                  <a:schemeClr val="accent3"/>
                </a:solidFill>
              </a:rPr>
              <a:t>계단을 오르는 경우의 수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40E03-4106-2A7C-5FAD-6A6C1281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altLang="ko-KR"/>
              <a:t>Network &amp; Database Lab.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FF8A923-39FC-C544-FA3B-DAF6E409AC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7531" b="56112"/>
          <a:stretch/>
        </p:blipFill>
        <p:spPr>
          <a:xfrm>
            <a:off x="5671045" y="2355273"/>
            <a:ext cx="5879109" cy="3842124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A80940-4493-22D0-3F65-9E72D7F6E72D}"/>
              </a:ext>
            </a:extLst>
          </p:cNvPr>
          <p:cNvSpPr/>
          <p:nvPr/>
        </p:nvSpPr>
        <p:spPr>
          <a:xfrm>
            <a:off x="555858" y="981505"/>
            <a:ext cx="4731892" cy="53053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3EE742D-F70E-7B8B-E2A2-613D8F2FF95A}"/>
              </a:ext>
            </a:extLst>
          </p:cNvPr>
          <p:cNvSpPr/>
          <p:nvPr/>
        </p:nvSpPr>
        <p:spPr>
          <a:xfrm>
            <a:off x="767514" y="1180266"/>
            <a:ext cx="4269761" cy="773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A459C4-08D4-141B-4DCA-957CE8F465D0}"/>
              </a:ext>
            </a:extLst>
          </p:cNvPr>
          <p:cNvSpPr txBox="1"/>
          <p:nvPr/>
        </p:nvSpPr>
        <p:spPr>
          <a:xfrm>
            <a:off x="767512" y="1954252"/>
            <a:ext cx="4269761" cy="3876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/>
              <a:t>복잡한 문제를 더 작은 하위 문제로 나누어 해결하는 </a:t>
            </a:r>
            <a:r>
              <a:rPr lang="ko-KR" altLang="en-US" sz="2000" b="1" dirty="0">
                <a:highlight>
                  <a:srgbClr val="FFFF00"/>
                </a:highlight>
              </a:rPr>
              <a:t>알고리즘 설계 기법</a:t>
            </a:r>
            <a:endParaRPr lang="en-US" altLang="ko-KR" sz="2000" b="1" dirty="0">
              <a:highlight>
                <a:srgbClr val="FFFF00"/>
              </a:highlight>
            </a:endParaRP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ko-KR" altLang="en-US" dirty="0"/>
              <a:t>문제를 하위 문제로 나누면서 동일한 하위 문제를 여러 번 반복 계산하는 것 방지</a:t>
            </a:r>
            <a:endParaRPr lang="en-US" altLang="ko-KR" dirty="0"/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en-US" altLang="ko-KR" b="1" dirty="0"/>
              <a:t>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Memoization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ko-KR" altLang="en-US" b="1" dirty="0" err="1"/>
              <a:t>메모이제이션</a:t>
            </a:r>
            <a:r>
              <a:rPr lang="en-US" altLang="ko-KR" b="1" dirty="0"/>
              <a:t>): </a:t>
            </a:r>
            <a:r>
              <a:rPr lang="ko-KR" altLang="en-US" dirty="0"/>
              <a:t>각 하위 문제의 결과저장</a:t>
            </a:r>
            <a:r>
              <a:rPr lang="en-US" altLang="ko-KR" dirty="0"/>
              <a:t>, </a:t>
            </a:r>
            <a:r>
              <a:rPr lang="ko-KR" altLang="en-US" dirty="0"/>
              <a:t>필요할 때 그 결과를 사용</a:t>
            </a:r>
            <a:endParaRPr lang="en-US" altLang="ko-KR" dirty="0"/>
          </a:p>
          <a:p>
            <a:pPr algn="just">
              <a:lnSpc>
                <a:spcPct val="150000"/>
              </a:lnSpc>
            </a:pPr>
            <a:r>
              <a:rPr lang="en-US" altLang="ko-KR" b="1" dirty="0">
                <a:solidFill>
                  <a:schemeClr val="accent2"/>
                </a:solidFill>
              </a:rPr>
              <a:t>Ex)</a:t>
            </a:r>
            <a:r>
              <a:rPr lang="ko-KR" altLang="en-US" b="1" dirty="0">
                <a:solidFill>
                  <a:schemeClr val="accent2"/>
                </a:solidFill>
              </a:rPr>
              <a:t> 피보나치 수열 </a:t>
            </a:r>
            <a:r>
              <a:rPr lang="pt-BR" altLang="ko-KR" dirty="0">
                <a:solidFill>
                  <a:schemeClr val="accent2"/>
                </a:solidFill>
              </a:rPr>
              <a:t>F(n)=F(n−1)+F(n−2)</a:t>
            </a:r>
            <a:endParaRPr lang="en-US" altLang="ko-KR" dirty="0">
              <a:solidFill>
                <a:schemeClr val="accent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94BC7A-5B52-77AE-9763-CEDA92722C4F}"/>
              </a:ext>
            </a:extLst>
          </p:cNvPr>
          <p:cNvSpPr txBox="1"/>
          <p:nvPr/>
        </p:nvSpPr>
        <p:spPr>
          <a:xfrm flipH="1">
            <a:off x="767513" y="1274872"/>
            <a:ext cx="426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chemeClr val="bg1"/>
                </a:solidFill>
                <a:latin typeface="+mn-ea"/>
              </a:rPr>
              <a:t>다이나믹 프로그래밍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EC4A8C-B62A-92AB-58B4-9E65F3D20A54}"/>
              </a:ext>
            </a:extLst>
          </p:cNvPr>
          <p:cNvSpPr/>
          <p:nvPr/>
        </p:nvSpPr>
        <p:spPr>
          <a:xfrm>
            <a:off x="7028874" y="5033818"/>
            <a:ext cx="2392218" cy="3694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74025C-8D39-6389-8DF4-30C84C193799}"/>
              </a:ext>
            </a:extLst>
          </p:cNvPr>
          <p:cNvSpPr/>
          <p:nvPr/>
        </p:nvSpPr>
        <p:spPr>
          <a:xfrm>
            <a:off x="5671045" y="1086189"/>
            <a:ext cx="5879109" cy="94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다이나믹 프로그래밍의 장점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중복 계산을 줄인다                  </a:t>
            </a:r>
            <a:r>
              <a:rPr lang="ko-KR" altLang="en-US" dirty="0" err="1">
                <a:solidFill>
                  <a:srgbClr val="F9FCFD"/>
                </a:solidFill>
              </a:rPr>
              <a:t>ㅇ</a:t>
            </a:r>
            <a:endParaRPr lang="en-US" altLang="ko-KR" dirty="0">
              <a:solidFill>
                <a:srgbClr val="F9FCFD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효율적인 시간 복잡도를 가진다</a:t>
            </a:r>
          </a:p>
        </p:txBody>
      </p:sp>
    </p:spTree>
    <p:extLst>
      <p:ext uri="{BB962C8B-B14F-4D97-AF65-F5344CB8AC3E}">
        <p14:creationId xmlns:p14="http://schemas.microsoft.com/office/powerpoint/2010/main" val="193114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7690</TotalTime>
  <Words>1991</Words>
  <Application>Microsoft Office PowerPoint</Application>
  <PresentationFormat>와이드스크린</PresentationFormat>
  <Paragraphs>228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-apple-system</vt:lpstr>
      <vt:lpstr>Noto Sans KR</vt:lpstr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김현지</cp:lastModifiedBy>
  <cp:revision>48</cp:revision>
  <dcterms:created xsi:type="dcterms:W3CDTF">2022-08-03T01:14:38Z</dcterms:created>
  <dcterms:modified xsi:type="dcterms:W3CDTF">2024-08-29T04:50:37Z</dcterms:modified>
</cp:coreProperties>
</file>