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9" r:id="rId5"/>
    <p:sldId id="257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프리젠테이션 4 Regular" pitchFamily="2" charset="-127"/>
      <p:regular r:id="rId23"/>
    </p:embeddedFont>
    <p:embeddedFont>
      <p:font typeface="프리젠테이션 7 Bold" pitchFamily="2" charset="-127"/>
      <p:bold r:id="rId24"/>
    </p:embeddedFont>
    <p:embeddedFont>
      <p:font typeface="한컴 고딕" panose="02000500000000000000" pitchFamily="2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405" y="2081379"/>
            <a:ext cx="11469189" cy="134762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 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신입생 세미나 </a:t>
            </a:r>
            <a: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python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문제풀이 </a:t>
            </a:r>
            <a: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추가발표</a:t>
            </a:r>
            <a: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br>
              <a:rPr lang="en-US" altLang="ko-KR" sz="2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</a:br>
            <a:br>
              <a:rPr lang="en-US" altLang="ko-KR" sz="27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dirty="0"/>
              <a:t>다이어그램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034"/>
            <a:ext cx="9144000" cy="153601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2024.10.05 (</a:t>
            </a:r>
            <a:r>
              <a:rPr lang="ko-KR" altLang="en-US" sz="1800" dirty="0"/>
              <a:t>목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충북대학교 정보통신공학부 </a:t>
            </a:r>
            <a:r>
              <a:rPr lang="ko-KR" altLang="en-US" sz="1800" dirty="0" err="1"/>
              <a:t>박유빈</a:t>
            </a:r>
            <a:endParaRPr lang="en-US" altLang="ko-KR" sz="1800" dirty="0"/>
          </a:p>
          <a:p>
            <a:r>
              <a:rPr lang="en-US" altLang="ko-KR" sz="1800" dirty="0"/>
              <a:t>yubin11890@gmail.com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(7/9)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5227320" cy="3963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lnSpc>
                <a:spcPct val="120000"/>
              </a:lnSpc>
              <a:buNone/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7. </a:t>
            </a:r>
            <a:r>
              <a:rPr lang="ko-KR" altLang="en-US" dirty="0"/>
              <a:t>액티비티 다이어그램 </a:t>
            </a:r>
            <a:r>
              <a:rPr lang="en-US" altLang="ko-KR" dirty="0"/>
              <a:t>(Activity Diagram)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AA416-B7ED-1C40-76D9-B6D5BB4216A1}"/>
              </a:ext>
            </a:extLst>
          </p:cNvPr>
          <p:cNvSpPr txBox="1"/>
          <p:nvPr/>
        </p:nvSpPr>
        <p:spPr>
          <a:xfrm>
            <a:off x="1021080" y="1573745"/>
            <a:ext cx="619614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5750" indent="-285750">
              <a:buFont typeface="Arial" panose="020B0604020202020204" pitchFamily="34" charset="0"/>
              <a:buChar char="•"/>
              <a:defRPr>
                <a:effectLst/>
                <a:latin typeface="+mj-ea"/>
                <a:ea typeface="+mj-ea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/>
              <a:t>시스템 내부의 다양한 행위</a:t>
            </a:r>
            <a:r>
              <a:rPr lang="en-US" altLang="ko-KR" dirty="0"/>
              <a:t>, </a:t>
            </a:r>
            <a:r>
              <a:rPr lang="ko-KR" altLang="en-US" dirty="0"/>
              <a:t>각 행위의 분기 및 분기 조건 등을 포함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  <a:ea typeface="+mn-ea"/>
              </a:rPr>
              <a:t>플로우 차트와 유사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시스템의 흐름</a:t>
            </a:r>
            <a:r>
              <a:rPr lang="en-US" altLang="ko-KR" dirty="0"/>
              <a:t>,</a:t>
            </a:r>
            <a:r>
              <a:rPr lang="ko-KR" altLang="en-US" dirty="0"/>
              <a:t>순서에 중점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7FF51-1519-F658-2CBD-30C35E96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93" y="2884424"/>
            <a:ext cx="7082214" cy="373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(8/9)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4312920" cy="3963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lnSpc>
                <a:spcPct val="120000"/>
              </a:lnSpc>
              <a:buNone/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8. </a:t>
            </a:r>
            <a:r>
              <a:rPr lang="ko-KR" altLang="en-US" dirty="0"/>
              <a:t>컴포넌트 </a:t>
            </a:r>
            <a:r>
              <a:rPr lang="ko-KR" altLang="en-US"/>
              <a:t>다이어그램 </a:t>
            </a:r>
            <a:r>
              <a:rPr lang="en-US" altLang="ko-KR" dirty="0"/>
              <a:t>(Component </a:t>
            </a:r>
            <a:r>
              <a:rPr lang="en-US" altLang="ko-KR"/>
              <a:t>Diagram)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AA416-B7ED-1C40-76D9-B6D5BB4216A1}"/>
              </a:ext>
            </a:extLst>
          </p:cNvPr>
          <p:cNvSpPr txBox="1"/>
          <p:nvPr/>
        </p:nvSpPr>
        <p:spPr>
          <a:xfrm>
            <a:off x="1021079" y="1573745"/>
            <a:ext cx="807937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소프트웨어 컴포넌트 간의 의존관계를 묘사*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컴포넌트*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함수나 클래스보다 더 큰 단위로</a:t>
            </a:r>
            <a:r>
              <a:rPr lang="en-US" altLang="ko-KR" dirty="0"/>
              <a:t>, </a:t>
            </a:r>
            <a:r>
              <a:rPr lang="ko-KR" altLang="en-US" dirty="0"/>
              <a:t>재사용성을 높이고 정보 은닉 개념을 지원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305FF2-7A84-3B38-9CB1-84E3D776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681" y="2612306"/>
            <a:ext cx="405821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7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(9/9)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5288280" cy="3951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lnSpc>
                <a:spcPct val="120000"/>
              </a:lnSpc>
              <a:buNone/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9. </a:t>
            </a:r>
            <a:r>
              <a:rPr lang="ko-KR" altLang="en-US" dirty="0" err="1"/>
              <a:t>디플로이먼트</a:t>
            </a:r>
            <a:r>
              <a:rPr lang="ko-KR" altLang="en-US" dirty="0"/>
              <a:t> </a:t>
            </a:r>
            <a:r>
              <a:rPr lang="ko-KR" altLang="en-US"/>
              <a:t>다이어그램 </a:t>
            </a:r>
            <a:r>
              <a:rPr lang="en-US" altLang="ko-KR" dirty="0"/>
              <a:t>(Deployment </a:t>
            </a:r>
            <a:r>
              <a:rPr lang="en-US" altLang="ko-KR"/>
              <a:t>Diagram)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2C093-FCA0-DBB2-5A02-33FA7190ABCB}"/>
              </a:ext>
            </a:extLst>
          </p:cNvPr>
          <p:cNvSpPr txBox="1"/>
          <p:nvPr/>
        </p:nvSpPr>
        <p:spPr>
          <a:xfrm>
            <a:off x="1021079" y="1573745"/>
            <a:ext cx="10439401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실행 상황에서 노드들의 구성을 </a:t>
            </a:r>
            <a:r>
              <a:rPr lang="ko-KR" altLang="en-US" dirty="0">
                <a:latin typeface="+mn-ea"/>
              </a:rPr>
              <a:t>보여주고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소프트웨어 요소들이 실제로 어떤 하드웨어에 배치되어 실행되는지 </a:t>
            </a:r>
            <a:r>
              <a:rPr lang="ko-KR" altLang="en-US" dirty="0">
                <a:latin typeface="+mn-ea"/>
              </a:rPr>
              <a:t>나타냄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컴포넌트 다이어그램이 소프트웨어 컴포넌트였다면 </a:t>
            </a:r>
            <a:r>
              <a:rPr lang="ko-KR" altLang="en-US" dirty="0" err="1">
                <a:latin typeface="+mj-ea"/>
                <a:ea typeface="+mj-ea"/>
              </a:rPr>
              <a:t>디플로이먼트</a:t>
            </a:r>
            <a:r>
              <a:rPr lang="ko-KR" altLang="en-US" dirty="0">
                <a:latin typeface="+mj-ea"/>
                <a:ea typeface="+mj-ea"/>
              </a:rPr>
              <a:t> 다이어그램은 하드웨어에 중점을 둔 다이어그램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다시 말해 </a:t>
            </a:r>
            <a:r>
              <a:rPr lang="ko-KR" altLang="en-US" dirty="0" err="1">
                <a:latin typeface="+mn-ea"/>
              </a:rPr>
              <a:t>디플로이먼트</a:t>
            </a:r>
            <a:r>
              <a:rPr lang="ko-KR" altLang="en-US" dirty="0">
                <a:latin typeface="+mn-ea"/>
              </a:rPr>
              <a:t> 다이어그램은 컴퓨터를 기반으로 하는 시스템의 물리적 구조를 나타낸다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+mn-ea"/>
              </a:rPr>
              <a:t>컴퓨터와 부가장치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그리고 각각의 연결 </a:t>
            </a:r>
            <a:r>
              <a:rPr lang="ko-KR" altLang="en-US" dirty="0" err="1">
                <a:latin typeface="+mn-ea"/>
              </a:rPr>
              <a:t>관계뿐만</a:t>
            </a:r>
            <a:r>
              <a:rPr lang="ko-KR" altLang="en-US" dirty="0">
                <a:latin typeface="+mn-ea"/>
              </a:rPr>
              <a:t> 아니라 각각의 기계에 설치된 소프트웨어까지 표시한다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31EC96-F486-367F-B766-A1BD04E96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820" y="3429000"/>
            <a:ext cx="4945917" cy="31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0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6814"/>
            <a:ext cx="10515600" cy="74768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요약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929C70E-1ABB-E84C-7386-2E27C7D5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30032"/>
              </p:ext>
            </p:extLst>
          </p:nvPr>
        </p:nvGraphicFramePr>
        <p:xfrm>
          <a:off x="1529443" y="1181246"/>
          <a:ext cx="9133114" cy="516785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80723">
                  <a:extLst>
                    <a:ext uri="{9D8B030D-6E8A-4147-A177-3AD203B41FA5}">
                      <a16:colId xmlns:a16="http://schemas.microsoft.com/office/drawing/2014/main" val="75035245"/>
                    </a:ext>
                  </a:extLst>
                </a:gridCol>
                <a:gridCol w="5452391">
                  <a:extLst>
                    <a:ext uri="{9D8B030D-6E8A-4147-A177-3AD203B41FA5}">
                      <a16:colId xmlns:a16="http://schemas.microsoft.com/office/drawing/2014/main" val="3864853849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다이어그램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9935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클래스 다이어그램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Class Diagram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</a:rPr>
                        <a:t>클래스와 그 관계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78157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객체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(Object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</a:rPr>
                        <a:t>클래스의 인스턴스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7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시퀀스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(Sequence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</a:rPr>
                        <a:t>시간의 흐름에 따라 메세지의 순서 강조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076201"/>
                  </a:ext>
                </a:extLst>
              </a:tr>
              <a:tr h="7799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콜라보레이션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(Collaboration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+mn-ea"/>
                        </a:rPr>
                        <a:t>객체와 객체들 사이의 관계</a:t>
                      </a:r>
                      <a:endParaRPr lang="en-US" altLang="ko-KR" sz="1600" dirty="0">
                        <a:latin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600" dirty="0">
                          <a:latin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</a:rPr>
                        <a:t>클래스 다이어그램과 비교 시 관계의 관점을 강조</a:t>
                      </a:r>
                      <a:r>
                        <a:rPr lang="en-US" altLang="ko-KR" sz="1600" dirty="0"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9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유스케이스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(Use Case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</a:rPr>
                        <a:t>시스템과 사용자의 상호작용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0878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상태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Statechart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+mn-ea"/>
                        </a:rPr>
                        <a:t>객체의 상태 변화와 </a:t>
                      </a:r>
                      <a:r>
                        <a:rPr lang="ko-KR" altLang="en-US" sz="1600" dirty="0" err="1">
                          <a:latin typeface="+mn-ea"/>
                        </a:rPr>
                        <a:t>상태간의</a:t>
                      </a:r>
                      <a:r>
                        <a:rPr lang="ko-KR" altLang="en-US" sz="1600" dirty="0">
                          <a:latin typeface="+mn-ea"/>
                        </a:rPr>
                        <a:t>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296073"/>
                  </a:ext>
                </a:extLst>
              </a:tr>
              <a:tr h="7799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액티비티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(Activity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+mn-ea"/>
                        </a:rPr>
                        <a:t>시스템의 동작 흐름</a:t>
                      </a:r>
                      <a:endParaRPr lang="en-US" altLang="ko-KR" sz="1600" dirty="0">
                        <a:latin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sz="1600" dirty="0">
                          <a:latin typeface="+mn-ea"/>
                        </a:rPr>
                        <a:t>각 행위의 분기 조건 등을 포함 </a:t>
                      </a:r>
                      <a:r>
                        <a:rPr lang="en-US" altLang="ko-KR" sz="1600" dirty="0">
                          <a:latin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</a:rPr>
                        <a:t>플로우 차트와 유사</a:t>
                      </a:r>
                      <a:r>
                        <a:rPr lang="en-US" altLang="ko-KR" sz="1600" dirty="0">
                          <a:latin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4079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컴포넌트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(Component ")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</a:rPr>
                        <a:t>소프트웨어 컴포넌트 간의 의존 관계 묘사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3462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디플로이먼트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" (Deployment ") 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latin typeface="+mn-ea"/>
                        </a:rPr>
                        <a:t>소프트웨어가 하드웨어 노드에 배포되는 구조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15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5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5012C-52B9-EC57-EC6D-DFB080B4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18A278EB-5AAC-EE4B-DD97-90379603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179" y="711056"/>
            <a:ext cx="5842724" cy="515721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err="1">
                <a:latin typeface="+mj-ea"/>
                <a:ea typeface="+mj-ea"/>
              </a:rPr>
              <a:t>uml</a:t>
            </a:r>
            <a:r>
              <a:rPr lang="en-US" altLang="ko-KR" sz="1800" dirty="0">
                <a:latin typeface="+mj-ea"/>
                <a:ea typeface="+mj-ea"/>
              </a:rPr>
              <a:t> (unified modeling language)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>
                <a:latin typeface="+mj-ea"/>
                <a:ea typeface="+mj-ea"/>
              </a:rPr>
              <a:t>다이어그램 </a:t>
            </a:r>
            <a:r>
              <a:rPr lang="en-US" altLang="ko-KR" sz="1800" dirty="0">
                <a:latin typeface="+mj-ea"/>
                <a:ea typeface="+mj-ea"/>
              </a:rPr>
              <a:t>(9</a:t>
            </a:r>
            <a:r>
              <a:rPr lang="ko-KR" altLang="en-US" sz="1800" dirty="0">
                <a:latin typeface="+mj-ea"/>
                <a:ea typeface="+mj-ea"/>
              </a:rPr>
              <a:t>가지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1. </a:t>
            </a:r>
            <a:r>
              <a:rPr lang="ko-KR" altLang="en-US" sz="1800" dirty="0"/>
              <a:t>클래스 다이어그램 </a:t>
            </a:r>
            <a:r>
              <a:rPr lang="en-US" altLang="ko-KR" sz="1800" dirty="0"/>
              <a:t>(Class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2. </a:t>
            </a:r>
            <a:r>
              <a:rPr lang="ko-KR" altLang="en-US" sz="1800" dirty="0"/>
              <a:t>객체 다이어그램 </a:t>
            </a:r>
            <a:r>
              <a:rPr lang="en-US" altLang="ko-KR" sz="1800" dirty="0"/>
              <a:t>(Object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3. </a:t>
            </a:r>
            <a:r>
              <a:rPr lang="ko-KR" altLang="en-US" sz="1800" dirty="0"/>
              <a:t>시퀀스 다이어그램 </a:t>
            </a:r>
            <a:r>
              <a:rPr lang="en-US" altLang="ko-KR" sz="1800" dirty="0"/>
              <a:t>(Sequence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4. </a:t>
            </a:r>
            <a:r>
              <a:rPr lang="ko-KR" altLang="en-US" sz="1800" dirty="0"/>
              <a:t>콜라보레이션 다이어그램 </a:t>
            </a:r>
            <a:r>
              <a:rPr lang="en-US" altLang="ko-KR" sz="1800" dirty="0"/>
              <a:t>(Collaboration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5. </a:t>
            </a:r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 </a:t>
            </a:r>
            <a:r>
              <a:rPr lang="en-US" altLang="ko-KR" sz="1800" dirty="0"/>
              <a:t>(Use Case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6. </a:t>
            </a:r>
            <a:r>
              <a:rPr lang="ko-KR" altLang="en-US" sz="1800" dirty="0"/>
              <a:t>상태 다이어그램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Statechart</a:t>
            </a:r>
            <a:r>
              <a:rPr lang="en-US" altLang="ko-KR" sz="1800" dirty="0"/>
              <a:t>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7. </a:t>
            </a:r>
            <a:r>
              <a:rPr lang="ko-KR" altLang="en-US" sz="1800" dirty="0"/>
              <a:t>액티비티 다이어그램 </a:t>
            </a:r>
            <a:r>
              <a:rPr lang="en-US" altLang="ko-KR" sz="1800" dirty="0"/>
              <a:t>(Activity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8. </a:t>
            </a:r>
            <a:r>
              <a:rPr lang="ko-KR" altLang="en-US" sz="1800" dirty="0"/>
              <a:t>컴포넌트 다이어그램 </a:t>
            </a:r>
            <a:r>
              <a:rPr lang="en-US" altLang="ko-KR" sz="1800" dirty="0"/>
              <a:t>(Component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/>
              <a:t>    9. </a:t>
            </a:r>
            <a:r>
              <a:rPr lang="ko-KR" altLang="en-US" sz="1800" dirty="0" err="1"/>
              <a:t>디플로이먼트</a:t>
            </a:r>
            <a:r>
              <a:rPr lang="ko-KR" altLang="en-US" sz="1800" dirty="0"/>
              <a:t> 다이어그램 </a:t>
            </a:r>
            <a:r>
              <a:rPr lang="en-US" altLang="ko-KR" sz="1800" dirty="0"/>
              <a:t>(Deployment Diagram)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800" dirty="0">
                <a:latin typeface="+mj-ea"/>
                <a:ea typeface="+mj-ea"/>
              </a:rPr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22944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UML (unified modeling </a:t>
            </a:r>
            <a:r>
              <a:rPr lang="en-US" altLang="ko-KR" dirty="0" err="1"/>
              <a:t>lanuage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C059C-53CA-9629-F227-D2FC46BAB9ED}"/>
              </a:ext>
            </a:extLst>
          </p:cNvPr>
          <p:cNvSpPr txBox="1"/>
          <p:nvPr/>
        </p:nvSpPr>
        <p:spPr>
          <a:xfrm>
            <a:off x="632459" y="1788499"/>
            <a:ext cx="9093926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통합 모델링 언어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객체지향 소프트웨어를 개발할 때 시스템과 산출물을 명세화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문서화 할 때 사용됨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왜 사용하는가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UML</a:t>
            </a:r>
            <a:r>
              <a:rPr lang="ko-KR" altLang="en-US" dirty="0"/>
              <a:t>에 따라 작성한 문서는 표준 양식에 의해 작성된 문서이다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⇒ </a:t>
            </a:r>
            <a:r>
              <a:rPr lang="ko-KR" altLang="en-US" dirty="0"/>
              <a:t>한번에 이해하기 힘든 복잡한 시스템을 시각적으로 모델링하여 구조를 보다 알아보기 쉬움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⇒ 다른 참여인원들이 이해하기 편하며</a:t>
            </a:r>
            <a:r>
              <a:rPr lang="en-US" altLang="ko-KR" dirty="0"/>
              <a:t>, </a:t>
            </a:r>
            <a:r>
              <a:rPr lang="ko-KR" altLang="en-US" dirty="0"/>
              <a:t>효율적으로 의사소통 가능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3185D-50EE-6DBE-806D-D4CFC1C8C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012" y="2087432"/>
            <a:ext cx="2640647" cy="192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28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(1/9)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3607525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+mj-ea"/>
                <a:ea typeface="+mj-ea"/>
              </a:rPr>
              <a:t>1. </a:t>
            </a:r>
            <a:r>
              <a:rPr lang="ko-KR" altLang="en-US" sz="1800" dirty="0">
                <a:latin typeface="+mj-ea"/>
                <a:ea typeface="+mj-ea"/>
              </a:rPr>
              <a:t>클래스 다이어그램 </a:t>
            </a:r>
            <a:r>
              <a:rPr lang="en-US" altLang="ko-KR" sz="1800" dirty="0">
                <a:latin typeface="+mj-ea"/>
                <a:ea typeface="+mj-ea"/>
              </a:rPr>
              <a:t>(Class Diagram)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591CFB-4FED-06D4-CD47-FE423C3E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72" y="2030673"/>
            <a:ext cx="4318437" cy="4602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68FC2-9437-0F87-DB02-F0FA0F5BAA85}"/>
              </a:ext>
            </a:extLst>
          </p:cNvPr>
          <p:cNvSpPr txBox="1"/>
          <p:nvPr/>
        </p:nvSpPr>
        <p:spPr>
          <a:xfrm>
            <a:off x="6714309" y="2681601"/>
            <a:ext cx="4186646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구성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속성 </a:t>
            </a:r>
            <a:r>
              <a:rPr lang="en-US" altLang="ko-KR" dirty="0"/>
              <a:t>(Attribute)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행위 </a:t>
            </a:r>
            <a:r>
              <a:rPr lang="en-US" altLang="ko-KR" dirty="0"/>
              <a:t>(Behavior)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관계 </a:t>
            </a:r>
            <a:r>
              <a:rPr lang="en-US" altLang="ko-KR" dirty="0"/>
              <a:t>(Relationship) 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연관관계 </a:t>
            </a:r>
            <a:r>
              <a:rPr lang="en-US" altLang="ko-KR" dirty="0"/>
              <a:t>(Association)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상속관계 </a:t>
            </a:r>
            <a:r>
              <a:rPr lang="en-US" altLang="ko-KR" dirty="0"/>
              <a:t>(Inheritance)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의존관계 </a:t>
            </a:r>
            <a:r>
              <a:rPr lang="en-US" altLang="ko-KR" dirty="0"/>
              <a:t>(Dependency)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AA416-B7ED-1C40-76D9-B6D5BB4216A1}"/>
              </a:ext>
            </a:extLst>
          </p:cNvPr>
          <p:cNvSpPr txBox="1"/>
          <p:nvPr/>
        </p:nvSpPr>
        <p:spPr>
          <a:xfrm>
            <a:off x="1021080" y="1573745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+mn-ea"/>
              </a:rPr>
              <a:t>클래스와 그 관계를 나타냄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816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(2/9)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3607525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객체 다이어그램 </a:t>
            </a:r>
            <a:r>
              <a:rPr lang="en-US" altLang="ko-KR" dirty="0">
                <a:latin typeface="+mj-ea"/>
                <a:ea typeface="+mj-ea"/>
              </a:rPr>
              <a:t>(Object Diagram)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AA416-B7ED-1C40-76D9-B6D5BB4216A1}"/>
              </a:ext>
            </a:extLst>
          </p:cNvPr>
          <p:cNvSpPr txBox="1"/>
          <p:nvPr/>
        </p:nvSpPr>
        <p:spPr>
          <a:xfrm>
            <a:off x="1021080" y="1573745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클래스 다이어그램보다 더 구체적</a:t>
            </a:r>
            <a:endParaRPr lang="ko-KR" altLang="en-US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5FEE8A-7079-6581-BC47-353655B0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9" y="2051191"/>
            <a:ext cx="7768038" cy="39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4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(3/9)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4687388" cy="39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시퀀스 다이어그램 </a:t>
            </a:r>
            <a:r>
              <a:rPr lang="en-US" altLang="ko-KR" dirty="0">
                <a:latin typeface="+mj-ea"/>
                <a:ea typeface="+mj-ea"/>
              </a:rPr>
              <a:t>(Sequence Diagram)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77CB4-DFB6-7D5D-6377-CBB0811F2011}"/>
              </a:ext>
            </a:extLst>
          </p:cNvPr>
          <p:cNvSpPr txBox="1"/>
          <p:nvPr/>
        </p:nvSpPr>
        <p:spPr>
          <a:xfrm>
            <a:off x="842554" y="1632680"/>
            <a:ext cx="619614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시스템의 동적인 면을 나타냄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소멸하는 객체를 표기하고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주고받는 메세지를 나타냄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가로축을 </a:t>
            </a:r>
            <a:r>
              <a:rPr lang="ko-KR" altLang="en-US" dirty="0" err="1">
                <a:latin typeface="+mj-ea"/>
                <a:ea typeface="+mj-ea"/>
              </a:rPr>
              <a:t>시간축</a:t>
            </a:r>
            <a:r>
              <a:rPr lang="ko-KR" altLang="en-US" dirty="0" err="1"/>
              <a:t>으로</a:t>
            </a:r>
            <a:r>
              <a:rPr lang="ko-KR" altLang="en-US" dirty="0"/>
              <a:t> 하여 시간의 흐름에 따른 메세지의 </a:t>
            </a:r>
            <a:r>
              <a:rPr lang="ko-KR" altLang="en-US" dirty="0">
                <a:latin typeface="+mj-ea"/>
                <a:ea typeface="+mj-ea"/>
              </a:rPr>
              <a:t>순서를 강조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D1E084-B5B0-9A9D-EA40-CE8EB607F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93" y="3134194"/>
            <a:ext cx="5841013" cy="33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(4/9)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6072051" cy="3963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lnSpc>
                <a:spcPct val="120000"/>
              </a:lnSpc>
              <a:buNone/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4. </a:t>
            </a:r>
            <a:r>
              <a:rPr lang="ko-KR" altLang="en-US" dirty="0"/>
              <a:t>콜라보레이션 다이어그램 </a:t>
            </a:r>
            <a:r>
              <a:rPr lang="en-US" altLang="ko-KR" dirty="0"/>
              <a:t>(Collaboration Diagram)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B09D8-ECA8-D235-43B5-BF0163A7A091}"/>
              </a:ext>
            </a:extLst>
          </p:cNvPr>
          <p:cNvSpPr txBox="1"/>
          <p:nvPr/>
        </p:nvSpPr>
        <p:spPr>
          <a:xfrm>
            <a:off x="842554" y="1632680"/>
            <a:ext cx="6196148" cy="872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lvl1pPr>
          </a:lstStyle>
          <a:p>
            <a:r>
              <a:rPr lang="ko-KR" altLang="en-US" dirty="0"/>
              <a:t>시스템의 동적인 면을 나타냄</a:t>
            </a:r>
          </a:p>
          <a:p>
            <a:r>
              <a:rPr lang="ko-KR" altLang="en-US" dirty="0">
                <a:latin typeface="+mj-ea"/>
                <a:ea typeface="+mj-ea"/>
              </a:rPr>
              <a:t>메세지의 흐름을 나타냄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53AE23-D88C-16F6-228C-A7051204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87" y="2669235"/>
            <a:ext cx="7335274" cy="3791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766B3C-9E0C-D6EA-F78C-2C94D10E5CAE}"/>
              </a:ext>
            </a:extLst>
          </p:cNvPr>
          <p:cNvSpPr txBox="1"/>
          <p:nvPr/>
        </p:nvSpPr>
        <p:spPr>
          <a:xfrm>
            <a:off x="4049486" y="1632680"/>
            <a:ext cx="6196148" cy="872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lvl1pPr>
          </a:lstStyle>
          <a:p>
            <a:r>
              <a:rPr lang="ko-KR" altLang="en-US" dirty="0">
                <a:latin typeface="+mj-ea"/>
                <a:ea typeface="+mj-ea"/>
              </a:rPr>
              <a:t>객체와 객체들 사이의 </a:t>
            </a:r>
            <a:r>
              <a:rPr lang="ko-KR" altLang="en-US" dirty="0">
                <a:highlight>
                  <a:srgbClr val="00FFFF"/>
                </a:highlight>
                <a:latin typeface="+mj-ea"/>
                <a:ea typeface="+mj-ea"/>
              </a:rPr>
              <a:t>관계</a:t>
            </a:r>
            <a:r>
              <a:rPr lang="ko-KR" altLang="en-US" dirty="0">
                <a:latin typeface="+mj-ea"/>
                <a:ea typeface="+mj-ea"/>
              </a:rPr>
              <a:t>를 표기</a:t>
            </a:r>
          </a:p>
          <a:p>
            <a:r>
              <a:rPr lang="ko-KR" altLang="en-US" dirty="0">
                <a:latin typeface="+mj-ea"/>
                <a:ea typeface="+mj-ea"/>
              </a:rPr>
              <a:t>객체간 관계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메세지</a:t>
            </a:r>
            <a:r>
              <a:rPr lang="ko-KR" altLang="en-US" dirty="0">
                <a:latin typeface="+mj-ea"/>
                <a:ea typeface="+mj-ea"/>
              </a:rPr>
              <a:t> 상호작용에 중점</a:t>
            </a:r>
          </a:p>
        </p:txBody>
      </p:sp>
    </p:spTree>
    <p:extLst>
      <p:ext uri="{BB962C8B-B14F-4D97-AF65-F5344CB8AC3E}">
        <p14:creationId xmlns:p14="http://schemas.microsoft.com/office/powerpoint/2010/main" val="179072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(5/9)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5427617" cy="3963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lnSpc>
                <a:spcPct val="120000"/>
              </a:lnSpc>
              <a:buNone/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</a:t>
            </a:r>
            <a:r>
              <a:rPr lang="en-US" altLang="ko-KR" dirty="0"/>
              <a:t>(Use Case Diagram)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AA416-B7ED-1C40-76D9-B6D5BB4216A1}"/>
              </a:ext>
            </a:extLst>
          </p:cNvPr>
          <p:cNvSpPr txBox="1"/>
          <p:nvPr/>
        </p:nvSpPr>
        <p:spPr>
          <a:xfrm>
            <a:off x="1021079" y="1573745"/>
            <a:ext cx="10125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j-ea"/>
                <a:ea typeface="+mj-ea"/>
              </a:rPr>
              <a:t>유스케이스</a:t>
            </a:r>
            <a:r>
              <a:rPr lang="ko-KR" altLang="en-US" dirty="0">
                <a:latin typeface="+mj-ea"/>
                <a:ea typeface="+mj-ea"/>
              </a:rPr>
              <a:t>*</a:t>
            </a:r>
            <a:r>
              <a:rPr lang="ko-KR" altLang="en-US" dirty="0" err="1"/>
              <a:t>를</a:t>
            </a:r>
            <a:r>
              <a:rPr lang="ko-KR" altLang="en-US" dirty="0"/>
              <a:t> 나타냄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+mj-ea"/>
                <a:ea typeface="+mj-ea"/>
              </a:rPr>
              <a:t>유스케이스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(Use Case)</a:t>
            </a:r>
            <a:r>
              <a:rPr lang="ko-KR" altLang="en-US" dirty="0">
                <a:latin typeface="+mj-ea"/>
                <a:ea typeface="+mj-ea"/>
              </a:rPr>
              <a:t>*</a:t>
            </a:r>
            <a:r>
              <a:rPr lang="en-US" altLang="ko-KR" dirty="0"/>
              <a:t>: </a:t>
            </a:r>
            <a:r>
              <a:rPr lang="ko-KR" altLang="en-US" dirty="0"/>
              <a:t>컴퓨터 시스템과 사용자의 상호작용</a:t>
            </a:r>
          </a:p>
          <a:p>
            <a:pPr lvl="2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예를들어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이동전화기 프로그램의 경우에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이동전화망을 통해 전화를 걸다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", 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일정표를 사용한다” 등이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use case.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3B682-56B0-3C69-5376-44E17115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70" y="3051073"/>
            <a:ext cx="5920560" cy="372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다이어그램 </a:t>
            </a:r>
            <a:r>
              <a:rPr lang="en-US" altLang="ko-KR" dirty="0"/>
              <a:t>(6/9)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2039A-C8F9-D1D7-974A-78D8187CCA42}"/>
              </a:ext>
            </a:extLst>
          </p:cNvPr>
          <p:cNvSpPr txBox="1"/>
          <p:nvPr/>
        </p:nvSpPr>
        <p:spPr>
          <a:xfrm>
            <a:off x="511629" y="1156644"/>
            <a:ext cx="4521925" cy="3963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indent="0">
              <a:lnSpc>
                <a:spcPct val="120000"/>
              </a:lnSpc>
              <a:buNone/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/>
              <a:t>6. </a:t>
            </a:r>
            <a:r>
              <a:rPr lang="ko-KR" altLang="en-US" dirty="0"/>
              <a:t>상태 다이어그램 </a:t>
            </a:r>
            <a:r>
              <a:rPr lang="en-US" altLang="ko-KR" dirty="0"/>
              <a:t>(</a:t>
            </a:r>
            <a:r>
              <a:rPr lang="en-US" altLang="ko-KR" dirty="0" err="1"/>
              <a:t>Statechart</a:t>
            </a:r>
            <a:r>
              <a:rPr lang="en-US" altLang="ko-KR" dirty="0"/>
              <a:t> Diagram)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AA416-B7ED-1C40-76D9-B6D5BB4216A1}"/>
              </a:ext>
            </a:extLst>
          </p:cNvPr>
          <p:cNvSpPr txBox="1"/>
          <p:nvPr/>
        </p:nvSpPr>
        <p:spPr>
          <a:xfrm>
            <a:off x="1021080" y="1573745"/>
            <a:ext cx="6196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+mj-ea"/>
                <a:ea typeface="+mj-ea"/>
              </a:rPr>
              <a:t>한 객체의 상태 변화</a:t>
            </a:r>
            <a:r>
              <a:rPr lang="ko-KR" altLang="en-US" dirty="0"/>
              <a:t>를 나타냄</a:t>
            </a:r>
            <a:r>
              <a:rPr lang="en-US" altLang="ko-KR" dirty="0"/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F52BC5-BFAE-284E-95BB-564863A6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10" y="2273202"/>
            <a:ext cx="728764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009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customXml/itemProps3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631</Words>
  <Application>Microsoft Office PowerPoint</Application>
  <PresentationFormat>와이드스크린</PresentationFormat>
  <Paragraphs>107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</vt:lpstr>
      <vt:lpstr>프리젠테이션 7 Bold</vt:lpstr>
      <vt:lpstr>맑은 고딕</vt:lpstr>
      <vt:lpstr>프리젠테이션 4 Regular</vt:lpstr>
      <vt:lpstr>한컴 고딕</vt:lpstr>
      <vt:lpstr>1_Office 테마</vt:lpstr>
      <vt:lpstr> 신입생 세미나 : python문제풀이 (추가발표)  다이어그램</vt:lpstr>
      <vt:lpstr>PowerPoint 프레젠테이션</vt:lpstr>
      <vt:lpstr>1. UML (unified modeling lanuage)</vt:lpstr>
      <vt:lpstr>2. 다이어그램 (1/9)</vt:lpstr>
      <vt:lpstr>2. 다이어그램 (2/9)</vt:lpstr>
      <vt:lpstr>2. 다이어그램 (3/9)</vt:lpstr>
      <vt:lpstr>2. 다이어그램 (4/9)</vt:lpstr>
      <vt:lpstr>2. 다이어그램 (5/9)</vt:lpstr>
      <vt:lpstr>2. 다이어그램 (6/9)</vt:lpstr>
      <vt:lpstr>2. 다이어그램 (7/9)</vt:lpstr>
      <vt:lpstr>2. 다이어그램 (8/9)</vt:lpstr>
      <vt:lpstr>2. 다이어그램 (9/9)</vt:lpstr>
      <vt:lpstr>3. 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박유빈</cp:lastModifiedBy>
  <cp:revision>29</cp:revision>
  <dcterms:created xsi:type="dcterms:W3CDTF">2022-01-06T01:09:02Z</dcterms:created>
  <dcterms:modified xsi:type="dcterms:W3CDTF">2024-09-05T09:09:32Z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