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9" r:id="rId5"/>
    <p:sldId id="293" r:id="rId6"/>
    <p:sldId id="257" r:id="rId7"/>
    <p:sldId id="260" r:id="rId8"/>
    <p:sldId id="263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89" r:id="rId32"/>
    <p:sldId id="292" r:id="rId33"/>
    <p:sldId id="294" r:id="rId34"/>
    <p:sldId id="295" r:id="rId35"/>
    <p:sldId id="296" r:id="rId36"/>
    <p:sldId id="297" r:id="rId37"/>
    <p:sldId id="288" r:id="rId38"/>
    <p:sldId id="261" r:id="rId39"/>
  </p:sldIdLst>
  <p:sldSz cx="12192000" cy="68580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맑은 고딕 Semilight" panose="020B0502040204020203" pitchFamily="50" charset="-127"/>
      <p:regular r:id="rId48"/>
    </p:embeddedFont>
    <p:embeddedFont>
      <p:font typeface="프리젠테이션 4 Regular" pitchFamily="2" charset="-127"/>
      <p:regular r:id="rId49"/>
    </p:embeddedFont>
    <p:embeddedFont>
      <p:font typeface="프리젠테이션 7 Bold" pitchFamily="2" charset="-127"/>
      <p:bold r:id="rId50"/>
    </p:embeddedFont>
    <p:embeddedFont>
      <p:font typeface="한컴 고딕" panose="02000500000000000000" pitchFamily="2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DC0C2"/>
    <a:srgbClr val="BDD7EE"/>
    <a:srgbClr val="282C34"/>
    <a:srgbClr val="FFFFFF"/>
    <a:srgbClr val="00FFFF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ngie-c.github.io/numpy/2021/03/02/numpy_indexing_slicing/" TargetMode="External"/><Relationship Id="rId2" Type="http://schemas.openxmlformats.org/officeDocument/2006/relationships/hyperlink" Target="https://yganalyst.github.io/data_handling/memo_5/#2-reshape%EC%97%90%EC%84%9C--1%EC%9D%98-%EC%9D%98%EB%AF%B8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basall.tistory.com/129" TargetMode="External"/><Relationship Id="rId2" Type="http://schemas.openxmlformats.org/officeDocument/2006/relationships/hyperlink" Target="https://pybasall.tistory.com/3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izykk.tistory.com/63" TargetMode="External"/><Relationship Id="rId5" Type="http://schemas.openxmlformats.org/officeDocument/2006/relationships/hyperlink" Target="https://engineer-mole.tistory.com/208#:~:text=%5Bpython%2Fpandas%5D%20DataFrame%20%ED%95%A9%EC%B9%98%EA%B8%B0%20%3A%20merge%2C%20join%20%28%EC%97%B4%2C%20%EC%9D%B8%EB%8D%B1%EC%8A%A4,%ED%82%A4%EB%A1%9C%20%EC%A7%80%EC%A0%95%ED%95%98%EB%8A%94%20%EA%B2%BD%EC%9A%B0%206%20pd.DataFrame.join%20%28%29%EC%9D%98%20%EA%B8%B0%EB%B3%B8%EC%A0%81%EC%9D%B8%20%EC%82%AC%EC%9A%A9%EB%B0%A9%EB%B2%95" TargetMode="External"/><Relationship Id="rId4" Type="http://schemas.openxmlformats.org/officeDocument/2006/relationships/hyperlink" Target="https://codechacha.com/ko/python-join-lists/#:~:text=Python%20-%20%EB%91%90%EA%B0%9C%EC%9D%98%20%EB%A6%AC%EC%8A%A4%ED%8A%B8%20%ED%95%98%EB%82%98%EB%A1%9C%20%ED%95%A9%EC%B9%98%EA%B8%B0%201%201.,%28%29%EC%9D%84%20%EC%9D%B4%EC%9A%A9%ED%95%9C%20%EB%B0%A9%EB%B2%95%204%205.%20zip%EC%9D%84%20%EC%9D%B4%EC%9A%A9%ED%95%9C%20%EB%B0%A9%EB%B2%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05" y="2081379"/>
            <a:ext cx="11469189" cy="134762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 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신입생 세미나 </a:t>
            </a:r>
            <a: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python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문제풀이 </a:t>
            </a:r>
            <a: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추가발표</a:t>
            </a:r>
            <a: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b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b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3600" dirty="0"/>
              <a:t>(</a:t>
            </a:r>
            <a:r>
              <a:rPr lang="ko-KR" altLang="en-US" sz="3600" dirty="0"/>
              <a:t>다차원배열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numpy</a:t>
            </a:r>
            <a:r>
              <a:rPr lang="en-US" altLang="ko-KR" sz="3600" dirty="0"/>
              <a:t>, data frame)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034"/>
            <a:ext cx="9144000" cy="153601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2024.10.05 (</a:t>
            </a:r>
            <a:r>
              <a:rPr lang="ko-KR" altLang="en-US" sz="1800" dirty="0"/>
              <a:t>목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충북대학교 정보통신공학부 </a:t>
            </a:r>
            <a:r>
              <a:rPr lang="ko-KR" altLang="en-US" sz="1800" dirty="0" err="1"/>
              <a:t>박유빈</a:t>
            </a:r>
            <a:endParaRPr lang="en-US" altLang="ko-KR" sz="1800" dirty="0"/>
          </a:p>
          <a:p>
            <a:r>
              <a:rPr lang="en-US" altLang="ko-KR" sz="1800" dirty="0"/>
              <a:t>yubin11890@gmail.com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BF277-6F45-CFFC-71DE-EBF0CA2DA0A0}"/>
              </a:ext>
            </a:extLst>
          </p:cNvPr>
          <p:cNvSpPr txBox="1"/>
          <p:nvPr/>
        </p:nvSpPr>
        <p:spPr>
          <a:xfrm>
            <a:off x="9391419" y="113827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 리스트 </a:t>
            </a:r>
            <a:r>
              <a:rPr lang="en-US" altLang="ko-KR" dirty="0"/>
              <a:t>(3</a:t>
            </a:r>
            <a:r>
              <a:rPr lang="ko-KR" altLang="en-US" dirty="0"/>
              <a:t>차원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F7403-4B9A-6FFB-2419-413159A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200" y="1570095"/>
            <a:ext cx="1596898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6A6098-0EBD-C78A-E48D-B882DB65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00" y="4183443"/>
            <a:ext cx="2075653" cy="252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DD73BB-1CE4-D05B-EAF8-E0AC26EEADB9}"/>
              </a:ext>
            </a:extLst>
          </p:cNvPr>
          <p:cNvSpPr/>
          <p:nvPr/>
        </p:nvSpPr>
        <p:spPr>
          <a:xfrm>
            <a:off x="9037321" y="1154881"/>
            <a:ext cx="45719" cy="5463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482062" y="1307549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3-1.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1FDF4-C007-BA0C-503F-A22C03D2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56" y="2236001"/>
            <a:ext cx="3720341" cy="2430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54F05D-1FDE-2EC9-A320-691CD947F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4084"/>
            <a:ext cx="1709742" cy="19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2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4774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3-3. </a:t>
            </a:r>
            <a:r>
              <a:rPr lang="ko-KR" altLang="en-US" sz="2000" dirty="0">
                <a:latin typeface="+mj-ea"/>
                <a:ea typeface="+mj-ea"/>
              </a:rPr>
              <a:t>리스트의 </a:t>
            </a:r>
            <a:r>
              <a:rPr lang="ko-KR" altLang="en-US" sz="2000" dirty="0" err="1">
                <a:latin typeface="+mj-ea"/>
                <a:ea typeface="+mj-ea"/>
              </a:rPr>
              <a:t>슬라이싱과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r>
              <a:rPr lang="ko-KR" altLang="en-US" sz="2000" dirty="0">
                <a:latin typeface="+mj-ea"/>
                <a:ea typeface="+mj-ea"/>
              </a:rPr>
              <a:t>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358ED-58D4-DABA-DB46-B9350EC5ACD2}"/>
              </a:ext>
            </a:extLst>
          </p:cNvPr>
          <p:cNvSpPr txBox="1"/>
          <p:nvPr/>
        </p:nvSpPr>
        <p:spPr>
          <a:xfrm>
            <a:off x="639127" y="159132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3-3-1. broadcasting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0B5FB6-332C-52C7-9342-B849AA9DD3BF}"/>
              </a:ext>
            </a:extLst>
          </p:cNvPr>
          <p:cNvSpPr/>
          <p:nvPr/>
        </p:nvSpPr>
        <p:spPr>
          <a:xfrm>
            <a:off x="2116182" y="2160712"/>
            <a:ext cx="3100252" cy="400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Numpy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경우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34409D-C450-B192-5D12-4DE6BFDC6AE5}"/>
              </a:ext>
            </a:extLst>
          </p:cNvPr>
          <p:cNvSpPr/>
          <p:nvPr/>
        </p:nvSpPr>
        <p:spPr>
          <a:xfrm>
            <a:off x="6975566" y="2160712"/>
            <a:ext cx="3100252" cy="400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list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의 경우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3F632E-A849-5603-D430-12EBCD21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91" y="2708913"/>
            <a:ext cx="3035443" cy="12581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C41E59-677A-E36E-7E0C-7B5EF09D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91" y="4035602"/>
            <a:ext cx="3035443" cy="203873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C629C9-61E7-7821-029F-9BB82A8E52E1}"/>
              </a:ext>
            </a:extLst>
          </p:cNvPr>
          <p:cNvSpPr/>
          <p:nvPr/>
        </p:nvSpPr>
        <p:spPr>
          <a:xfrm>
            <a:off x="3334148" y="4841041"/>
            <a:ext cx="1446857" cy="1141748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0B27CB7-6B0C-7F11-D6C4-03590C73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822" y="2705979"/>
            <a:ext cx="5207567" cy="15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878C0734-B537-EF98-AFF6-21FBEA98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4" y="3483978"/>
            <a:ext cx="4753220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66105F3-9130-6DF1-1C0C-74706EC4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1" y="3483978"/>
            <a:ext cx="4989474" cy="216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4774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3-3. </a:t>
            </a:r>
            <a:r>
              <a:rPr lang="ko-KR" altLang="en-US" sz="2000" dirty="0">
                <a:latin typeface="+mj-ea"/>
                <a:ea typeface="+mj-ea"/>
              </a:rPr>
              <a:t>리스트의 </a:t>
            </a:r>
            <a:r>
              <a:rPr lang="ko-KR" altLang="en-US" sz="2000" dirty="0" err="1">
                <a:latin typeface="+mj-ea"/>
                <a:ea typeface="+mj-ea"/>
              </a:rPr>
              <a:t>슬라이싱과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r>
              <a:rPr lang="ko-KR" altLang="en-US" sz="2000" dirty="0">
                <a:latin typeface="+mj-ea"/>
                <a:ea typeface="+mj-ea"/>
              </a:rPr>
              <a:t>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358ED-58D4-DABA-DB46-B9350EC5ACD2}"/>
              </a:ext>
            </a:extLst>
          </p:cNvPr>
          <p:cNvSpPr txBox="1"/>
          <p:nvPr/>
        </p:nvSpPr>
        <p:spPr>
          <a:xfrm>
            <a:off x="639127" y="1591325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3-3-2. view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1C256C-064D-929E-F8E3-A1A037DAE59B}"/>
              </a:ext>
            </a:extLst>
          </p:cNvPr>
          <p:cNvGrpSpPr/>
          <p:nvPr/>
        </p:nvGrpSpPr>
        <p:grpSpPr>
          <a:xfrm>
            <a:off x="1031506" y="2160712"/>
            <a:ext cx="4535216" cy="1161875"/>
            <a:chOff x="1436298" y="2160712"/>
            <a:chExt cx="4535216" cy="116187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10B5FB6-332C-52C7-9342-B849AA9DD3BF}"/>
                </a:ext>
              </a:extLst>
            </p:cNvPr>
            <p:cNvSpPr/>
            <p:nvPr/>
          </p:nvSpPr>
          <p:spPr>
            <a:xfrm>
              <a:off x="2153780" y="2160712"/>
              <a:ext cx="3100252" cy="40011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Numpy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의 </a:t>
              </a:r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경우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E54647-0967-2453-BABA-68649B8E9150}"/>
                </a:ext>
              </a:extLst>
            </p:cNvPr>
            <p:cNvSpPr txBox="1"/>
            <p:nvPr/>
          </p:nvSpPr>
          <p:spPr>
            <a:xfrm>
              <a:off x="1436298" y="2676256"/>
              <a:ext cx="4535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데이터프레임에서 뷰는 원본 데이터의 복사본이 아님</a:t>
              </a:r>
            </a:p>
            <a:p>
              <a:r>
                <a:rPr lang="ko-KR" altLang="en-US" dirty="0"/>
                <a:t>→ 배열 조각을 변경할 경우 원본 데이터의 원소도 변경됨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34409D-C450-B192-5D12-4DE6BFDC6AE5}"/>
              </a:ext>
            </a:extLst>
          </p:cNvPr>
          <p:cNvSpPr/>
          <p:nvPr/>
        </p:nvSpPr>
        <p:spPr>
          <a:xfrm>
            <a:off x="7293658" y="2160712"/>
            <a:ext cx="3100252" cy="400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list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의 경우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862367-4A30-69B4-D9B1-FCD6633339F0}"/>
              </a:ext>
            </a:extLst>
          </p:cNvPr>
          <p:cNvSpPr/>
          <p:nvPr/>
        </p:nvSpPr>
        <p:spPr>
          <a:xfrm>
            <a:off x="2895223" y="5371093"/>
            <a:ext cx="1014929" cy="316004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468C5-60B7-3EEB-04EC-555A623540C5}"/>
              </a:ext>
            </a:extLst>
          </p:cNvPr>
          <p:cNvSpPr/>
          <p:nvPr/>
        </p:nvSpPr>
        <p:spPr>
          <a:xfrm>
            <a:off x="8286974" y="5278621"/>
            <a:ext cx="1014929" cy="316004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BF426-617F-EDC0-494A-F62F017ED489}"/>
              </a:ext>
            </a:extLst>
          </p:cNvPr>
          <p:cNvSpPr txBox="1"/>
          <p:nvPr/>
        </p:nvSpPr>
        <p:spPr>
          <a:xfrm>
            <a:off x="1540354" y="5998419"/>
            <a:ext cx="351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원하지 않는다면 </a:t>
            </a:r>
            <a:r>
              <a:rPr lang="en-US" altLang="ko-KR" dirty="0">
                <a:solidFill>
                  <a:srgbClr val="EB5757"/>
                </a:solidFill>
                <a:effectLst/>
                <a:latin typeface="맑은 고딕 Semilight" panose="020B0502040204020203" pitchFamily="50" charset="-127"/>
              </a:rPr>
              <a:t>.copy()</a:t>
            </a:r>
            <a:r>
              <a:rPr lang="ko-KR" altLang="en-US" dirty="0">
                <a:effectLst/>
              </a:rPr>
              <a:t>로 깊은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0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852A08-5AD9-B270-15D7-6C385031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3" y="4743108"/>
            <a:ext cx="4545264" cy="7694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4-1.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r>
              <a:rPr lang="ko-KR" altLang="en-US" sz="2000" dirty="0">
                <a:latin typeface="+mj-ea"/>
                <a:ea typeface="+mj-ea"/>
              </a:rPr>
              <a:t>의 기본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6E3A7-F409-CCEA-C066-EC4BEB82C07A}"/>
              </a:ext>
            </a:extLst>
          </p:cNvPr>
          <p:cNvSpPr txBox="1"/>
          <p:nvPr/>
        </p:nvSpPr>
        <p:spPr>
          <a:xfrm>
            <a:off x="727815" y="1706759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F6B4A-2C8C-48A5-FB0A-03AB05D65212}"/>
              </a:ext>
            </a:extLst>
          </p:cNvPr>
          <p:cNvSpPr/>
          <p:nvPr/>
        </p:nvSpPr>
        <p:spPr>
          <a:xfrm>
            <a:off x="4099561" y="1191215"/>
            <a:ext cx="45719" cy="5463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3D805F-A6AE-45E3-CF14-588D4EB3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7" y="2191525"/>
            <a:ext cx="3019846" cy="2105319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D910072-EE13-858F-CCE6-D73FFA89194B}"/>
              </a:ext>
            </a:extLst>
          </p:cNvPr>
          <p:cNvGrpSpPr/>
          <p:nvPr/>
        </p:nvGrpSpPr>
        <p:grpSpPr>
          <a:xfrm>
            <a:off x="4256314" y="1221993"/>
            <a:ext cx="6196148" cy="812268"/>
            <a:chOff x="4256314" y="1221993"/>
            <a:chExt cx="6196148" cy="8122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C3563-EFE3-2B5B-1CDB-12896C5C531C}"/>
                </a:ext>
              </a:extLst>
            </p:cNvPr>
            <p:cNvSpPr txBox="1"/>
            <p:nvPr/>
          </p:nvSpPr>
          <p:spPr>
            <a:xfrm>
              <a:off x="4256314" y="1221993"/>
              <a:ext cx="6196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n-ea"/>
                </a:rPr>
                <a:t>4-1-1. </a:t>
              </a:r>
              <a:r>
                <a:rPr lang="en-US" altLang="ko-KR" dirty="0" err="1">
                  <a:solidFill>
                    <a:srgbClr val="EB5757"/>
                  </a:solidFill>
                  <a:effectLst/>
                  <a:latin typeface="+mn-ea"/>
                </a:rPr>
                <a:t>iloc</a:t>
              </a:r>
              <a:r>
                <a:rPr lang="en-US" altLang="ko-KR" dirty="0">
                  <a:solidFill>
                    <a:srgbClr val="EB5757"/>
                  </a:solidFill>
                  <a:effectLst/>
                  <a:latin typeface="+mn-ea"/>
                </a:rPr>
                <a:t>[ 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4F220B-B57E-DD89-08EA-9F5E901A7276}"/>
                </a:ext>
              </a:extLst>
            </p:cNvPr>
            <p:cNvSpPr txBox="1"/>
            <p:nvPr/>
          </p:nvSpPr>
          <p:spPr>
            <a:xfrm>
              <a:off x="4550348" y="1695707"/>
              <a:ext cx="23903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정수 인덱스 기반의 </a:t>
              </a:r>
              <a:r>
                <a:rPr lang="ko-KR" altLang="en-US" sz="1600" dirty="0" err="1"/>
                <a:t>슬라이싱</a:t>
              </a:r>
              <a:endParaRPr lang="ko-KR" altLang="en-US" sz="1600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2BF3AC9-B455-1F90-2692-17855E4B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22" y="2281646"/>
            <a:ext cx="4320000" cy="69501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82B8CFF-75EE-738B-B7C6-B530905B4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705" y="2076091"/>
            <a:ext cx="1405849" cy="137656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BEA4C0-21CB-9515-23CD-C8053229BF6E}"/>
              </a:ext>
            </a:extLst>
          </p:cNvPr>
          <p:cNvGrpSpPr/>
          <p:nvPr/>
        </p:nvGrpSpPr>
        <p:grpSpPr>
          <a:xfrm>
            <a:off x="4256314" y="3784907"/>
            <a:ext cx="6196148" cy="812268"/>
            <a:chOff x="4256314" y="1221993"/>
            <a:chExt cx="6196148" cy="8122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8A48A7-896E-FB68-B706-E3E0838E705F}"/>
                </a:ext>
              </a:extLst>
            </p:cNvPr>
            <p:cNvSpPr txBox="1"/>
            <p:nvPr/>
          </p:nvSpPr>
          <p:spPr>
            <a:xfrm>
              <a:off x="4256314" y="1221993"/>
              <a:ext cx="6196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n-ea"/>
                </a:rPr>
                <a:t>4-1-2. </a:t>
              </a:r>
              <a:r>
                <a:rPr lang="en-US" altLang="ko-KR" dirty="0">
                  <a:solidFill>
                    <a:srgbClr val="EB5757"/>
                  </a:solidFill>
                  <a:effectLst/>
                  <a:latin typeface="+mn-ea"/>
                </a:rPr>
                <a:t>loc[ 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C2C3-CE48-70D6-2FBC-F5793FFA87FB}"/>
                </a:ext>
              </a:extLst>
            </p:cNvPr>
            <p:cNvSpPr txBox="1"/>
            <p:nvPr/>
          </p:nvSpPr>
          <p:spPr>
            <a:xfrm>
              <a:off x="4550348" y="1695707"/>
              <a:ext cx="23903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레이블 기반의 </a:t>
              </a:r>
              <a:r>
                <a:rPr lang="ko-KR" altLang="en-US" sz="1600" dirty="0" err="1"/>
                <a:t>슬라이싱</a:t>
              </a:r>
              <a:endParaRPr lang="ko-KR" altLang="en-US" sz="1600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2D259D0-2BEE-629E-E9B2-9BABCF79F22A}"/>
              </a:ext>
            </a:extLst>
          </p:cNvPr>
          <p:cNvSpPr/>
          <p:nvPr/>
        </p:nvSpPr>
        <p:spPr>
          <a:xfrm>
            <a:off x="7030422" y="5170041"/>
            <a:ext cx="589065" cy="342485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E639EF-48F1-281B-1976-954B4E730F51}"/>
              </a:ext>
            </a:extLst>
          </p:cNvPr>
          <p:cNvSpPr/>
          <p:nvPr/>
        </p:nvSpPr>
        <p:spPr>
          <a:xfrm>
            <a:off x="7127597" y="2649977"/>
            <a:ext cx="589065" cy="342485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5FB592-DD7F-7E34-C440-214B71147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632" y="4427898"/>
            <a:ext cx="1145994" cy="16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0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4-2. </a:t>
            </a:r>
            <a:r>
              <a:rPr lang="ko-KR" altLang="en-US" sz="2000" dirty="0">
                <a:latin typeface="+mj-ea"/>
                <a:ea typeface="+mj-ea"/>
              </a:rPr>
              <a:t>특정 행이나 열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6E3A7-F409-CCEA-C066-EC4BEB82C07A}"/>
              </a:ext>
            </a:extLst>
          </p:cNvPr>
          <p:cNvSpPr txBox="1"/>
          <p:nvPr/>
        </p:nvSpPr>
        <p:spPr>
          <a:xfrm>
            <a:off x="727815" y="1706759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F6B4A-2C8C-48A5-FB0A-03AB05D65212}"/>
              </a:ext>
            </a:extLst>
          </p:cNvPr>
          <p:cNvSpPr/>
          <p:nvPr/>
        </p:nvSpPr>
        <p:spPr>
          <a:xfrm>
            <a:off x="4099561" y="1191215"/>
            <a:ext cx="45719" cy="3624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3D805F-A6AE-45E3-CF14-588D4EB3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7" y="2191525"/>
            <a:ext cx="3019846" cy="2105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1C3563-EFE3-2B5B-1CDB-12896C5C531C}"/>
              </a:ext>
            </a:extLst>
          </p:cNvPr>
          <p:cNvSpPr txBox="1"/>
          <p:nvPr/>
        </p:nvSpPr>
        <p:spPr>
          <a:xfrm>
            <a:off x="4421776" y="1204834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4-2-1. </a:t>
            </a:r>
            <a:r>
              <a:rPr lang="ko-KR" altLang="en-US" dirty="0"/>
              <a:t>특정 열 선택 </a:t>
            </a:r>
            <a:r>
              <a:rPr lang="en-US" altLang="ko-KR" dirty="0"/>
              <a:t>(</a:t>
            </a:r>
            <a:r>
              <a:rPr lang="ko-KR" altLang="en-US" dirty="0"/>
              <a:t>열 이름으로</a:t>
            </a:r>
            <a:r>
              <a:rPr lang="en-US" altLang="ko-KR" dirty="0"/>
              <a:t>)</a:t>
            </a:r>
            <a:endParaRPr lang="en-US" altLang="ko-KR" dirty="0">
              <a:solidFill>
                <a:srgbClr val="EB5757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2CF3EB-6BCB-7321-7B99-C571F366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2" y="1874267"/>
            <a:ext cx="2880000" cy="604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0F7CFB-A60C-0CFC-C69A-5C97D68F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148" y="1248398"/>
            <a:ext cx="1876687" cy="1286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98150-0262-D7F3-E86D-21CCDCC19B2E}"/>
              </a:ext>
            </a:extLst>
          </p:cNvPr>
          <p:cNvSpPr txBox="1"/>
          <p:nvPr/>
        </p:nvSpPr>
        <p:spPr>
          <a:xfrm>
            <a:off x="4421776" y="3081351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4-2-2. </a:t>
            </a:r>
            <a:r>
              <a:rPr lang="ko-KR" altLang="en-US" dirty="0"/>
              <a:t>조건 기반 </a:t>
            </a:r>
            <a:r>
              <a:rPr lang="ko-KR" altLang="en-US" dirty="0" err="1"/>
              <a:t>슬라이싱</a:t>
            </a:r>
            <a:endParaRPr lang="en-US" altLang="ko-KR" dirty="0">
              <a:solidFill>
                <a:srgbClr val="EB5757"/>
              </a:solidFill>
              <a:effectLst/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C4D23A-4ADD-41AA-CCEB-B6EC67466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298" y="3846091"/>
            <a:ext cx="3668850" cy="7232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49394AA-7510-E115-899B-B588471AA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514" y="3137091"/>
            <a:ext cx="2297992" cy="16069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6DD246A-548E-46A9-381E-26EDDD623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282" y="5219130"/>
            <a:ext cx="6228866" cy="7749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23A99A-321C-E2D5-DD32-0BB7381BA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027" y="5219130"/>
            <a:ext cx="2200479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97979-C178-CD30-2253-7E7943B6763A}"/>
              </a:ext>
            </a:extLst>
          </p:cNvPr>
          <p:cNvSpPr txBox="1"/>
          <p:nvPr/>
        </p:nvSpPr>
        <p:spPr>
          <a:xfrm>
            <a:off x="377559" y="1913542"/>
            <a:ext cx="2409155" cy="21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+mj-ea"/>
                <a:ea typeface="+mj-ea"/>
              </a:rPr>
              <a:t>1. +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+mj-ea"/>
                <a:ea typeface="+mj-ea"/>
              </a:rPr>
              <a:t>연산자를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+mn-ea"/>
              </a:rPr>
              <a:t>2. extend ()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+mn-ea"/>
              </a:rPr>
              <a:t>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+mn-ea"/>
              </a:rPr>
              <a:t>3. map ()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+mn-ea"/>
              </a:rPr>
              <a:t>을 이용한 방법</a:t>
            </a:r>
            <a:endParaRPr lang="en-US" altLang="ko-KR" b="0" i="0" dirty="0">
              <a:solidFill>
                <a:srgbClr val="11111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4. flatten (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평탄화</a:t>
            </a:r>
            <a:r>
              <a:rPr lang="en-US" altLang="ko-KR" dirty="0">
                <a:solidFill>
                  <a:srgbClr val="111111"/>
                </a:solidFill>
                <a:latin typeface="+mn-ea"/>
              </a:rPr>
              <a:t>)</a:t>
            </a:r>
            <a:endParaRPr lang="ko-KR" altLang="en-US" b="0" i="0" dirty="0">
              <a:solidFill>
                <a:srgbClr val="11111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+mn-ea"/>
              </a:rPr>
              <a:t>5. zip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+mn-ea"/>
              </a:rPr>
              <a:t>을 이용한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5-1. </a:t>
            </a:r>
            <a:r>
              <a:rPr lang="ko-KR" altLang="en-US" sz="2000" dirty="0">
                <a:latin typeface="+mj-ea"/>
                <a:ea typeface="+mj-ea"/>
              </a:rPr>
              <a:t>다차원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50140-7B02-1573-E725-B0CFD3078F67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642EE-133E-8923-7B03-A41F6808DABA}"/>
              </a:ext>
            </a:extLst>
          </p:cNvPr>
          <p:cNvSpPr txBox="1"/>
          <p:nvPr/>
        </p:nvSpPr>
        <p:spPr>
          <a:xfrm>
            <a:off x="3124232" y="1406659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다음과 같이 </a:t>
            </a:r>
            <a:r>
              <a:rPr lang="ko-KR" altLang="en-US" dirty="0">
                <a:highlight>
                  <a:srgbClr val="00FFFF"/>
                </a:highlight>
              </a:rPr>
              <a:t>+ 연산자</a:t>
            </a:r>
            <a:r>
              <a:rPr lang="ko-KR" altLang="en-US" dirty="0"/>
              <a:t>를 이용하여 두개의 리스트를 하나로 합칠 수 있습니다.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2852B3-4766-9A1A-AD38-7118C700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823" y="2035462"/>
            <a:ext cx="2629267" cy="159089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ACFF69-EC11-E4F8-60E0-CDE2F74B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23" y="4036624"/>
            <a:ext cx="2257740" cy="5048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79AD68-C2E6-05CB-DB57-EB02E806A9E2}"/>
              </a:ext>
            </a:extLst>
          </p:cNvPr>
          <p:cNvSpPr txBox="1"/>
          <p:nvPr/>
        </p:nvSpPr>
        <p:spPr>
          <a:xfrm>
            <a:off x="3124232" y="3777101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output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084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97979-C178-CD30-2253-7E7943B6763A}"/>
              </a:ext>
            </a:extLst>
          </p:cNvPr>
          <p:cNvSpPr txBox="1"/>
          <p:nvPr/>
        </p:nvSpPr>
        <p:spPr>
          <a:xfrm>
            <a:off x="377559" y="1913542"/>
            <a:ext cx="2548522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1. + 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연산자를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j-ea"/>
                <a:ea typeface="+mj-ea"/>
              </a:rPr>
              <a:t>2. extend ()</a:t>
            </a:r>
            <a:r>
              <a:rPr lang="ko-KR" altLang="en-US" dirty="0">
                <a:solidFill>
                  <a:srgbClr val="111111"/>
                </a:solidFill>
                <a:latin typeface="+mj-ea"/>
                <a:ea typeface="+mj-ea"/>
              </a:rPr>
              <a:t>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3. map ()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을 이용한 방법</a:t>
            </a:r>
            <a:endParaRPr lang="en-US" altLang="ko-KR" dirty="0">
              <a:solidFill>
                <a:srgbClr val="11111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4. flatten (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평탄화</a:t>
            </a:r>
            <a:r>
              <a:rPr lang="en-US" altLang="ko-KR" dirty="0">
                <a:solidFill>
                  <a:srgbClr val="111111"/>
                </a:solidFill>
                <a:latin typeface="+mn-ea"/>
              </a:rPr>
              <a:t>)</a:t>
            </a:r>
            <a:endParaRPr lang="ko-KR" altLang="en-US" dirty="0">
              <a:solidFill>
                <a:srgbClr val="11111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5. zip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을 이용한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5-1. </a:t>
            </a:r>
            <a:r>
              <a:rPr lang="ko-KR" altLang="en-US" sz="2000" dirty="0">
                <a:latin typeface="+mj-ea"/>
                <a:ea typeface="+mj-ea"/>
              </a:rPr>
              <a:t>다차원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50140-7B02-1573-E725-B0CFD3078F67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F3FFF-F526-C4A5-43C3-ADB1FDFEBF2C}"/>
              </a:ext>
            </a:extLst>
          </p:cNvPr>
          <p:cNvSpPr txBox="1"/>
          <p:nvPr/>
        </p:nvSpPr>
        <p:spPr>
          <a:xfrm>
            <a:off x="3228702" y="1267211"/>
            <a:ext cx="715191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다음과 같이 </a:t>
            </a:r>
            <a:r>
              <a:rPr lang="ko-KR" altLang="en-US" dirty="0" err="1">
                <a:highlight>
                  <a:srgbClr val="00FFFF"/>
                </a:highlight>
              </a:rPr>
              <a:t>extend</a:t>
            </a:r>
            <a:r>
              <a:rPr lang="ko-KR" altLang="en-US" dirty="0">
                <a:highlight>
                  <a:srgbClr val="00FFFF"/>
                </a:highlight>
              </a:rPr>
              <a:t>() 연산자</a:t>
            </a:r>
            <a:r>
              <a:rPr lang="ko-KR" altLang="en-US" dirty="0"/>
              <a:t>를 이용하여 두개의 리스트를 하나로 합칠 수 있습니다.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+ 연산자와 다르게 새로운 리스트를 </a:t>
            </a:r>
            <a:r>
              <a:rPr lang="ko-KR" altLang="en-US" dirty="0" err="1"/>
              <a:t>리턴하지</a:t>
            </a:r>
            <a:r>
              <a:rPr lang="ko-KR" altLang="en-US" dirty="0"/>
              <a:t> 않고, </a:t>
            </a:r>
            <a:r>
              <a:rPr lang="ko-KR" altLang="en-US" dirty="0">
                <a:highlight>
                  <a:srgbClr val="00FFFF"/>
                </a:highlight>
              </a:rPr>
              <a:t>list1에 list2의 내용이 추가</a:t>
            </a:r>
            <a:r>
              <a:rPr lang="ko-KR" altLang="en-US" dirty="0"/>
              <a:t>됩니다.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0A4337-1F84-BC34-8153-3FCDF0E4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66" y="2395915"/>
            <a:ext cx="2514951" cy="1638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8CE510-2FE4-A7DA-47E9-519C6F49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66" y="4444882"/>
            <a:ext cx="2419688" cy="54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ABD032-4704-025B-D696-ADE24D1AAFCB}"/>
              </a:ext>
            </a:extLst>
          </p:cNvPr>
          <p:cNvSpPr txBox="1"/>
          <p:nvPr/>
        </p:nvSpPr>
        <p:spPr>
          <a:xfrm>
            <a:off x="3358066" y="4137105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output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60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97979-C178-CD30-2253-7E7943B6763A}"/>
              </a:ext>
            </a:extLst>
          </p:cNvPr>
          <p:cNvSpPr txBox="1"/>
          <p:nvPr/>
        </p:nvSpPr>
        <p:spPr>
          <a:xfrm>
            <a:off x="377559" y="1913542"/>
            <a:ext cx="2409155" cy="21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1. + 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연산자를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2. extend ()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j-ea"/>
                <a:ea typeface="+mj-ea"/>
              </a:rPr>
              <a:t>3. map ()</a:t>
            </a:r>
            <a:r>
              <a:rPr lang="ko-KR" altLang="en-US" dirty="0">
                <a:solidFill>
                  <a:srgbClr val="111111"/>
                </a:solidFill>
                <a:latin typeface="+mj-ea"/>
                <a:ea typeface="+mj-ea"/>
              </a:rPr>
              <a:t>을 이용한 방법</a:t>
            </a:r>
            <a:endParaRPr lang="en-US" altLang="ko-KR" dirty="0">
              <a:solidFill>
                <a:srgbClr val="11111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4. flatten (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평탄화</a:t>
            </a:r>
            <a:r>
              <a:rPr lang="en-US" altLang="ko-KR" dirty="0">
                <a:solidFill>
                  <a:srgbClr val="111111"/>
                </a:solidFill>
                <a:latin typeface="+mn-ea"/>
              </a:rPr>
              <a:t>)</a:t>
            </a:r>
            <a:endParaRPr lang="ko-KR" altLang="en-US" dirty="0">
              <a:solidFill>
                <a:srgbClr val="11111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5. zip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을 이용한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5-1. </a:t>
            </a:r>
            <a:r>
              <a:rPr lang="ko-KR" altLang="en-US" sz="2000" dirty="0">
                <a:latin typeface="+mj-ea"/>
                <a:ea typeface="+mj-ea"/>
              </a:rPr>
              <a:t>다차원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50140-7B02-1573-E725-B0CFD3078F67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419EF-532E-8147-BB75-64F65AAC8DDD}"/>
              </a:ext>
            </a:extLst>
          </p:cNvPr>
          <p:cNvSpPr txBox="1"/>
          <p:nvPr/>
        </p:nvSpPr>
        <p:spPr>
          <a:xfrm>
            <a:off x="3332178" y="1391270"/>
            <a:ext cx="8311181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다음과 같이 list1과 list2로 </a:t>
            </a:r>
            <a:r>
              <a:rPr lang="ko-KR" altLang="en-US" dirty="0" err="1"/>
              <a:t>merged_list처럼</a:t>
            </a:r>
            <a:r>
              <a:rPr lang="ko-KR" altLang="en-US" dirty="0"/>
              <a:t> </a:t>
            </a:r>
            <a:r>
              <a:rPr lang="ko-KR" altLang="en-US" dirty="0" err="1"/>
              <a:t>만드려고</a:t>
            </a:r>
            <a:r>
              <a:rPr lang="ko-KR" altLang="en-US" dirty="0"/>
              <a:t> 할 때는</a:t>
            </a:r>
            <a:r>
              <a:rPr lang="en-US" altLang="ko-KR" dirty="0"/>
              <a:t> </a:t>
            </a:r>
            <a:r>
              <a:rPr lang="ko-KR" altLang="en-US" dirty="0" err="1">
                <a:highlight>
                  <a:srgbClr val="00FFFF"/>
                </a:highlight>
              </a:rPr>
              <a:t>map</a:t>
            </a:r>
            <a:r>
              <a:rPr lang="ko-KR" altLang="en-US" dirty="0">
                <a:highlight>
                  <a:srgbClr val="00FFFF"/>
                </a:highlight>
              </a:rPr>
              <a:t>()</a:t>
            </a:r>
            <a:r>
              <a:rPr lang="ko-KR" altLang="en-US" dirty="0"/>
              <a:t>을 사용할 수 있습니다.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00FFFF"/>
                </a:highlight>
              </a:rPr>
              <a:t>같은 위치의 </a:t>
            </a:r>
            <a:r>
              <a:rPr lang="ko-KR" altLang="en-US" dirty="0" err="1">
                <a:highlight>
                  <a:srgbClr val="00FFFF"/>
                </a:highlight>
              </a:rPr>
              <a:t>list끼리</a:t>
            </a:r>
            <a:r>
              <a:rPr lang="ko-KR" altLang="en-US" dirty="0">
                <a:highlight>
                  <a:srgbClr val="00FFFF"/>
                </a:highlight>
              </a:rPr>
              <a:t> 병합</a:t>
            </a:r>
            <a:r>
              <a:rPr lang="ko-KR" altLang="en-US" dirty="0"/>
              <a:t>됩니다.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360332-11D7-32CF-093A-8493B9C5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78" y="2464780"/>
            <a:ext cx="4848902" cy="15718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EB7710-3AE6-43BD-9F4B-8C343F49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78" y="4549235"/>
            <a:ext cx="4744112" cy="562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799EC7-D842-497F-ABED-CF9E2206E634}"/>
              </a:ext>
            </a:extLst>
          </p:cNvPr>
          <p:cNvSpPr txBox="1"/>
          <p:nvPr/>
        </p:nvSpPr>
        <p:spPr>
          <a:xfrm>
            <a:off x="3246673" y="4241458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output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A86B8E-D0B0-7D92-5E5F-A46F783E4400}"/>
              </a:ext>
            </a:extLst>
          </p:cNvPr>
          <p:cNvSpPr/>
          <p:nvPr/>
        </p:nvSpPr>
        <p:spPr>
          <a:xfrm>
            <a:off x="4275909" y="2573454"/>
            <a:ext cx="862149" cy="600891"/>
          </a:xfrm>
          <a:prstGeom prst="rect">
            <a:avLst/>
          </a:prstGeom>
          <a:noFill/>
          <a:ln w="38100">
            <a:solidFill>
              <a:srgbClr val="00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8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97979-C178-CD30-2253-7E7943B6763A}"/>
              </a:ext>
            </a:extLst>
          </p:cNvPr>
          <p:cNvSpPr txBox="1"/>
          <p:nvPr/>
        </p:nvSpPr>
        <p:spPr>
          <a:xfrm>
            <a:off x="377559" y="1913542"/>
            <a:ext cx="2409155" cy="21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1. + 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연산자를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2. extend ()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3. map ()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을 이용한 방법</a:t>
            </a:r>
            <a:endParaRPr lang="en-US" altLang="ko-KR" dirty="0">
              <a:solidFill>
                <a:srgbClr val="11111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j-ea"/>
                <a:ea typeface="+mj-ea"/>
              </a:rPr>
              <a:t>4. flatten (</a:t>
            </a:r>
            <a:r>
              <a:rPr lang="ko-KR" altLang="en-US" dirty="0">
                <a:solidFill>
                  <a:srgbClr val="111111"/>
                </a:solidFill>
                <a:latin typeface="+mj-ea"/>
                <a:ea typeface="+mj-ea"/>
              </a:rPr>
              <a:t>평탄화</a:t>
            </a:r>
            <a:r>
              <a:rPr lang="en-US" altLang="ko-KR" dirty="0">
                <a:solidFill>
                  <a:srgbClr val="111111"/>
                </a:solidFill>
                <a:latin typeface="+mj-ea"/>
                <a:ea typeface="+mj-ea"/>
              </a:rPr>
              <a:t>)</a:t>
            </a:r>
            <a:endParaRPr lang="ko-KR" altLang="en-US" dirty="0">
              <a:solidFill>
                <a:srgbClr val="11111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5. zip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을 이용한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5-1. </a:t>
            </a:r>
            <a:r>
              <a:rPr lang="ko-KR" altLang="en-US" sz="2000" dirty="0">
                <a:latin typeface="+mj-ea"/>
                <a:ea typeface="+mj-ea"/>
              </a:rPr>
              <a:t>다차원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50140-7B02-1573-E725-B0CFD3078F67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F450B-B1EA-1484-E799-857901E05478}"/>
              </a:ext>
            </a:extLst>
          </p:cNvPr>
          <p:cNvSpPr txBox="1"/>
          <p:nvPr/>
        </p:nvSpPr>
        <p:spPr>
          <a:xfrm>
            <a:off x="3131881" y="1451877"/>
            <a:ext cx="877273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위의 예제에서, </a:t>
            </a:r>
            <a:r>
              <a:rPr lang="ko-KR" altLang="en-US" dirty="0">
                <a:highlight>
                  <a:srgbClr val="00FFFF"/>
                </a:highlight>
              </a:rPr>
              <a:t>내부 리스트의 모든 데이터를 하나의 리스트로 </a:t>
            </a:r>
            <a:r>
              <a:rPr lang="ko-KR" altLang="en-US" dirty="0" err="1">
                <a:highlight>
                  <a:srgbClr val="00FFFF"/>
                </a:highlight>
              </a:rPr>
              <a:t>만드려면</a:t>
            </a:r>
            <a:r>
              <a:rPr lang="ko-KR" altLang="en-US" dirty="0">
                <a:highlight>
                  <a:srgbClr val="00FFFF"/>
                </a:highlight>
              </a:rPr>
              <a:t>(</a:t>
            </a:r>
            <a:r>
              <a:rPr lang="ko-KR" altLang="en-US" dirty="0" err="1">
                <a:highlight>
                  <a:srgbClr val="00FFFF"/>
                </a:highlight>
              </a:rPr>
              <a:t>flatten</a:t>
            </a:r>
            <a:r>
              <a:rPr lang="ko-KR" altLang="en-US" dirty="0">
                <a:highlight>
                  <a:srgbClr val="00FFFF"/>
                </a:highlight>
              </a:rPr>
              <a:t>) </a:t>
            </a:r>
            <a:r>
              <a:rPr lang="ko-KR" altLang="en-US" dirty="0" err="1">
                <a:highlight>
                  <a:srgbClr val="00FFFF"/>
                </a:highlight>
              </a:rPr>
              <a:t>itertools</a:t>
            </a:r>
            <a:r>
              <a:rPr lang="ko-KR" altLang="en-US" dirty="0" err="1"/>
              <a:t>를</a:t>
            </a:r>
            <a:r>
              <a:rPr lang="ko-KR" altLang="en-US" dirty="0"/>
              <a:t> 이용하면 됩니다. 평탄화를 적용하려면 </a:t>
            </a:r>
            <a:r>
              <a:rPr lang="ko-KR" altLang="en-US" dirty="0" err="1"/>
              <a:t>chain</a:t>
            </a:r>
            <a:r>
              <a:rPr lang="ko-KR" altLang="en-US" dirty="0"/>
              <a:t>(*list3)</a:t>
            </a:r>
            <a:r>
              <a:rPr lang="ko-KR" altLang="en-US" dirty="0" err="1"/>
              <a:t>처럼</a:t>
            </a:r>
            <a:r>
              <a:rPr lang="ko-KR" altLang="en-US" dirty="0"/>
              <a:t> *</a:t>
            </a:r>
            <a:r>
              <a:rPr lang="ko-KR" altLang="en-US" dirty="0" err="1"/>
              <a:t>를</a:t>
            </a:r>
            <a:r>
              <a:rPr lang="ko-KR" altLang="en-US" dirty="0"/>
              <a:t> 리스트에 붙여주어야 합니다.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64CDC5-48A0-7D24-E322-15158F0A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37" y="2505047"/>
            <a:ext cx="4696480" cy="2353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BFEA4F-F003-2474-9A5D-16A85D37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37" y="5324196"/>
            <a:ext cx="4172532" cy="48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D4CE62-9EB2-55C1-B3A8-96497900C507}"/>
              </a:ext>
            </a:extLst>
          </p:cNvPr>
          <p:cNvSpPr txBox="1"/>
          <p:nvPr/>
        </p:nvSpPr>
        <p:spPr>
          <a:xfrm>
            <a:off x="3124232" y="3777101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output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628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97979-C178-CD30-2253-7E7943B6763A}"/>
              </a:ext>
            </a:extLst>
          </p:cNvPr>
          <p:cNvSpPr txBox="1"/>
          <p:nvPr/>
        </p:nvSpPr>
        <p:spPr>
          <a:xfrm>
            <a:off x="377559" y="1913542"/>
            <a:ext cx="2409155" cy="21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1. + 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연산자를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2. extend ()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를 이용한 방법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3. map ()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을 이용한 방법</a:t>
            </a:r>
            <a:endParaRPr lang="en-US" altLang="ko-KR" dirty="0">
              <a:solidFill>
                <a:srgbClr val="11111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n-ea"/>
              </a:rPr>
              <a:t>4. flatten (</a:t>
            </a:r>
            <a:r>
              <a:rPr lang="ko-KR" altLang="en-US" dirty="0">
                <a:solidFill>
                  <a:srgbClr val="111111"/>
                </a:solidFill>
                <a:latin typeface="+mn-ea"/>
              </a:rPr>
              <a:t>평탄화</a:t>
            </a:r>
            <a:r>
              <a:rPr lang="en-US" altLang="ko-KR" dirty="0">
                <a:solidFill>
                  <a:srgbClr val="111111"/>
                </a:solidFill>
                <a:latin typeface="+mn-ea"/>
              </a:rPr>
              <a:t>)</a:t>
            </a:r>
            <a:endParaRPr lang="ko-KR" altLang="en-US" dirty="0">
              <a:solidFill>
                <a:srgbClr val="11111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111111"/>
                </a:solidFill>
                <a:latin typeface="+mj-ea"/>
                <a:ea typeface="+mj-ea"/>
              </a:rPr>
              <a:t>5. zip</a:t>
            </a:r>
            <a:r>
              <a:rPr lang="ko-KR" altLang="en-US" dirty="0">
                <a:solidFill>
                  <a:srgbClr val="111111"/>
                </a:solidFill>
                <a:latin typeface="+mj-ea"/>
                <a:ea typeface="+mj-ea"/>
              </a:rPr>
              <a:t>을 이용한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5-1. </a:t>
            </a:r>
            <a:r>
              <a:rPr lang="ko-KR" altLang="en-US" sz="2000" dirty="0">
                <a:latin typeface="+mj-ea"/>
                <a:ea typeface="+mj-ea"/>
              </a:rPr>
              <a:t>다차원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50140-7B02-1573-E725-B0CFD3078F67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55190-A4E9-EAB1-9425-D9EE56BB3A8E}"/>
              </a:ext>
            </a:extLst>
          </p:cNvPr>
          <p:cNvSpPr txBox="1"/>
          <p:nvPr/>
        </p:nvSpPr>
        <p:spPr>
          <a:xfrm>
            <a:off x="3124232" y="4399636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output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5F491-8711-251A-098E-6D34F7C4364D}"/>
              </a:ext>
            </a:extLst>
          </p:cNvPr>
          <p:cNvSpPr txBox="1"/>
          <p:nvPr/>
        </p:nvSpPr>
        <p:spPr>
          <a:xfrm>
            <a:off x="3131882" y="1354936"/>
            <a:ext cx="826981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다음과 같이 list1과 list2로 </a:t>
            </a:r>
            <a:r>
              <a:rPr lang="ko-KR" altLang="en-US" dirty="0" err="1"/>
              <a:t>merged_list처럼</a:t>
            </a:r>
            <a:r>
              <a:rPr lang="ko-KR" altLang="en-US" dirty="0"/>
              <a:t> </a:t>
            </a:r>
            <a:r>
              <a:rPr lang="ko-KR" altLang="en-US" dirty="0" err="1"/>
              <a:t>만드려고</a:t>
            </a:r>
            <a:r>
              <a:rPr lang="ko-KR" altLang="en-US" dirty="0"/>
              <a:t> 할 때는 </a:t>
            </a:r>
            <a:r>
              <a:rPr lang="ko-KR" altLang="en-US" dirty="0" err="1"/>
              <a:t>zip</a:t>
            </a:r>
            <a:r>
              <a:rPr lang="ko-KR" altLang="en-US" dirty="0"/>
              <a:t>()을 사용할 수 있습니다.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00FFFF"/>
                </a:highlight>
              </a:rPr>
              <a:t>단순히 동일한 위치의 </a:t>
            </a:r>
            <a:r>
              <a:rPr lang="ko-KR" altLang="en-US" dirty="0" err="1">
                <a:highlight>
                  <a:srgbClr val="00FFFF"/>
                </a:highlight>
              </a:rPr>
              <a:t>list를</a:t>
            </a:r>
            <a:r>
              <a:rPr lang="ko-KR" altLang="en-US" dirty="0">
                <a:highlight>
                  <a:srgbClr val="00FFFF"/>
                </a:highlight>
              </a:rPr>
              <a:t> 하나의 </a:t>
            </a:r>
            <a:r>
              <a:rPr lang="ko-KR" altLang="en-US" dirty="0" err="1">
                <a:highlight>
                  <a:srgbClr val="00FFFF"/>
                </a:highlight>
              </a:rPr>
              <a:t>tuple로</a:t>
            </a:r>
            <a:r>
              <a:rPr lang="ko-KR" altLang="en-US" dirty="0">
                <a:highlight>
                  <a:srgbClr val="00FFFF"/>
                </a:highlight>
              </a:rPr>
              <a:t> 묶어줍</a:t>
            </a:r>
            <a:r>
              <a:rPr lang="ko-KR" altLang="en-US" dirty="0"/>
              <a:t>니다.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C42AA8-EB61-A965-0942-B15FFC17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48" y="2474441"/>
            <a:ext cx="3677163" cy="1543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04AA1B-CAE3-E1FB-6CB7-E43D6DE5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48" y="4740070"/>
            <a:ext cx="5953956" cy="4572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47BAE-B7B7-1C42-DB51-7186276B1DEC}"/>
              </a:ext>
            </a:extLst>
          </p:cNvPr>
          <p:cNvSpPr/>
          <p:nvPr/>
        </p:nvSpPr>
        <p:spPr>
          <a:xfrm>
            <a:off x="3997235" y="2583370"/>
            <a:ext cx="862149" cy="600891"/>
          </a:xfrm>
          <a:prstGeom prst="rect">
            <a:avLst/>
          </a:prstGeom>
          <a:solidFill>
            <a:srgbClr val="FFFFFF">
              <a:alpha val="1176"/>
            </a:srgbClr>
          </a:solidFill>
          <a:ln w="38100">
            <a:solidFill>
              <a:srgbClr val="00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6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5012C-52B9-EC57-EC6D-DFB080B4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8A278EB-5AAC-EE4B-DD97-90379603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8002" y="1384663"/>
            <a:ext cx="3430450" cy="34800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j-ea"/>
                <a:ea typeface="+mj-ea"/>
              </a:rPr>
              <a:t>1.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slicing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1-1. </a:t>
            </a:r>
            <a:r>
              <a:rPr lang="ko-KR" altLang="en-US" sz="1600" dirty="0" err="1"/>
              <a:t>슬라이싱</a:t>
            </a:r>
            <a:r>
              <a:rPr lang="ko-KR" altLang="en-US" sz="1600" dirty="0"/>
              <a:t> 문법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j-ea"/>
                <a:ea typeface="+mj-ea"/>
              </a:rPr>
              <a:t>2. </a:t>
            </a:r>
            <a:r>
              <a:rPr lang="ko-KR" altLang="en-US" sz="1600" dirty="0">
                <a:latin typeface="+mj-ea"/>
                <a:ea typeface="+mj-ea"/>
              </a:rPr>
              <a:t>다차원 리스트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2-1. </a:t>
            </a:r>
            <a:r>
              <a:rPr lang="ko-KR" altLang="en-US" sz="1600" dirty="0"/>
              <a:t>다차원 리스트의 </a:t>
            </a:r>
            <a:r>
              <a:rPr lang="ko-KR" altLang="en-US" sz="1600" dirty="0" err="1"/>
              <a:t>슬라이싱</a:t>
            </a:r>
            <a:endParaRPr lang="ko-KR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2-1-1. </a:t>
            </a:r>
            <a:r>
              <a:rPr lang="ko-KR" altLang="en-US" sz="1600" dirty="0"/>
              <a:t>리스트 </a:t>
            </a:r>
            <a:r>
              <a:rPr lang="ko-KR" altLang="en-US" sz="1600" dirty="0" err="1"/>
              <a:t>컴프리헨션</a:t>
            </a:r>
            <a:r>
              <a:rPr lang="ko-KR" altLang="en-US" sz="1600" dirty="0"/>
              <a:t> 사용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2-1-2. [][][]…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1C535-C4B7-253F-45E3-FDEABD05118F}"/>
              </a:ext>
            </a:extLst>
          </p:cNvPr>
          <p:cNvSpPr txBox="1"/>
          <p:nvPr/>
        </p:nvSpPr>
        <p:spPr>
          <a:xfrm>
            <a:off x="7143979" y="2147029"/>
            <a:ext cx="5147017" cy="2321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+mn-ea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n-ea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latin typeface="+mn-ea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>
                <a:latin typeface="+mn-ea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>
                <a:latin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en-US" altLang="ko-KR" dirty="0" err="1">
                <a:latin typeface="+mj-ea"/>
                <a:ea typeface="+mj-ea"/>
              </a:rPr>
              <a:t>numpy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   +)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3-1. </a:t>
            </a:r>
            <a:r>
              <a:rPr lang="en-US" altLang="ko-KR" dirty="0" err="1"/>
              <a:t>numpy</a:t>
            </a:r>
            <a:r>
              <a:rPr lang="ko-KR" altLang="en-US" dirty="0"/>
              <a:t>의 인덱싱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3-2.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3-3. </a:t>
            </a:r>
            <a:r>
              <a:rPr lang="ko-KR" altLang="en-US" dirty="0"/>
              <a:t>리스트의 </a:t>
            </a:r>
            <a:r>
              <a:rPr lang="ko-KR" altLang="en-US" dirty="0" err="1"/>
              <a:t>슬라이싱과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ko-KR" altLang="en-US" dirty="0" err="1"/>
              <a:t>슬라이싱</a:t>
            </a:r>
            <a:r>
              <a:rPr lang="ko-KR" altLang="en-US" dirty="0"/>
              <a:t>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en-US" altLang="ko-KR" dirty="0" err="1">
                <a:latin typeface="+mj-ea"/>
                <a:ea typeface="+mj-ea"/>
              </a:rPr>
              <a:t>dataframe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   4-1. </a:t>
            </a:r>
            <a:r>
              <a:rPr lang="en-US" altLang="ko-KR" dirty="0" err="1"/>
              <a:t>dataframe</a:t>
            </a:r>
            <a:r>
              <a:rPr lang="ko-KR" altLang="en-US" dirty="0"/>
              <a:t>의 기본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4-2. </a:t>
            </a:r>
            <a:r>
              <a:rPr lang="ko-KR" altLang="en-US" dirty="0"/>
              <a:t>특정 행이나 열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0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5-2.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DC97-44E9-7784-9E77-2821126AA6D1}"/>
              </a:ext>
            </a:extLst>
          </p:cNvPr>
          <p:cNvSpPr txBox="1"/>
          <p:nvPr/>
        </p:nvSpPr>
        <p:spPr>
          <a:xfrm>
            <a:off x="222494" y="1837388"/>
            <a:ext cx="2599084" cy="279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42729"/>
                </a:solidFill>
                <a:effectLst/>
                <a:latin typeface="+mj-ea"/>
                <a:ea typeface="+mj-ea"/>
              </a:rPr>
              <a:t>numpy.concatenate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altLang="ko-KR" sz="1100" b="1" i="0" dirty="0">
              <a:solidFill>
                <a:srgbClr val="242729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1. 1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차원 배열 합치기</a:t>
            </a:r>
            <a:endParaRPr lang="en-US" altLang="ko-KR" b="1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2. 2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3. 3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4.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축</a:t>
            </a: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개념 이해하기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5.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음수 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81383-FF35-F37D-0521-E4045382ADCA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89FB7-51E8-7EE6-5BFB-9D77A8B999EB}"/>
              </a:ext>
            </a:extLst>
          </p:cNvPr>
          <p:cNvSpPr txBox="1"/>
          <p:nvPr/>
        </p:nvSpPr>
        <p:spPr>
          <a:xfrm>
            <a:off x="3280954" y="1354936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ighlight>
                  <a:srgbClr val="00FFFF"/>
                </a:highlight>
                <a:latin typeface="+mj-ea"/>
                <a:ea typeface="+mj-ea"/>
              </a:rPr>
              <a:t>numpy.concatenate</a:t>
            </a:r>
            <a:r>
              <a:rPr lang="ko-KR" altLang="en-US" dirty="0">
                <a:highlight>
                  <a:srgbClr val="00FFFF"/>
                </a:highlight>
                <a:latin typeface="+mj-ea"/>
                <a:ea typeface="+mj-ea"/>
              </a:rPr>
              <a:t>((</a:t>
            </a:r>
            <a:r>
              <a:rPr lang="ko-KR" altLang="en-US" dirty="0" err="1">
                <a:highlight>
                  <a:srgbClr val="00FFFF"/>
                </a:highlight>
                <a:latin typeface="+mj-ea"/>
                <a:ea typeface="+mj-ea"/>
              </a:rPr>
              <a:t>A</a:t>
            </a:r>
            <a:r>
              <a:rPr lang="ko-KR" altLang="en-US" dirty="0">
                <a:highlight>
                  <a:srgbClr val="00FFFF"/>
                </a:highlight>
                <a:latin typeface="+mj-ea"/>
                <a:ea typeface="+mj-ea"/>
              </a:rPr>
              <a:t>, </a:t>
            </a:r>
            <a:r>
              <a:rPr lang="ko-KR" altLang="en-US" dirty="0" err="1">
                <a:highlight>
                  <a:srgbClr val="00FFFF"/>
                </a:highlight>
                <a:latin typeface="+mj-ea"/>
                <a:ea typeface="+mj-ea"/>
              </a:rPr>
              <a:t>B</a:t>
            </a:r>
            <a:r>
              <a:rPr lang="ko-KR" altLang="en-US" dirty="0">
                <a:highlight>
                  <a:srgbClr val="00FFFF"/>
                </a:highlight>
                <a:latin typeface="+mj-ea"/>
                <a:ea typeface="+mj-ea"/>
              </a:rPr>
              <a:t>))</a:t>
            </a:r>
            <a:r>
              <a:rPr lang="ko-KR" altLang="en-US" dirty="0"/>
              <a:t>는 배열 </a:t>
            </a:r>
            <a:r>
              <a:rPr lang="ko-KR" altLang="en-US" dirty="0" err="1"/>
              <a:t>A와</a:t>
            </a:r>
            <a:r>
              <a:rPr lang="ko-KR" altLang="en-US" dirty="0"/>
              <a:t> </a:t>
            </a:r>
            <a:r>
              <a:rPr lang="ko-KR" altLang="en-US" dirty="0" err="1"/>
              <a:t>B를</a:t>
            </a:r>
            <a:r>
              <a:rPr lang="ko-KR" altLang="en-US" dirty="0"/>
              <a:t> 하나의 배열로 합칩니다.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CDA433-06DD-6745-278D-B2C21132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18" y="2003423"/>
            <a:ext cx="3858163" cy="21148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ED3A41-11E4-076D-D3AB-0B5F82D3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18" y="4646665"/>
            <a:ext cx="1609950" cy="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7FD62-CFE9-622F-833C-BFC92DF2497D}"/>
              </a:ext>
            </a:extLst>
          </p:cNvPr>
          <p:cNvSpPr txBox="1"/>
          <p:nvPr/>
        </p:nvSpPr>
        <p:spPr>
          <a:xfrm>
            <a:off x="3280954" y="4397423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output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9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5-2.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DC97-44E9-7784-9E77-2821126AA6D1}"/>
              </a:ext>
            </a:extLst>
          </p:cNvPr>
          <p:cNvSpPr txBox="1"/>
          <p:nvPr/>
        </p:nvSpPr>
        <p:spPr>
          <a:xfrm>
            <a:off x="222494" y="1837388"/>
            <a:ext cx="2599084" cy="279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42729"/>
                </a:solidFill>
                <a:effectLst/>
                <a:latin typeface="+mj-ea"/>
                <a:ea typeface="+mj-ea"/>
              </a:rPr>
              <a:t>numpy.concatenate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altLang="ko-KR" sz="1100" b="1" i="0" dirty="0">
              <a:solidFill>
                <a:srgbClr val="242729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1. 1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2. 2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차원 배열 합치기</a:t>
            </a: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(1/2)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3. 3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4.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축</a:t>
            </a: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개념 이해하기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5.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음수 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A Simple Explanation of NumPy Axes (With Examples)">
            <a:extLst>
              <a:ext uri="{FF2B5EF4-FFF2-40B4-BE49-F238E27FC236}">
                <a16:creationId xmlns:a16="http://schemas.microsoft.com/office/drawing/2014/main" id="{567ED14C-BD05-8BC3-1E78-2797CBA8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38" y="2367476"/>
            <a:ext cx="5949762" cy="24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D23278-CFD5-2952-78B2-E72DECC4E7B0}"/>
              </a:ext>
            </a:extLst>
          </p:cNvPr>
          <p:cNvSpPr txBox="1"/>
          <p:nvPr/>
        </p:nvSpPr>
        <p:spPr>
          <a:xfrm>
            <a:off x="3594462" y="1514222"/>
            <a:ext cx="2501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+mj-ea"/>
                <a:ea typeface="+mj-ea"/>
              </a:rPr>
              <a:t>axis=0 -&gt; 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행 추가</a:t>
            </a:r>
            <a:endParaRPr lang="ko-KR" altLang="en-US" sz="2000" b="0" i="0" dirty="0">
              <a:effectLst/>
              <a:latin typeface="+mj-ea"/>
              <a:ea typeface="+mj-ea"/>
            </a:endParaRPr>
          </a:p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a</a:t>
            </a:r>
            <a:r>
              <a:rPr lang="en-US" altLang="ko-KR" sz="2000" b="1" i="0" dirty="0">
                <a:effectLst/>
                <a:latin typeface="+mj-ea"/>
                <a:ea typeface="+mj-ea"/>
              </a:rPr>
              <a:t>xis=1 -&gt; 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열 추가</a:t>
            </a:r>
            <a:endParaRPr lang="ko-KR" altLang="en-US" sz="2000" b="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757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5-2.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DC97-44E9-7784-9E77-2821126AA6D1}"/>
              </a:ext>
            </a:extLst>
          </p:cNvPr>
          <p:cNvSpPr txBox="1"/>
          <p:nvPr/>
        </p:nvSpPr>
        <p:spPr>
          <a:xfrm>
            <a:off x="222494" y="1837388"/>
            <a:ext cx="2599084" cy="279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42729"/>
                </a:solidFill>
                <a:effectLst/>
                <a:latin typeface="+mj-ea"/>
                <a:ea typeface="+mj-ea"/>
              </a:rPr>
              <a:t>numpy.concatenate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altLang="ko-KR" sz="1100" b="1" i="0" dirty="0">
              <a:solidFill>
                <a:srgbClr val="242729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1. 1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2. 2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차원 배열 합치기</a:t>
            </a: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(2/2)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3. 3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4.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축</a:t>
            </a: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개념 이해하기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5.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음수 축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4EF544-7C66-C073-D6B2-349D28E1AD93}"/>
              </a:ext>
            </a:extLst>
          </p:cNvPr>
          <p:cNvGrpSpPr/>
          <p:nvPr/>
        </p:nvGrpSpPr>
        <p:grpSpPr>
          <a:xfrm>
            <a:off x="3498457" y="1275840"/>
            <a:ext cx="3124636" cy="5254062"/>
            <a:chOff x="3317970" y="1279263"/>
            <a:chExt cx="3124636" cy="52540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C1D1A81-B78A-E108-D23B-DD3DAB03E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7970" y="1790471"/>
              <a:ext cx="3124636" cy="16385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2D214E-DACA-A80C-9BF5-48F1715C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106" y="3570876"/>
              <a:ext cx="1414364" cy="29624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CCD38-AFCF-B5F2-E08A-7C6ADD31573F}"/>
                </a:ext>
              </a:extLst>
            </p:cNvPr>
            <p:cNvSpPr txBox="1"/>
            <p:nvPr/>
          </p:nvSpPr>
          <p:spPr>
            <a:xfrm>
              <a:off x="4356297" y="1279263"/>
              <a:ext cx="1047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42729"/>
                  </a:solidFill>
                  <a:latin typeface="+mj-ea"/>
                  <a:ea typeface="+mj-ea"/>
                </a:rPr>
                <a:t>axis=0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2D502D-929B-9F64-4CC3-DFA1187EEDEE}"/>
              </a:ext>
            </a:extLst>
          </p:cNvPr>
          <p:cNvGrpSpPr/>
          <p:nvPr/>
        </p:nvGrpSpPr>
        <p:grpSpPr>
          <a:xfrm>
            <a:off x="7877122" y="1249179"/>
            <a:ext cx="3497828" cy="5280723"/>
            <a:chOff x="6659380" y="1279263"/>
            <a:chExt cx="3497828" cy="52807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601DCA-5098-43C9-DEA8-5AF2031EE82D}"/>
                </a:ext>
              </a:extLst>
            </p:cNvPr>
            <p:cNvSpPr txBox="1"/>
            <p:nvPr/>
          </p:nvSpPr>
          <p:spPr>
            <a:xfrm>
              <a:off x="7884303" y="1279263"/>
              <a:ext cx="1047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42729"/>
                  </a:solidFill>
                  <a:latin typeface="+mj-ea"/>
                  <a:ea typeface="+mj-ea"/>
                </a:rPr>
                <a:t>axis=1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872D6C-E842-3FB1-E38F-4C97828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9380" y="1794464"/>
              <a:ext cx="3497828" cy="14625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5330E8D-4335-9CDC-E408-EC0AF1BE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2244" y="3432993"/>
              <a:ext cx="1992100" cy="3126993"/>
            </a:xfrm>
            <a:prstGeom prst="rect">
              <a:avLst/>
            </a:prstGeom>
          </p:spPr>
        </p:pic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A9D083-AF45-FE2A-7800-A27B78B3092A}"/>
              </a:ext>
            </a:extLst>
          </p:cNvPr>
          <p:cNvCxnSpPr>
            <a:cxnSpLocks/>
          </p:cNvCxnSpPr>
          <p:nvPr/>
        </p:nvCxnSpPr>
        <p:spPr>
          <a:xfrm>
            <a:off x="7250107" y="2029097"/>
            <a:ext cx="0" cy="3875072"/>
          </a:xfrm>
          <a:prstGeom prst="line">
            <a:avLst/>
          </a:prstGeom>
          <a:ln w="7620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50CB7-B270-D9E3-F333-371AF3A79451}"/>
              </a:ext>
            </a:extLst>
          </p:cNvPr>
          <p:cNvSpPr txBox="1"/>
          <p:nvPr/>
        </p:nvSpPr>
        <p:spPr>
          <a:xfrm>
            <a:off x="3115515" y="1221993"/>
            <a:ext cx="104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7236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5-2.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DC97-44E9-7784-9E77-2821126AA6D1}"/>
              </a:ext>
            </a:extLst>
          </p:cNvPr>
          <p:cNvSpPr txBox="1"/>
          <p:nvPr/>
        </p:nvSpPr>
        <p:spPr>
          <a:xfrm>
            <a:off x="222494" y="1837388"/>
            <a:ext cx="2599084" cy="279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42729"/>
                </a:solidFill>
                <a:effectLst/>
                <a:latin typeface="+mj-ea"/>
                <a:ea typeface="+mj-ea"/>
              </a:rPr>
              <a:t>numpy.concatenate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altLang="ko-KR" sz="1100" b="1" i="0" dirty="0">
              <a:solidFill>
                <a:srgbClr val="242729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1. 1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2. 2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3. 3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차원 배열 합치기</a:t>
            </a:r>
            <a:endParaRPr lang="en-US" altLang="ko-KR" b="1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4.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축</a:t>
            </a: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개념 이해하기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5.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음수 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50CB7-B270-D9E3-F333-371AF3A79451}"/>
              </a:ext>
            </a:extLst>
          </p:cNvPr>
          <p:cNvSpPr txBox="1"/>
          <p:nvPr/>
        </p:nvSpPr>
        <p:spPr>
          <a:xfrm>
            <a:off x="3202601" y="2296149"/>
            <a:ext cx="104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1A8DC9-B825-3CD7-9350-F47C7D5E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72" y="2992490"/>
            <a:ext cx="1617686" cy="24487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D90397-7606-57DC-088F-31589572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02" y="1590305"/>
            <a:ext cx="1871980" cy="25578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0F9EFF-3150-9C6E-B214-A3054388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34" y="1500236"/>
            <a:ext cx="2307460" cy="25588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72A42C1-C9D1-1FA4-FD5C-55DC229CD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386" y="4719760"/>
            <a:ext cx="3523991" cy="1443041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31164DA-C62C-FF5B-C02E-408C1FC86BDC}"/>
              </a:ext>
            </a:extLst>
          </p:cNvPr>
          <p:cNvSpPr/>
          <p:nvPr/>
        </p:nvSpPr>
        <p:spPr>
          <a:xfrm>
            <a:off x="5189770" y="3852024"/>
            <a:ext cx="874919" cy="592183"/>
          </a:xfrm>
          <a:prstGeom prst="rightArrow">
            <a:avLst>
              <a:gd name="adj1" fmla="val 39706"/>
              <a:gd name="adj2" fmla="val 651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F5701C-1F0B-1B9E-8533-BE9A8A3C12C8}"/>
              </a:ext>
            </a:extLst>
          </p:cNvPr>
          <p:cNvSpPr txBox="1"/>
          <p:nvPr/>
        </p:nvSpPr>
        <p:spPr>
          <a:xfrm>
            <a:off x="6202410" y="1278093"/>
            <a:ext cx="104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42729"/>
                </a:solidFill>
                <a:latin typeface="+mj-ea"/>
                <a:ea typeface="+mj-ea"/>
              </a:rPr>
              <a:t>axis=0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AFB898-3321-2FBD-1346-1B30D3E5D5CF}"/>
              </a:ext>
            </a:extLst>
          </p:cNvPr>
          <p:cNvSpPr txBox="1"/>
          <p:nvPr/>
        </p:nvSpPr>
        <p:spPr>
          <a:xfrm>
            <a:off x="8513934" y="1278093"/>
            <a:ext cx="104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42729"/>
                </a:solidFill>
                <a:latin typeface="+mj-ea"/>
                <a:ea typeface="+mj-ea"/>
              </a:rPr>
              <a:t>axis=1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6696B-8F7B-A814-ADFF-B2EB336165DD}"/>
              </a:ext>
            </a:extLst>
          </p:cNvPr>
          <p:cNvSpPr txBox="1"/>
          <p:nvPr/>
        </p:nvSpPr>
        <p:spPr>
          <a:xfrm>
            <a:off x="6314401" y="4439477"/>
            <a:ext cx="104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42729"/>
                </a:solidFill>
                <a:latin typeface="+mj-ea"/>
                <a:ea typeface="+mj-ea"/>
              </a:rPr>
              <a:t>axis=2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14DD4-641A-E57A-F082-73C68B3CADD0}"/>
              </a:ext>
            </a:extLst>
          </p:cNvPr>
          <p:cNvSpPr txBox="1"/>
          <p:nvPr/>
        </p:nvSpPr>
        <p:spPr>
          <a:xfrm>
            <a:off x="3537096" y="1252293"/>
            <a:ext cx="2501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a</a:t>
            </a:r>
            <a:r>
              <a:rPr lang="en-US" altLang="ko-KR" sz="2000" b="1" i="0" dirty="0">
                <a:effectLst/>
                <a:latin typeface="+mj-ea"/>
                <a:ea typeface="+mj-ea"/>
              </a:rPr>
              <a:t>xis=0-&gt;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높이 추가</a:t>
            </a:r>
          </a:p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+mj-ea"/>
                <a:ea typeface="+mj-ea"/>
              </a:rPr>
              <a:t>axis=1-&gt;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행 추가</a:t>
            </a:r>
          </a:p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a</a:t>
            </a:r>
            <a:r>
              <a:rPr lang="en-US" altLang="ko-KR" sz="2000" b="1" i="0" dirty="0">
                <a:effectLst/>
                <a:latin typeface="+mj-ea"/>
                <a:ea typeface="+mj-ea"/>
              </a:rPr>
              <a:t>xis=2-&gt;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열 추가</a:t>
            </a:r>
          </a:p>
        </p:txBody>
      </p:sp>
    </p:spTree>
    <p:extLst>
      <p:ext uri="{BB962C8B-B14F-4D97-AF65-F5344CB8AC3E}">
        <p14:creationId xmlns:p14="http://schemas.microsoft.com/office/powerpoint/2010/main" val="1219580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5-2.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DC97-44E9-7784-9E77-2821126AA6D1}"/>
              </a:ext>
            </a:extLst>
          </p:cNvPr>
          <p:cNvSpPr txBox="1"/>
          <p:nvPr/>
        </p:nvSpPr>
        <p:spPr>
          <a:xfrm>
            <a:off x="222494" y="1837388"/>
            <a:ext cx="2599084" cy="278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42729"/>
                </a:solidFill>
                <a:effectLst/>
                <a:latin typeface="+mj-ea"/>
                <a:ea typeface="+mj-ea"/>
              </a:rPr>
              <a:t>numpy.concatenate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altLang="ko-KR" sz="1100" b="1" i="0" dirty="0">
              <a:solidFill>
                <a:srgbClr val="242729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1. 1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2. 2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3. 3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축</a:t>
            </a: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개념 이해하기</a:t>
            </a:r>
            <a:endParaRPr lang="en-US" altLang="ko-KR" b="1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5.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음수 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0F0FC-AC37-F0CA-C0E4-A95E78B7C5E0}"/>
              </a:ext>
            </a:extLst>
          </p:cNvPr>
          <p:cNvSpPr txBox="1"/>
          <p:nvPr/>
        </p:nvSpPr>
        <p:spPr>
          <a:xfrm>
            <a:off x="3272243" y="1397635"/>
            <a:ext cx="81708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차원 이상이 되면 더이상 행렬개념으로는 이해할 수가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배열에 대한 생각을 바꿔봅시다</a:t>
            </a:r>
            <a:r>
              <a:rPr lang="en-US" altLang="ko-KR" dirty="0"/>
              <a:t>. </a:t>
            </a:r>
            <a:r>
              <a:rPr lang="ko-KR" altLang="en-US" dirty="0"/>
              <a:t>배열은 단지 리스트의 중첩입니다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축은 단지 가장 바깥 리스트에서 안쪽리스트 순으로 </a:t>
            </a:r>
            <a:r>
              <a:rPr lang="en-US" altLang="ko-KR" dirty="0"/>
              <a:t>0</a:t>
            </a:r>
            <a:r>
              <a:rPr lang="ko-KR" altLang="en-US" dirty="0"/>
              <a:t>부터 이름을 붙인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예를 들어 다음과 같은 배열이 있을 때,</a:t>
            </a:r>
          </a:p>
          <a:p>
            <a:endParaRPr lang="ko-KR" altLang="en-US" dirty="0"/>
          </a:p>
          <a:p>
            <a:r>
              <a:rPr lang="ko-KR" altLang="en-US" dirty="0"/>
              <a:t>[ [[1,2],[3,4]] , [[5,6],[7,8]] ]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00FFFF"/>
                </a:highlight>
              </a:rPr>
              <a:t>axis0은 [[1,2],[3,4]] -&gt; [[5,6],[7,8]]로 진행되는 방향입니다.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00FFFF"/>
                </a:highlight>
              </a:rPr>
              <a:t>axis1은 [1,2] -&gt; [3,4] 또는 [5,6] -&gt; [7,8]로 진행되는 방향입니다.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00FFFF"/>
                </a:highlight>
              </a:rPr>
              <a:t>axis2는 1-&gt;2 또는 3-&gt;4 또는 5-&gt;6 또는 7-&gt;8로 진행되는 방향입니다.</a:t>
            </a:r>
          </a:p>
          <a:p>
            <a:endParaRPr lang="ko-KR" altLang="en-US" dirty="0"/>
          </a:p>
          <a:p>
            <a:r>
              <a:rPr lang="ko-KR" altLang="en-US" dirty="0"/>
              <a:t>이런 방식으로 이해한다면 차원이 4차원 이상으로 높아져도 축 개념을 잡을 수 있습니다.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23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5-2.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DC97-44E9-7784-9E77-2821126AA6D1}"/>
              </a:ext>
            </a:extLst>
          </p:cNvPr>
          <p:cNvSpPr txBox="1"/>
          <p:nvPr/>
        </p:nvSpPr>
        <p:spPr>
          <a:xfrm>
            <a:off x="222494" y="1837388"/>
            <a:ext cx="2599084" cy="278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42729"/>
                </a:solidFill>
                <a:effectLst/>
                <a:latin typeface="+mj-ea"/>
                <a:ea typeface="+mj-ea"/>
              </a:rPr>
              <a:t>numpy.concatenate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altLang="ko-KR" sz="1100" b="1" i="0" dirty="0">
              <a:solidFill>
                <a:srgbClr val="242729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1. 1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2. 2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3. 3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차원 배열 합치기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4.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축</a:t>
            </a:r>
            <a:r>
              <a:rPr lang="en-US" altLang="ko-KR" dirty="0">
                <a:solidFill>
                  <a:srgbClr val="242729"/>
                </a:solidFill>
                <a:latin typeface="프리젠테이션 4 Regular" pitchFamily="2" charset="-127"/>
              </a:rPr>
              <a:t> </a:t>
            </a:r>
            <a:r>
              <a:rPr lang="ko-KR" altLang="en-US" dirty="0">
                <a:solidFill>
                  <a:srgbClr val="242729"/>
                </a:solidFill>
                <a:latin typeface="프리젠테이션 4 Regular" pitchFamily="2" charset="-127"/>
              </a:rPr>
              <a:t>개념 이해하기</a:t>
            </a:r>
            <a:endParaRPr lang="en-US" altLang="ko-KR" dirty="0">
              <a:solidFill>
                <a:srgbClr val="242729"/>
              </a:solidFill>
              <a:latin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729"/>
                </a:solidFill>
                <a:latin typeface="+mj-ea"/>
                <a:ea typeface="+mj-ea"/>
              </a:rPr>
              <a:t>5. </a:t>
            </a:r>
            <a:r>
              <a:rPr lang="ko-KR" altLang="en-US" b="1" dirty="0">
                <a:solidFill>
                  <a:srgbClr val="242729"/>
                </a:solidFill>
                <a:latin typeface="+mj-ea"/>
                <a:ea typeface="+mj-ea"/>
              </a:rPr>
              <a:t>음수 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2926081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F326-B48A-8B33-CB2B-3B96D67A0A4E}"/>
              </a:ext>
            </a:extLst>
          </p:cNvPr>
          <p:cNvSpPr txBox="1"/>
          <p:nvPr/>
        </p:nvSpPr>
        <p:spPr>
          <a:xfrm>
            <a:off x="3394166" y="1580515"/>
            <a:ext cx="6196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음수 축 인덱스는 배열의 차원을 뒤에서부터 세는 방식으로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 배열에서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4FB40-69A0-F60E-84B7-9121ED0212BD}"/>
              </a:ext>
            </a:extLst>
          </p:cNvPr>
          <p:cNvSpPr txBox="1"/>
          <p:nvPr/>
        </p:nvSpPr>
        <p:spPr>
          <a:xfrm>
            <a:off x="3742508" y="2834723"/>
            <a:ext cx="2501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+mj-ea"/>
                <a:ea typeface="+mj-ea"/>
              </a:rPr>
              <a:t>axis0-&gt;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높이 추가</a:t>
            </a:r>
          </a:p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a</a:t>
            </a:r>
            <a:r>
              <a:rPr lang="en-US" altLang="ko-KR" sz="2000" b="1" i="0" dirty="0">
                <a:effectLst/>
                <a:latin typeface="+mj-ea"/>
                <a:ea typeface="+mj-ea"/>
              </a:rPr>
              <a:t>xis1-&gt;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행 추가</a:t>
            </a:r>
          </a:p>
          <a:p>
            <a:pPr marL="342900" indent="-342900" algn="l" latinLnBrk="1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+mj-ea"/>
                <a:ea typeface="+mj-ea"/>
              </a:rPr>
              <a:t>axis2-&gt;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열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EF841-93BE-4477-99C1-22E65E3F4421}"/>
              </a:ext>
            </a:extLst>
          </p:cNvPr>
          <p:cNvSpPr txBox="1"/>
          <p:nvPr/>
        </p:nvSpPr>
        <p:spPr>
          <a:xfrm>
            <a:off x="6102531" y="2834722"/>
            <a:ext cx="2501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2000" b="1" i="0" dirty="0">
                <a:effectLst/>
                <a:latin typeface="+mj-ea"/>
                <a:ea typeface="+mj-ea"/>
              </a:rPr>
              <a:t>==      axis=-3</a:t>
            </a:r>
            <a:endParaRPr lang="ko-KR" altLang="en-US" sz="2000" b="1" i="0" dirty="0">
              <a:effectLst/>
              <a:latin typeface="+mj-ea"/>
              <a:ea typeface="+mj-ea"/>
            </a:endParaRPr>
          </a:p>
          <a:p>
            <a:pPr algn="l" latinLnBrk="1"/>
            <a:r>
              <a:rPr lang="en-US" altLang="ko-KR" sz="2000" b="1" dirty="0">
                <a:latin typeface="+mj-ea"/>
                <a:ea typeface="+mj-ea"/>
              </a:rPr>
              <a:t>==      a</a:t>
            </a:r>
            <a:r>
              <a:rPr lang="en-US" altLang="ko-KR" sz="2000" b="1" i="0" dirty="0">
                <a:effectLst/>
                <a:latin typeface="+mj-ea"/>
                <a:ea typeface="+mj-ea"/>
              </a:rPr>
              <a:t>xis=-2</a:t>
            </a:r>
          </a:p>
          <a:p>
            <a:pPr algn="l" latinLnBrk="1"/>
            <a:r>
              <a:rPr lang="en-US" altLang="ko-KR" sz="2000" b="1" i="0" dirty="0">
                <a:effectLst/>
                <a:latin typeface="+mj-ea"/>
                <a:ea typeface="+mj-ea"/>
              </a:rPr>
              <a:t>==      axis=-1</a:t>
            </a:r>
            <a:endParaRPr lang="ko-KR" altLang="en-US" sz="2000" b="1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5-3.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B2892A-C49D-CAF1-FADB-C75DF106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249" y="1354936"/>
            <a:ext cx="6011114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2D648-3774-7B5E-6990-21303BBE1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99" y="3644378"/>
            <a:ext cx="1457528" cy="2286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7C33C7-44D2-D88C-5C81-FAB7A581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21" y="3737973"/>
            <a:ext cx="2924583" cy="943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6CE03E-E21F-7584-BE0B-8C089DF3D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21" y="5047010"/>
            <a:ext cx="2907410" cy="101597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961F074-3CF5-BCE7-4DDD-FFD8EE4F00B1}"/>
              </a:ext>
            </a:extLst>
          </p:cNvPr>
          <p:cNvSpPr/>
          <p:nvPr/>
        </p:nvSpPr>
        <p:spPr>
          <a:xfrm>
            <a:off x="5987039" y="4254340"/>
            <a:ext cx="874919" cy="592183"/>
          </a:xfrm>
          <a:prstGeom prst="rightArrow">
            <a:avLst>
              <a:gd name="adj1" fmla="val 39706"/>
              <a:gd name="adj2" fmla="val 651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CDE1D-B7BB-C8B7-CC9E-148D34A3A9A3}"/>
              </a:ext>
            </a:extLst>
          </p:cNvPr>
          <p:cNvSpPr txBox="1"/>
          <p:nvPr/>
        </p:nvSpPr>
        <p:spPr>
          <a:xfrm>
            <a:off x="7161709" y="2699605"/>
            <a:ext cx="4655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df_ab</a:t>
            </a:r>
            <a:r>
              <a:rPr lang="en-US" altLang="ko-KR" dirty="0"/>
              <a:t>(right)</a:t>
            </a:r>
            <a:r>
              <a:rPr lang="ko-KR" altLang="en-US" dirty="0"/>
              <a:t>에 </a:t>
            </a:r>
            <a:r>
              <a:rPr lang="en-US" altLang="ko-KR" dirty="0" err="1"/>
              <a:t>df_ac</a:t>
            </a:r>
            <a:r>
              <a:rPr lang="en-US" altLang="ko-KR" dirty="0"/>
              <a:t>(left) </a:t>
            </a:r>
            <a:r>
              <a:rPr lang="ko-KR" altLang="en-US" dirty="0"/>
              <a:t>결합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00FFFF"/>
                </a:highlight>
              </a:rPr>
              <a:t>공통되는 열 이름을 키로 하여 결합 처리가 이루어짐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E1390-44B1-114B-BC8B-E14B77F1F9C8}"/>
              </a:ext>
            </a:extLst>
          </p:cNvPr>
          <p:cNvSpPr txBox="1"/>
          <p:nvPr/>
        </p:nvSpPr>
        <p:spPr>
          <a:xfrm>
            <a:off x="7266214" y="3449292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3"/>
                </a:solidFill>
                <a:latin typeface="+mj-ea"/>
                <a:ea typeface="+mj-ea"/>
              </a:rPr>
              <a:t>방법 </a:t>
            </a:r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1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A0792-8DF7-A374-D2B2-75635B2BDC68}"/>
              </a:ext>
            </a:extLst>
          </p:cNvPr>
          <p:cNvSpPr txBox="1"/>
          <p:nvPr/>
        </p:nvSpPr>
        <p:spPr>
          <a:xfrm>
            <a:off x="7266214" y="4744903"/>
            <a:ext cx="760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3"/>
                </a:solidFill>
                <a:latin typeface="+mj-ea"/>
                <a:ea typeface="+mj-ea"/>
              </a:rPr>
              <a:t>방법 </a:t>
            </a:r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04568-05E9-31A5-BC3E-67FCC55CF2B0}"/>
              </a:ext>
            </a:extLst>
          </p:cNvPr>
          <p:cNvSpPr txBox="1"/>
          <p:nvPr/>
        </p:nvSpPr>
        <p:spPr>
          <a:xfrm>
            <a:off x="3923379" y="3121158"/>
            <a:ext cx="1281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3"/>
                </a:solidFill>
                <a:latin typeface="+mj-ea"/>
                <a:ea typeface="+mj-ea"/>
              </a:rPr>
              <a:t>원본 </a:t>
            </a:r>
            <a:r>
              <a:rPr lang="en-US" altLang="ko-KR" sz="1400" dirty="0" err="1">
                <a:solidFill>
                  <a:schemeClr val="accent3"/>
                </a:solidFill>
                <a:latin typeface="+mj-ea"/>
                <a:ea typeface="+mj-ea"/>
              </a:rPr>
              <a:t>dataframe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353BA-B0E9-04E2-DD19-C5817FDF7898}"/>
              </a:ext>
            </a:extLst>
          </p:cNvPr>
          <p:cNvSpPr txBox="1"/>
          <p:nvPr/>
        </p:nvSpPr>
        <p:spPr>
          <a:xfrm>
            <a:off x="192678" y="1591325"/>
            <a:ext cx="3055619" cy="34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1.</a:t>
            </a:r>
            <a:r>
              <a:rPr lang="ko-KR" altLang="en-US" dirty="0" err="1">
                <a:latin typeface="+mj-ea"/>
                <a:ea typeface="+mj-ea"/>
              </a:rPr>
              <a:t>merg</a:t>
            </a:r>
            <a:r>
              <a:rPr lang="en-US" altLang="ko-KR" dirty="0">
                <a:latin typeface="+mj-ea"/>
                <a:ea typeface="+mj-ea"/>
              </a:rPr>
              <a:t>e()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1.1 </a:t>
            </a:r>
            <a:r>
              <a:rPr lang="ko-KR" altLang="en-US" dirty="0">
                <a:latin typeface="+mj-ea"/>
                <a:ea typeface="+mj-ea"/>
              </a:rPr>
              <a:t>기본적인 사용법</a:t>
            </a:r>
            <a:endParaRPr lang="en-US" altLang="ko-KR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2.2 </a:t>
            </a:r>
            <a:r>
              <a:rPr lang="ko-KR" altLang="en-US" dirty="0">
                <a:latin typeface="+mn-ea"/>
              </a:rPr>
              <a:t>파라미터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키가 되는 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how  : </a:t>
            </a:r>
            <a:r>
              <a:rPr lang="ko-KR" altLang="en-US" sz="1400" dirty="0"/>
              <a:t>결합 방법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/>
              <a:t>left_index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right_index</a:t>
            </a:r>
            <a:r>
              <a:rPr lang="en-US" altLang="ko-KR" sz="1400" dirty="0"/>
              <a:t> 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en-US" sz="1400" dirty="0"/>
              <a:t>행</a:t>
            </a:r>
            <a:r>
              <a:rPr lang="en-US" altLang="ko-KR" sz="1400" dirty="0"/>
              <a:t>(</a:t>
            </a:r>
            <a:r>
              <a:rPr lang="ko-KR" altLang="en-US" sz="1400" dirty="0"/>
              <a:t>인덱스</a:t>
            </a:r>
            <a:r>
              <a:rPr lang="en-US" altLang="ko-KR" sz="1400" dirty="0"/>
              <a:t>)</a:t>
            </a:r>
            <a:r>
              <a:rPr lang="ko-KR" altLang="en-US" sz="1400" dirty="0"/>
              <a:t>를 키로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join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concat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3F3624-386F-D3F6-B45E-AA53A6563643}"/>
              </a:ext>
            </a:extLst>
          </p:cNvPr>
          <p:cNvSpPr/>
          <p:nvPr/>
        </p:nvSpPr>
        <p:spPr>
          <a:xfrm flipH="1">
            <a:off x="3248297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3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5-3.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887DC-155F-1ED7-FDC2-36829020330B}"/>
              </a:ext>
            </a:extLst>
          </p:cNvPr>
          <p:cNvSpPr txBox="1"/>
          <p:nvPr/>
        </p:nvSpPr>
        <p:spPr>
          <a:xfrm>
            <a:off x="3862249" y="1391270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</a:t>
            </a:r>
            <a:r>
              <a:rPr lang="ko-KR" altLang="en-US" dirty="0"/>
              <a:t> 파라미터는 생략해도 문제는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AC294-6CA3-5B20-B540-91581327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249" y="2076091"/>
            <a:ext cx="3705742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B54B1-43EE-E30C-C6A1-5FCB68B2F8F4}"/>
              </a:ext>
            </a:extLst>
          </p:cNvPr>
          <p:cNvSpPr txBox="1"/>
          <p:nvPr/>
        </p:nvSpPr>
        <p:spPr>
          <a:xfrm>
            <a:off x="3862249" y="3169073"/>
            <a:ext cx="180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‘a’</a:t>
            </a:r>
            <a:r>
              <a:rPr lang="ko-KR" altLang="en-US" dirty="0"/>
              <a:t>열을 키로 결합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46B42-6C97-2AAD-850F-E7F58A12C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582" y="2025913"/>
            <a:ext cx="1457528" cy="2286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557B47-9559-845F-7001-142C3377542E}"/>
              </a:ext>
            </a:extLst>
          </p:cNvPr>
          <p:cNvSpPr txBox="1"/>
          <p:nvPr/>
        </p:nvSpPr>
        <p:spPr>
          <a:xfrm>
            <a:off x="10365622" y="1453185"/>
            <a:ext cx="1281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3"/>
                </a:solidFill>
                <a:latin typeface="+mj-ea"/>
                <a:ea typeface="+mj-ea"/>
              </a:rPr>
              <a:t>원본 </a:t>
            </a:r>
            <a:r>
              <a:rPr lang="en-US" altLang="ko-KR" sz="1400" dirty="0" err="1">
                <a:solidFill>
                  <a:schemeClr val="accent3"/>
                </a:solidFill>
                <a:latin typeface="+mj-ea"/>
                <a:ea typeface="+mj-ea"/>
              </a:rPr>
              <a:t>dataframe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B951A3-7D20-9E90-5535-E928F692E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582" y="4437902"/>
            <a:ext cx="1486107" cy="1114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3B70F9-C8C0-200F-495E-4A98195BA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249" y="4517198"/>
            <a:ext cx="5725324" cy="1000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E2C06C-534C-AB67-80C3-53A86BAB9D8D}"/>
              </a:ext>
            </a:extLst>
          </p:cNvPr>
          <p:cNvSpPr txBox="1"/>
          <p:nvPr/>
        </p:nvSpPr>
        <p:spPr>
          <a:xfrm>
            <a:off x="3862249" y="3665901"/>
            <a:ext cx="6196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right_on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오른쪽 </a:t>
            </a:r>
            <a:r>
              <a:rPr lang="en-US" altLang="ko-KR" dirty="0" err="1">
                <a:latin typeface="+mn-ea"/>
              </a:rPr>
              <a:t>dataframe</a:t>
            </a:r>
            <a:r>
              <a:rPr lang="ko-KR" altLang="en-US" dirty="0">
                <a:latin typeface="+mn-ea"/>
              </a:rPr>
              <a:t>의 키가 되는 열 설정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Left_on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왼쪽 </a:t>
            </a:r>
            <a:r>
              <a:rPr lang="en-US" altLang="ko-KR" dirty="0" err="1">
                <a:latin typeface="+mn-ea"/>
              </a:rPr>
              <a:t>dataframe</a:t>
            </a:r>
            <a:r>
              <a:rPr lang="ko-KR" altLang="en-US" dirty="0">
                <a:latin typeface="+mn-ea"/>
              </a:rPr>
              <a:t>의 키가 되는 열 설정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2BCB3-CA38-AD9C-3E88-E470D055CA05}"/>
              </a:ext>
            </a:extLst>
          </p:cNvPr>
          <p:cNvSpPr txBox="1"/>
          <p:nvPr/>
        </p:nvSpPr>
        <p:spPr>
          <a:xfrm>
            <a:off x="3862248" y="5613192"/>
            <a:ext cx="2904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 err="1"/>
              <a:t>df_ab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‘a’</a:t>
            </a:r>
            <a:r>
              <a:rPr lang="ko-KR" altLang="en-US" dirty="0"/>
              <a:t>열을 키로 결합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/>
              <a:t>df_ac</a:t>
            </a:r>
            <a:r>
              <a:rPr lang="en-US" altLang="ko-KR" dirty="0"/>
              <a:t>_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‘a_’</a:t>
            </a:r>
            <a:r>
              <a:rPr lang="ko-KR" altLang="en-US" dirty="0"/>
              <a:t>열을 키로 결합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39258-5CEF-ADA7-2AC3-AF30ADFD25A5}"/>
              </a:ext>
            </a:extLst>
          </p:cNvPr>
          <p:cNvSpPr/>
          <p:nvPr/>
        </p:nvSpPr>
        <p:spPr>
          <a:xfrm>
            <a:off x="10894423" y="2256724"/>
            <a:ext cx="418012" cy="781526"/>
          </a:xfrm>
          <a:prstGeom prst="rect">
            <a:avLst/>
          </a:prstGeom>
          <a:solidFill>
            <a:srgbClr val="FFFFFF">
              <a:alpha val="1176"/>
            </a:srgbClr>
          </a:solidFill>
          <a:ln w="38100">
            <a:solidFill>
              <a:srgbClr val="00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A65ACA-0FBA-B27A-0762-DDF1C98B8CA1}"/>
              </a:ext>
            </a:extLst>
          </p:cNvPr>
          <p:cNvSpPr/>
          <p:nvPr/>
        </p:nvSpPr>
        <p:spPr>
          <a:xfrm>
            <a:off x="10894423" y="4735937"/>
            <a:ext cx="418012" cy="781526"/>
          </a:xfrm>
          <a:prstGeom prst="rect">
            <a:avLst/>
          </a:prstGeom>
          <a:solidFill>
            <a:srgbClr val="FFFFFF">
              <a:alpha val="1176"/>
            </a:srgbClr>
          </a:solidFill>
          <a:ln w="38100">
            <a:solidFill>
              <a:srgbClr val="00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8AA7C-C234-D7EB-0E0F-A9EDACB97DA1}"/>
              </a:ext>
            </a:extLst>
          </p:cNvPr>
          <p:cNvSpPr/>
          <p:nvPr/>
        </p:nvSpPr>
        <p:spPr>
          <a:xfrm>
            <a:off x="10894423" y="3353739"/>
            <a:ext cx="418012" cy="781526"/>
          </a:xfrm>
          <a:prstGeom prst="rect">
            <a:avLst/>
          </a:prstGeom>
          <a:solidFill>
            <a:srgbClr val="FFFFFF">
              <a:alpha val="1176"/>
            </a:srgbClr>
          </a:solidFill>
          <a:ln w="38100">
            <a:solidFill>
              <a:srgbClr val="00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2C5C2-3209-7691-C461-B747BBA8C38F}"/>
              </a:ext>
            </a:extLst>
          </p:cNvPr>
          <p:cNvSpPr txBox="1"/>
          <p:nvPr/>
        </p:nvSpPr>
        <p:spPr>
          <a:xfrm>
            <a:off x="192678" y="1591325"/>
            <a:ext cx="3055619" cy="34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1.</a:t>
            </a:r>
            <a:r>
              <a:rPr lang="ko-KR" altLang="en-US" dirty="0" err="1">
                <a:latin typeface="+mj-ea"/>
                <a:ea typeface="+mj-ea"/>
              </a:rPr>
              <a:t>merg</a:t>
            </a:r>
            <a:r>
              <a:rPr lang="en-US" altLang="ko-KR" dirty="0">
                <a:latin typeface="+mj-ea"/>
                <a:ea typeface="+mj-ea"/>
              </a:rPr>
              <a:t>e()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1.1 </a:t>
            </a:r>
            <a:r>
              <a:rPr lang="ko-KR" altLang="en-US" dirty="0">
                <a:latin typeface="+mn-ea"/>
              </a:rPr>
              <a:t>기본적인 사용법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2.2 </a:t>
            </a:r>
            <a:r>
              <a:rPr lang="ko-KR" altLang="en-US" dirty="0">
                <a:latin typeface="+mj-ea"/>
                <a:ea typeface="+mj-ea"/>
              </a:rPr>
              <a:t>파라미터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키가 되는 열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how  : </a:t>
            </a:r>
            <a:r>
              <a:rPr lang="ko-KR" altLang="en-US" sz="1400" dirty="0"/>
              <a:t>결합 방법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/>
              <a:t>left_index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right_index</a:t>
            </a:r>
            <a:r>
              <a:rPr lang="en-US" altLang="ko-KR" sz="1400" dirty="0"/>
              <a:t> 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en-US" sz="1400" dirty="0"/>
              <a:t>행</a:t>
            </a:r>
            <a:r>
              <a:rPr lang="en-US" altLang="ko-KR" sz="1400" dirty="0"/>
              <a:t>(</a:t>
            </a:r>
            <a:r>
              <a:rPr lang="ko-KR" altLang="en-US" sz="1400" dirty="0"/>
              <a:t>인덱스</a:t>
            </a:r>
            <a:r>
              <a:rPr lang="en-US" altLang="ko-KR" sz="1400" dirty="0"/>
              <a:t>)</a:t>
            </a:r>
            <a:r>
              <a:rPr lang="ko-KR" altLang="en-US" sz="1400" dirty="0"/>
              <a:t>를 키로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join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concat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083C9C-33D2-AB4D-B7EC-8BF629AAF09D}"/>
              </a:ext>
            </a:extLst>
          </p:cNvPr>
          <p:cNvSpPr/>
          <p:nvPr/>
        </p:nvSpPr>
        <p:spPr>
          <a:xfrm flipH="1">
            <a:off x="3248297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3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5-3.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887DC-155F-1ED7-FDC2-36829020330B}"/>
              </a:ext>
            </a:extLst>
          </p:cNvPr>
          <p:cNvSpPr txBox="1"/>
          <p:nvPr/>
        </p:nvSpPr>
        <p:spPr>
          <a:xfrm>
            <a:off x="3862249" y="1391270"/>
            <a:ext cx="6196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(Default) </a:t>
            </a:r>
            <a:r>
              <a:rPr lang="ko-KR" altLang="en-US" dirty="0" err="1"/>
              <a:t>how</a:t>
            </a:r>
            <a:r>
              <a:rPr lang="ko-KR" altLang="en-US" dirty="0"/>
              <a:t>='</a:t>
            </a:r>
            <a:r>
              <a:rPr lang="ko-KR" altLang="en-US" dirty="0" err="1"/>
              <a:t>inner'이다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데이터가 없는 요소는 </a:t>
            </a:r>
            <a:r>
              <a:rPr lang="ko-KR" altLang="en-US" dirty="0" err="1"/>
              <a:t>결손값</a:t>
            </a:r>
            <a:r>
              <a:rPr lang="ko-KR" altLang="en-US" dirty="0"/>
              <a:t> </a:t>
            </a:r>
            <a:r>
              <a:rPr lang="ko-KR" altLang="en-US" dirty="0" err="1"/>
              <a:t>Nan이</a:t>
            </a:r>
            <a:r>
              <a:rPr lang="ko-KR" altLang="en-US" dirty="0"/>
              <a:t> 된다.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FB0C9D-8A8C-B3D1-A30E-EEA2C75A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26" y="2744528"/>
            <a:ext cx="3987138" cy="767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1204DE-8190-9F45-835C-FFC855A7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72" y="4518931"/>
            <a:ext cx="3987134" cy="9600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3238199-2FA0-A2CC-4EE9-FA110E68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85" y="4518931"/>
            <a:ext cx="3987135" cy="9426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67D96C4-44EC-092E-D932-1E9215EAD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186" y="2744528"/>
            <a:ext cx="3987136" cy="11126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A51257-413B-783C-1675-27B8E6501FF3}"/>
              </a:ext>
            </a:extLst>
          </p:cNvPr>
          <p:cNvSpPr txBox="1"/>
          <p:nvPr/>
        </p:nvSpPr>
        <p:spPr>
          <a:xfrm>
            <a:off x="3862249" y="2328592"/>
            <a:ext cx="191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how='inner’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426ECA-1ADA-8DE9-7AD9-F9AA6AC74C57}"/>
              </a:ext>
            </a:extLst>
          </p:cNvPr>
          <p:cNvSpPr txBox="1"/>
          <p:nvPr/>
        </p:nvSpPr>
        <p:spPr>
          <a:xfrm>
            <a:off x="8012185" y="2328592"/>
            <a:ext cx="191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how=‘outer’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1C89B-D1CC-21EC-3208-CA3ACEC51A71}"/>
              </a:ext>
            </a:extLst>
          </p:cNvPr>
          <p:cNvSpPr txBox="1"/>
          <p:nvPr/>
        </p:nvSpPr>
        <p:spPr>
          <a:xfrm>
            <a:off x="8012185" y="4149599"/>
            <a:ext cx="191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how=‘right’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3179B9-C6D4-7448-7533-9C1339DAA613}"/>
              </a:ext>
            </a:extLst>
          </p:cNvPr>
          <p:cNvSpPr txBox="1"/>
          <p:nvPr/>
        </p:nvSpPr>
        <p:spPr>
          <a:xfrm>
            <a:off x="3931426" y="4149599"/>
            <a:ext cx="191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how=‘left’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205C0-0C47-D1D6-AA41-6856F61284B8}"/>
              </a:ext>
            </a:extLst>
          </p:cNvPr>
          <p:cNvSpPr txBox="1"/>
          <p:nvPr/>
        </p:nvSpPr>
        <p:spPr>
          <a:xfrm>
            <a:off x="192678" y="1591325"/>
            <a:ext cx="3055619" cy="34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1.</a:t>
            </a:r>
            <a:r>
              <a:rPr lang="ko-KR" altLang="en-US" dirty="0" err="1">
                <a:latin typeface="+mj-ea"/>
                <a:ea typeface="+mj-ea"/>
              </a:rPr>
              <a:t>merg</a:t>
            </a:r>
            <a:r>
              <a:rPr lang="en-US" altLang="ko-KR" dirty="0">
                <a:latin typeface="+mj-ea"/>
                <a:ea typeface="+mj-ea"/>
              </a:rPr>
              <a:t>e()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1.1 </a:t>
            </a:r>
            <a:r>
              <a:rPr lang="ko-KR" altLang="en-US" dirty="0">
                <a:latin typeface="+mn-ea"/>
              </a:rPr>
              <a:t>기본적인 사용법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2.2 </a:t>
            </a:r>
            <a:r>
              <a:rPr lang="ko-KR" altLang="en-US" dirty="0">
                <a:latin typeface="+mj-ea"/>
                <a:ea typeface="+mj-ea"/>
              </a:rPr>
              <a:t>파라미터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키가 되는 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how  : </a:t>
            </a:r>
            <a:r>
              <a:rPr lang="ko-KR" altLang="en-US" sz="1400" dirty="0">
                <a:latin typeface="+mj-ea"/>
                <a:ea typeface="+mj-ea"/>
              </a:rPr>
              <a:t>결합 방법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/>
              <a:t>left_index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right_index</a:t>
            </a:r>
            <a:r>
              <a:rPr lang="en-US" altLang="ko-KR" sz="1400" dirty="0"/>
              <a:t> 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en-US" sz="1400" dirty="0"/>
              <a:t>행</a:t>
            </a:r>
            <a:r>
              <a:rPr lang="en-US" altLang="ko-KR" sz="1400" dirty="0"/>
              <a:t>(</a:t>
            </a:r>
            <a:r>
              <a:rPr lang="ko-KR" altLang="en-US" sz="1400" dirty="0"/>
              <a:t>인덱스</a:t>
            </a:r>
            <a:r>
              <a:rPr lang="en-US" altLang="ko-KR" sz="1400" dirty="0"/>
              <a:t>)</a:t>
            </a:r>
            <a:r>
              <a:rPr lang="ko-KR" altLang="en-US" sz="1400" dirty="0"/>
              <a:t>를 키로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join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concat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C3404C-21D3-42DB-8C7F-6384AB59E9C5}"/>
              </a:ext>
            </a:extLst>
          </p:cNvPr>
          <p:cNvSpPr/>
          <p:nvPr/>
        </p:nvSpPr>
        <p:spPr>
          <a:xfrm flipH="1">
            <a:off x="3248297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4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5-3.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3248297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90F98-ACE7-B4E5-616C-18C5E615420E}"/>
              </a:ext>
            </a:extLst>
          </p:cNvPr>
          <p:cNvSpPr txBox="1"/>
          <p:nvPr/>
        </p:nvSpPr>
        <p:spPr>
          <a:xfrm>
            <a:off x="192678" y="1591325"/>
            <a:ext cx="3055619" cy="34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1.</a:t>
            </a:r>
            <a:r>
              <a:rPr lang="ko-KR" altLang="en-US" dirty="0" err="1">
                <a:latin typeface="+mj-ea"/>
                <a:ea typeface="+mj-ea"/>
              </a:rPr>
              <a:t>merg</a:t>
            </a:r>
            <a:r>
              <a:rPr lang="en-US" altLang="ko-KR" dirty="0">
                <a:latin typeface="+mj-ea"/>
                <a:ea typeface="+mj-ea"/>
              </a:rPr>
              <a:t>e()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1.1 </a:t>
            </a:r>
            <a:r>
              <a:rPr lang="ko-KR" altLang="en-US" dirty="0">
                <a:latin typeface="+mn-ea"/>
              </a:rPr>
              <a:t>기본적인 사용법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2.2 </a:t>
            </a:r>
            <a:r>
              <a:rPr lang="ko-KR" altLang="en-US" dirty="0">
                <a:latin typeface="+mj-ea"/>
                <a:ea typeface="+mj-ea"/>
              </a:rPr>
              <a:t>파라미터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키가 되는 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how  : </a:t>
            </a:r>
            <a:r>
              <a:rPr lang="ko-KR" altLang="en-US" sz="1400" dirty="0"/>
              <a:t>결합 방법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>
                <a:latin typeface="+mj-ea"/>
                <a:ea typeface="+mj-ea"/>
              </a:rPr>
              <a:t>left_index</a:t>
            </a:r>
            <a:r>
              <a:rPr lang="en-US" altLang="ko-KR" sz="1400" dirty="0">
                <a:latin typeface="+mj-ea"/>
                <a:ea typeface="+mj-ea"/>
              </a:rPr>
              <a:t>, </a:t>
            </a:r>
            <a:r>
              <a:rPr lang="en-US" altLang="ko-KR" sz="1400" dirty="0" err="1">
                <a:latin typeface="+mj-ea"/>
                <a:ea typeface="+mj-ea"/>
              </a:rPr>
              <a:t>right_index</a:t>
            </a:r>
            <a:r>
              <a:rPr lang="en-US" altLang="ko-KR" sz="1400" dirty="0">
                <a:latin typeface="+mj-ea"/>
                <a:ea typeface="+mj-ea"/>
              </a:rPr>
              <a:t> 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     : </a:t>
            </a:r>
            <a:r>
              <a:rPr lang="ko-KR" altLang="en-US" sz="1400" dirty="0">
                <a:latin typeface="+mj-ea"/>
                <a:ea typeface="+mj-ea"/>
              </a:rPr>
              <a:t>행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인덱스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키로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지정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join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concat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36CB64-12C8-580D-50E7-3D6FC3D9B024}"/>
              </a:ext>
            </a:extLst>
          </p:cNvPr>
          <p:cNvGrpSpPr/>
          <p:nvPr/>
        </p:nvGrpSpPr>
        <p:grpSpPr>
          <a:xfrm>
            <a:off x="3877601" y="1722218"/>
            <a:ext cx="7401507" cy="3413563"/>
            <a:chOff x="3687101" y="1176781"/>
            <a:chExt cx="6211167" cy="28645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6ED326-BEC3-73B9-5074-4A9EFC89E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4386"/>
            <a:stretch/>
          </p:blipFill>
          <p:spPr>
            <a:xfrm>
              <a:off x="3687101" y="3084622"/>
              <a:ext cx="6211167" cy="956739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D3364BA-769A-271A-D30F-B088E6549EC1}"/>
                </a:ext>
              </a:extLst>
            </p:cNvPr>
            <p:cNvGrpSpPr/>
            <p:nvPr/>
          </p:nvGrpSpPr>
          <p:grpSpPr>
            <a:xfrm>
              <a:off x="4091512" y="1176781"/>
              <a:ext cx="5592419" cy="2315357"/>
              <a:chOff x="4091512" y="1176781"/>
              <a:chExt cx="5592419" cy="23153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75CBF08-D975-F582-0999-2972D456F5DF}"/>
                  </a:ext>
                </a:extLst>
              </p:cNvPr>
              <p:cNvSpPr/>
              <p:nvPr/>
            </p:nvSpPr>
            <p:spPr>
              <a:xfrm>
                <a:off x="7865972" y="3084622"/>
                <a:ext cx="1817959" cy="407516"/>
              </a:xfrm>
              <a:prstGeom prst="rect">
                <a:avLst/>
              </a:prstGeom>
              <a:solidFill>
                <a:srgbClr val="FFFFFF">
                  <a:alpha val="1176"/>
                </a:srgbClr>
              </a:solidFill>
              <a:ln w="38100">
                <a:solidFill>
                  <a:srgbClr val="00FFFF">
                    <a:alpha val="6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F9A1AD8-4E07-9D35-5E33-C9AB3E8226CC}"/>
                  </a:ext>
                </a:extLst>
              </p:cNvPr>
              <p:cNvGrpSpPr/>
              <p:nvPr/>
            </p:nvGrpSpPr>
            <p:grpSpPr>
              <a:xfrm>
                <a:off x="4091512" y="1591325"/>
                <a:ext cx="1457528" cy="1109173"/>
                <a:chOff x="10426582" y="2025913"/>
                <a:chExt cx="1457528" cy="110917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3A9C2AE3-8822-2B9B-5727-4A90C2FDA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51486"/>
                <a:stretch/>
              </p:blipFill>
              <p:spPr>
                <a:xfrm>
                  <a:off x="10426582" y="2025913"/>
                  <a:ext cx="1457528" cy="1109173"/>
                </a:xfrm>
                <a:prstGeom prst="rect">
                  <a:avLst/>
                </a:prstGeom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F6B882B-B9A4-7E64-0BAF-FCE5A0771F6C}"/>
                    </a:ext>
                  </a:extLst>
                </p:cNvPr>
                <p:cNvSpPr/>
                <p:nvPr/>
              </p:nvSpPr>
              <p:spPr>
                <a:xfrm>
                  <a:off x="10894423" y="2292516"/>
                  <a:ext cx="418012" cy="745734"/>
                </a:xfrm>
                <a:prstGeom prst="rect">
                  <a:avLst/>
                </a:prstGeom>
                <a:solidFill>
                  <a:srgbClr val="FFFFFF">
                    <a:alpha val="1176"/>
                  </a:srgbClr>
                </a:solidFill>
                <a:ln w="38100">
                  <a:solidFill>
                    <a:schemeClr val="accent4"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8FD0FE5-6980-5D6F-FB5D-EDB0AF42A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2757" y="1176781"/>
                <a:ext cx="2603649" cy="1518795"/>
              </a:xfrm>
              <a:prstGeom prst="rect">
                <a:avLst/>
              </a:prstGeom>
            </p:spPr>
          </p:pic>
          <p:cxnSp>
            <p:nvCxnSpPr>
              <p:cNvPr id="30" name="연결선: 구부러짐 29">
                <a:extLst>
                  <a:ext uri="{FF2B5EF4-FFF2-40B4-BE49-F238E27FC236}">
                    <a16:creationId xmlns:a16="http://schemas.microsoft.com/office/drawing/2014/main" id="{C333245A-58D0-C227-1722-68DF8134BF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069834" y="2838385"/>
                <a:ext cx="481012" cy="19539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연결선: 구부러짐 35">
                <a:extLst>
                  <a:ext uri="{FF2B5EF4-FFF2-40B4-BE49-F238E27FC236}">
                    <a16:creationId xmlns:a16="http://schemas.microsoft.com/office/drawing/2014/main" id="{71464DD5-4091-9A2C-3496-EFB6E5D6F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62552" y="2836940"/>
                <a:ext cx="481012" cy="19828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A2730D-FEB1-3697-0AC2-EF64E58AD0A3}"/>
                  </a:ext>
                </a:extLst>
              </p:cNvPr>
              <p:cNvSpPr txBox="1"/>
              <p:nvPr/>
            </p:nvSpPr>
            <p:spPr>
              <a:xfrm>
                <a:off x="4638631" y="2666716"/>
                <a:ext cx="858565" cy="309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latin typeface="+mj-ea"/>
                    <a:ea typeface="+mj-ea"/>
                  </a:rPr>
                  <a:t>left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B27E52-CD24-A121-CEED-7947D05579D9}"/>
                  </a:ext>
                </a:extLst>
              </p:cNvPr>
              <p:cNvSpPr txBox="1"/>
              <p:nvPr/>
            </p:nvSpPr>
            <p:spPr>
              <a:xfrm>
                <a:off x="6539514" y="2666716"/>
                <a:ext cx="858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latin typeface="+mj-ea"/>
                    <a:ea typeface="+mj-ea"/>
                  </a:rPr>
                  <a:t>right</a:t>
                </a: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90A318-C80B-3315-86E7-494E8CDDE958}"/>
              </a:ext>
            </a:extLst>
          </p:cNvPr>
          <p:cNvSpPr/>
          <p:nvPr/>
        </p:nvSpPr>
        <p:spPr>
          <a:xfrm>
            <a:off x="7453678" y="3989822"/>
            <a:ext cx="1290272" cy="440113"/>
          </a:xfrm>
          <a:prstGeom prst="rect">
            <a:avLst/>
          </a:prstGeom>
          <a:solidFill>
            <a:srgbClr val="FFFFFF">
              <a:alpha val="1176"/>
            </a:srgbClr>
          </a:solidFill>
          <a:ln w="38100">
            <a:solidFill>
              <a:schemeClr val="accent4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6990DF-F906-85DE-0CCC-94455A306770}"/>
              </a:ext>
            </a:extLst>
          </p:cNvPr>
          <p:cNvSpPr txBox="1"/>
          <p:nvPr/>
        </p:nvSpPr>
        <p:spPr>
          <a:xfrm>
            <a:off x="4191739" y="3480437"/>
            <a:ext cx="102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accent4"/>
                </a:solidFill>
                <a:latin typeface="+mj-ea"/>
                <a:ea typeface="+mj-ea"/>
              </a:rPr>
              <a:t>열 기준</a:t>
            </a:r>
          </a:p>
        </p:txBody>
      </p:sp>
    </p:spTree>
    <p:extLst>
      <p:ext uri="{BB962C8B-B14F-4D97-AF65-F5344CB8AC3E}">
        <p14:creationId xmlns:p14="http://schemas.microsoft.com/office/powerpoint/2010/main" val="19269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5012C-52B9-EC57-EC6D-DFB080B4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AD0D1-127C-7E32-D7E8-53F4293910C9}"/>
              </a:ext>
            </a:extLst>
          </p:cNvPr>
          <p:cNvSpPr txBox="1"/>
          <p:nvPr/>
        </p:nvSpPr>
        <p:spPr>
          <a:xfrm>
            <a:off x="2963159" y="1130587"/>
            <a:ext cx="537740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/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데이터 합치기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5-1. </a:t>
            </a:r>
            <a:r>
              <a:rPr lang="ko-KR" altLang="en-US" sz="1600" dirty="0">
                <a:solidFill>
                  <a:schemeClr val="accent1"/>
                </a:solidFill>
              </a:rPr>
              <a:t>다차원 리스트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1. + </a:t>
            </a:r>
            <a:r>
              <a:rPr lang="ko-KR" altLang="en-US" sz="1600" b="1" dirty="0">
                <a:solidFill>
                  <a:srgbClr val="111111"/>
                </a:solidFill>
                <a:latin typeface="+mn-ea"/>
              </a:rPr>
              <a:t>연산자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를 이용한 방법</a:t>
            </a:r>
          </a:p>
          <a:p>
            <a:pPr lvl="1"/>
            <a:r>
              <a:rPr lang="en-US" altLang="ko-KR" sz="1600" b="1" i="0" dirty="0">
                <a:solidFill>
                  <a:srgbClr val="111111"/>
                </a:solidFill>
                <a:effectLst/>
                <a:latin typeface="+mn-ea"/>
              </a:rPr>
              <a:t>2. extend ()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를 이용한 방법</a:t>
            </a:r>
          </a:p>
          <a:p>
            <a:pPr lvl="1"/>
            <a:r>
              <a:rPr lang="en-US" altLang="ko-KR" b="1" dirty="0"/>
              <a:t>3. </a:t>
            </a:r>
            <a:r>
              <a:rPr lang="en-US" altLang="ko-KR" sz="1600" b="1" i="0" dirty="0">
                <a:solidFill>
                  <a:srgbClr val="111111"/>
                </a:solidFill>
                <a:effectLst/>
                <a:latin typeface="+mn-ea"/>
              </a:rPr>
              <a:t>map ()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을 이용한 방법</a:t>
            </a:r>
            <a:endParaRPr lang="en-US" altLang="ko-KR" sz="1600" b="0" i="0" dirty="0">
              <a:solidFill>
                <a:srgbClr val="111111"/>
              </a:solidFill>
              <a:effectLst/>
              <a:latin typeface="+mn-ea"/>
            </a:endParaRPr>
          </a:p>
          <a:p>
            <a:pPr lvl="1"/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4. flatten (</a:t>
            </a:r>
            <a:r>
              <a:rPr lang="ko-KR" altLang="en-US" sz="1600" b="1" dirty="0">
                <a:solidFill>
                  <a:srgbClr val="111111"/>
                </a:solidFill>
                <a:latin typeface="+mn-ea"/>
              </a:rPr>
              <a:t>평탄화</a:t>
            </a:r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)</a:t>
            </a:r>
            <a:endParaRPr lang="ko-KR" altLang="en-US" sz="1600" b="1" i="0" dirty="0">
              <a:solidFill>
                <a:srgbClr val="111111"/>
              </a:solidFill>
              <a:effectLst/>
              <a:latin typeface="+mn-ea"/>
            </a:endParaRPr>
          </a:p>
          <a:p>
            <a:pPr lvl="1"/>
            <a:r>
              <a:rPr lang="en-US" altLang="ko-KR" sz="1600" b="1" i="0" dirty="0">
                <a:solidFill>
                  <a:srgbClr val="111111"/>
                </a:solidFill>
                <a:effectLst/>
                <a:latin typeface="+mn-ea"/>
              </a:rPr>
              <a:t>5. zip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을 이용한 방법</a:t>
            </a:r>
            <a:endParaRPr lang="en-US" altLang="ko-KR" sz="1600" b="0" i="0" dirty="0">
              <a:solidFill>
                <a:srgbClr val="111111"/>
              </a:solidFill>
              <a:effectLst/>
              <a:latin typeface="+mn-ea"/>
            </a:endParaRPr>
          </a:p>
          <a:p>
            <a:pPr lvl="1"/>
            <a:endParaRPr lang="ko-KR" altLang="en-US" sz="1600" dirty="0"/>
          </a:p>
          <a:p>
            <a:r>
              <a:rPr lang="ko-KR" altLang="en-US" sz="1600" dirty="0">
                <a:solidFill>
                  <a:schemeClr val="accent1"/>
                </a:solidFill>
              </a:rPr>
              <a:t>    </a:t>
            </a:r>
            <a:r>
              <a:rPr lang="en-US" altLang="ko-KR" sz="1600" dirty="0">
                <a:solidFill>
                  <a:schemeClr val="accent1"/>
                </a:solidFill>
              </a:rPr>
              <a:t>5-2. </a:t>
            </a:r>
            <a:r>
              <a:rPr lang="en-US" altLang="ko-KR" sz="1600" dirty="0" err="1">
                <a:solidFill>
                  <a:schemeClr val="accent1"/>
                </a:solidFill>
              </a:rPr>
              <a:t>numpy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111111"/>
                </a:solidFill>
                <a:latin typeface="+mn-ea"/>
              </a:rPr>
              <a:t>numpy.concatenate</a:t>
            </a:r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1. 1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차원 배열 합치기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2. 2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차원 배열 합치기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3. 3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차원 배열 합치기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축</a:t>
            </a:r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개념 이해하기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5. 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음수 축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</a:t>
            </a:r>
            <a:endParaRPr lang="ko-KR" altLang="en-US" sz="1600" b="1" dirty="0">
              <a:solidFill>
                <a:srgbClr val="11111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9B56E-599A-8C2C-BD8A-DC442C5F7782}"/>
              </a:ext>
            </a:extLst>
          </p:cNvPr>
          <p:cNvSpPr txBox="1"/>
          <p:nvPr/>
        </p:nvSpPr>
        <p:spPr>
          <a:xfrm>
            <a:off x="5936785" y="4507783"/>
            <a:ext cx="3551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6. </a:t>
            </a:r>
            <a:r>
              <a:rPr lang="en-US" altLang="ko-KR" sz="1800" dirty="0" err="1">
                <a:latin typeface="+mj-ea"/>
                <a:ea typeface="+mj-ea"/>
              </a:rPr>
              <a:t>dataframe</a:t>
            </a:r>
            <a:r>
              <a:rPr lang="ko-KR" altLang="en-US" sz="1800" dirty="0">
                <a:latin typeface="+mj-ea"/>
                <a:ea typeface="+mj-ea"/>
              </a:rPr>
              <a:t> 조건에 따라 초기화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/>
          </a:p>
          <a:p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en-US" altLang="ko-KR" sz="1800" dirty="0" err="1">
                <a:latin typeface="+mj-ea"/>
                <a:ea typeface="+mj-ea"/>
              </a:rPr>
              <a:t>Dataframe</a:t>
            </a:r>
            <a:r>
              <a:rPr lang="ko-KR" altLang="en-US" sz="1800" dirty="0">
                <a:latin typeface="+mj-ea"/>
                <a:ea typeface="+mj-ea"/>
              </a:rPr>
              <a:t>에서 </a:t>
            </a:r>
            <a:r>
              <a:rPr lang="ko-KR" altLang="en-US" sz="1800" dirty="0" err="1">
                <a:latin typeface="+mj-ea"/>
                <a:ea typeface="+mj-ea"/>
              </a:rPr>
              <a:t>깊은복사와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 err="1">
                <a:latin typeface="+mj-ea"/>
                <a:ea typeface="+mj-ea"/>
              </a:rPr>
              <a:t>얕은복사</a:t>
            </a:r>
            <a:endParaRPr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6F24D-6D43-7FB7-3E89-18D6E7B1FAB7}"/>
              </a:ext>
            </a:extLst>
          </p:cNvPr>
          <p:cNvSpPr txBox="1"/>
          <p:nvPr/>
        </p:nvSpPr>
        <p:spPr>
          <a:xfrm>
            <a:off x="6096000" y="1606050"/>
            <a:ext cx="526868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5-3. </a:t>
            </a:r>
            <a:r>
              <a:rPr lang="en-US" altLang="ko-KR" sz="1600" dirty="0" err="1">
                <a:solidFill>
                  <a:schemeClr val="accent1"/>
                </a:solidFill>
              </a:rPr>
              <a:t>dataframe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1.</a:t>
            </a:r>
            <a:r>
              <a:rPr lang="ko-KR" altLang="en-US" sz="1600" b="1" dirty="0" err="1">
                <a:solidFill>
                  <a:srgbClr val="111111"/>
                </a:solidFill>
                <a:latin typeface="+mn-ea"/>
              </a:rPr>
              <a:t>merg</a:t>
            </a:r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e()</a:t>
            </a:r>
          </a:p>
          <a:p>
            <a:pPr lvl="2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1.1 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기본적인 사용법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lvl="2"/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2.2 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파라미터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On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 키가 되는 열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how  : </a:t>
            </a:r>
            <a:r>
              <a:rPr lang="ko-KR" altLang="en-US" sz="1600" dirty="0">
                <a:solidFill>
                  <a:srgbClr val="111111"/>
                </a:solidFill>
                <a:latin typeface="+mn-ea"/>
              </a:rPr>
              <a:t>결합 방법</a:t>
            </a:r>
            <a:endParaRPr lang="en-US" altLang="ko-KR" sz="1600" dirty="0">
              <a:solidFill>
                <a:srgbClr val="111111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left_index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right_index</a:t>
            </a:r>
            <a:r>
              <a:rPr lang="en-US" altLang="ko-KR" sz="1600" dirty="0"/>
              <a:t>  :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ko-KR" altLang="en-US" sz="1600" dirty="0"/>
              <a:t>인덱스</a:t>
            </a:r>
            <a:r>
              <a:rPr lang="en-US" altLang="ko-KR" sz="1600" dirty="0"/>
              <a:t>)</a:t>
            </a:r>
            <a:r>
              <a:rPr lang="ko-KR" altLang="en-US" sz="1600" dirty="0"/>
              <a:t>를 키로</a:t>
            </a:r>
            <a:r>
              <a:rPr lang="en-US" altLang="ko-KR" sz="1600" dirty="0"/>
              <a:t> </a:t>
            </a:r>
            <a:r>
              <a:rPr lang="ko-KR" altLang="en-US" sz="1600" dirty="0"/>
              <a:t>지정</a:t>
            </a:r>
            <a:endParaRPr lang="ko-KR" altLang="en-US" sz="1600" dirty="0">
              <a:solidFill>
                <a:srgbClr val="111111"/>
              </a:solidFill>
              <a:latin typeface="+mn-ea"/>
            </a:endParaRPr>
          </a:p>
          <a:p>
            <a:pPr lvl="1"/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2. </a:t>
            </a:r>
            <a:r>
              <a:rPr lang="ko-KR" altLang="en-US" sz="1600" b="1" dirty="0" err="1">
                <a:solidFill>
                  <a:srgbClr val="111111"/>
                </a:solidFill>
                <a:latin typeface="+mn-ea"/>
              </a:rPr>
              <a:t>join</a:t>
            </a:r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()</a:t>
            </a:r>
          </a:p>
          <a:p>
            <a:pPr lvl="1"/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3. </a:t>
            </a:r>
            <a:r>
              <a:rPr lang="en-US" altLang="ko-KR" sz="1600" b="1" dirty="0" err="1">
                <a:solidFill>
                  <a:srgbClr val="111111"/>
                </a:solidFill>
                <a:latin typeface="+mn-ea"/>
              </a:rPr>
              <a:t>concat</a:t>
            </a:r>
            <a:r>
              <a:rPr lang="en-US" altLang="ko-KR" sz="1600" b="1" dirty="0">
                <a:solidFill>
                  <a:srgbClr val="111111"/>
                </a:solidFill>
                <a:latin typeface="+mn-ea"/>
              </a:rPr>
              <a:t>()</a:t>
            </a:r>
            <a:endParaRPr lang="ko-KR" altLang="en-US" sz="1600" b="1" dirty="0">
              <a:solidFill>
                <a:srgbClr val="11111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480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5-3.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3248297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90F98-ACE7-B4E5-616C-18C5E615420E}"/>
              </a:ext>
            </a:extLst>
          </p:cNvPr>
          <p:cNvSpPr txBox="1"/>
          <p:nvPr/>
        </p:nvSpPr>
        <p:spPr>
          <a:xfrm>
            <a:off x="192678" y="1591325"/>
            <a:ext cx="3055619" cy="34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 err="1"/>
              <a:t>merg</a:t>
            </a:r>
            <a:r>
              <a:rPr lang="en-US" altLang="ko-KR" dirty="0"/>
              <a:t>e()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1.1 </a:t>
            </a:r>
            <a:r>
              <a:rPr lang="ko-KR" altLang="en-US" dirty="0">
                <a:latin typeface="+mn-ea"/>
              </a:rPr>
              <a:t>기본적인 사용법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2.2 </a:t>
            </a:r>
            <a:r>
              <a:rPr lang="ko-KR" altLang="en-US" dirty="0">
                <a:latin typeface="+mn-ea"/>
              </a:rPr>
              <a:t>파라미터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키가 되는 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how  : </a:t>
            </a:r>
            <a:r>
              <a:rPr lang="ko-KR" altLang="en-US" sz="1400" dirty="0"/>
              <a:t>결합 방법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/>
              <a:t>left_index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right_index</a:t>
            </a:r>
            <a:r>
              <a:rPr lang="en-US" altLang="ko-KR" sz="1400" dirty="0"/>
              <a:t> 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en-US" sz="1400" dirty="0"/>
              <a:t>행</a:t>
            </a:r>
            <a:r>
              <a:rPr lang="en-US" altLang="ko-KR" sz="1400" dirty="0"/>
              <a:t>(</a:t>
            </a:r>
            <a:r>
              <a:rPr lang="ko-KR" altLang="en-US" sz="1400" dirty="0"/>
              <a:t>인덱스</a:t>
            </a:r>
            <a:r>
              <a:rPr lang="en-US" altLang="ko-KR" sz="1400" dirty="0"/>
              <a:t>)</a:t>
            </a:r>
            <a:r>
              <a:rPr lang="ko-KR" altLang="en-US" sz="1400" dirty="0"/>
              <a:t>를 키로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 err="1">
                <a:latin typeface="+mj-ea"/>
                <a:ea typeface="+mj-ea"/>
              </a:rPr>
              <a:t>join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concat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DFC146-CDB1-D5F0-4C34-AC42FAD8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99" y="3226284"/>
            <a:ext cx="3948289" cy="204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907E1-B2AE-0F44-36C9-81719082AB0B}"/>
              </a:ext>
            </a:extLst>
          </p:cNvPr>
          <p:cNvSpPr txBox="1"/>
          <p:nvPr/>
        </p:nvSpPr>
        <p:spPr>
          <a:xfrm>
            <a:off x="3919399" y="1591325"/>
            <a:ext cx="619614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인덱스를 키로 하는 경우에는  </a:t>
            </a:r>
            <a:r>
              <a:rPr lang="en-US" altLang="ko-KR" dirty="0"/>
              <a:t>join()</a:t>
            </a:r>
            <a:r>
              <a:rPr lang="ko-KR" altLang="en-US" dirty="0"/>
              <a:t>메소드를 사용해 결합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Merge</a:t>
            </a:r>
            <a:r>
              <a:rPr lang="ko-KR" altLang="en-US" dirty="0"/>
              <a:t>와 마찬가지로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merge()</a:t>
            </a:r>
            <a:r>
              <a:rPr lang="ko-KR" altLang="en-US" dirty="0"/>
              <a:t>와 달리 왼쪽 결합이 기본이다</a:t>
            </a:r>
            <a:r>
              <a:rPr lang="en-US" altLang="ko-KR" dirty="0"/>
              <a:t>(how='left')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72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데이터 합치기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4F048-EF86-87C1-95C6-150BD97BB93A}"/>
              </a:ext>
            </a:extLst>
          </p:cNvPr>
          <p:cNvSpPr txBox="1"/>
          <p:nvPr/>
        </p:nvSpPr>
        <p:spPr>
          <a:xfrm>
            <a:off x="377559" y="119121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5-3. </a:t>
            </a:r>
            <a:r>
              <a:rPr lang="en-US" altLang="ko-KR" sz="2000" dirty="0" err="1">
                <a:latin typeface="+mj-ea"/>
                <a:ea typeface="+mj-ea"/>
              </a:rPr>
              <a:t>dataframe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9C5A-D18D-BE9E-6774-97089CCBDE7D}"/>
              </a:ext>
            </a:extLst>
          </p:cNvPr>
          <p:cNvSpPr/>
          <p:nvPr/>
        </p:nvSpPr>
        <p:spPr>
          <a:xfrm flipH="1">
            <a:off x="3248297" y="1191215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90F98-ACE7-B4E5-616C-18C5E615420E}"/>
              </a:ext>
            </a:extLst>
          </p:cNvPr>
          <p:cNvSpPr txBox="1"/>
          <p:nvPr/>
        </p:nvSpPr>
        <p:spPr>
          <a:xfrm>
            <a:off x="192678" y="1591325"/>
            <a:ext cx="3055619" cy="34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 err="1"/>
              <a:t>merg</a:t>
            </a:r>
            <a:r>
              <a:rPr lang="en-US" altLang="ko-KR" dirty="0"/>
              <a:t>e()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1.1 </a:t>
            </a:r>
            <a:r>
              <a:rPr lang="ko-KR" altLang="en-US" dirty="0">
                <a:latin typeface="+mn-ea"/>
              </a:rPr>
              <a:t>기본적인 사용법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2.2 </a:t>
            </a:r>
            <a:r>
              <a:rPr lang="ko-KR" altLang="en-US" dirty="0">
                <a:latin typeface="+mn-ea"/>
              </a:rPr>
              <a:t>파라미터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키가 되는 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how  : </a:t>
            </a:r>
            <a:r>
              <a:rPr lang="ko-KR" altLang="en-US" sz="1400" dirty="0"/>
              <a:t>결합 방법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/>
              <a:t>left_index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right_index</a:t>
            </a:r>
            <a:r>
              <a:rPr lang="en-US" altLang="ko-KR" sz="1400" dirty="0"/>
              <a:t> 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en-US" sz="1400" dirty="0"/>
              <a:t>행</a:t>
            </a:r>
            <a:r>
              <a:rPr lang="en-US" altLang="ko-KR" sz="1400" dirty="0"/>
              <a:t>(</a:t>
            </a:r>
            <a:r>
              <a:rPr lang="ko-KR" altLang="en-US" sz="1400" dirty="0"/>
              <a:t>인덱스</a:t>
            </a:r>
            <a:r>
              <a:rPr lang="en-US" altLang="ko-KR" sz="1400" dirty="0"/>
              <a:t>)</a:t>
            </a:r>
            <a:r>
              <a:rPr lang="ko-KR" altLang="en-US" sz="1400" dirty="0"/>
              <a:t>를 키로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join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en-US" altLang="ko-KR" dirty="0" err="1">
                <a:latin typeface="+mj-ea"/>
                <a:ea typeface="+mj-ea"/>
              </a:rPr>
              <a:t>concat</a:t>
            </a:r>
            <a:r>
              <a:rPr lang="en-US" altLang="ko-KR" dirty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0CE30-72E5-0AEA-8CB0-E57089A9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70" y="2526296"/>
            <a:ext cx="4578313" cy="15436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73447E-F225-63D3-5067-18E7BF1B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43" y="1354936"/>
            <a:ext cx="4089369" cy="7476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A93D4E-58B0-6A37-FC39-62A1F119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602" y="1783417"/>
            <a:ext cx="2753109" cy="302937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D3DBF49-DC22-FDE0-482B-8F9DE10797F1}"/>
              </a:ext>
            </a:extLst>
          </p:cNvPr>
          <p:cNvSpPr/>
          <p:nvPr/>
        </p:nvSpPr>
        <p:spPr>
          <a:xfrm>
            <a:off x="8219060" y="3002011"/>
            <a:ext cx="874919" cy="592183"/>
          </a:xfrm>
          <a:prstGeom prst="rightArrow">
            <a:avLst>
              <a:gd name="adj1" fmla="val 39706"/>
              <a:gd name="adj2" fmla="val 651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34D-825E-3AAD-D6F8-363487193748}"/>
              </a:ext>
            </a:extLst>
          </p:cNvPr>
          <p:cNvSpPr txBox="1"/>
          <p:nvPr/>
        </p:nvSpPr>
        <p:spPr>
          <a:xfrm>
            <a:off x="3574154" y="2332430"/>
            <a:ext cx="529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df1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E8C74-D5F1-503D-0158-026B09DF8F32}"/>
              </a:ext>
            </a:extLst>
          </p:cNvPr>
          <p:cNvSpPr txBox="1"/>
          <p:nvPr/>
        </p:nvSpPr>
        <p:spPr>
          <a:xfrm>
            <a:off x="5631872" y="2332430"/>
            <a:ext cx="529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df2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A8EA6-A399-EE10-E8D8-CE68EF676A47}"/>
              </a:ext>
            </a:extLst>
          </p:cNvPr>
          <p:cNvSpPr txBox="1"/>
          <p:nvPr/>
        </p:nvSpPr>
        <p:spPr>
          <a:xfrm>
            <a:off x="3562370" y="4686283"/>
            <a:ext cx="474560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Numpy</a:t>
            </a:r>
            <a:r>
              <a:rPr lang="ko-KR" altLang="en-US"/>
              <a:t>의 </a:t>
            </a:r>
            <a:r>
              <a:rPr lang="en-US" altLang="ko-KR"/>
              <a:t>concatenate() </a:t>
            </a:r>
            <a:r>
              <a:rPr lang="ko-KR" altLang="en-US"/>
              <a:t>처럼</a:t>
            </a:r>
            <a:r>
              <a:rPr lang="en-US" altLang="ko-KR"/>
              <a:t> axis </a:t>
            </a:r>
            <a:r>
              <a:rPr lang="ko-KR" altLang="en-US"/>
              <a:t>파라미터 존재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축의 개념은 똑같음</a:t>
            </a:r>
            <a:r>
              <a:rPr lang="en-US" altLang="ko-KR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(default) axis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4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6. </a:t>
            </a:r>
            <a:r>
              <a:rPr lang="en-US" altLang="ko-KR" sz="2800" dirty="0" err="1">
                <a:latin typeface="+mj-ea"/>
                <a:ea typeface="+mj-ea"/>
              </a:rPr>
              <a:t>dataframe</a:t>
            </a:r>
            <a:r>
              <a:rPr lang="ko-KR" altLang="en-US" sz="2800" dirty="0">
                <a:latin typeface="+mj-ea"/>
                <a:ea typeface="+mj-ea"/>
              </a:rPr>
              <a:t> 조건에 따라 초기화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38DD90-6C15-3CCF-D4C2-93681243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9" y="1720372"/>
            <a:ext cx="4741550" cy="4942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D81B7F-08D8-23C1-1532-A1CD1BD9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2" y="2441834"/>
            <a:ext cx="1958681" cy="21864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974DD4-CD5B-1AA8-8938-EBAEAF3BDE57}"/>
              </a:ext>
            </a:extLst>
          </p:cNvPr>
          <p:cNvSpPr txBox="1"/>
          <p:nvPr/>
        </p:nvSpPr>
        <p:spPr>
          <a:xfrm>
            <a:off x="414702" y="1186688"/>
            <a:ext cx="474560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원하는 조건으로 인덱싱하여 초기화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49DDF-D23A-B40A-B9E1-F8607E492B50}"/>
              </a:ext>
            </a:extLst>
          </p:cNvPr>
          <p:cNvSpPr/>
          <p:nvPr/>
        </p:nvSpPr>
        <p:spPr>
          <a:xfrm>
            <a:off x="1968851" y="1740119"/>
            <a:ext cx="2516063" cy="485614"/>
          </a:xfrm>
          <a:prstGeom prst="rect">
            <a:avLst/>
          </a:prstGeom>
          <a:solidFill>
            <a:srgbClr val="FFFFFF">
              <a:alpha val="1176"/>
            </a:srgbClr>
          </a:solidFill>
          <a:ln w="38100">
            <a:solidFill>
              <a:srgbClr val="00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1B2CD-0132-36C7-AE28-E36EBF12B015}"/>
              </a:ext>
            </a:extLst>
          </p:cNvPr>
          <p:cNvSpPr txBox="1"/>
          <p:nvPr/>
        </p:nvSpPr>
        <p:spPr>
          <a:xfrm>
            <a:off x="2787505" y="2463964"/>
            <a:ext cx="6196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FutureWarning</a:t>
            </a:r>
            <a:r>
              <a:rPr lang="en-US" altLang="ko-KR" sz="1200" b="0" i="0" dirty="0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: Setting an item of incompatible </a:t>
            </a:r>
            <a:r>
              <a:rPr lang="en-US" altLang="ko-KR" sz="1200" b="0" i="0" dirty="0" err="1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dtype</a:t>
            </a:r>
            <a:r>
              <a:rPr lang="en-US" altLang="ko-KR" sz="1200" b="0" i="0" dirty="0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 is deprecated and will raise an error in a future version of pandas. Value '-1' has </a:t>
            </a:r>
            <a:r>
              <a:rPr lang="en-US" altLang="ko-KR" sz="1200" b="0" i="0" dirty="0" err="1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dtype</a:t>
            </a:r>
            <a:r>
              <a:rPr lang="en-US" altLang="ko-KR" sz="1200" b="0" i="0" dirty="0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 incompatible with bool, please explicitly cast to a compatible </a:t>
            </a:r>
            <a:r>
              <a:rPr lang="en-US" altLang="ko-KR" sz="1200" b="0" i="0" dirty="0" err="1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dtype</a:t>
            </a:r>
            <a:r>
              <a:rPr lang="en-US" altLang="ko-KR" sz="1200" b="0" i="0" dirty="0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 first. </a:t>
            </a:r>
            <a:r>
              <a:rPr lang="en-US" altLang="ko-KR" sz="1200" b="0" i="0" dirty="0" err="1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original_df</a:t>
            </a:r>
            <a:r>
              <a:rPr lang="en-US" altLang="ko-KR" sz="1200" b="0" i="0" dirty="0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i="0" dirty="0" err="1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original_df</a:t>
            </a:r>
            <a:r>
              <a:rPr lang="en-US" altLang="ko-KR" sz="1200" b="0" i="0" dirty="0">
                <a:solidFill>
                  <a:srgbClr val="353535"/>
                </a:solidFill>
                <a:effectLst/>
                <a:highlight>
                  <a:srgbClr val="E7E6E6"/>
                </a:highlight>
                <a:latin typeface="Consolas" panose="020B0609020204030204" pitchFamily="49" charset="0"/>
              </a:rPr>
              <a:t>['a']&gt;1] = -1</a:t>
            </a:r>
            <a:endParaRPr lang="ko-KR" altLang="en-US" sz="1200" dirty="0">
              <a:highlight>
                <a:srgbClr val="E7E6E6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758E0-92C3-D65B-9F77-01603B2CB0AE}"/>
              </a:ext>
            </a:extLst>
          </p:cNvPr>
          <p:cNvSpPr txBox="1"/>
          <p:nvPr/>
        </p:nvSpPr>
        <p:spPr>
          <a:xfrm>
            <a:off x="2787505" y="3235454"/>
            <a:ext cx="6708910" cy="45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But, ‘c’</a:t>
            </a:r>
            <a:r>
              <a:rPr lang="ko-KR" altLang="en-US" dirty="0">
                <a:latin typeface="+mj-ea"/>
                <a:ea typeface="+mj-ea"/>
              </a:rPr>
              <a:t>열은 본래 </a:t>
            </a:r>
            <a:r>
              <a:rPr lang="en-US" altLang="ko-KR" dirty="0">
                <a:latin typeface="+mj-ea"/>
                <a:ea typeface="+mj-ea"/>
              </a:rPr>
              <a:t>bool</a:t>
            </a:r>
            <a:r>
              <a:rPr lang="ko-KR" altLang="en-US" dirty="0">
                <a:latin typeface="+mj-ea"/>
                <a:ea typeface="+mj-ea"/>
              </a:rPr>
              <a:t>형이었으나 </a:t>
            </a:r>
            <a:r>
              <a:rPr lang="en-US" altLang="ko-KR" dirty="0">
                <a:latin typeface="+mj-ea"/>
                <a:ea typeface="+mj-ea"/>
              </a:rPr>
              <a:t>int </a:t>
            </a:r>
            <a:r>
              <a:rPr lang="ko-KR" altLang="en-US" dirty="0">
                <a:latin typeface="+mj-ea"/>
                <a:ea typeface="+mj-ea"/>
              </a:rPr>
              <a:t>형으로 초기화 된 점에 대해서 오류발생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FD49B-8C56-E933-35E6-2C343C9E0AB4}"/>
              </a:ext>
            </a:extLst>
          </p:cNvPr>
          <p:cNvSpPr txBox="1"/>
          <p:nvPr/>
        </p:nvSpPr>
        <p:spPr>
          <a:xfrm>
            <a:off x="2787505" y="3813342"/>
            <a:ext cx="2502952" cy="45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해결</a:t>
            </a: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열의 데이터 타입 변환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9164B-8E12-478D-A278-23A0312E590D}"/>
              </a:ext>
            </a:extLst>
          </p:cNvPr>
          <p:cNvSpPr txBox="1"/>
          <p:nvPr/>
        </p:nvSpPr>
        <p:spPr>
          <a:xfrm>
            <a:off x="6993463" y="3813342"/>
            <a:ext cx="2502952" cy="45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해결</a:t>
            </a: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특정 열에만 값 할당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2F5F9F4-916E-740D-A0A5-524950D8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674" y="4374279"/>
            <a:ext cx="3972479" cy="14003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11B199-82C7-105A-70AE-8482459C6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463" y="4397451"/>
            <a:ext cx="407726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sz="2800" dirty="0">
                <a:latin typeface="+mj-ea"/>
                <a:ea typeface="+mj-ea"/>
              </a:rPr>
              <a:t>. </a:t>
            </a:r>
            <a:r>
              <a:rPr lang="en-US" altLang="ko-KR" sz="2800" dirty="0" err="1">
                <a:latin typeface="+mj-ea"/>
                <a:ea typeface="+mj-ea"/>
              </a:rPr>
              <a:t>Dataframe</a:t>
            </a:r>
            <a:r>
              <a:rPr lang="ko-KR" altLang="en-US" sz="2800" dirty="0">
                <a:latin typeface="+mj-ea"/>
                <a:ea typeface="+mj-ea"/>
              </a:rPr>
              <a:t>에서 </a:t>
            </a:r>
            <a:r>
              <a:rPr lang="ko-KR" altLang="en-US" sz="2800" dirty="0" err="1">
                <a:latin typeface="+mj-ea"/>
                <a:ea typeface="+mj-ea"/>
              </a:rPr>
              <a:t>깊은복사</a:t>
            </a:r>
            <a:r>
              <a:rPr lang="ko-KR" altLang="en-US" dirty="0" err="1"/>
              <a:t>와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 err="1">
                <a:latin typeface="+mj-ea"/>
                <a:ea typeface="+mj-ea"/>
              </a:rPr>
              <a:t>얕은복사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0400E-9853-7452-B7FD-646E4FAC0DF5}"/>
              </a:ext>
            </a:extLst>
          </p:cNvPr>
          <p:cNvSpPr txBox="1"/>
          <p:nvPr/>
        </p:nvSpPr>
        <p:spPr>
          <a:xfrm>
            <a:off x="2348396" y="1391354"/>
            <a:ext cx="2502952" cy="498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얕은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83DA-8945-75FC-2B96-07D67293E8CB}"/>
              </a:ext>
            </a:extLst>
          </p:cNvPr>
          <p:cNvSpPr txBox="1"/>
          <p:nvPr/>
        </p:nvSpPr>
        <p:spPr>
          <a:xfrm>
            <a:off x="7340654" y="1404926"/>
            <a:ext cx="2502952" cy="498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깊은 복사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C84AE-C593-70AF-4480-17DDAC2BB2E6}"/>
              </a:ext>
            </a:extLst>
          </p:cNvPr>
          <p:cNvCxnSpPr>
            <a:cxnSpLocks/>
          </p:cNvCxnSpPr>
          <p:nvPr/>
        </p:nvCxnSpPr>
        <p:spPr>
          <a:xfrm>
            <a:off x="7106195" y="1956821"/>
            <a:ext cx="0" cy="3875072"/>
          </a:xfrm>
          <a:prstGeom prst="line">
            <a:avLst/>
          </a:prstGeom>
          <a:ln w="7620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497EBE6-77E3-C336-71D8-0E62F66A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14" y="1454794"/>
            <a:ext cx="1877708" cy="5251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5D0EA8-7D6D-4821-59B4-4A4917CB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4" y="1790821"/>
            <a:ext cx="1556322" cy="169653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281A2F-BAF3-9047-AE10-CC9217F87BEE}"/>
              </a:ext>
            </a:extLst>
          </p:cNvPr>
          <p:cNvSpPr/>
          <p:nvPr/>
        </p:nvSpPr>
        <p:spPr>
          <a:xfrm flipH="1">
            <a:off x="2097143" y="1154581"/>
            <a:ext cx="58784" cy="5479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6F3AE-6637-D706-F81B-361CA69200AF}"/>
              </a:ext>
            </a:extLst>
          </p:cNvPr>
          <p:cNvSpPr txBox="1"/>
          <p:nvPr/>
        </p:nvSpPr>
        <p:spPr>
          <a:xfrm>
            <a:off x="316085" y="1536793"/>
            <a:ext cx="1632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3"/>
                </a:solidFill>
                <a:latin typeface="+mj-ea"/>
                <a:ea typeface="+mj-ea"/>
              </a:rPr>
              <a:t>원본 </a:t>
            </a:r>
            <a:r>
              <a:rPr lang="en-US" altLang="ko-KR" sz="1400" dirty="0" err="1">
                <a:solidFill>
                  <a:schemeClr val="accent3"/>
                </a:solidFill>
                <a:latin typeface="+mj-ea"/>
                <a:ea typeface="+mj-ea"/>
              </a:rPr>
              <a:t>dataframe</a:t>
            </a:r>
            <a:r>
              <a:rPr lang="en-US" altLang="ko-KR" sz="1400" dirty="0">
                <a:solidFill>
                  <a:schemeClr val="accent3"/>
                </a:solidFill>
                <a:latin typeface="+mj-ea"/>
                <a:ea typeface="+mj-ea"/>
              </a:rPr>
              <a:t> ‘a’</a:t>
            </a:r>
            <a:endParaRPr lang="ko-KR" altLang="en-US" sz="1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CB9951-C382-9C18-2EB7-CD995108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030" y="1503688"/>
            <a:ext cx="2329662" cy="4273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B993B9-A363-1120-212B-637865FF8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370" y="2844874"/>
            <a:ext cx="2067213" cy="33818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CB19675-161F-0B35-E06E-6603F28B0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710" y="3138406"/>
            <a:ext cx="1390844" cy="16766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E9F8C3-4F66-8CC4-AAA9-F949FDABD166}"/>
              </a:ext>
            </a:extLst>
          </p:cNvPr>
          <p:cNvSpPr txBox="1"/>
          <p:nvPr/>
        </p:nvSpPr>
        <p:spPr>
          <a:xfrm>
            <a:off x="3279286" y="2205012"/>
            <a:ext cx="23853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원본데이터까지 변경됨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302FB3-AB90-4BF3-58C4-0705CD486608}"/>
              </a:ext>
            </a:extLst>
          </p:cNvPr>
          <p:cNvSpPr txBox="1"/>
          <p:nvPr/>
        </p:nvSpPr>
        <p:spPr>
          <a:xfrm>
            <a:off x="8270906" y="2422370"/>
            <a:ext cx="27432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원본데이터는 변경되지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34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9224-0A99-F080-4A6E-915140255BE4}"/>
              </a:ext>
            </a:extLst>
          </p:cNvPr>
          <p:cNvSpPr txBox="1"/>
          <p:nvPr/>
        </p:nvSpPr>
        <p:spPr>
          <a:xfrm>
            <a:off x="487679" y="6182975"/>
            <a:ext cx="9544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https://yganalyst.github.io/data_handling/memo_5/#2-reshape%EC%97%90%EC%84%9C--1%EC%9D%98-%EC%9D%98%EB%AF%B8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B6606-0FC9-69C2-0A90-435A2A403E37}"/>
              </a:ext>
            </a:extLst>
          </p:cNvPr>
          <p:cNvSpPr txBox="1"/>
          <p:nvPr/>
        </p:nvSpPr>
        <p:spPr>
          <a:xfrm>
            <a:off x="487679" y="590597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>
                <a:hlinkClick r:id="rId3"/>
              </a:rPr>
              <a:t>https://yngie-c.github.io/numpy/2021/03/02/numpy_indexing_slicing/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E2C72-A268-0FB1-835F-375AF658E2FA}"/>
              </a:ext>
            </a:extLst>
          </p:cNvPr>
          <p:cNvSpPr txBox="1"/>
          <p:nvPr/>
        </p:nvSpPr>
        <p:spPr>
          <a:xfrm>
            <a:off x="487679" y="5490478"/>
            <a:ext cx="1245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참고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747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E2C72-A268-0FB1-835F-375AF658E2FA}"/>
              </a:ext>
            </a:extLst>
          </p:cNvPr>
          <p:cNvSpPr txBox="1"/>
          <p:nvPr/>
        </p:nvSpPr>
        <p:spPr>
          <a:xfrm>
            <a:off x="487679" y="4854752"/>
            <a:ext cx="177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참고 자료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추가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0F7AD-D529-D510-500D-878A5908BF26}"/>
              </a:ext>
            </a:extLst>
          </p:cNvPr>
          <p:cNvSpPr txBox="1"/>
          <p:nvPr/>
        </p:nvSpPr>
        <p:spPr>
          <a:xfrm>
            <a:off x="487679" y="556905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[</a:t>
            </a:r>
            <a:r>
              <a:rPr lang="ko-KR" altLang="en-US" sz="1100" dirty="0">
                <a:hlinkClick r:id="rId2"/>
              </a:rPr>
              <a:t>파이썬 </a:t>
            </a:r>
            <a:r>
              <a:rPr lang="en-US" altLang="ko-KR" sz="1100" dirty="0" err="1">
                <a:hlinkClick r:id="rId2"/>
              </a:rPr>
              <a:t>numpy</a:t>
            </a:r>
            <a:r>
              <a:rPr lang="en-US" altLang="ko-KR" sz="1100" dirty="0">
                <a:hlinkClick r:id="rId2"/>
              </a:rPr>
              <a:t>] </a:t>
            </a:r>
            <a:r>
              <a:rPr lang="ko-KR" altLang="en-US" sz="1100" dirty="0">
                <a:hlinkClick r:id="rId2"/>
              </a:rPr>
              <a:t>배열 합치기 </a:t>
            </a:r>
            <a:r>
              <a:rPr lang="en-US" altLang="ko-KR" sz="1100" dirty="0">
                <a:hlinkClick r:id="rId2"/>
              </a:rPr>
              <a:t>(concatenate </a:t>
            </a:r>
            <a:r>
              <a:rPr lang="ko-KR" altLang="en-US" sz="1100" dirty="0">
                <a:hlinkClick r:id="rId2"/>
              </a:rPr>
              <a:t>메소드</a:t>
            </a:r>
            <a:r>
              <a:rPr lang="en-US" altLang="ko-KR" sz="1100" dirty="0">
                <a:hlinkClick r:id="rId2"/>
              </a:rPr>
              <a:t>) + axis </a:t>
            </a:r>
            <a:r>
              <a:rPr lang="ko-KR" altLang="en-US" sz="1100" dirty="0">
                <a:hlinkClick r:id="rId2"/>
              </a:rPr>
              <a:t>개념 </a:t>
            </a:r>
            <a:r>
              <a:rPr lang="en-US" altLang="ko-KR" sz="1100" dirty="0">
                <a:hlinkClick r:id="rId2"/>
              </a:rPr>
              <a:t>(tistory.com)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0062A-1A80-081B-BA06-6A9766FF0EF8}"/>
              </a:ext>
            </a:extLst>
          </p:cNvPr>
          <p:cNvSpPr txBox="1"/>
          <p:nvPr/>
        </p:nvSpPr>
        <p:spPr>
          <a:xfrm>
            <a:off x="487679" y="583066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>
                <a:hlinkClick r:id="rId3"/>
              </a:rPr>
              <a:t>[</a:t>
            </a:r>
            <a:r>
              <a:rPr lang="ko-KR" altLang="en-US">
                <a:hlinkClick r:id="rId3"/>
              </a:rPr>
              <a:t>파이썬 </a:t>
            </a:r>
            <a:r>
              <a:rPr lang="en-US" altLang="ko-KR">
                <a:hlinkClick r:id="rId3"/>
              </a:rPr>
              <a:t>numpy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>
                <a:hlinkClick r:id="rId3"/>
              </a:rPr>
              <a:t>배열의 축</a:t>
            </a:r>
            <a:r>
              <a:rPr lang="en-US" altLang="ko-KR" dirty="0">
                <a:hlinkClick r:id="rId3"/>
              </a:rPr>
              <a:t>(axis) </a:t>
            </a:r>
            <a:r>
              <a:rPr lang="ko-KR" altLang="en-US">
                <a:hlinkClick r:id="rId3"/>
              </a:rPr>
              <a:t>이해하기 </a:t>
            </a:r>
            <a:r>
              <a:rPr lang="en-US" altLang="ko-KR" dirty="0">
                <a:hlinkClick r:id="rId3"/>
              </a:rPr>
              <a:t>(tistory.com)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E515B-5915-9DFC-6CDF-33ABBF965FE6}"/>
              </a:ext>
            </a:extLst>
          </p:cNvPr>
          <p:cNvSpPr txBox="1"/>
          <p:nvPr/>
        </p:nvSpPr>
        <p:spPr>
          <a:xfrm>
            <a:off x="487679" y="531322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>
                <a:hlinkClick r:id="rId4"/>
              </a:rPr>
              <a:t>Python - </a:t>
            </a:r>
            <a:r>
              <a:rPr lang="ko-KR" altLang="en-US" dirty="0">
                <a:hlinkClick r:id="rId4"/>
              </a:rPr>
              <a:t>두개의 리스트 하나로 합치기 </a:t>
            </a:r>
            <a:r>
              <a:rPr lang="en-US" altLang="ko-KR" dirty="0">
                <a:hlinkClick r:id="rId4"/>
              </a:rPr>
              <a:t>(codechacha.com)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54BBB-1A17-2A11-D4CA-D9EFCD9B9955}"/>
              </a:ext>
            </a:extLst>
          </p:cNvPr>
          <p:cNvSpPr txBox="1"/>
          <p:nvPr/>
        </p:nvSpPr>
        <p:spPr>
          <a:xfrm>
            <a:off x="487679" y="610172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>
                <a:hlinkClick r:id="rId5"/>
              </a:rPr>
              <a:t>[python/pandas</a:t>
            </a:r>
            <a:r>
              <a:rPr lang="en-US" altLang="ko-KR">
                <a:hlinkClick r:id="rId5"/>
              </a:rPr>
              <a:t>] DataFrame</a:t>
            </a:r>
            <a:r>
              <a:rPr lang="en-US" altLang="ko-KR" dirty="0">
                <a:hlinkClick r:id="rId5"/>
              </a:rPr>
              <a:t> </a:t>
            </a:r>
            <a:r>
              <a:rPr lang="ko-KR" altLang="en-US">
                <a:hlinkClick r:id="rId5"/>
              </a:rPr>
              <a:t>합치기 </a:t>
            </a:r>
            <a:r>
              <a:rPr lang="en-US" altLang="ko-KR" dirty="0">
                <a:hlinkClick r:id="rId5"/>
              </a:rPr>
              <a:t>: merge, join</a:t>
            </a:r>
            <a:r>
              <a:rPr lang="en-US" altLang="ko-KR">
                <a:hlinkClick r:id="rId5"/>
              </a:rPr>
              <a:t>(</a:t>
            </a:r>
            <a:r>
              <a:rPr lang="ko-KR" altLang="en-US">
                <a:hlinkClick r:id="rId5"/>
              </a:rPr>
              <a:t>열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>
                <a:hlinkClick r:id="rId5"/>
              </a:rPr>
              <a:t>인덱스 기준</a:t>
            </a:r>
            <a:r>
              <a:rPr lang="en-US" altLang="ko-KR" dirty="0">
                <a:hlinkClick r:id="rId5"/>
              </a:rPr>
              <a:t>) (tistory.com)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8AFFB-00E7-047A-D1D6-F9EEB3C17AB3}"/>
              </a:ext>
            </a:extLst>
          </p:cNvPr>
          <p:cNvSpPr txBox="1"/>
          <p:nvPr/>
        </p:nvSpPr>
        <p:spPr>
          <a:xfrm>
            <a:off x="487679" y="637279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ko-KR" altLang="en-US" dirty="0">
                <a:hlinkClick r:id="rId6"/>
              </a:rPr>
              <a:t>https://mizykk.tistory.com/63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slicing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A53DE-21B1-E555-3BE5-0ABB86E937EE}"/>
              </a:ext>
            </a:extLst>
          </p:cNvPr>
          <p:cNvSpPr txBox="1"/>
          <p:nvPr/>
        </p:nvSpPr>
        <p:spPr>
          <a:xfrm>
            <a:off x="743629" y="1576252"/>
            <a:ext cx="85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연속적인 객체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 </a:t>
            </a:r>
            <a:r>
              <a:rPr lang="ko-KR" altLang="en-US" dirty="0"/>
              <a:t>에 범위를 지정해 선택해서 객체들을 가져오는 방법 및 표기법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FAFDE-9C98-A637-5E23-0C8BBE99F300}"/>
              </a:ext>
            </a:extLst>
          </p:cNvPr>
          <p:cNvSpPr txBox="1"/>
          <p:nvPr/>
        </p:nvSpPr>
        <p:spPr>
          <a:xfrm>
            <a:off x="743629" y="2160800"/>
            <a:ext cx="5785173" cy="25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1-1. </a:t>
            </a:r>
            <a:r>
              <a:rPr lang="ko-KR" altLang="en-US" dirty="0" err="1"/>
              <a:t>슬라이싱</a:t>
            </a:r>
            <a:r>
              <a:rPr lang="ko-KR" altLang="en-US" dirty="0"/>
              <a:t> 문법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  <a:ea typeface="+mn-ea"/>
              </a:rPr>
              <a:t>[:]</a:t>
            </a:r>
            <a:r>
              <a:rPr lang="ko-KR" altLang="en-US" dirty="0">
                <a:latin typeface="+mn-lt"/>
                <a:ea typeface="+mn-ea"/>
              </a:rPr>
              <a:t> 처음부터 끝까지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  <a:ea typeface="+mn-ea"/>
              </a:rPr>
              <a:t>[start:]</a:t>
            </a:r>
            <a:r>
              <a:rPr lang="ko-KR" altLang="en-US" dirty="0">
                <a:latin typeface="+mn-lt"/>
                <a:ea typeface="+mn-ea"/>
              </a:rPr>
              <a:t> </a:t>
            </a:r>
            <a:r>
              <a:rPr lang="en-US" altLang="ko-KR" dirty="0">
                <a:latin typeface="+mn-lt"/>
                <a:ea typeface="+mn-ea"/>
              </a:rPr>
              <a:t>start</a:t>
            </a:r>
            <a:r>
              <a:rPr lang="ko-KR" altLang="en-US" dirty="0">
                <a:latin typeface="+mn-lt"/>
                <a:ea typeface="+mn-ea"/>
              </a:rPr>
              <a:t>오프셋</a:t>
            </a:r>
            <a:r>
              <a:rPr lang="en-US" altLang="ko-KR" dirty="0">
                <a:latin typeface="+mn-lt"/>
                <a:ea typeface="+mn-ea"/>
              </a:rPr>
              <a:t>(</a:t>
            </a:r>
            <a:r>
              <a:rPr lang="ko-KR" altLang="en-US" dirty="0">
                <a:latin typeface="+mn-lt"/>
                <a:ea typeface="+mn-ea"/>
              </a:rPr>
              <a:t>인덱스</a:t>
            </a:r>
            <a:r>
              <a:rPr lang="en-US" altLang="ko-KR" dirty="0">
                <a:latin typeface="+mn-lt"/>
                <a:ea typeface="+mn-ea"/>
              </a:rPr>
              <a:t>)</a:t>
            </a:r>
            <a:r>
              <a:rPr lang="ko-KR" altLang="en-US" dirty="0">
                <a:latin typeface="+mn-lt"/>
                <a:ea typeface="+mn-ea"/>
              </a:rPr>
              <a:t>부터 끝까지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  <a:ea typeface="+mn-ea"/>
              </a:rPr>
              <a:t>[:end]</a:t>
            </a:r>
            <a:r>
              <a:rPr lang="ko-KR" altLang="en-US" dirty="0">
                <a:latin typeface="+mn-lt"/>
                <a:ea typeface="+mn-ea"/>
              </a:rPr>
              <a:t> 처음부터 </a:t>
            </a:r>
            <a:r>
              <a:rPr lang="en-US" altLang="ko-KR" dirty="0">
                <a:latin typeface="+mn-lt"/>
                <a:ea typeface="+mn-ea"/>
              </a:rPr>
              <a:t>end-1 </a:t>
            </a:r>
            <a:r>
              <a:rPr lang="ko-KR" altLang="en-US" dirty="0">
                <a:latin typeface="+mn-lt"/>
                <a:ea typeface="+mn-ea"/>
              </a:rPr>
              <a:t>오프셋</a:t>
            </a:r>
            <a:r>
              <a:rPr lang="en-US" altLang="ko-KR" dirty="0">
                <a:latin typeface="+mn-lt"/>
                <a:ea typeface="+mn-ea"/>
              </a:rPr>
              <a:t>(</a:t>
            </a:r>
            <a:r>
              <a:rPr lang="ko-KR" altLang="en-US" dirty="0">
                <a:latin typeface="+mn-lt"/>
                <a:ea typeface="+mn-ea"/>
              </a:rPr>
              <a:t>인덱스</a:t>
            </a:r>
            <a:r>
              <a:rPr lang="en-US" altLang="ko-KR" dirty="0">
                <a:latin typeface="+mn-lt"/>
                <a:ea typeface="+mn-ea"/>
              </a:rPr>
              <a:t>)</a:t>
            </a:r>
            <a:r>
              <a:rPr lang="ko-KR" altLang="en-US" dirty="0">
                <a:latin typeface="+mn-lt"/>
                <a:ea typeface="+mn-ea"/>
              </a:rPr>
              <a:t>까지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  <a:ea typeface="+mn-ea"/>
              </a:rPr>
              <a:t>[start : end]</a:t>
            </a:r>
            <a:r>
              <a:rPr lang="ko-KR" altLang="en-US" dirty="0">
                <a:latin typeface="+mn-lt"/>
                <a:ea typeface="+mn-ea"/>
              </a:rPr>
              <a:t> </a:t>
            </a:r>
            <a:r>
              <a:rPr lang="en-US" altLang="ko-KR" dirty="0">
                <a:latin typeface="+mn-lt"/>
                <a:ea typeface="+mn-ea"/>
              </a:rPr>
              <a:t>start</a:t>
            </a:r>
            <a:r>
              <a:rPr lang="ko-KR" altLang="en-US" dirty="0">
                <a:latin typeface="+mn-lt"/>
                <a:ea typeface="+mn-ea"/>
              </a:rPr>
              <a:t>오프셋부터 </a:t>
            </a:r>
            <a:r>
              <a:rPr lang="en-US" altLang="ko-KR" dirty="0">
                <a:latin typeface="+mn-lt"/>
                <a:ea typeface="+mn-ea"/>
              </a:rPr>
              <a:t>end-1 </a:t>
            </a:r>
            <a:r>
              <a:rPr lang="ko-KR" altLang="en-US" dirty="0">
                <a:latin typeface="+mn-lt"/>
                <a:ea typeface="+mn-ea"/>
              </a:rPr>
              <a:t>오프셋</a:t>
            </a:r>
            <a:r>
              <a:rPr lang="en-US" altLang="ko-KR" dirty="0">
                <a:latin typeface="+mn-lt"/>
                <a:ea typeface="+mn-ea"/>
              </a:rPr>
              <a:t>(</a:t>
            </a:r>
            <a:r>
              <a:rPr lang="ko-KR" altLang="en-US" dirty="0">
                <a:latin typeface="+mn-lt"/>
                <a:ea typeface="+mn-ea"/>
              </a:rPr>
              <a:t>인덱스</a:t>
            </a:r>
            <a:r>
              <a:rPr lang="en-US" altLang="ko-KR" dirty="0">
                <a:latin typeface="+mn-lt"/>
                <a:ea typeface="+mn-ea"/>
              </a:rPr>
              <a:t>)</a:t>
            </a:r>
            <a:r>
              <a:rPr lang="ko-KR" altLang="en-US" dirty="0">
                <a:latin typeface="+mn-lt"/>
                <a:ea typeface="+mn-ea"/>
              </a:rPr>
              <a:t>까지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  <a:ea typeface="+mn-ea"/>
              </a:rPr>
              <a:t>[start : end : step]</a:t>
            </a:r>
            <a:r>
              <a:rPr lang="ko-KR" altLang="en-US" dirty="0">
                <a:latin typeface="+mn-lt"/>
                <a:ea typeface="+mn-ea"/>
              </a:rPr>
              <a:t> </a:t>
            </a:r>
            <a:r>
              <a:rPr lang="en-US" altLang="ko-KR" dirty="0">
                <a:latin typeface="+mn-lt"/>
                <a:ea typeface="+mn-ea"/>
              </a:rPr>
              <a:t>step</a:t>
            </a:r>
            <a:r>
              <a:rPr lang="ko-KR" altLang="en-US" dirty="0">
                <a:latin typeface="+mn-lt"/>
                <a:ea typeface="+mn-ea"/>
              </a:rPr>
              <a:t>만큼 문자를 건너뛰면서</a:t>
            </a:r>
            <a:r>
              <a:rPr lang="en-US" altLang="ko-KR" dirty="0">
                <a:latin typeface="+mn-lt"/>
                <a:ea typeface="+mn-ea"/>
              </a:rPr>
              <a:t>, </a:t>
            </a:r>
            <a:r>
              <a:rPr lang="ko-KR" altLang="en-US" dirty="0">
                <a:latin typeface="+mn-lt"/>
                <a:ea typeface="+mn-ea"/>
              </a:rPr>
              <a:t>위와 동일하게 추출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C7350B-3B0F-D27C-C58D-D788EC5A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84" y="5165186"/>
            <a:ext cx="4397326" cy="89605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1687FE-F301-1B37-08BD-E8412999F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93313"/>
              </p:ext>
            </p:extLst>
          </p:nvPr>
        </p:nvGraphicFramePr>
        <p:xfrm>
          <a:off x="6168269" y="5158912"/>
          <a:ext cx="5344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44">
                  <a:extLst>
                    <a:ext uri="{9D8B030D-6E8A-4147-A177-3AD203B41FA5}">
                      <a16:colId xmlns:a16="http://schemas.microsoft.com/office/drawing/2014/main" val="2236196913"/>
                    </a:ext>
                  </a:extLst>
                </a:gridCol>
                <a:gridCol w="890744">
                  <a:extLst>
                    <a:ext uri="{9D8B030D-6E8A-4147-A177-3AD203B41FA5}">
                      <a16:colId xmlns:a16="http://schemas.microsoft.com/office/drawing/2014/main" val="2348888649"/>
                    </a:ext>
                  </a:extLst>
                </a:gridCol>
                <a:gridCol w="890744">
                  <a:extLst>
                    <a:ext uri="{9D8B030D-6E8A-4147-A177-3AD203B41FA5}">
                      <a16:colId xmlns:a16="http://schemas.microsoft.com/office/drawing/2014/main" val="3954177295"/>
                    </a:ext>
                  </a:extLst>
                </a:gridCol>
                <a:gridCol w="890744">
                  <a:extLst>
                    <a:ext uri="{9D8B030D-6E8A-4147-A177-3AD203B41FA5}">
                      <a16:colId xmlns:a16="http://schemas.microsoft.com/office/drawing/2014/main" val="665475527"/>
                    </a:ext>
                  </a:extLst>
                </a:gridCol>
                <a:gridCol w="890744">
                  <a:extLst>
                    <a:ext uri="{9D8B030D-6E8A-4147-A177-3AD203B41FA5}">
                      <a16:colId xmlns:a16="http://schemas.microsoft.com/office/drawing/2014/main" val="2212904417"/>
                    </a:ext>
                  </a:extLst>
                </a:gridCol>
                <a:gridCol w="890744">
                  <a:extLst>
                    <a:ext uri="{9D8B030D-6E8A-4147-A177-3AD203B41FA5}">
                      <a16:colId xmlns:a16="http://schemas.microsoft.com/office/drawing/2014/main" val="1842986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111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B37FA5-7B9D-09D9-8611-85D67008B131}"/>
              </a:ext>
            </a:extLst>
          </p:cNvPr>
          <p:cNvSpPr txBox="1"/>
          <p:nvPr/>
        </p:nvSpPr>
        <p:spPr>
          <a:xfrm>
            <a:off x="7977052" y="5613216"/>
            <a:ext cx="34703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1"/>
                </a:solidFill>
                <a:latin typeface="+mn-lt"/>
                <a:ea typeface="+mn-ea"/>
              </a:rPr>
              <a:t>▲</a:t>
            </a:r>
            <a:endParaRPr lang="en-US" altLang="ko-KR" sz="1600" dirty="0">
              <a:solidFill>
                <a:schemeClr val="accent1"/>
              </a:solidFill>
              <a:latin typeface="+mn-lt"/>
              <a:ea typeface="+mn-ea"/>
            </a:endParaRPr>
          </a:p>
          <a:p>
            <a:pPr algn="r"/>
            <a:r>
              <a:rPr lang="en-US" altLang="ko-KR" sz="1600" dirty="0">
                <a:solidFill>
                  <a:schemeClr val="accent1"/>
                </a:solidFill>
                <a:latin typeface="+mn-lt"/>
                <a:ea typeface="+mn-ea"/>
              </a:rPr>
              <a:t>end-1 </a:t>
            </a:r>
            <a:r>
              <a:rPr lang="ko-KR" altLang="en-US" sz="1600" dirty="0">
                <a:solidFill>
                  <a:schemeClr val="accent1"/>
                </a:solidFill>
                <a:latin typeface="+mn-lt"/>
                <a:ea typeface="+mn-ea"/>
              </a:rPr>
              <a:t>오프셋</a:t>
            </a:r>
            <a:r>
              <a:rPr lang="en-US" altLang="ko-KR" sz="1600" dirty="0">
                <a:solidFill>
                  <a:schemeClr val="accent1"/>
                </a:solidFill>
                <a:latin typeface="+mn-lt"/>
                <a:ea typeface="+mn-ea"/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  <a:latin typeface="+mn-lt"/>
                <a:ea typeface="+mn-ea"/>
              </a:rPr>
              <a:t>인덱스</a:t>
            </a:r>
            <a:r>
              <a:rPr lang="en-US" altLang="ko-KR" sz="1600" dirty="0">
                <a:solidFill>
                  <a:schemeClr val="accent1"/>
                </a:solidFill>
                <a:latin typeface="+mn-lt"/>
                <a:ea typeface="+mn-ea"/>
              </a:rPr>
              <a:t>)</a:t>
            </a:r>
            <a:r>
              <a:rPr lang="ko-KR" altLang="en-US" sz="1600" dirty="0" err="1">
                <a:solidFill>
                  <a:schemeClr val="accent1"/>
                </a:solidFill>
                <a:latin typeface="+mn-lt"/>
                <a:ea typeface="+mn-ea"/>
              </a:rPr>
              <a:t>까지이기</a:t>
            </a:r>
            <a:r>
              <a:rPr lang="ko-KR" altLang="en-US" sz="1600" dirty="0">
                <a:solidFill>
                  <a:schemeClr val="accent1"/>
                </a:solidFill>
                <a:latin typeface="+mn-lt"/>
                <a:ea typeface="+mn-ea"/>
              </a:rPr>
              <a:t> 때문에 </a:t>
            </a:r>
            <a:br>
              <a:rPr lang="en-US" altLang="ko-KR" sz="1600" dirty="0">
                <a:solidFill>
                  <a:schemeClr val="accent1"/>
                </a:solidFill>
                <a:latin typeface="+mn-lt"/>
                <a:ea typeface="+mn-ea"/>
              </a:rPr>
            </a:br>
            <a:r>
              <a:rPr lang="ko-KR" altLang="en-US" sz="1600" dirty="0">
                <a:solidFill>
                  <a:schemeClr val="accent1"/>
                </a:solidFill>
                <a:latin typeface="+mn-lt"/>
                <a:ea typeface="+mn-ea"/>
              </a:rPr>
              <a:t>여기까지 </a:t>
            </a:r>
            <a:r>
              <a:rPr lang="ko-KR" altLang="en-US" sz="1600" dirty="0" err="1">
                <a:solidFill>
                  <a:schemeClr val="accent1"/>
                </a:solidFill>
                <a:latin typeface="+mn-lt"/>
                <a:ea typeface="+mn-ea"/>
              </a:rPr>
              <a:t>안옴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다차원 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7E129-FE47-EE41-D61C-F198959C822B}"/>
              </a:ext>
            </a:extLst>
          </p:cNvPr>
          <p:cNvSpPr txBox="1"/>
          <p:nvPr/>
        </p:nvSpPr>
        <p:spPr>
          <a:xfrm>
            <a:off x="308200" y="1154881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2-1. </a:t>
            </a:r>
            <a:r>
              <a:rPr lang="ko-KR" altLang="en-US" sz="2000" dirty="0">
                <a:latin typeface="+mj-ea"/>
                <a:ea typeface="+mj-ea"/>
              </a:rPr>
              <a:t>다차원 리스트의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FD246-8BDE-6A0C-65A3-5E6944C4F43D}"/>
              </a:ext>
            </a:extLst>
          </p:cNvPr>
          <p:cNvSpPr txBox="1"/>
          <p:nvPr/>
        </p:nvSpPr>
        <p:spPr>
          <a:xfrm>
            <a:off x="639127" y="1591325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 리스트 </a:t>
            </a:r>
            <a:r>
              <a:rPr lang="en-US" altLang="ko-KR" dirty="0"/>
              <a:t>(3</a:t>
            </a:r>
            <a:r>
              <a:rPr lang="ko-KR" altLang="en-US" dirty="0"/>
              <a:t>차원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C84ED9-1141-7485-722F-62348D92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35" y="2070535"/>
            <a:ext cx="2737540" cy="43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9ED5CC-C331-62F8-B17E-779FD754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535"/>
            <a:ext cx="355826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다차원 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FD246-8BDE-6A0C-65A3-5E6944C4F43D}"/>
              </a:ext>
            </a:extLst>
          </p:cNvPr>
          <p:cNvSpPr txBox="1"/>
          <p:nvPr/>
        </p:nvSpPr>
        <p:spPr>
          <a:xfrm>
            <a:off x="9391419" y="113827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 리스트 </a:t>
            </a:r>
            <a:r>
              <a:rPr lang="en-US" altLang="ko-KR" dirty="0"/>
              <a:t>(3</a:t>
            </a:r>
            <a:r>
              <a:rPr lang="ko-KR" altLang="en-US" dirty="0"/>
              <a:t>차원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C84ED9-1141-7485-722F-62348D92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200" y="1570095"/>
            <a:ext cx="1596898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9ED5CC-C331-62F8-B17E-779FD754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00" y="4183443"/>
            <a:ext cx="2075653" cy="25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4B817-5077-E11F-B0FE-129DC01F62A4}"/>
              </a:ext>
            </a:extLst>
          </p:cNvPr>
          <p:cNvSpPr/>
          <p:nvPr/>
        </p:nvSpPr>
        <p:spPr>
          <a:xfrm>
            <a:off x="9037321" y="1154881"/>
            <a:ext cx="45719" cy="5463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A80963-41BF-3CFE-51BB-60C437D92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02" y="2213886"/>
            <a:ext cx="7413977" cy="196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7E8831-2129-0C17-092F-04C2E0121291}"/>
              </a:ext>
            </a:extLst>
          </p:cNvPr>
          <p:cNvSpPr txBox="1"/>
          <p:nvPr/>
        </p:nvSpPr>
        <p:spPr>
          <a:xfrm>
            <a:off x="308200" y="1154881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2-1. </a:t>
            </a:r>
            <a:r>
              <a:rPr lang="ko-KR" altLang="en-US" sz="2000" dirty="0">
                <a:latin typeface="+mj-ea"/>
                <a:ea typeface="+mj-ea"/>
              </a:rPr>
              <a:t>다차원 리스트의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9FAB8-5F62-5DBF-4B7E-4C94FAEDBD1B}"/>
              </a:ext>
            </a:extLst>
          </p:cNvPr>
          <p:cNvSpPr txBox="1"/>
          <p:nvPr/>
        </p:nvSpPr>
        <p:spPr>
          <a:xfrm>
            <a:off x="639127" y="1591325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2-1-1.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ko-KR" altLang="en-US" dirty="0"/>
              <a:t>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FB5-9EF2-B925-01BD-CBC51619CF4A}"/>
              </a:ext>
            </a:extLst>
          </p:cNvPr>
          <p:cNvSpPr txBox="1"/>
          <p:nvPr/>
        </p:nvSpPr>
        <p:spPr>
          <a:xfrm>
            <a:off x="1003902" y="4520113"/>
            <a:ext cx="6196148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Tensor[0:2]</a:t>
            </a:r>
            <a:r>
              <a:rPr lang="ko-KR" altLang="en-US" sz="1600" dirty="0">
                <a:solidFill>
                  <a:schemeClr val="accent1"/>
                </a:solidFill>
              </a:rPr>
              <a:t>가</a:t>
            </a:r>
            <a:r>
              <a:rPr lang="en-US" altLang="ko-KR" sz="1600" dirty="0">
                <a:solidFill>
                  <a:schemeClr val="accent1"/>
                </a:solidFill>
              </a:rPr>
              <a:t> matrix</a:t>
            </a:r>
            <a:r>
              <a:rPr lang="ko-KR" altLang="en-US" sz="1600" dirty="0">
                <a:solidFill>
                  <a:schemeClr val="accent1"/>
                </a:solidFill>
              </a:rPr>
              <a:t>로 전달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→ 각 </a:t>
            </a:r>
            <a:r>
              <a:rPr lang="en-US" altLang="ko-KR" sz="1600" dirty="0">
                <a:solidFill>
                  <a:schemeClr val="accent1"/>
                </a:solidFill>
              </a:rPr>
              <a:t>Matrix</a:t>
            </a:r>
            <a:r>
              <a:rPr lang="ko-KR" altLang="en-US" sz="1600" dirty="0">
                <a:solidFill>
                  <a:schemeClr val="accent1"/>
                </a:solidFill>
              </a:rPr>
              <a:t>의 </a:t>
            </a:r>
            <a:r>
              <a:rPr lang="en-US" altLang="ko-KR" sz="1600" dirty="0">
                <a:solidFill>
                  <a:schemeClr val="accent1"/>
                </a:solidFill>
              </a:rPr>
              <a:t>[0:2]</a:t>
            </a:r>
            <a:r>
              <a:rPr lang="ko-KR" altLang="en-US" sz="1600" dirty="0">
                <a:solidFill>
                  <a:schemeClr val="accent1"/>
                </a:solidFill>
              </a:rPr>
              <a:t>가 </a:t>
            </a:r>
            <a:r>
              <a:rPr lang="en-US" altLang="ko-KR" sz="1600" dirty="0">
                <a:solidFill>
                  <a:schemeClr val="accent1"/>
                </a:solidFill>
              </a:rPr>
              <a:t>row</a:t>
            </a:r>
            <a:r>
              <a:rPr lang="ko-KR" altLang="en-US" sz="1600" dirty="0">
                <a:solidFill>
                  <a:schemeClr val="accent1"/>
                </a:solidFill>
              </a:rPr>
              <a:t>로 전달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→ 각 </a:t>
            </a:r>
            <a:r>
              <a:rPr lang="en-US" altLang="ko-KR" sz="1600" dirty="0">
                <a:solidFill>
                  <a:schemeClr val="accent1"/>
                </a:solidFill>
              </a:rPr>
              <a:t>row</a:t>
            </a:r>
            <a:r>
              <a:rPr lang="ko-KR" altLang="en-US" sz="1600" dirty="0">
                <a:solidFill>
                  <a:schemeClr val="accent1"/>
                </a:solidFill>
              </a:rPr>
              <a:t>의 </a:t>
            </a:r>
            <a:r>
              <a:rPr lang="en-US" altLang="ko-KR" sz="1600" dirty="0">
                <a:solidFill>
                  <a:schemeClr val="accent1"/>
                </a:solidFill>
              </a:rPr>
              <a:t>[0:2]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다차원 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FD246-8BDE-6A0C-65A3-5E6944C4F43D}"/>
              </a:ext>
            </a:extLst>
          </p:cNvPr>
          <p:cNvSpPr txBox="1"/>
          <p:nvPr/>
        </p:nvSpPr>
        <p:spPr>
          <a:xfrm>
            <a:off x="9391419" y="113827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 리스트 </a:t>
            </a:r>
            <a:r>
              <a:rPr lang="en-US" altLang="ko-KR" dirty="0"/>
              <a:t>(3</a:t>
            </a:r>
            <a:r>
              <a:rPr lang="ko-KR" altLang="en-US" dirty="0"/>
              <a:t>차원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C84ED9-1141-7485-722F-62348D92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200" y="1570095"/>
            <a:ext cx="1596898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9ED5CC-C331-62F8-B17E-779FD754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00" y="4183443"/>
            <a:ext cx="2075653" cy="25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4B817-5077-E11F-B0FE-129DC01F62A4}"/>
              </a:ext>
            </a:extLst>
          </p:cNvPr>
          <p:cNvSpPr/>
          <p:nvPr/>
        </p:nvSpPr>
        <p:spPr>
          <a:xfrm>
            <a:off x="9037321" y="1154881"/>
            <a:ext cx="45719" cy="5463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E8831-2129-0C17-092F-04C2E0121291}"/>
              </a:ext>
            </a:extLst>
          </p:cNvPr>
          <p:cNvSpPr txBox="1"/>
          <p:nvPr/>
        </p:nvSpPr>
        <p:spPr>
          <a:xfrm>
            <a:off x="308200" y="1154881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2-1. </a:t>
            </a:r>
            <a:r>
              <a:rPr lang="ko-KR" altLang="en-US" sz="2000" dirty="0">
                <a:latin typeface="+mj-ea"/>
                <a:ea typeface="+mj-ea"/>
              </a:rPr>
              <a:t>다차원 리스트의 </a:t>
            </a: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9FAB8-5F62-5DBF-4B7E-4C94FAEDBD1B}"/>
              </a:ext>
            </a:extLst>
          </p:cNvPr>
          <p:cNvSpPr txBox="1"/>
          <p:nvPr/>
        </p:nvSpPr>
        <p:spPr>
          <a:xfrm>
            <a:off x="639127" y="159132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2-1-2. [][][]…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1C9F8-6BCF-1945-6843-ED1F58E9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02" y="2242923"/>
            <a:ext cx="2327611" cy="5787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DB2B5A-8796-F9E1-CE36-A0BFB42689BA}"/>
              </a:ext>
            </a:extLst>
          </p:cNvPr>
          <p:cNvSpPr txBox="1"/>
          <p:nvPr/>
        </p:nvSpPr>
        <p:spPr>
          <a:xfrm>
            <a:off x="1046559" y="5907484"/>
            <a:ext cx="421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  <a:latin typeface="+mj-ea"/>
                <a:ea typeface="+mj-ea"/>
              </a:rPr>
              <a:t>⚠️ </a:t>
            </a:r>
            <a:r>
              <a:rPr lang="ko-KR" altLang="en-US" dirty="0" err="1">
                <a:effectLst/>
                <a:latin typeface="+mj-ea"/>
                <a:ea typeface="+mj-ea"/>
              </a:rPr>
              <a:t>슬라이싱한</a:t>
            </a:r>
            <a:r>
              <a:rPr lang="ko-KR" altLang="en-US" dirty="0">
                <a:effectLst/>
                <a:latin typeface="+mj-ea"/>
                <a:ea typeface="+mj-ea"/>
              </a:rPr>
              <a:t> 배열에서 다시 </a:t>
            </a:r>
            <a:r>
              <a:rPr lang="ko-KR" altLang="en-US" dirty="0" err="1">
                <a:effectLst/>
                <a:latin typeface="+mj-ea"/>
                <a:ea typeface="+mj-ea"/>
              </a:rPr>
              <a:t>슬라이싱</a:t>
            </a:r>
            <a:r>
              <a:rPr lang="ko-KR" altLang="en-US" dirty="0">
                <a:effectLst/>
                <a:latin typeface="+mj-ea"/>
                <a:ea typeface="+mj-ea"/>
              </a:rPr>
              <a:t> 하는 것임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0C705A-3AA0-2E31-A4E0-A075D40AB1FA}"/>
              </a:ext>
            </a:extLst>
          </p:cNvPr>
          <p:cNvSpPr txBox="1"/>
          <p:nvPr/>
        </p:nvSpPr>
        <p:spPr>
          <a:xfrm>
            <a:off x="3464073" y="2209135"/>
            <a:ext cx="443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→ 다차원의 인덱싱을 </a:t>
            </a:r>
            <a:r>
              <a:rPr lang="ko-KR" altLang="en-US" dirty="0" err="1">
                <a:latin typeface="+mn-ea"/>
              </a:rPr>
              <a:t>첫번째블록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열로 접근 가능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 err="1">
                <a:latin typeface="+mn-ea"/>
              </a:rPr>
              <a:t>슬라이싱도</a:t>
            </a:r>
            <a:r>
              <a:rPr lang="ko-KR" altLang="en-US" dirty="0">
                <a:latin typeface="+mn-ea"/>
              </a:rPr>
              <a:t> 가능할까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6F5495-4AD4-2806-CD2F-48498822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6"/>
          <a:stretch/>
        </p:blipFill>
        <p:spPr>
          <a:xfrm>
            <a:off x="1064580" y="3429000"/>
            <a:ext cx="5074287" cy="23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8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6E9DA3-FB80-1B33-2F8A-4C8B1ED662DB}"/>
              </a:ext>
            </a:extLst>
          </p:cNvPr>
          <p:cNvGrpSpPr/>
          <p:nvPr/>
        </p:nvGrpSpPr>
        <p:grpSpPr>
          <a:xfrm>
            <a:off x="1003902" y="1570095"/>
            <a:ext cx="7362193" cy="3017676"/>
            <a:chOff x="525147" y="1677396"/>
            <a:chExt cx="7362193" cy="301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A7E129-FE47-EE41-D61C-F198959C822B}"/>
                </a:ext>
              </a:extLst>
            </p:cNvPr>
            <p:cNvSpPr txBox="1"/>
            <p:nvPr/>
          </p:nvSpPr>
          <p:spPr>
            <a:xfrm>
              <a:off x="525147" y="1677396"/>
              <a:ext cx="1685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+) </a:t>
              </a:r>
              <a:r>
                <a:rPr lang="en-US" altLang="ko-KR" sz="2000" dirty="0" err="1">
                  <a:latin typeface="+mj-ea"/>
                  <a:ea typeface="+mj-ea"/>
                </a:rPr>
                <a:t>numpy</a:t>
              </a:r>
              <a:r>
                <a:rPr lang="ko-KR" altLang="en-US" sz="2000" dirty="0">
                  <a:latin typeface="+mj-ea"/>
                  <a:ea typeface="+mj-ea"/>
                </a:rPr>
                <a:t>생성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421AE7C-21C4-7608-0CFD-5A223818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2359" y="2852959"/>
              <a:ext cx="3998536" cy="13125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BAC959-EF6B-9A2D-8343-4255651570B0}"/>
                </a:ext>
              </a:extLst>
            </p:cNvPr>
            <p:cNvSpPr txBox="1"/>
            <p:nvPr/>
          </p:nvSpPr>
          <p:spPr>
            <a:xfrm>
              <a:off x="1335833" y="2323436"/>
              <a:ext cx="40715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rgbClr val="EB5757"/>
                  </a:solidFill>
                  <a:effectLst/>
                  <a:latin typeface="+mn-ea"/>
                </a:rPr>
                <a:t>np.reshape</a:t>
              </a:r>
              <a:r>
                <a:rPr lang="en-US" altLang="ko-KR" dirty="0">
                  <a:solidFill>
                    <a:srgbClr val="EB5757"/>
                  </a:solidFill>
                  <a:effectLst/>
                  <a:latin typeface="+mn-ea"/>
                </a:rPr>
                <a:t>()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effectLst/>
                  <a:latin typeface="+mn-ea"/>
                </a:rPr>
                <a:t>: </a:t>
              </a:r>
              <a:r>
                <a:rPr lang="ko-KR" altLang="en-US" dirty="0">
                  <a:effectLst/>
                  <a:latin typeface="+mn-ea"/>
                </a:rPr>
                <a:t>배열과 차원 변경해주는 함수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6A9BDB-2167-1804-E46E-9569A6AB1854}"/>
                </a:ext>
              </a:extLst>
            </p:cNvPr>
            <p:cNvSpPr txBox="1"/>
            <p:nvPr/>
          </p:nvSpPr>
          <p:spPr>
            <a:xfrm>
              <a:off x="1691192" y="4325740"/>
              <a:ext cx="6196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*</a:t>
              </a:r>
              <a:r>
                <a:rPr lang="en-US" altLang="ko-KR" dirty="0"/>
                <a:t>-1 : </a:t>
              </a:r>
              <a:r>
                <a:rPr lang="ko-KR" altLang="en-US" dirty="0"/>
                <a:t>원래 배열의 길이와 남은 차원으로 부터 추정해서 배열 구성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DBF277-6F45-CFFC-71DE-EBF0CA2DA0A0}"/>
              </a:ext>
            </a:extLst>
          </p:cNvPr>
          <p:cNvSpPr txBox="1"/>
          <p:nvPr/>
        </p:nvSpPr>
        <p:spPr>
          <a:xfrm>
            <a:off x="9391419" y="113827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예제 리스트 </a:t>
            </a:r>
            <a:r>
              <a:rPr lang="en-US" altLang="ko-KR" dirty="0"/>
              <a:t>(3</a:t>
            </a:r>
            <a:r>
              <a:rPr lang="ko-KR" altLang="en-US" dirty="0"/>
              <a:t>차원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F7403-4B9A-6FFB-2419-413159AA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00" y="1570095"/>
            <a:ext cx="1596898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6A6098-0EBD-C78A-E48D-B882DB65D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200" y="4183443"/>
            <a:ext cx="2075653" cy="252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DD73BB-1CE4-D05B-EAF8-E0AC26EEADB9}"/>
              </a:ext>
            </a:extLst>
          </p:cNvPr>
          <p:cNvSpPr/>
          <p:nvPr/>
        </p:nvSpPr>
        <p:spPr>
          <a:xfrm>
            <a:off x="9037321" y="1154881"/>
            <a:ext cx="45719" cy="5463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0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2B7AAA-75C1-252A-ACDC-BC22796990DC}"/>
              </a:ext>
            </a:extLst>
          </p:cNvPr>
          <p:cNvGrpSpPr/>
          <p:nvPr/>
        </p:nvGrpSpPr>
        <p:grpSpPr>
          <a:xfrm>
            <a:off x="1075596" y="1733636"/>
            <a:ext cx="7268597" cy="4796266"/>
            <a:chOff x="1008017" y="1733636"/>
            <a:chExt cx="7268597" cy="47962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CED56FB-FC66-D63C-CE6C-B288C65AD254}"/>
                </a:ext>
              </a:extLst>
            </p:cNvPr>
            <p:cNvGrpSpPr/>
            <p:nvPr/>
          </p:nvGrpSpPr>
          <p:grpSpPr>
            <a:xfrm>
              <a:off x="1008017" y="1733636"/>
              <a:ext cx="7268597" cy="4796266"/>
              <a:chOff x="1129937" y="1634091"/>
              <a:chExt cx="7268597" cy="479626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A702956-85CC-A790-B973-38238BB1D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60056"/>
              <a:stretch/>
            </p:blipFill>
            <p:spPr>
              <a:xfrm>
                <a:off x="1129937" y="4508587"/>
                <a:ext cx="3548469" cy="148121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4F23A5C-0350-067F-293A-DDA219868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48175"/>
              <a:stretch/>
            </p:blipFill>
            <p:spPr>
              <a:xfrm>
                <a:off x="4850064" y="4508587"/>
                <a:ext cx="3548470" cy="192177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1C8FE39A-45D8-1219-0C07-51300B91C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37" y="2436412"/>
                <a:ext cx="2219999" cy="108000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7D61C78-036D-EA05-3F30-E467B7F74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4329" y="2436412"/>
                <a:ext cx="2065055" cy="108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F2015D-2947-DC19-52F8-493A58D496B9}"/>
                  </a:ext>
                </a:extLst>
              </p:cNvPr>
              <p:cNvSpPr txBox="1"/>
              <p:nvPr/>
            </p:nvSpPr>
            <p:spPr>
              <a:xfrm>
                <a:off x="1129937" y="1634091"/>
                <a:ext cx="61961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매번 괄호를 써서 인덱싱하기 귀찮으므로</a:t>
                </a:r>
                <a:br>
                  <a:rPr lang="en-US" altLang="ko-KR" dirty="0"/>
                </a:br>
                <a:r>
                  <a:rPr lang="en-US" altLang="ko-KR" dirty="0"/>
                  <a:t>‘,’ </a:t>
                </a:r>
                <a:r>
                  <a:rPr lang="ko-KR" altLang="en-US" dirty="0"/>
                  <a:t>를 사용하여 인덱싱 가능</a:t>
                </a:r>
              </a:p>
            </p:txBody>
          </p:sp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8B515725-45CC-04AC-26AD-F5962AD09859}"/>
                  </a:ext>
                </a:extLst>
              </p:cNvPr>
              <p:cNvSpPr/>
              <p:nvPr/>
            </p:nvSpPr>
            <p:spPr>
              <a:xfrm>
                <a:off x="3773139" y="2536941"/>
                <a:ext cx="796346" cy="722951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B50D16-4E24-6ACF-0F50-7BF4097AC079}"/>
                  </a:ext>
                </a:extLst>
              </p:cNvPr>
              <p:cNvSpPr txBox="1"/>
              <p:nvPr/>
            </p:nvSpPr>
            <p:spPr>
              <a:xfrm>
                <a:off x="1129937" y="4013205"/>
                <a:ext cx="6196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3</a:t>
                </a:r>
                <a:r>
                  <a:rPr lang="ko-KR" altLang="en-US" dirty="0"/>
                  <a:t>차원 배열도 가능</a:t>
                </a:r>
              </a:p>
            </p:txBody>
          </p:sp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0CD3612-FD01-462A-6342-D30D3189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5799" y="4064021"/>
              <a:ext cx="3324689" cy="46679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54F60C-F9A3-FD50-621D-85AABDCCC8BE}"/>
              </a:ext>
            </a:extLst>
          </p:cNvPr>
          <p:cNvSpPr txBox="1"/>
          <p:nvPr/>
        </p:nvSpPr>
        <p:spPr>
          <a:xfrm>
            <a:off x="482062" y="1229172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3-1. </a:t>
            </a:r>
            <a:r>
              <a:rPr lang="en-US" altLang="ko-KR" sz="2000" dirty="0" err="1">
                <a:latin typeface="+mj-ea"/>
                <a:ea typeface="+mj-ea"/>
              </a:rPr>
              <a:t>numpy</a:t>
            </a:r>
            <a:r>
              <a:rPr lang="ko-KR" altLang="en-US" sz="2000" dirty="0">
                <a:latin typeface="+mj-ea"/>
                <a:ea typeface="+mj-ea"/>
              </a:rPr>
              <a:t>의 인덱싱</a:t>
            </a:r>
          </a:p>
        </p:txBody>
      </p:sp>
    </p:spTree>
    <p:extLst>
      <p:ext uri="{BB962C8B-B14F-4D97-AF65-F5344CB8AC3E}">
        <p14:creationId xmlns:p14="http://schemas.microsoft.com/office/powerpoint/2010/main" val="22580288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customXml/itemProps3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2199</Words>
  <Application>Microsoft Office PowerPoint</Application>
  <PresentationFormat>와이드스크린</PresentationFormat>
  <Paragraphs>410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프리젠테이션 4 Regular</vt:lpstr>
      <vt:lpstr>맑은 고딕</vt:lpstr>
      <vt:lpstr>한컴 고딕</vt:lpstr>
      <vt:lpstr>Arial</vt:lpstr>
      <vt:lpstr>Consolas</vt:lpstr>
      <vt:lpstr>프리젠테이션 7 Bold</vt:lpstr>
      <vt:lpstr>맑은 고딕 Semilight</vt:lpstr>
      <vt:lpstr>1_Office 테마</vt:lpstr>
      <vt:lpstr> 신입생 세미나 : python문제풀이 (추가발표)  슬라이싱  (다차원배열, numpy, data frame)</vt:lpstr>
      <vt:lpstr>PowerPoint 프레젠테이션</vt:lpstr>
      <vt:lpstr>PowerPoint 프레젠테이션</vt:lpstr>
      <vt:lpstr>1. 슬라이싱 slicing</vt:lpstr>
      <vt:lpstr>2. 다차원 리스트</vt:lpstr>
      <vt:lpstr>2. 다차원 리스트</vt:lpstr>
      <vt:lpstr>2. 다차원 리스트</vt:lpstr>
      <vt:lpstr>3. numpy</vt:lpstr>
      <vt:lpstr>3. numpy</vt:lpstr>
      <vt:lpstr>3. numpy</vt:lpstr>
      <vt:lpstr>3. numpy</vt:lpstr>
      <vt:lpstr>3. numpy</vt:lpstr>
      <vt:lpstr>4. dataframe</vt:lpstr>
      <vt:lpstr>4. dataframe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5. 데이터 합치기</vt:lpstr>
      <vt:lpstr>6. dataframe 조건에 따라 초기화</vt:lpstr>
      <vt:lpstr>7. Dataframe에서 깊은복사와 얕은복사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박유빈</cp:lastModifiedBy>
  <cp:revision>42</cp:revision>
  <dcterms:created xsi:type="dcterms:W3CDTF">2022-01-06T01:09:02Z</dcterms:created>
  <dcterms:modified xsi:type="dcterms:W3CDTF">2024-09-06T03:46:52Z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