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9" r:id="rId2"/>
    <p:sldId id="293" r:id="rId3"/>
    <p:sldId id="294" r:id="rId4"/>
    <p:sldId id="295" r:id="rId5"/>
    <p:sldId id="296" r:id="rId6"/>
    <p:sldId id="297" r:id="rId7"/>
    <p:sldId id="29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7ED"/>
    <a:srgbClr val="F2CAE8"/>
    <a:srgbClr val="F4B6E7"/>
    <a:srgbClr val="CC3399"/>
    <a:srgbClr val="FFCCFF"/>
    <a:srgbClr val="B43E8A"/>
    <a:srgbClr val="AD4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04" autoAdjust="0"/>
    <p:restoredTop sz="72149" autoAdjust="0"/>
  </p:normalViewPr>
  <p:slideViewPr>
    <p:cSldViewPr snapToGrid="0">
      <p:cViewPr varScale="1">
        <p:scale>
          <a:sx n="111" d="100"/>
          <a:sy n="111" d="100"/>
        </p:scale>
        <p:origin x="522" y="114"/>
      </p:cViewPr>
      <p:guideLst/>
    </p:cSldViewPr>
  </p:slideViewPr>
  <p:outlineViewPr>
    <p:cViewPr>
      <p:scale>
        <a:sx n="33" d="100"/>
        <a:sy n="33" d="100"/>
      </p:scale>
      <p:origin x="0" y="-53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5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4B6DB-938B-44BF-B20F-8184DA6BB6F0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E4134-ACED-434F-9F35-59E8330D9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087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79507-6D34-4810-B3C6-A702FC52D2B7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0D4B4-CF04-4C8C-8727-5F3BF3D48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2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0299DE-A26E-46A0-812E-963E8C54E0C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297180" y="1881601"/>
            <a:ext cx="8549640" cy="56855"/>
            <a:chOff x="0" y="2154267"/>
            <a:chExt cx="12192000" cy="2224970"/>
          </a:xfrm>
          <a:effectLst/>
        </p:grpSpPr>
        <p:sp>
          <p:nvSpPr>
            <p:cNvPr id="8" name="직사각형 7"/>
            <p:cNvSpPr/>
            <p:nvPr userDrawn="1"/>
          </p:nvSpPr>
          <p:spPr>
            <a:xfrm>
              <a:off x="0" y="2154267"/>
              <a:ext cx="3722914" cy="1117130"/>
            </a:xfrm>
            <a:prstGeom prst="rect">
              <a:avLst/>
            </a:prstGeom>
            <a:gradFill flip="none" rotWithShape="1">
              <a:gsLst>
                <a:gs pos="0">
                  <a:srgbClr val="B43E8A">
                    <a:lumMod val="70000"/>
                  </a:srgbClr>
                </a:gs>
                <a:gs pos="100000">
                  <a:srgbClr val="B43E8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/>
            <p:cNvSpPr/>
            <p:nvPr userDrawn="1"/>
          </p:nvSpPr>
          <p:spPr>
            <a:xfrm flipV="1">
              <a:off x="0" y="3262107"/>
              <a:ext cx="3722914" cy="1117130"/>
            </a:xfrm>
            <a:prstGeom prst="rect">
              <a:avLst/>
            </a:prstGeom>
            <a:gradFill flip="none" rotWithShape="1">
              <a:gsLst>
                <a:gs pos="0">
                  <a:srgbClr val="B43E8A">
                    <a:lumMod val="70000"/>
                  </a:srgbClr>
                </a:gs>
                <a:gs pos="100000">
                  <a:srgbClr val="B43E8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직사각형 9"/>
            <p:cNvSpPr/>
            <p:nvPr userDrawn="1"/>
          </p:nvSpPr>
          <p:spPr>
            <a:xfrm flipH="1">
              <a:off x="8469086" y="2154267"/>
              <a:ext cx="3722914" cy="1117130"/>
            </a:xfrm>
            <a:prstGeom prst="rect">
              <a:avLst/>
            </a:prstGeom>
            <a:gradFill flip="none" rotWithShape="1">
              <a:gsLst>
                <a:gs pos="0">
                  <a:srgbClr val="B43E8A">
                    <a:lumMod val="70000"/>
                  </a:srgbClr>
                </a:gs>
                <a:gs pos="100000">
                  <a:srgbClr val="B43E8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직사각형 10"/>
            <p:cNvSpPr/>
            <p:nvPr userDrawn="1"/>
          </p:nvSpPr>
          <p:spPr>
            <a:xfrm flipH="1" flipV="1">
              <a:off x="8469086" y="3262107"/>
              <a:ext cx="3722914" cy="1117130"/>
            </a:xfrm>
            <a:prstGeom prst="rect">
              <a:avLst/>
            </a:prstGeom>
            <a:gradFill flip="none" rotWithShape="1">
              <a:gsLst>
                <a:gs pos="0">
                  <a:srgbClr val="B43E8A">
                    <a:lumMod val="70000"/>
                  </a:srgbClr>
                </a:gs>
                <a:gs pos="100000">
                  <a:srgbClr val="B43E8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직사각형 11"/>
            <p:cNvSpPr/>
            <p:nvPr userDrawn="1"/>
          </p:nvSpPr>
          <p:spPr>
            <a:xfrm flipH="1">
              <a:off x="3722914" y="2154267"/>
              <a:ext cx="4746172" cy="1117130"/>
            </a:xfrm>
            <a:prstGeom prst="rect">
              <a:avLst/>
            </a:prstGeom>
            <a:solidFill>
              <a:srgbClr val="B4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/>
            <p:cNvSpPr/>
            <p:nvPr userDrawn="1"/>
          </p:nvSpPr>
          <p:spPr>
            <a:xfrm flipH="1" flipV="1">
              <a:off x="3722914" y="3262107"/>
              <a:ext cx="4746172" cy="1117130"/>
            </a:xfrm>
            <a:prstGeom prst="rect">
              <a:avLst/>
            </a:prstGeom>
            <a:solidFill>
              <a:srgbClr val="B4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0155"/>
            <a:ext cx="7772400" cy="65657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B43E8A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26292"/>
            <a:ext cx="6858000" cy="12255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5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C6DB5467-A543-4C7A-900F-4E8B91899F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0880" y="2000013"/>
            <a:ext cx="5202238" cy="4953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lvl="0"/>
            <a:r>
              <a:rPr lang="ko-KR" altLang="en-US" dirty="0"/>
              <a:t>마스터 부제목 편집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ADD3A0A-BC16-421C-96E7-6C30EC6C11AD}"/>
              </a:ext>
            </a:extLst>
          </p:cNvPr>
          <p:cNvCxnSpPr/>
          <p:nvPr userDrawn="1"/>
        </p:nvCxnSpPr>
        <p:spPr>
          <a:xfrm>
            <a:off x="1143000" y="3782125"/>
            <a:ext cx="685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7311353-6D1C-4837-9FF8-EE74BD6D0E31}"/>
              </a:ext>
            </a:extLst>
          </p:cNvPr>
          <p:cNvCxnSpPr/>
          <p:nvPr userDrawn="1"/>
        </p:nvCxnSpPr>
        <p:spPr>
          <a:xfrm>
            <a:off x="1143000" y="5091321"/>
            <a:ext cx="685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26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0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6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6423"/>
            <a:ext cx="7886700" cy="691761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B43E8A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3592"/>
            <a:ext cx="7886700" cy="4913371"/>
          </a:xfrm>
        </p:spPr>
        <p:txBody>
          <a:bodyPr/>
          <a:lstStyle>
            <a:lvl1pPr marL="228600" indent="-360000">
              <a:buClr>
                <a:srgbClr val="B43E8A"/>
              </a:buClr>
              <a:buFont typeface="Wingdings" panose="05000000000000000000" pitchFamily="2" charset="2"/>
              <a:buChar char="l"/>
              <a:defRPr sz="22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buClr>
                <a:srgbClr val="FF0000"/>
              </a:buClr>
              <a:defRPr sz="15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 sz="1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9480" y="6356351"/>
            <a:ext cx="2575869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90551" y="6356351"/>
            <a:ext cx="1762898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- </a:t>
            </a:r>
            <a:fld id="{F6F5CF67-209D-4C4F-8798-AF93A2AAF4BB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Freeform 13"/>
          <p:cNvSpPr>
            <a:spLocks/>
          </p:cNvSpPr>
          <p:nvPr userDrawn="1"/>
        </p:nvSpPr>
        <p:spPr bwMode="auto">
          <a:xfrm flipH="1">
            <a:off x="6465094" y="0"/>
            <a:ext cx="2678906" cy="3567112"/>
          </a:xfrm>
          <a:custGeom>
            <a:avLst/>
            <a:gdLst>
              <a:gd name="T0" fmla="*/ 0 w 2250"/>
              <a:gd name="T1" fmla="*/ 0 h 2247"/>
              <a:gd name="T2" fmla="*/ 2250 w 2250"/>
              <a:gd name="T3" fmla="*/ 0 h 2247"/>
              <a:gd name="T4" fmla="*/ 0 w 2250"/>
              <a:gd name="T5" fmla="*/ 2247 h 2247"/>
              <a:gd name="T6" fmla="*/ 0 w 2250"/>
              <a:gd name="T7" fmla="*/ 0 h 2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0" h="2247">
                <a:moveTo>
                  <a:pt x="0" y="0"/>
                </a:moveTo>
                <a:lnTo>
                  <a:pt x="2250" y="0"/>
                </a:lnTo>
                <a:lnTo>
                  <a:pt x="0" y="224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1" name="Freeform 8"/>
          <p:cNvSpPr>
            <a:spLocks/>
          </p:cNvSpPr>
          <p:nvPr userDrawn="1"/>
        </p:nvSpPr>
        <p:spPr bwMode="auto">
          <a:xfrm flipH="1">
            <a:off x="8566555" y="1474803"/>
            <a:ext cx="577453" cy="1249363"/>
          </a:xfrm>
          <a:custGeom>
            <a:avLst/>
            <a:gdLst>
              <a:gd name="T0" fmla="*/ 0 w 485"/>
              <a:gd name="T1" fmla="*/ 484 h 787"/>
              <a:gd name="T2" fmla="*/ 485 w 485"/>
              <a:gd name="T3" fmla="*/ 0 h 787"/>
              <a:gd name="T4" fmla="*/ 485 w 485"/>
              <a:gd name="T5" fmla="*/ 304 h 787"/>
              <a:gd name="T6" fmla="*/ 2 w 485"/>
              <a:gd name="T7" fmla="*/ 787 h 787"/>
              <a:gd name="T8" fmla="*/ 0 w 485"/>
              <a:gd name="T9" fmla="*/ 4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787">
                <a:moveTo>
                  <a:pt x="0" y="484"/>
                </a:moveTo>
                <a:lnTo>
                  <a:pt x="485" y="0"/>
                </a:lnTo>
                <a:lnTo>
                  <a:pt x="485" y="304"/>
                </a:lnTo>
                <a:lnTo>
                  <a:pt x="2" y="787"/>
                </a:lnTo>
                <a:lnTo>
                  <a:pt x="0" y="484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 flipH="1">
            <a:off x="8129589" y="0"/>
            <a:ext cx="1014412" cy="1350748"/>
          </a:xfrm>
          <a:custGeom>
            <a:avLst/>
            <a:gdLst>
              <a:gd name="T0" fmla="*/ 6 w 2253"/>
              <a:gd name="T1" fmla="*/ 0 h 2250"/>
              <a:gd name="T2" fmla="*/ 2253 w 2253"/>
              <a:gd name="T3" fmla="*/ 0 h 2250"/>
              <a:gd name="T4" fmla="*/ 0 w 2253"/>
              <a:gd name="T5" fmla="*/ 2250 h 2250"/>
              <a:gd name="T6" fmla="*/ 6 w 2253"/>
              <a:gd name="T7" fmla="*/ 0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3" h="2250">
                <a:moveTo>
                  <a:pt x="6" y="0"/>
                </a:moveTo>
                <a:lnTo>
                  <a:pt x="2253" y="0"/>
                </a:lnTo>
                <a:lnTo>
                  <a:pt x="0" y="2250"/>
                </a:lnTo>
                <a:lnTo>
                  <a:pt x="6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578246" y="1180942"/>
            <a:ext cx="7988301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B43E8A">
                    <a:alpha val="50000"/>
                  </a:srgbClr>
                </a:gs>
                <a:gs pos="50000">
                  <a:srgbClr val="B43E8A"/>
                </a:gs>
                <a:gs pos="100000">
                  <a:srgbClr val="B43E8A">
                    <a:alpha val="50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578246" y="6260942"/>
            <a:ext cx="7988301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B43E8A">
                    <a:alpha val="50000"/>
                  </a:srgbClr>
                </a:gs>
                <a:gs pos="50000">
                  <a:srgbClr val="B43E8A"/>
                </a:gs>
                <a:gs pos="100000">
                  <a:srgbClr val="B43E8A">
                    <a:alpha val="50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386345" y="0"/>
            <a:ext cx="1240779" cy="482568"/>
            <a:chOff x="5401469" y="1588"/>
            <a:chExt cx="1389063" cy="540239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5401469" y="1588"/>
              <a:ext cx="1205279" cy="540239"/>
            </a:xfrm>
            <a:custGeom>
              <a:avLst/>
              <a:gdLst>
                <a:gd name="T0" fmla="*/ 0 w 1410"/>
                <a:gd name="T1" fmla="*/ 0 h 632"/>
                <a:gd name="T2" fmla="*/ 630 w 1410"/>
                <a:gd name="T3" fmla="*/ 632 h 632"/>
                <a:gd name="T4" fmla="*/ 1410 w 1410"/>
                <a:gd name="T5" fmla="*/ 632 h 632"/>
                <a:gd name="T6" fmla="*/ 780 w 1410"/>
                <a:gd name="T7" fmla="*/ 0 h 632"/>
                <a:gd name="T8" fmla="*/ 0 w 1410"/>
                <a:gd name="T9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6252003" y="1588"/>
              <a:ext cx="538529" cy="426549"/>
            </a:xfrm>
            <a:custGeom>
              <a:avLst/>
              <a:gdLst>
                <a:gd name="T0" fmla="*/ 0 w 630"/>
                <a:gd name="T1" fmla="*/ 0 h 499"/>
                <a:gd name="T2" fmla="*/ 498 w 630"/>
                <a:gd name="T3" fmla="*/ 499 h 499"/>
                <a:gd name="T4" fmla="*/ 630 w 630"/>
                <a:gd name="T5" fmla="*/ 499 h 499"/>
                <a:gd name="T6" fmla="*/ 132 w 630"/>
                <a:gd name="T7" fmla="*/ 0 h 499"/>
                <a:gd name="T8" fmla="*/ 0 w 630"/>
                <a:gd name="T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3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8410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EEB915E-E96D-4542-8118-2F9CEC53ADC2}"/>
              </a:ext>
            </a:extLst>
          </p:cNvPr>
          <p:cNvGrpSpPr/>
          <p:nvPr userDrawn="1"/>
        </p:nvGrpSpPr>
        <p:grpSpPr>
          <a:xfrm>
            <a:off x="297180" y="1881601"/>
            <a:ext cx="8549640" cy="56855"/>
            <a:chOff x="0" y="2154267"/>
            <a:chExt cx="12192000" cy="2224970"/>
          </a:xfrm>
          <a:effectLst/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1B0F73-C5E2-498F-BB41-50290335B4EF}"/>
                </a:ext>
              </a:extLst>
            </p:cNvPr>
            <p:cNvSpPr/>
            <p:nvPr userDrawn="1"/>
          </p:nvSpPr>
          <p:spPr>
            <a:xfrm>
              <a:off x="0" y="2154267"/>
              <a:ext cx="3722914" cy="1117130"/>
            </a:xfrm>
            <a:prstGeom prst="rect">
              <a:avLst/>
            </a:prstGeom>
            <a:gradFill flip="none" rotWithShape="1">
              <a:gsLst>
                <a:gs pos="0">
                  <a:srgbClr val="B43E8A">
                    <a:lumMod val="70000"/>
                  </a:srgbClr>
                </a:gs>
                <a:gs pos="100000">
                  <a:srgbClr val="B43E8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EC6080-39F1-484B-9A5C-F8FCDD0EC75D}"/>
                </a:ext>
              </a:extLst>
            </p:cNvPr>
            <p:cNvSpPr/>
            <p:nvPr userDrawn="1"/>
          </p:nvSpPr>
          <p:spPr>
            <a:xfrm flipV="1">
              <a:off x="0" y="3262107"/>
              <a:ext cx="3722914" cy="1117130"/>
            </a:xfrm>
            <a:prstGeom prst="rect">
              <a:avLst/>
            </a:prstGeom>
            <a:gradFill flip="none" rotWithShape="1">
              <a:gsLst>
                <a:gs pos="0">
                  <a:srgbClr val="B43E8A">
                    <a:lumMod val="70000"/>
                  </a:srgbClr>
                </a:gs>
                <a:gs pos="100000">
                  <a:srgbClr val="B43E8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BBD7053-7F61-4085-958C-0042582D65A3}"/>
                </a:ext>
              </a:extLst>
            </p:cNvPr>
            <p:cNvSpPr/>
            <p:nvPr userDrawn="1"/>
          </p:nvSpPr>
          <p:spPr>
            <a:xfrm flipH="1">
              <a:off x="8469086" y="2154267"/>
              <a:ext cx="3722914" cy="1117130"/>
            </a:xfrm>
            <a:prstGeom prst="rect">
              <a:avLst/>
            </a:prstGeom>
            <a:gradFill flip="none" rotWithShape="1">
              <a:gsLst>
                <a:gs pos="0">
                  <a:srgbClr val="B43E8A">
                    <a:lumMod val="70000"/>
                  </a:srgbClr>
                </a:gs>
                <a:gs pos="100000">
                  <a:srgbClr val="B43E8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4AF494F-B971-412C-B736-B54CED5129A1}"/>
                </a:ext>
              </a:extLst>
            </p:cNvPr>
            <p:cNvSpPr/>
            <p:nvPr userDrawn="1"/>
          </p:nvSpPr>
          <p:spPr>
            <a:xfrm flipH="1" flipV="1">
              <a:off x="8469086" y="3262107"/>
              <a:ext cx="3722914" cy="1117130"/>
            </a:xfrm>
            <a:prstGeom prst="rect">
              <a:avLst/>
            </a:prstGeom>
            <a:gradFill flip="none" rotWithShape="1">
              <a:gsLst>
                <a:gs pos="0">
                  <a:srgbClr val="B43E8A">
                    <a:lumMod val="70000"/>
                  </a:srgbClr>
                </a:gs>
                <a:gs pos="100000">
                  <a:srgbClr val="B43E8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8964CEC-09E4-4D53-A344-1DBBF0020FCA}"/>
                </a:ext>
              </a:extLst>
            </p:cNvPr>
            <p:cNvSpPr/>
            <p:nvPr userDrawn="1"/>
          </p:nvSpPr>
          <p:spPr>
            <a:xfrm flipH="1">
              <a:off x="3722914" y="2154267"/>
              <a:ext cx="4746172" cy="1117130"/>
            </a:xfrm>
            <a:prstGeom prst="rect">
              <a:avLst/>
            </a:prstGeom>
            <a:solidFill>
              <a:srgbClr val="B4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FFFF667-684A-4135-88A7-A67530C2504A}"/>
                </a:ext>
              </a:extLst>
            </p:cNvPr>
            <p:cNvSpPr/>
            <p:nvPr userDrawn="1"/>
          </p:nvSpPr>
          <p:spPr>
            <a:xfrm flipH="1" flipV="1">
              <a:off x="3722914" y="3262107"/>
              <a:ext cx="4746172" cy="1117130"/>
            </a:xfrm>
            <a:prstGeom prst="rect">
              <a:avLst/>
            </a:prstGeom>
            <a:solidFill>
              <a:srgbClr val="B4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A5A0D547-127D-47CC-867D-D8C9AB9DA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80155"/>
            <a:ext cx="7772400" cy="65657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B43E8A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C05060E-7F32-4BDD-8E7C-482D6D367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6292"/>
            <a:ext cx="6858000" cy="12255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5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altLang="ko-KR" dirty="0"/>
          </a:p>
        </p:txBody>
      </p:sp>
      <p:sp>
        <p:nvSpPr>
          <p:cNvPr id="16" name="텍스트 개체 틀 31">
            <a:extLst>
              <a:ext uri="{FF2B5EF4-FFF2-40B4-BE49-F238E27FC236}">
                <a16:creationId xmlns:a16="http://schemas.microsoft.com/office/drawing/2014/main" id="{C2F1AE99-C313-4BE7-A38E-C3B26F1CB4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0880" y="2000013"/>
            <a:ext cx="5202238" cy="4953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lvl="0"/>
            <a:r>
              <a:rPr lang="ko-KR" altLang="en-US" dirty="0"/>
              <a:t>마스터 부제목 편집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D250E47-F24D-4D47-9E60-B3512BF8A138}"/>
              </a:ext>
            </a:extLst>
          </p:cNvPr>
          <p:cNvCxnSpPr/>
          <p:nvPr userDrawn="1"/>
        </p:nvCxnSpPr>
        <p:spPr>
          <a:xfrm>
            <a:off x="1143000" y="3782125"/>
            <a:ext cx="685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D455433-52AE-4C30-9DB6-3F6635934D63}"/>
              </a:ext>
            </a:extLst>
          </p:cNvPr>
          <p:cNvCxnSpPr/>
          <p:nvPr userDrawn="1"/>
        </p:nvCxnSpPr>
        <p:spPr>
          <a:xfrm>
            <a:off x="1143000" y="5091321"/>
            <a:ext cx="685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2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5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2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3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0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F67-209D-4C4F-8798-AF93A2AA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4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kkmg0157@chungbuk.ac.kr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CF67-209D-4C4F-8798-AF93A2AAF4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27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5EE5536-0C0C-421C-B380-583AFA9A2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신입생 세미나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9B67D3DF-41B8-437D-8F18-AC0455E4A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2019036083 </a:t>
            </a:r>
            <a:r>
              <a:rPr lang="ko-KR" altLang="en-US" b="1" dirty="0"/>
              <a:t>강민구</a:t>
            </a:r>
            <a:endParaRPr lang="en-US" altLang="ko-KR" b="1" dirty="0"/>
          </a:p>
          <a:p>
            <a:r>
              <a:rPr lang="en-US" altLang="ko-KR" b="1" dirty="0"/>
              <a:t>2024.09.06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7AA759-F065-4BBA-9B01-434822F3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/>
              <a:t>kkmg0157@chungbuk.ac.kr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9C50AD6-B4DA-473C-9A35-24CF9B99D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pandas</a:t>
            </a:r>
            <a:r>
              <a:rPr lang="ko-KR" altLang="en-US" dirty="0"/>
              <a:t> </a:t>
            </a:r>
            <a:r>
              <a:rPr lang="en-US" altLang="ko-KR" dirty="0"/>
              <a:t>rolling()</a:t>
            </a:r>
          </a:p>
        </p:txBody>
      </p:sp>
    </p:spTree>
    <p:extLst>
      <p:ext uri="{BB962C8B-B14F-4D97-AF65-F5344CB8AC3E}">
        <p14:creationId xmlns:p14="http://schemas.microsoft.com/office/powerpoint/2010/main" val="376325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B67B9-2D09-7C79-279C-2856F7D0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pandas.rolling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73A3C-1994-58EC-EC10-7E268AAF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rolling()</a:t>
            </a:r>
          </a:p>
          <a:p>
            <a:pPr lvl="1"/>
            <a:r>
              <a:rPr lang="ko-KR" altLang="en-US" dirty="0"/>
              <a:t>기간이동 계산</a:t>
            </a:r>
            <a:endParaRPr lang="en-US" altLang="ko-KR" dirty="0"/>
          </a:p>
          <a:p>
            <a:pPr lvl="2"/>
            <a:r>
              <a:rPr lang="ko-KR" altLang="en-US" dirty="0"/>
              <a:t>현재 열에 대하여 일정 크기의 </a:t>
            </a:r>
            <a:r>
              <a:rPr lang="en-US" altLang="ko-KR" dirty="0"/>
              <a:t>window</a:t>
            </a:r>
            <a:r>
              <a:rPr lang="ko-KR" altLang="en-US" dirty="0"/>
              <a:t>를 이용하여</a:t>
            </a:r>
            <a:br>
              <a:rPr lang="en-US" altLang="ko-KR" dirty="0"/>
            </a:br>
            <a:r>
              <a:rPr lang="en-US" altLang="ko-KR" dirty="0"/>
              <a:t>window </a:t>
            </a:r>
            <a:r>
              <a:rPr lang="ko-KR" altLang="en-US" dirty="0"/>
              <a:t>안의 값을 추가 메서드를 통해 계산하는 메서드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추가 메서드</a:t>
            </a:r>
            <a:endParaRPr lang="en-US" altLang="ko-KR" dirty="0"/>
          </a:p>
          <a:p>
            <a:pPr lvl="3"/>
            <a:r>
              <a:rPr lang="en-US" altLang="ko-KR" dirty="0"/>
              <a:t>mean() : </a:t>
            </a:r>
            <a:r>
              <a:rPr lang="ko-KR" altLang="en-US" dirty="0"/>
              <a:t>이동 평균</a:t>
            </a:r>
            <a:endParaRPr lang="en-US" altLang="ko-KR" dirty="0"/>
          </a:p>
          <a:p>
            <a:pPr lvl="3"/>
            <a:r>
              <a:rPr lang="en-US" altLang="ko-KR" dirty="0"/>
              <a:t>sum() : </a:t>
            </a:r>
            <a:r>
              <a:rPr lang="ko-KR" altLang="en-US" dirty="0"/>
              <a:t>이동 합계</a:t>
            </a:r>
            <a:endParaRPr lang="en-US" altLang="ko-KR" dirty="0"/>
          </a:p>
          <a:p>
            <a:pPr lvl="3"/>
            <a:r>
              <a:rPr lang="en-US" altLang="ko-KR" dirty="0"/>
              <a:t>min(), max() : </a:t>
            </a:r>
            <a:r>
              <a:rPr lang="ko-KR" altLang="en-US" dirty="0"/>
              <a:t>이동 최솟값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endParaRPr lang="en-US" altLang="ko-KR" dirty="0"/>
          </a:p>
          <a:p>
            <a:pPr lvl="3"/>
            <a:r>
              <a:rPr lang="en-US" altLang="ko-KR" dirty="0"/>
              <a:t>std(), var() : </a:t>
            </a:r>
            <a:r>
              <a:rPr lang="ko-KR" altLang="en-US" dirty="0"/>
              <a:t>이동 표준편차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endParaRPr lang="en-US" altLang="ko-KR" dirty="0"/>
          </a:p>
          <a:p>
            <a:pPr lvl="3"/>
            <a:r>
              <a:rPr lang="en-US" altLang="ko-KR" dirty="0"/>
              <a:t>apply(</a:t>
            </a:r>
            <a:r>
              <a:rPr lang="en-US" altLang="ko-KR" dirty="0" err="1"/>
              <a:t>func</a:t>
            </a:r>
            <a:r>
              <a:rPr lang="en-US" altLang="ko-KR" dirty="0"/>
              <a:t>) : </a:t>
            </a:r>
            <a:r>
              <a:rPr lang="ko-KR" altLang="en-US" dirty="0"/>
              <a:t>사용자 정의 함수 적용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주로 시계열 데이터 분석에서 사용</a:t>
            </a:r>
            <a:endParaRPr lang="en-US" altLang="ko-KR" dirty="0"/>
          </a:p>
          <a:p>
            <a:pPr lvl="1"/>
            <a:r>
              <a:rPr lang="en-US" altLang="ko-KR" dirty="0"/>
              <a:t>window </a:t>
            </a:r>
            <a:r>
              <a:rPr lang="ko-KR" altLang="en-US" dirty="0"/>
              <a:t>크기에 맞는 데이터가 충분하지 않으면 </a:t>
            </a:r>
            <a:r>
              <a:rPr lang="en-US" altLang="ko-KR" dirty="0" err="1"/>
              <a:t>NaN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Font typeface="Wingdings" panose="05000000000000000000" pitchFamily="2" charset="2"/>
              <a:buChar char="è"/>
            </a:pPr>
            <a:r>
              <a:rPr lang="en-US" altLang="ko-KR" dirty="0"/>
              <a:t>window </a:t>
            </a:r>
            <a:r>
              <a:rPr lang="ko-KR" altLang="en-US" dirty="0"/>
              <a:t>사이즈만큼 데이터 처리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è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7AD25A-65EF-DC8A-C268-F7F7FE2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2C2EE7-A96D-5E58-6FA1-32E191E4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89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C1A3-4313-A311-3984-09D66000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pandas.rolling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CA169-5BD1-2A3A-C06E-B926DCBB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rolling() parameter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window</a:t>
            </a:r>
          </a:p>
          <a:p>
            <a:pPr lvl="2"/>
            <a:r>
              <a:rPr lang="en-US" altLang="ko-KR" dirty="0"/>
              <a:t>window </a:t>
            </a:r>
            <a:r>
              <a:rPr lang="ko-KR" altLang="en-US" dirty="0"/>
              <a:t>사이즈 설정</a:t>
            </a:r>
            <a:endParaRPr lang="en-US" altLang="ko-KR" dirty="0"/>
          </a:p>
          <a:p>
            <a:pPr lvl="1"/>
            <a:r>
              <a:rPr lang="en-US" altLang="ko-KR" dirty="0" err="1"/>
              <a:t>min_periods</a:t>
            </a:r>
            <a:endParaRPr lang="en-US" altLang="ko-KR" dirty="0"/>
          </a:p>
          <a:p>
            <a:pPr lvl="2"/>
            <a:r>
              <a:rPr lang="ko-KR" altLang="en-US" dirty="0"/>
              <a:t>계산에 필요한 최소 관측치 개수 지정</a:t>
            </a:r>
            <a:endParaRPr lang="en-US" altLang="ko-KR" dirty="0"/>
          </a:p>
          <a:p>
            <a:pPr lvl="1"/>
            <a:r>
              <a:rPr lang="en-US" altLang="ko-KR" dirty="0"/>
              <a:t>center</a:t>
            </a:r>
          </a:p>
          <a:p>
            <a:pPr lvl="2"/>
            <a:r>
              <a:rPr lang="en-US" altLang="ko-KR" dirty="0"/>
              <a:t>True – </a:t>
            </a:r>
            <a:r>
              <a:rPr lang="ko-KR" altLang="en-US" dirty="0"/>
              <a:t>중앙에서 시작</a:t>
            </a:r>
            <a:endParaRPr lang="en-US" altLang="ko-KR" dirty="0"/>
          </a:p>
          <a:p>
            <a:pPr lvl="2"/>
            <a:r>
              <a:rPr lang="en-US" altLang="ko-KR" dirty="0"/>
              <a:t>False – </a:t>
            </a:r>
            <a:r>
              <a:rPr lang="ko-KR" altLang="en-US" dirty="0"/>
              <a:t>왼쪽부터 오른쪽으로 이동하며 계산</a:t>
            </a:r>
            <a:endParaRPr lang="en-US" altLang="ko-KR" dirty="0"/>
          </a:p>
          <a:p>
            <a:pPr lvl="1"/>
            <a:r>
              <a:rPr lang="en-US" altLang="ko-KR" dirty="0" err="1"/>
              <a:t>win_type</a:t>
            </a:r>
            <a:endParaRPr lang="en-US" altLang="ko-KR" dirty="0"/>
          </a:p>
          <a:p>
            <a:pPr lvl="2"/>
            <a:r>
              <a:rPr lang="ko-KR" altLang="en-US" dirty="0"/>
              <a:t>가중치 윈도우를 사용할 경우</a:t>
            </a:r>
            <a:r>
              <a:rPr lang="en-US" altLang="ko-KR" dirty="0"/>
              <a:t>,</a:t>
            </a:r>
            <a:r>
              <a:rPr lang="ko-KR" altLang="en-US" dirty="0"/>
              <a:t> 가중치 종류를 지정</a:t>
            </a:r>
            <a:endParaRPr lang="en-US" altLang="ko-KR" dirty="0"/>
          </a:p>
          <a:p>
            <a:pPr lvl="2"/>
            <a:r>
              <a:rPr lang="en-US" altLang="ko-KR" dirty="0"/>
              <a:t>boxcar-</a:t>
            </a:r>
            <a:r>
              <a:rPr lang="ko-KR" altLang="en-US" dirty="0"/>
              <a:t>모든 요소에 동일 가중치</a:t>
            </a:r>
            <a:r>
              <a:rPr lang="en-US" altLang="ko-KR" dirty="0"/>
              <a:t>, </a:t>
            </a:r>
            <a:r>
              <a:rPr lang="en-US" altLang="ko-KR" dirty="0" err="1"/>
              <a:t>triang</a:t>
            </a:r>
            <a:r>
              <a:rPr lang="en-US" altLang="ko-KR" dirty="0"/>
              <a:t>-</a:t>
            </a:r>
            <a:r>
              <a:rPr lang="ko-KR" altLang="en-US" dirty="0"/>
              <a:t>가운데 값에 큰 비중</a:t>
            </a:r>
            <a:endParaRPr lang="en-US" altLang="ko-KR" dirty="0"/>
          </a:p>
          <a:p>
            <a:pPr lvl="1"/>
            <a:r>
              <a:rPr lang="en-US" altLang="ko-KR" dirty="0"/>
              <a:t>on</a:t>
            </a:r>
          </a:p>
          <a:p>
            <a:pPr lvl="2"/>
            <a:r>
              <a:rPr lang="ko-KR" altLang="en-US" dirty="0"/>
              <a:t>특정 열에 대한 롤링 연산 지정</a:t>
            </a:r>
            <a:endParaRPr lang="en-US" altLang="ko-KR" dirty="0"/>
          </a:p>
          <a:p>
            <a:pPr lvl="1"/>
            <a:r>
              <a:rPr lang="en-US" altLang="ko-KR" dirty="0"/>
              <a:t>axis</a:t>
            </a:r>
          </a:p>
          <a:p>
            <a:pPr lvl="2"/>
            <a:r>
              <a:rPr lang="ko-KR" altLang="en-US" dirty="0"/>
              <a:t>연산을 적용할 축 지정</a:t>
            </a:r>
            <a:endParaRPr lang="en-US" altLang="ko-KR" dirty="0"/>
          </a:p>
          <a:p>
            <a:pPr lvl="1"/>
            <a:r>
              <a:rPr lang="en-US" altLang="ko-KR" dirty="0"/>
              <a:t>method</a:t>
            </a:r>
          </a:p>
          <a:p>
            <a:pPr lvl="2"/>
            <a:r>
              <a:rPr lang="en-US" altLang="ko-KR" dirty="0"/>
              <a:t>single – </a:t>
            </a:r>
            <a:r>
              <a:rPr lang="ko-KR" altLang="en-US" dirty="0" err="1"/>
              <a:t>단일스레드를</a:t>
            </a:r>
            <a:r>
              <a:rPr lang="ko-KR" altLang="en-US" dirty="0"/>
              <a:t> 사용하여 계산 수행</a:t>
            </a:r>
            <a:endParaRPr lang="en-US" altLang="ko-KR" dirty="0"/>
          </a:p>
          <a:p>
            <a:pPr lvl="2"/>
            <a:r>
              <a:rPr lang="en-US" altLang="ko-KR" dirty="0"/>
              <a:t>table – </a:t>
            </a:r>
            <a:r>
              <a:rPr lang="ko-KR" altLang="en-US" dirty="0"/>
              <a:t>병렬처리 </a:t>
            </a:r>
            <a:r>
              <a:rPr lang="en-US" altLang="ko-KR" dirty="0"/>
              <a:t>Ex) </a:t>
            </a:r>
            <a:r>
              <a:rPr lang="ko-KR" altLang="en-US" dirty="0"/>
              <a:t>다차원 데이터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D61E9-3C36-A166-AED1-445D6B16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AE856E-CA02-B119-FA03-86316A6D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6169DB-3CD8-AFBF-7BED-92D9FAD98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13" y="1526884"/>
            <a:ext cx="7581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7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6F4F-FC3E-58AF-556B-837A4872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pandas.rolling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60E387-6F97-D1A7-80DD-57BCAAB3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B22BEC-84A2-15AA-027A-F980F81F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FFCFDF68-2EDD-0E8E-065D-87F730D3B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430" y="1289283"/>
            <a:ext cx="4514850" cy="1933575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F046F4-B2E2-4EDC-E007-C19653BFBE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521"/>
          <a:stretch/>
        </p:blipFill>
        <p:spPr>
          <a:xfrm>
            <a:off x="3681799" y="4128962"/>
            <a:ext cx="1771650" cy="1624858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839AD52-6E34-2BD3-4BD2-4D2AF60C9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75618"/>
              </p:ext>
            </p:extLst>
          </p:nvPr>
        </p:nvGraphicFramePr>
        <p:xfrm>
          <a:off x="2202430" y="3353325"/>
          <a:ext cx="47344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45">
                  <a:extLst>
                    <a:ext uri="{9D8B030D-6E8A-4147-A177-3AD203B41FA5}">
                      <a16:colId xmlns:a16="http://schemas.microsoft.com/office/drawing/2014/main" val="424046150"/>
                    </a:ext>
                  </a:extLst>
                </a:gridCol>
                <a:gridCol w="526045">
                  <a:extLst>
                    <a:ext uri="{9D8B030D-6E8A-4147-A177-3AD203B41FA5}">
                      <a16:colId xmlns:a16="http://schemas.microsoft.com/office/drawing/2014/main" val="3184917780"/>
                    </a:ext>
                  </a:extLst>
                </a:gridCol>
                <a:gridCol w="526045">
                  <a:extLst>
                    <a:ext uri="{9D8B030D-6E8A-4147-A177-3AD203B41FA5}">
                      <a16:colId xmlns:a16="http://schemas.microsoft.com/office/drawing/2014/main" val="1611654967"/>
                    </a:ext>
                  </a:extLst>
                </a:gridCol>
                <a:gridCol w="526045">
                  <a:extLst>
                    <a:ext uri="{9D8B030D-6E8A-4147-A177-3AD203B41FA5}">
                      <a16:colId xmlns:a16="http://schemas.microsoft.com/office/drawing/2014/main" val="120659374"/>
                    </a:ext>
                  </a:extLst>
                </a:gridCol>
                <a:gridCol w="526045">
                  <a:extLst>
                    <a:ext uri="{9D8B030D-6E8A-4147-A177-3AD203B41FA5}">
                      <a16:colId xmlns:a16="http://schemas.microsoft.com/office/drawing/2014/main" val="2491341179"/>
                    </a:ext>
                  </a:extLst>
                </a:gridCol>
                <a:gridCol w="526045">
                  <a:extLst>
                    <a:ext uri="{9D8B030D-6E8A-4147-A177-3AD203B41FA5}">
                      <a16:colId xmlns:a16="http://schemas.microsoft.com/office/drawing/2014/main" val="3737327807"/>
                    </a:ext>
                  </a:extLst>
                </a:gridCol>
                <a:gridCol w="526045">
                  <a:extLst>
                    <a:ext uri="{9D8B030D-6E8A-4147-A177-3AD203B41FA5}">
                      <a16:colId xmlns:a16="http://schemas.microsoft.com/office/drawing/2014/main" val="1892741978"/>
                    </a:ext>
                  </a:extLst>
                </a:gridCol>
                <a:gridCol w="526045">
                  <a:extLst>
                    <a:ext uri="{9D8B030D-6E8A-4147-A177-3AD203B41FA5}">
                      <a16:colId xmlns:a16="http://schemas.microsoft.com/office/drawing/2014/main" val="697100990"/>
                    </a:ext>
                  </a:extLst>
                </a:gridCol>
                <a:gridCol w="526045">
                  <a:extLst>
                    <a:ext uri="{9D8B030D-6E8A-4147-A177-3AD203B41FA5}">
                      <a16:colId xmlns:a16="http://schemas.microsoft.com/office/drawing/2014/main" val="856365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278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7B18C-F616-11AD-8023-03C2DCB73D5E}"/>
              </a:ext>
            </a:extLst>
          </p:cNvPr>
          <p:cNvSpPr/>
          <p:nvPr/>
        </p:nvSpPr>
        <p:spPr>
          <a:xfrm>
            <a:off x="1158634" y="3237479"/>
            <a:ext cx="1584566" cy="602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8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0.46024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6F4F-FC3E-58AF-556B-837A4872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pandas.rolling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60E387-6F97-D1A7-80DD-57BCAAB3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kkmg0157@chungbuk.ac.kr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B22BEC-84A2-15AA-027A-F980F81F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839AD52-6E34-2BD3-4BD2-4D2AF60C9572}"/>
              </a:ext>
            </a:extLst>
          </p:cNvPr>
          <p:cNvGraphicFramePr>
            <a:graphicFrameLocks noGrp="1"/>
          </p:cNvGraphicFramePr>
          <p:nvPr/>
        </p:nvGraphicFramePr>
        <p:xfrm>
          <a:off x="2202430" y="3353325"/>
          <a:ext cx="47344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45">
                  <a:extLst>
                    <a:ext uri="{9D8B030D-6E8A-4147-A177-3AD203B41FA5}">
                      <a16:colId xmlns:a16="http://schemas.microsoft.com/office/drawing/2014/main" val="424046150"/>
                    </a:ext>
                  </a:extLst>
                </a:gridCol>
                <a:gridCol w="526045">
                  <a:extLst>
                    <a:ext uri="{9D8B030D-6E8A-4147-A177-3AD203B41FA5}">
                      <a16:colId xmlns:a16="http://schemas.microsoft.com/office/drawing/2014/main" val="3184917780"/>
                    </a:ext>
                  </a:extLst>
                </a:gridCol>
                <a:gridCol w="526045">
                  <a:extLst>
                    <a:ext uri="{9D8B030D-6E8A-4147-A177-3AD203B41FA5}">
                      <a16:colId xmlns:a16="http://schemas.microsoft.com/office/drawing/2014/main" val="1611654967"/>
                    </a:ext>
                  </a:extLst>
                </a:gridCol>
                <a:gridCol w="526045">
                  <a:extLst>
                    <a:ext uri="{9D8B030D-6E8A-4147-A177-3AD203B41FA5}">
                      <a16:colId xmlns:a16="http://schemas.microsoft.com/office/drawing/2014/main" val="120659374"/>
                    </a:ext>
                  </a:extLst>
                </a:gridCol>
                <a:gridCol w="526045">
                  <a:extLst>
                    <a:ext uri="{9D8B030D-6E8A-4147-A177-3AD203B41FA5}">
                      <a16:colId xmlns:a16="http://schemas.microsoft.com/office/drawing/2014/main" val="2491341179"/>
                    </a:ext>
                  </a:extLst>
                </a:gridCol>
                <a:gridCol w="526045">
                  <a:extLst>
                    <a:ext uri="{9D8B030D-6E8A-4147-A177-3AD203B41FA5}">
                      <a16:colId xmlns:a16="http://schemas.microsoft.com/office/drawing/2014/main" val="3737327807"/>
                    </a:ext>
                  </a:extLst>
                </a:gridCol>
                <a:gridCol w="526045">
                  <a:extLst>
                    <a:ext uri="{9D8B030D-6E8A-4147-A177-3AD203B41FA5}">
                      <a16:colId xmlns:a16="http://schemas.microsoft.com/office/drawing/2014/main" val="1892741978"/>
                    </a:ext>
                  </a:extLst>
                </a:gridCol>
                <a:gridCol w="526045">
                  <a:extLst>
                    <a:ext uri="{9D8B030D-6E8A-4147-A177-3AD203B41FA5}">
                      <a16:colId xmlns:a16="http://schemas.microsoft.com/office/drawing/2014/main" val="697100990"/>
                    </a:ext>
                  </a:extLst>
                </a:gridCol>
                <a:gridCol w="526045">
                  <a:extLst>
                    <a:ext uri="{9D8B030D-6E8A-4147-A177-3AD203B41FA5}">
                      <a16:colId xmlns:a16="http://schemas.microsoft.com/office/drawing/2014/main" val="856365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9278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7B18C-F616-11AD-8023-03C2DCB73D5E}"/>
              </a:ext>
            </a:extLst>
          </p:cNvPr>
          <p:cNvSpPr/>
          <p:nvPr/>
        </p:nvSpPr>
        <p:spPr>
          <a:xfrm>
            <a:off x="1158634" y="3237479"/>
            <a:ext cx="1584566" cy="602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5D89C6-CA4F-9381-822F-DB0EE076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30" y="1307037"/>
            <a:ext cx="4248150" cy="1866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6C3DAE-BD13-0E26-7DB6-79B6D061C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167" y="4105998"/>
            <a:ext cx="1590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0.46024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1C4C5-9D40-2CAA-4D20-D10003F8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numpy.roll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F7D5C-EFB0-6053-B82F-AD7D1122D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roll()</a:t>
            </a:r>
          </a:p>
          <a:p>
            <a:pPr lvl="1"/>
            <a:r>
              <a:rPr lang="ko-KR" altLang="en-US" dirty="0"/>
              <a:t>배열의 요소들을 지정된 축을 기준으로 순환 이동하는 함수</a:t>
            </a:r>
            <a:endParaRPr lang="en-US" altLang="ko-KR" dirty="0"/>
          </a:p>
          <a:p>
            <a:pPr lvl="1"/>
            <a:r>
              <a:rPr lang="ko-KR" altLang="en-US" dirty="0"/>
              <a:t>배열 요소를 회전시킴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parameter</a:t>
            </a:r>
          </a:p>
          <a:p>
            <a:pPr lvl="2"/>
            <a:r>
              <a:rPr lang="ko-KR" altLang="en-US" dirty="0"/>
              <a:t>배열</a:t>
            </a:r>
            <a:endParaRPr lang="en-US" altLang="ko-KR" dirty="0"/>
          </a:p>
          <a:p>
            <a:pPr lvl="2"/>
            <a:r>
              <a:rPr lang="en-US" altLang="ko-KR" dirty="0"/>
              <a:t>shift - </a:t>
            </a:r>
            <a:r>
              <a:rPr lang="ko-KR" altLang="en-US" dirty="0"/>
              <a:t>이동할 요소의 개수</a:t>
            </a:r>
            <a:r>
              <a:rPr lang="en-US" altLang="ko-KR" dirty="0"/>
              <a:t>, </a:t>
            </a:r>
            <a:r>
              <a:rPr lang="ko-KR" altLang="en-US" dirty="0"/>
              <a:t>양수면 오른쪽으로 이동</a:t>
            </a:r>
            <a:endParaRPr lang="en-US" altLang="ko-KR" dirty="0"/>
          </a:p>
          <a:p>
            <a:pPr lvl="2"/>
            <a:r>
              <a:rPr lang="en-US" altLang="ko-KR" dirty="0"/>
              <a:t>axis – </a:t>
            </a:r>
            <a:r>
              <a:rPr lang="ko-KR" altLang="en-US" dirty="0"/>
              <a:t>이동을 적용할 축</a:t>
            </a:r>
            <a:r>
              <a:rPr lang="en-US" altLang="ko-KR" dirty="0"/>
              <a:t>, None</a:t>
            </a:r>
            <a:r>
              <a:rPr lang="ko-KR" altLang="en-US" dirty="0"/>
              <a:t>일 경우 </a:t>
            </a:r>
            <a:r>
              <a:rPr lang="en-US" altLang="ko-KR" dirty="0"/>
              <a:t>1</a:t>
            </a:r>
            <a:r>
              <a:rPr lang="ko-KR" altLang="en-US" dirty="0"/>
              <a:t>차원으로 간주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6A4D9-1943-3203-2E15-D131115B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CA324-5B93-64D3-48C9-801A4DE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3BBA6E-98BF-7009-7FD0-5E4A66939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80" y="2628990"/>
            <a:ext cx="27432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0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1C4C5-9D40-2CAA-4D20-D10003F8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numpy.roll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36DF734-AFC5-EA4C-425A-8A50DB7C0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29337"/>
            <a:ext cx="2552700" cy="1666875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6A4D9-1943-3203-2E15-D131115B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kkmg0157@chungbuk.ac.kr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CA324-5B93-64D3-48C9-801A4DE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F6F5CF67-209D-4C4F-8798-AF93A2AAF4BB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C1DA50-7C03-4480-4414-F34257CD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74" y="4468483"/>
            <a:ext cx="1585643" cy="6529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5436CD-45B6-211F-67CD-979B9FCB5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695" y="1976782"/>
            <a:ext cx="4067175" cy="1676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6A81BB-9174-F77F-C237-AF6EDA32B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866" y="4355102"/>
            <a:ext cx="971550" cy="7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9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3229</TotalTime>
  <Words>306</Words>
  <Application>Microsoft Office PowerPoint</Application>
  <PresentationFormat>화면 슬라이드 쇼(4:3)</PresentationFormat>
  <Paragraphs>86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함초롬바탕</vt:lpstr>
      <vt:lpstr>Arial</vt:lpstr>
      <vt:lpstr>Calibri</vt:lpstr>
      <vt:lpstr>Calibri Light</vt:lpstr>
      <vt:lpstr>Wingdings</vt:lpstr>
      <vt:lpstr>Office 테마</vt:lpstr>
      <vt:lpstr>신입생 세미나</vt:lpstr>
      <vt:lpstr>pandas.rolling()</vt:lpstr>
      <vt:lpstr>pandas.rolling()</vt:lpstr>
      <vt:lpstr>pandas.rolling()</vt:lpstr>
      <vt:lpstr>pandas.rolling()</vt:lpstr>
      <vt:lpstr>numpy.roll()</vt:lpstr>
      <vt:lpstr>numpy.roll()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강민구</cp:lastModifiedBy>
  <cp:revision>822</cp:revision>
  <dcterms:created xsi:type="dcterms:W3CDTF">2020-09-02T04:31:17Z</dcterms:created>
  <dcterms:modified xsi:type="dcterms:W3CDTF">2024-09-05T10:09:18Z</dcterms:modified>
</cp:coreProperties>
</file>