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56" r:id="rId5"/>
    <p:sldId id="270" r:id="rId6"/>
    <p:sldId id="271" r:id="rId7"/>
    <p:sldId id="272" r:id="rId8"/>
    <p:sldId id="295" r:id="rId9"/>
    <p:sldId id="296" r:id="rId10"/>
    <p:sldId id="297" r:id="rId11"/>
    <p:sldId id="290" r:id="rId12"/>
    <p:sldId id="291" r:id="rId13"/>
    <p:sldId id="299" r:id="rId14"/>
    <p:sldId id="292" r:id="rId15"/>
    <p:sldId id="300" r:id="rId16"/>
    <p:sldId id="301" r:id="rId17"/>
    <p:sldId id="302" r:id="rId18"/>
    <p:sldId id="303" r:id="rId19"/>
    <p:sldId id="294" r:id="rId20"/>
    <p:sldId id="274" r:id="rId21"/>
    <p:sldId id="275" r:id="rId22"/>
    <p:sldId id="283" r:id="rId23"/>
    <p:sldId id="281" r:id="rId24"/>
    <p:sldId id="280" r:id="rId25"/>
    <p:sldId id="313" r:id="rId26"/>
    <p:sldId id="282" r:id="rId27"/>
    <p:sldId id="276" r:id="rId28"/>
    <p:sldId id="277" r:id="rId29"/>
    <p:sldId id="286" r:id="rId30"/>
    <p:sldId id="284" r:id="rId31"/>
    <p:sldId id="288" r:id="rId32"/>
    <p:sldId id="285" r:id="rId33"/>
    <p:sldId id="289" r:id="rId34"/>
    <p:sldId id="310" r:id="rId35"/>
    <p:sldId id="311" r:id="rId36"/>
    <p:sldId id="312" r:id="rId37"/>
    <p:sldId id="304" r:id="rId38"/>
    <p:sldId id="305" r:id="rId39"/>
    <p:sldId id="306" r:id="rId40"/>
    <p:sldId id="307" r:id="rId41"/>
    <p:sldId id="314" r:id="rId42"/>
    <p:sldId id="318" r:id="rId43"/>
    <p:sldId id="319" r:id="rId44"/>
    <p:sldId id="320" r:id="rId45"/>
    <p:sldId id="259" r:id="rId46"/>
    <p:sldId id="315" r:id="rId47"/>
    <p:sldId id="316" r:id="rId48"/>
    <p:sldId id="273" r:id="rId49"/>
    <p:sldId id="317" r:id="rId50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88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628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1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7"/>
            <a:ext cx="4275401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이번에 발표할 논문은 </a:t>
            </a:r>
            <a:r>
              <a:rPr lang="en-US" dirty="0" err="1"/>
              <a:t>TimeReach</a:t>
            </a:r>
            <a:r>
              <a:rPr lang="en-US" dirty="0"/>
              <a:t>: Historical Reachability Queries on Evolving Graphs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논문은 시간이 지남에 따라 변화하는 그래프에서 역사적 도달가능성 쿼리를 처리하는 방식을 검토하고 기존의 방식들을 개선한 </a:t>
            </a:r>
            <a:r>
              <a:rPr lang="en-US" altLang="ko-KR" dirty="0" err="1"/>
              <a:t>TimeReach</a:t>
            </a:r>
            <a:r>
              <a:rPr lang="ko-KR" altLang="en-US" dirty="0"/>
              <a:t>라는 새로운 방식을 제안합니다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1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1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2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</a:t>
            </a:r>
            <a:r>
              <a:rPr lang="en-US" altLang="ko-KR" dirty="0"/>
              <a:t>introduction, Related work</a:t>
            </a:r>
            <a:r>
              <a:rPr lang="ko-KR" altLang="en-US" dirty="0"/>
              <a:t> 후 </a:t>
            </a:r>
            <a:r>
              <a:rPr lang="en-US" altLang="ko-KR" dirty="0"/>
              <a:t>Problem Definition</a:t>
            </a:r>
            <a:r>
              <a:rPr lang="ko-KR" altLang="en-US" dirty="0"/>
              <a:t>에서 </a:t>
            </a:r>
            <a:r>
              <a:rPr lang="en-US" altLang="ko-KR" dirty="0"/>
              <a:t>evolving graph</a:t>
            </a:r>
            <a:r>
              <a:rPr lang="ko-KR" altLang="en-US" dirty="0"/>
              <a:t>와 </a:t>
            </a:r>
            <a:r>
              <a:rPr lang="en-US" altLang="ko-KR" dirty="0" err="1"/>
              <a:t>Histrorical</a:t>
            </a:r>
            <a:r>
              <a:rPr lang="en-US" altLang="ko-KR" dirty="0"/>
              <a:t> reachability query</a:t>
            </a:r>
            <a:r>
              <a:rPr lang="ko-KR" altLang="en-US" dirty="0"/>
              <a:t>에 대하여 정의하고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제안하는 </a:t>
            </a:r>
            <a:r>
              <a:rPr lang="en-US" altLang="ko-KR" dirty="0"/>
              <a:t>Version Graph</a:t>
            </a:r>
            <a:r>
              <a:rPr lang="ko-KR" altLang="en-US" dirty="0"/>
              <a:t>와 </a:t>
            </a:r>
            <a:r>
              <a:rPr lang="en-US" altLang="ko-KR" dirty="0" err="1"/>
              <a:t>TimeReach</a:t>
            </a:r>
            <a:r>
              <a:rPr lang="ko-KR" altLang="en-US" dirty="0"/>
              <a:t>에 대하여 발표하겠습니다</a:t>
            </a:r>
            <a:r>
              <a:rPr lang="en-US" altLang="ko-KR" dirty="0"/>
              <a:t>. </a:t>
            </a:r>
            <a:r>
              <a:rPr lang="ko-KR" altLang="en-US" dirty="0"/>
              <a:t>그 후 성능평가와 결론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아스키는 처리할 수 있는 문자 개수가 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127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개였는데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영어권 국가에서 사용하는 영문자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숫자 등을 처리하는 데는 부족함이 없었다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8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복잡한 데이터 구조와 기능이 </a:t>
            </a:r>
            <a:r>
              <a:rPr lang="ko-KR" altLang="en-US" dirty="0" err="1"/>
              <a:t>필요할때</a:t>
            </a:r>
            <a:r>
              <a:rPr lang="ko-KR" altLang="en-US" dirty="0"/>
              <a:t> 클래스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4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2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데코레이터는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기존 함수가 어떤 입력 인수를 취할지 알 수 없기 때문이다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이렇게 전달받아야 하는 기존 함수의 입력 인수를 알 수 없는 경우에는 </a:t>
            </a:r>
            <a:r>
              <a:rPr lang="ko-KR" altLang="en-US" dirty="0"/>
              <a:t>*</a:t>
            </a:r>
            <a:r>
              <a:rPr lang="en-US" altLang="ko-KR" dirty="0" err="1"/>
              <a:t>args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와 </a:t>
            </a:r>
            <a:r>
              <a:rPr lang="ko-KR" altLang="en-US" dirty="0"/>
              <a:t>**</a:t>
            </a:r>
            <a:r>
              <a:rPr lang="en-US" altLang="ko-KR" dirty="0" err="1"/>
              <a:t>kwargs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 매개변수를 이용하면 된다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4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9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ko-KR" altLang="en-US" dirty="0"/>
              <a:t> 객체는 데이터를 저장하는데 초점을 두고 있다면</a:t>
            </a:r>
            <a:r>
              <a:rPr lang="en-US" altLang="ko-KR" dirty="0"/>
              <a:t>, </a:t>
            </a:r>
            <a:r>
              <a:rPr lang="ko-KR" altLang="en-US" dirty="0" err="1"/>
              <a:t>이터레이터는</a:t>
            </a:r>
            <a:r>
              <a:rPr lang="ko-KR" altLang="en-US" dirty="0"/>
              <a:t> 데이터의 현재 위치를 추적하고 순차적으로 요소를 반환하는데 초점을 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Date</a:t>
            </a: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ko-KR" sz="1600" b="1" dirty="0">
                <a:solidFill>
                  <a:schemeClr val="tx1"/>
                </a:solidFill>
                <a:cs typeface="Arial" panose="020B0604020202020204" pitchFamily="34" charset="0"/>
              </a:rPr>
              <a:t>Name</a:t>
            </a: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Network &amp; Database Lab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2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EADF6AA-D85C-1267-4808-F8E3FBB4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0958" cy="685686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5EDAB-8D02-F513-B49D-C0F9E65A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8A68E-48E4-04CE-9C65-3C3E5DCDC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0079" y="4243117"/>
            <a:ext cx="6400800" cy="1752600"/>
          </a:xfrm>
        </p:spPr>
        <p:txBody>
          <a:bodyPr/>
          <a:lstStyle/>
          <a:p>
            <a:pPr algn="ctr"/>
            <a:r>
              <a:rPr lang="en-US" dirty="0"/>
              <a:t>Presenter: Oh </a:t>
            </a:r>
            <a:r>
              <a:rPr lang="en-US" dirty="0" err="1"/>
              <a:t>Sangwoo</a:t>
            </a:r>
            <a:endParaRPr lang="en-US" dirty="0"/>
          </a:p>
          <a:p>
            <a:pPr algn="ctr"/>
            <a:r>
              <a:rPr lang="en-US" dirty="0"/>
              <a:t>Network &amp; Database Lab</a:t>
            </a:r>
          </a:p>
          <a:p>
            <a:pPr algn="ctr"/>
            <a:r>
              <a:rPr lang="en-US" dirty="0"/>
              <a:t>Chungbuk National University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59D70-1705-79A0-AA76-9E669589AABF}"/>
              </a:ext>
            </a:extLst>
          </p:cNvPr>
          <p:cNvSpPr txBox="1"/>
          <p:nvPr/>
        </p:nvSpPr>
        <p:spPr>
          <a:xfrm>
            <a:off x="652130" y="1959301"/>
            <a:ext cx="10887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4400" b="1" dirty="0"/>
              <a:t>파이썬 날아오르기</a:t>
            </a:r>
            <a:endParaRPr lang="it-IT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77682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DF16B-CE29-AABA-7343-2E732986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클로저의</a:t>
            </a:r>
            <a:r>
              <a:rPr lang="ko-KR" altLang="en-US" dirty="0"/>
              <a:t> 활용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F629B-86B9-6E4A-CED1-890F1544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호출할 때마다 </a:t>
            </a:r>
            <a:r>
              <a:rPr lang="en-US" altLang="ko-KR" dirty="0"/>
              <a:t>1,2,3,1,2,3…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반복하여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0B59BF-FB59-197F-B048-02186A28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B4B3067-0BCF-71CC-C324-9DF9AB1C39B4}"/>
              </a:ext>
            </a:extLst>
          </p:cNvPr>
          <p:cNvSpPr/>
          <p:nvPr/>
        </p:nvSpPr>
        <p:spPr>
          <a:xfrm>
            <a:off x="1679713" y="5317435"/>
            <a:ext cx="516835" cy="288235"/>
          </a:xfrm>
          <a:prstGeom prst="down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601C9-C92D-E0B3-50A8-EB3243DF0CAF}"/>
              </a:ext>
            </a:extLst>
          </p:cNvPr>
          <p:cNvSpPr txBox="1"/>
          <p:nvPr/>
        </p:nvSpPr>
        <p:spPr>
          <a:xfrm>
            <a:off x="1137591" y="573958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제대로 작동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53562E3-3BEB-8674-7108-999160EBD9AC}"/>
              </a:ext>
            </a:extLst>
          </p:cNvPr>
          <p:cNvSpPr/>
          <p:nvPr/>
        </p:nvSpPr>
        <p:spPr>
          <a:xfrm>
            <a:off x="5499234" y="5336553"/>
            <a:ext cx="516835" cy="288235"/>
          </a:xfrm>
          <a:prstGeom prst="down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EF08D-8D29-DE95-6ED5-3399A6B94ED3}"/>
              </a:ext>
            </a:extLst>
          </p:cNvPr>
          <p:cNvSpPr txBox="1"/>
          <p:nvPr/>
        </p:nvSpPr>
        <p:spPr>
          <a:xfrm>
            <a:off x="4793284" y="57303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버그 유발 가능성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59ADD0-D120-67ED-003E-4878CA56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2" y="3232577"/>
            <a:ext cx="2660374" cy="19509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38D737-58BB-148D-C82B-CD7E3AA2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87" y="3240933"/>
            <a:ext cx="3129654" cy="19509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FD65F0-BC87-2686-C2A5-E66A8D78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868" y="2916158"/>
            <a:ext cx="3275362" cy="24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268E-29EC-BC04-3928-485DFF9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클로저와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FBDE2-094F-4942-327F-B44A745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B924D-D73F-0E97-841E-91EB6188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4900054"/>
          </a:xfrm>
        </p:spPr>
        <p:txBody>
          <a:bodyPr/>
          <a:lstStyle/>
          <a:p>
            <a:r>
              <a:rPr lang="ko-KR" altLang="en-US" dirty="0" err="1"/>
              <a:t>데코레이터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기존 함수를 수정하지 않고 그 기능을 확장하는 방법을 제공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 함수 위에 </a:t>
            </a:r>
            <a:r>
              <a:rPr lang="en-US" altLang="ko-KR" dirty="0"/>
              <a:t>‘</a:t>
            </a:r>
            <a:r>
              <a:rPr lang="ko-KR" altLang="en-US" dirty="0"/>
              <a:t>장식</a:t>
            </a:r>
            <a:r>
              <a:rPr lang="en-US" altLang="ko-KR" dirty="0"/>
              <a:t>’</a:t>
            </a:r>
            <a:r>
              <a:rPr lang="ko-KR" altLang="en-US" dirty="0"/>
              <a:t>을 추가하는 것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@ </a:t>
            </a:r>
            <a:r>
              <a:rPr lang="ko-KR" altLang="en-US" b="1" dirty="0">
                <a:solidFill>
                  <a:srgbClr val="FF0000"/>
                </a:solidFill>
              </a:rPr>
              <a:t>기호</a:t>
            </a:r>
            <a:r>
              <a:rPr lang="ko-KR" altLang="en-US" dirty="0"/>
              <a:t>를 사용하여 정의</a:t>
            </a:r>
            <a:r>
              <a:rPr lang="en-US" altLang="ko-KR" dirty="0"/>
              <a:t>(</a:t>
            </a:r>
            <a:r>
              <a:rPr lang="ko-KR" altLang="en-US" dirty="0"/>
              <a:t>함수나 메소드 앞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)</a:t>
            </a:r>
            <a:r>
              <a:rPr lang="ko-KR" altLang="en-US" dirty="0"/>
              <a:t>에 위치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882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5EC4-98CB-08B6-0FD2-4744CA9E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EF81112-9EA9-56BD-7E29-22ECE4218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100" y="1771406"/>
            <a:ext cx="5049799" cy="443770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D4296-B5F5-94BB-ACC0-B7F44F1F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88A906-FA45-D9C5-0639-F6712857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5" y="5142308"/>
            <a:ext cx="4339529" cy="1066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1C0BF7-2FE6-E155-FD79-61D86A0DE59E}"/>
              </a:ext>
            </a:extLst>
          </p:cNvPr>
          <p:cNvSpPr/>
          <p:nvPr/>
        </p:nvSpPr>
        <p:spPr>
          <a:xfrm>
            <a:off x="3647661" y="2097157"/>
            <a:ext cx="4522304" cy="1908313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AD7366-380F-8184-5D9F-E277B83A69A9}"/>
              </a:ext>
            </a:extLst>
          </p:cNvPr>
          <p:cNvSpPr/>
          <p:nvPr/>
        </p:nvSpPr>
        <p:spPr>
          <a:xfrm>
            <a:off x="3647661" y="4542183"/>
            <a:ext cx="1341782" cy="347869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7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C4780-C9F5-A27A-8A18-E9E47D6A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사용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75FC7-5F7A-1EC8-56FD-15ECC282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altLang="ko-KR" dirty="0"/>
              <a:t>Logging</a:t>
            </a:r>
          </a:p>
          <a:p>
            <a:pPr marL="916686" lvl="1" indent="-514350"/>
            <a:r>
              <a:rPr lang="ko-KR" altLang="en-US" dirty="0"/>
              <a:t>프로그램의 실행 흐름을 추적하거나 성능 문제를 진단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689443-B13F-8909-AE16-425EC4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F604A2-CE6F-64F5-3B50-58D3675C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32" y="2763268"/>
            <a:ext cx="4394135" cy="3702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E26F5C-4DE5-F33E-90C5-1E9F58A2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24" y="5945856"/>
            <a:ext cx="4394136" cy="3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04ED4-B227-FD40-C8F2-CDE8F7F6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사용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0297A-DB68-18E8-79BC-1314FC36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ko-KR" dirty="0"/>
              <a:t>2. Flask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프레임워크 라우팅</a:t>
            </a:r>
            <a:endParaRPr lang="en-US" altLang="ko-KR" dirty="0"/>
          </a:p>
          <a:p>
            <a:pPr lvl="1"/>
            <a:r>
              <a:rPr lang="en-US" altLang="ko-KR" sz="2000" dirty="0"/>
              <a:t>Flask </a:t>
            </a:r>
            <a:r>
              <a:rPr lang="ko-KR" altLang="en-US" sz="2000" dirty="0"/>
              <a:t>웹 프레임워크에서는 라우팅을 위한 </a:t>
            </a:r>
            <a:r>
              <a:rPr lang="en-US" altLang="ko-KR" sz="2000" dirty="0"/>
              <a:t>@app.route 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데코레이터</a:t>
            </a:r>
            <a:r>
              <a:rPr lang="ko-KR" altLang="en-US" sz="2000" dirty="0"/>
              <a:t>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4A873-41C5-AEDB-1421-2CC9E986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20AD4D-6292-2CFB-2636-954BE52B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79" y="3190459"/>
            <a:ext cx="3296953" cy="25642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C956F5-A1B8-DC37-BAF6-5FB2FF462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41" y="3096405"/>
            <a:ext cx="6728458" cy="11727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5F779D-DF1D-5099-D068-DF90BF1A8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187" y="4635939"/>
            <a:ext cx="425826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1C98-493C-CA4E-78C9-509CE039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데코레이터</a:t>
            </a:r>
            <a:r>
              <a:rPr lang="ko-KR" altLang="en-US" dirty="0"/>
              <a:t> 사용 사례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FC40F-1AB1-8A6E-6AA5-9A11BD86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73AB93-0C7C-FA60-FB53-F432069F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93" y="2846102"/>
            <a:ext cx="3248118" cy="17789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CBF2A4-CB84-4670-D5CE-BF52167A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93" y="4798993"/>
            <a:ext cx="3296110" cy="1152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6EBA54-BF2C-18B4-999F-815B68819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90" y="1563822"/>
            <a:ext cx="3992217" cy="476090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E7A79-B072-8277-544E-2BE89B4F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4900054"/>
          </a:xfrm>
        </p:spPr>
        <p:txBody>
          <a:bodyPr/>
          <a:lstStyle/>
          <a:p>
            <a:pPr marL="109728" indent="0">
              <a:buNone/>
            </a:pPr>
            <a:r>
              <a:rPr lang="en-US" altLang="ko-KR" dirty="0"/>
              <a:t>2. Flask 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프레임워크 라우팅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205A7-56F5-12C8-9607-6B70F397A1DD}"/>
              </a:ext>
            </a:extLst>
          </p:cNvPr>
          <p:cNvSpPr/>
          <p:nvPr/>
        </p:nvSpPr>
        <p:spPr>
          <a:xfrm>
            <a:off x="6520070" y="1451113"/>
            <a:ext cx="3528391" cy="389867"/>
          </a:xfrm>
          <a:prstGeom prst="rect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1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183F7-091C-B4EC-5580-130D2535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클로저와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9F3D5-5AA6-8854-613F-92DD0478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F8B570-AE25-EA91-8697-87066D15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27" y="1840980"/>
            <a:ext cx="5350745" cy="43026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027717-8807-45EF-59D2-51B53EA1280F}"/>
              </a:ext>
            </a:extLst>
          </p:cNvPr>
          <p:cNvSpPr/>
          <p:nvPr/>
        </p:nvSpPr>
        <p:spPr>
          <a:xfrm>
            <a:off x="4104861" y="5794513"/>
            <a:ext cx="1918252" cy="349127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49E8F-5556-5F1C-D026-FC8C37B99EC8}"/>
              </a:ext>
            </a:extLst>
          </p:cNvPr>
          <p:cNvSpPr/>
          <p:nvPr/>
        </p:nvSpPr>
        <p:spPr>
          <a:xfrm>
            <a:off x="6559826" y="3041374"/>
            <a:ext cx="1739348" cy="387626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7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B5B30-81D4-EFA1-221E-7488A620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컴프리헨션</a:t>
            </a:r>
            <a:r>
              <a:rPr lang="en-US" altLang="ko-KR" dirty="0"/>
              <a:t>(</a:t>
            </a:r>
            <a:r>
              <a:rPr lang="en-US" altLang="ko-KR" sz="4000" dirty="0"/>
              <a:t>Comprehension)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3611F-3A8A-6D88-CEF6-50D385E0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err="1"/>
              <a:t>컴프리헨션</a:t>
            </a:r>
            <a:r>
              <a:rPr lang="ko-KR" altLang="en-US" sz="2400" dirty="0" err="1"/>
              <a:t>은</a:t>
            </a:r>
            <a:r>
              <a:rPr lang="ko-KR" altLang="en-US" sz="2400" dirty="0"/>
              <a:t> 패턴이 있는</a:t>
            </a:r>
            <a:r>
              <a:rPr lang="en-US" altLang="ko-KR" sz="2400" dirty="0"/>
              <a:t>(</a:t>
            </a:r>
            <a:r>
              <a:rPr lang="ko-KR" altLang="en-US" sz="2400" dirty="0"/>
              <a:t>반복 가능한</a:t>
            </a:r>
            <a:r>
              <a:rPr lang="en-US" altLang="ko-KR" sz="2400" dirty="0"/>
              <a:t>) </a:t>
            </a:r>
            <a:r>
              <a:rPr lang="en-US" altLang="ko-KR" sz="2400" dirty="0">
                <a:solidFill>
                  <a:srgbClr val="FF0000"/>
                </a:solidFill>
              </a:rPr>
              <a:t>list, dictionary, set</a:t>
            </a:r>
            <a:r>
              <a:rPr lang="ko-KR" altLang="en-US" sz="2400" dirty="0"/>
              <a:t>을 보다 간단하게 작성할 수 있도록 지원해주는 문법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리스트 </a:t>
            </a:r>
            <a:r>
              <a:rPr lang="ko-KR" altLang="en-US" sz="2400" dirty="0" err="1"/>
              <a:t>컴프리헨션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딕셔너리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컴프리헨션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집합 </a:t>
            </a:r>
            <a:r>
              <a:rPr lang="ko-KR" altLang="en-US" sz="2400" dirty="0" err="1"/>
              <a:t>컴프리헨션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튜플일땐</a:t>
            </a:r>
            <a:r>
              <a:rPr lang="ko-KR" altLang="en-US" sz="2400" dirty="0"/>
              <a:t> </a:t>
            </a:r>
            <a:r>
              <a:rPr lang="en-US" altLang="ko-KR" sz="2400" dirty="0"/>
              <a:t>??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3714D-EC7C-A0D2-1F03-DFF16C3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78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AA6FD-1142-4747-8514-92301787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4A47A-07D7-D884-8500-699B3CA5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C52D7-79A1-92B9-7C0D-673C05828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" t="8563" r="4454" b="17812"/>
          <a:stretch/>
        </p:blipFill>
        <p:spPr>
          <a:xfrm>
            <a:off x="2676938" y="1418450"/>
            <a:ext cx="6838123" cy="1595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6B888F-16D2-035B-5AF7-D527170BD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" t="12789" r="1447" b="13919"/>
          <a:stretch/>
        </p:blipFill>
        <p:spPr>
          <a:xfrm>
            <a:off x="2676937" y="3350080"/>
            <a:ext cx="6838124" cy="13470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04F2DB-1C11-490C-929D-5B76A3415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" t="6131" r="1760" b="6413"/>
          <a:stretch/>
        </p:blipFill>
        <p:spPr>
          <a:xfrm>
            <a:off x="2676938" y="5033439"/>
            <a:ext cx="6838124" cy="138874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22E136A-1981-1837-DF23-98CE3D0A380A}"/>
              </a:ext>
            </a:extLst>
          </p:cNvPr>
          <p:cNvSpPr/>
          <p:nvPr/>
        </p:nvSpPr>
        <p:spPr>
          <a:xfrm>
            <a:off x="1237421" y="2295939"/>
            <a:ext cx="576470" cy="576470"/>
          </a:xfrm>
          <a:prstGeom prst="ellipse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B28E742-5DDB-D8D1-AB12-85C5C8587AE7}"/>
              </a:ext>
            </a:extLst>
          </p:cNvPr>
          <p:cNvSpPr/>
          <p:nvPr/>
        </p:nvSpPr>
        <p:spPr>
          <a:xfrm>
            <a:off x="1237421" y="3899452"/>
            <a:ext cx="576470" cy="576470"/>
          </a:xfrm>
          <a:prstGeom prst="ellipse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28A31A-7031-0890-65C2-57180F0BCD7B}"/>
              </a:ext>
            </a:extLst>
          </p:cNvPr>
          <p:cNvSpPr/>
          <p:nvPr/>
        </p:nvSpPr>
        <p:spPr>
          <a:xfrm>
            <a:off x="1237421" y="5589104"/>
            <a:ext cx="576470" cy="576470"/>
          </a:xfrm>
          <a:prstGeom prst="ellipse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4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8741-E434-D93E-16B9-8583682A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88E12-86B1-D6BE-DD75-385D7509B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D09E9-9778-D42F-8394-DBB8A098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B9ABD3-2E89-FD80-1A28-A8F36202096A}"/>
              </a:ext>
            </a:extLst>
          </p:cNvPr>
          <p:cNvSpPr/>
          <p:nvPr/>
        </p:nvSpPr>
        <p:spPr>
          <a:xfrm>
            <a:off x="2065682" y="2415208"/>
            <a:ext cx="8060635" cy="705679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      &lt;expression&gt;       for &lt;item&gt; in &lt;</a:t>
            </a:r>
            <a:r>
              <a:rPr lang="en-US" altLang="ko-KR" dirty="0" err="1"/>
              <a:t>iterable</a:t>
            </a:r>
            <a:r>
              <a:rPr lang="en-US" altLang="ko-KR" dirty="0"/>
              <a:t>&gt;     if  &lt;condition&gt;      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E623E-BF25-F611-1862-4CBFE38CEDB9}"/>
              </a:ext>
            </a:extLst>
          </p:cNvPr>
          <p:cNvSpPr/>
          <p:nvPr/>
        </p:nvSpPr>
        <p:spPr>
          <a:xfrm>
            <a:off x="3041374" y="2554356"/>
            <a:ext cx="1570382" cy="42738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1F3317-AB0E-2358-B37B-D5F4DFC42414}"/>
              </a:ext>
            </a:extLst>
          </p:cNvPr>
          <p:cNvSpPr/>
          <p:nvPr/>
        </p:nvSpPr>
        <p:spPr>
          <a:xfrm>
            <a:off x="4802256" y="2554356"/>
            <a:ext cx="2582517" cy="42738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FD8F2B-8982-F1A0-FB58-3229A4EFD862}"/>
              </a:ext>
            </a:extLst>
          </p:cNvPr>
          <p:cNvSpPr/>
          <p:nvPr/>
        </p:nvSpPr>
        <p:spPr>
          <a:xfrm>
            <a:off x="7543801" y="2554356"/>
            <a:ext cx="1606826" cy="42738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DD795DE-0010-68C9-FB28-FAC09D29C867}"/>
              </a:ext>
            </a:extLst>
          </p:cNvPr>
          <p:cNvSpPr/>
          <p:nvPr/>
        </p:nvSpPr>
        <p:spPr>
          <a:xfrm>
            <a:off x="3682447" y="3383490"/>
            <a:ext cx="288235" cy="457201"/>
          </a:xfrm>
          <a:prstGeom prst="downArrow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3C69F5-90CF-A785-1F75-4758D03F09BB}"/>
                  </a:ext>
                </a:extLst>
              </p:cNvPr>
              <p:cNvSpPr txBox="1"/>
              <p:nvPr/>
            </p:nvSpPr>
            <p:spPr>
              <a:xfrm>
                <a:off x="1490870" y="3877267"/>
                <a:ext cx="7194598" cy="2531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단순 변수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[x for x in range(10)]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수학적 연산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[x * 2 for x in range(10)]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[str(x) for x in range(10)]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조건부 표현식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['even' if x % 2 == 0 else 'odd' for x in range(10)]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 err="1"/>
                  <a:t>튜플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[(x, x * 2) for x in range(10)]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/>
                  <a:t>리스트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[[x, x * 2] for x in range(10)]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3C69F5-90CF-A785-1F75-4758D03F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0" y="3877267"/>
                <a:ext cx="7194598" cy="2531590"/>
              </a:xfrm>
              <a:prstGeom prst="rect">
                <a:avLst/>
              </a:prstGeom>
              <a:blipFill>
                <a:blip r:embed="rId3"/>
                <a:stretch>
                  <a:fillRect l="-593" b="-31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FCC40FD-1CA1-8F00-8CB3-5CD6A192DE7F}"/>
              </a:ext>
            </a:extLst>
          </p:cNvPr>
          <p:cNvSpPr/>
          <p:nvPr/>
        </p:nvSpPr>
        <p:spPr bwMode="auto">
          <a:xfrm rot="16200000">
            <a:off x="6851788" y="-18972"/>
            <a:ext cx="377687" cy="4219993"/>
          </a:xfrm>
          <a:prstGeom prst="rightBrace">
            <a:avLst/>
          </a:prstGeom>
          <a:noFill/>
          <a:ln w="28575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C23F9-69F4-2524-CBBF-B9DF4664F08C}"/>
              </a:ext>
            </a:extLst>
          </p:cNvPr>
          <p:cNvSpPr txBox="1"/>
          <p:nvPr/>
        </p:nvSpPr>
        <p:spPr>
          <a:xfrm>
            <a:off x="6602049" y="1471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필터링</a:t>
            </a:r>
          </a:p>
        </p:txBody>
      </p:sp>
    </p:spTree>
    <p:extLst>
      <p:ext uri="{BB962C8B-B14F-4D97-AF65-F5344CB8AC3E}">
        <p14:creationId xmlns:p14="http://schemas.microsoft.com/office/powerpoint/2010/main" val="321199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4BDC-1E74-DF80-9158-D5D74199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1E14F-BB9E-D15E-2695-6B32730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6437"/>
            <a:ext cx="10972800" cy="49000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파이썬과</a:t>
            </a:r>
            <a:r>
              <a:rPr lang="ko-KR" altLang="en-US" sz="2400" dirty="0"/>
              <a:t> 유니코드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클로저와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데코레이터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컴프리헨션</a:t>
            </a:r>
            <a:r>
              <a:rPr lang="en-US" altLang="ko-KR" sz="2400" dirty="0"/>
              <a:t>(Comprehension)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이터레이터와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제너레이터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파이썬 타입 </a:t>
            </a:r>
            <a:r>
              <a:rPr lang="ko-KR" altLang="en-US" sz="2400" dirty="0" err="1"/>
              <a:t>어노테이션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Pandas </a:t>
            </a:r>
            <a:r>
              <a:rPr lang="en-US" altLang="ko-KR" sz="2400" dirty="0" err="1"/>
              <a:t>DataFrame</a:t>
            </a:r>
            <a:endParaRPr lang="en-US" altLang="ko-KR" sz="2400" dirty="0"/>
          </a:p>
          <a:p>
            <a:pPr marL="109728" indent="0">
              <a:lnSpc>
                <a:spcPct val="150000"/>
              </a:lnSpc>
              <a:buNone/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7DAB6-F645-A15A-9FD3-C9D6A37F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7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F8F55-2C14-24D2-F6E3-CD664E02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22378-C832-1424-5B7B-C90E4AC2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A9D80-FA1D-E36D-6219-59EB05924349}"/>
              </a:ext>
            </a:extLst>
          </p:cNvPr>
          <p:cNvSpPr txBox="1"/>
          <p:nvPr/>
        </p:nvSpPr>
        <p:spPr>
          <a:xfrm>
            <a:off x="1063486" y="2721089"/>
            <a:ext cx="771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[x </a:t>
            </a:r>
            <a:r>
              <a:rPr lang="en-US" altLang="ko-KR" sz="2400" b="1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for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 x </a:t>
            </a:r>
            <a:r>
              <a:rPr lang="en-US" altLang="ko-KR" sz="2400" b="1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in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 </a:t>
            </a:r>
            <a:r>
              <a:rPr lang="en-US" altLang="ko-KR" sz="2400" b="0" i="0" dirty="0">
                <a:solidFill>
                  <a:srgbClr val="397300"/>
                </a:solidFill>
                <a:effectLst/>
                <a:highlight>
                  <a:srgbClr val="F3F3F3"/>
                </a:highlight>
                <a:latin typeface="SF Mono"/>
              </a:rPr>
              <a:t>range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(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1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,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10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+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1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) </a:t>
            </a:r>
            <a:r>
              <a:rPr lang="en-US" altLang="ko-KR" sz="2400" b="1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if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 x %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2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 ==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highlight>
                  <a:srgbClr val="F3F3F3"/>
                </a:highlight>
                <a:latin typeface="SF Mono"/>
              </a:rPr>
              <a:t>0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] → </a:t>
            </a:r>
            <a:r>
              <a:rPr lang="ko-KR" altLang="en-US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결과</a:t>
            </a:r>
            <a:r>
              <a:rPr lang="en-US" altLang="ko-KR" sz="24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: [2, 4, 6, 8, 10]</a:t>
            </a:r>
            <a:endParaRPr lang="ko-KR" altLang="en-US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30A38F-8438-32C4-1D19-BA35331D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2790"/>
            <a:ext cx="10972800" cy="4900054"/>
          </a:xfrm>
        </p:spPr>
        <p:txBody>
          <a:bodyPr/>
          <a:lstStyle/>
          <a:p>
            <a:r>
              <a:rPr lang="en-US" altLang="ko-KR" dirty="0"/>
              <a:t>for + if</a:t>
            </a:r>
          </a:p>
          <a:p>
            <a:pPr lvl="1"/>
            <a:r>
              <a:rPr lang="en-US" altLang="ko-KR" sz="2000" dirty="0"/>
              <a:t>if </a:t>
            </a:r>
            <a:r>
              <a:rPr lang="ko-KR" altLang="en-US" sz="2000" dirty="0"/>
              <a:t>키워드는 </a:t>
            </a:r>
            <a:r>
              <a:rPr lang="en-US" altLang="ko-KR" sz="2000" dirty="0"/>
              <a:t>for</a:t>
            </a:r>
            <a:r>
              <a:rPr lang="ko-KR" altLang="en-US" sz="2000" dirty="0"/>
              <a:t>문 뒤에 </a:t>
            </a:r>
            <a:r>
              <a:rPr lang="ko-KR" altLang="en-US" sz="2000" dirty="0" err="1"/>
              <a:t>위치해야함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중복 표현</a:t>
            </a:r>
            <a:endParaRPr lang="en-US" altLang="ko-KR" dirty="0"/>
          </a:p>
          <a:p>
            <a:pPr lvl="1"/>
            <a:r>
              <a:rPr lang="ko-KR" altLang="en-US" sz="2000" dirty="0" err="1"/>
              <a:t>컴프리헨션은</a:t>
            </a:r>
            <a:r>
              <a:rPr lang="ko-KR" altLang="en-US" sz="2000" dirty="0"/>
              <a:t> 내부에서 </a:t>
            </a:r>
            <a:r>
              <a:rPr lang="en-US" altLang="ko-KR" sz="2000" dirty="0"/>
              <a:t>for</a:t>
            </a:r>
            <a:r>
              <a:rPr lang="ko-KR" altLang="en-US" sz="2000" dirty="0"/>
              <a:t>와 </a:t>
            </a:r>
            <a:r>
              <a:rPr lang="en-US" altLang="ko-KR" sz="2000" dirty="0"/>
              <a:t>if </a:t>
            </a:r>
            <a:r>
              <a:rPr lang="ko-KR" altLang="en-US" sz="2000" dirty="0"/>
              <a:t>키워드를 </a:t>
            </a:r>
            <a:r>
              <a:rPr lang="ko-KR" altLang="en-US" sz="2000" dirty="0" err="1"/>
              <a:t>몇번이든</a:t>
            </a:r>
            <a:r>
              <a:rPr lang="ko-KR" altLang="en-US" sz="2000" dirty="0"/>
              <a:t> 반복할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46FF4-0CA0-70B1-188A-D891E9F86126}"/>
              </a:ext>
            </a:extLst>
          </p:cNvPr>
          <p:cNvSpPr txBox="1"/>
          <p:nvPr/>
        </p:nvSpPr>
        <p:spPr>
          <a:xfrm>
            <a:off x="1063486" y="5297557"/>
            <a:ext cx="717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[ (x, y)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for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x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[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 err="1">
                <a:solidFill>
                  <a:srgbClr val="880000"/>
                </a:solidFill>
                <a:effectLst/>
                <a:latin typeface="SF Mono"/>
              </a:rPr>
              <a:t>쌈밥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치킨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피자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]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for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y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in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[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사과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아이스크림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ko-KR" altLang="en-US" b="0" i="0" dirty="0">
                <a:solidFill>
                  <a:srgbClr val="880000"/>
                </a:solidFill>
                <a:effectLst/>
                <a:latin typeface="SF Mono"/>
              </a:rPr>
              <a:t>커피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'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]]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EFE10F-77C4-92AA-B843-BD6D34D9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45" y="4132817"/>
            <a:ext cx="1991003" cy="2181529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86B3F13-AA6A-AD14-39A0-F9750B57BFBC}"/>
              </a:ext>
            </a:extLst>
          </p:cNvPr>
          <p:cNvSpPr/>
          <p:nvPr/>
        </p:nvSpPr>
        <p:spPr>
          <a:xfrm>
            <a:off x="8278144" y="5397740"/>
            <a:ext cx="824948" cy="168965"/>
          </a:xfrm>
          <a:prstGeom prst="rightArrow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1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99724-4026-36FD-B895-D2D7551F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EEA2-5DE7-42A0-DABB-651D9F8E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2790"/>
            <a:ext cx="10972800" cy="4900054"/>
          </a:xfrm>
        </p:spPr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장점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가독성</a:t>
            </a:r>
            <a:r>
              <a:rPr lang="en-US" altLang="ko-KR" dirty="0"/>
              <a:t>, </a:t>
            </a:r>
            <a:r>
              <a:rPr lang="ko-KR" altLang="en-US" dirty="0"/>
              <a:t>간결성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3200" b="1" dirty="0"/>
              <a:t>처리 속도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21747-2F7C-CDD8-24D8-92A27952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85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D9C1E-A8C0-533B-F267-DFA58B09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C8A1E-1DB6-1F8C-B982-2883AC68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각 숫자의 제곱근을 구한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제곱근 값을 세제곱 후</a:t>
            </a:r>
            <a:r>
              <a:rPr lang="en-US" altLang="ko-KR" sz="2400" dirty="0"/>
              <a:t>, 1</a:t>
            </a:r>
            <a:r>
              <a:rPr lang="ko-KR" altLang="en-US" sz="2400" dirty="0"/>
              <a:t>을 더하는 작업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FF933-467C-6902-368B-06CC0CF8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9EB515-8E18-7E08-C697-1F6C1455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46" y="2655303"/>
            <a:ext cx="3929567" cy="1547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B06DB8-CBD6-59A5-53B2-6C103BFC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95" y="2655303"/>
            <a:ext cx="5197423" cy="15473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E44D12-9376-F88D-68D3-377255D4C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81" y="4817666"/>
            <a:ext cx="7398237" cy="11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34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5383A-7998-C4F1-585F-235EF7CC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B0827-E10A-1EE6-1AF7-03FE37D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A5ECA6-8187-3841-65A8-32D82500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43437"/>
            <a:ext cx="10898600" cy="23621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941813-9849-2DB9-0B56-A0D7B78D2199}"/>
              </a:ext>
            </a:extLst>
          </p:cNvPr>
          <p:cNvSpPr/>
          <p:nvPr/>
        </p:nvSpPr>
        <p:spPr>
          <a:xfrm>
            <a:off x="609600" y="4573506"/>
            <a:ext cx="6610208" cy="606287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BE97573-D9F7-B6C7-550B-02C9248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4900054"/>
          </a:xfrm>
        </p:spPr>
        <p:txBody>
          <a:bodyPr/>
          <a:lstStyle/>
          <a:p>
            <a:r>
              <a:rPr lang="ko-KR" altLang="en-US" dirty="0"/>
              <a:t>중괄호 사용</a:t>
            </a:r>
          </a:p>
        </p:txBody>
      </p:sp>
    </p:spTree>
    <p:extLst>
      <p:ext uri="{BB962C8B-B14F-4D97-AF65-F5344CB8AC3E}">
        <p14:creationId xmlns:p14="http://schemas.microsoft.com/office/powerpoint/2010/main" val="291644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949CE-BF50-F939-1F02-6D3DBB38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10B5B-1571-826E-D29B-A8100C420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중괄호 </a:t>
                </a:r>
                <a:r>
                  <a:rPr lang="en-US" altLang="ko-KR" dirty="0"/>
                  <a:t>+ key: value </a:t>
                </a:r>
                <a:r>
                  <a:rPr lang="ko-KR" altLang="en-US" dirty="0"/>
                  <a:t>형태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리스트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딕셔너리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err="1"/>
                  <a:t>딕셔너리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딕셔너리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D10B5B-1571-826E-D29B-A8100C420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0CBE3-0DA4-11B0-EB56-4FDDE9BE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C4858-6287-CACF-119B-1FD22E9E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16" y="2783305"/>
            <a:ext cx="4895568" cy="933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2E5840-25AA-1006-C749-73F04AD96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443" y="4520865"/>
            <a:ext cx="6373114" cy="609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F6C8FB-86EB-53A9-CCD7-6F23F66FF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655" y="5712883"/>
            <a:ext cx="4048690" cy="552527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05974F4-595C-91C0-78AD-380A81716104}"/>
              </a:ext>
            </a:extLst>
          </p:cNvPr>
          <p:cNvSpPr/>
          <p:nvPr/>
        </p:nvSpPr>
        <p:spPr>
          <a:xfrm>
            <a:off x="5635487" y="5267739"/>
            <a:ext cx="1003852" cy="288235"/>
          </a:xfrm>
          <a:prstGeom prst="downArrow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5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AEDC4-BE88-66F1-0EFF-74B190EB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컴프리헨션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FB28D-22EB-0393-436D-9616B3DA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ko-KR" altLang="en-US" dirty="0" err="1"/>
              <a:t>컴프리헨션으로</a:t>
            </a:r>
            <a:r>
              <a:rPr lang="ko-KR" altLang="en-US" dirty="0"/>
              <a:t> 만든 정보를 수정할 필요가 없는 정보라면 </a:t>
            </a:r>
            <a:r>
              <a:rPr lang="en-US" altLang="ko-KR" dirty="0"/>
              <a:t>tuple</a:t>
            </a:r>
            <a:r>
              <a:rPr lang="ko-KR" altLang="en-US" dirty="0"/>
              <a:t>로 </a:t>
            </a:r>
            <a:r>
              <a:rPr lang="ko-KR" altLang="en-US" dirty="0" err="1"/>
              <a:t>생성하는게</a:t>
            </a:r>
            <a:r>
              <a:rPr lang="ko-KR" altLang="en-US" dirty="0"/>
              <a:t> 더 좋은 방법이지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16490D-EFC6-B0B3-DA82-156D5CCE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575DB1-B6D8-A124-8577-90BC93F8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59" y="3080969"/>
            <a:ext cx="4085576" cy="6960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9692E-2515-CFD8-5A76-6C47EEB8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037" y="3195604"/>
            <a:ext cx="4010585" cy="46679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3E061D2-4CC5-1E9B-6AD0-1211A4B1C7E9}"/>
              </a:ext>
            </a:extLst>
          </p:cNvPr>
          <p:cNvSpPr/>
          <p:nvPr/>
        </p:nvSpPr>
        <p:spPr>
          <a:xfrm>
            <a:off x="5673177" y="3319668"/>
            <a:ext cx="758687" cy="218661"/>
          </a:xfrm>
          <a:prstGeom prst="rightArrow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A84AA-70C6-2531-55DB-775FD462CD71}"/>
              </a:ext>
            </a:extLst>
          </p:cNvPr>
          <p:cNvSpPr txBox="1"/>
          <p:nvPr/>
        </p:nvSpPr>
        <p:spPr>
          <a:xfrm>
            <a:off x="7941365" y="369897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generator </a:t>
            </a:r>
            <a:r>
              <a:rPr lang="ko-KR" altLang="en-US" b="1" dirty="0"/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8977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249B5-7880-20EE-4DB1-A77C14D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이터러블</a:t>
            </a:r>
            <a:r>
              <a:rPr lang="en-US" altLang="ko-KR" dirty="0"/>
              <a:t> ==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이터레이터</a:t>
            </a:r>
            <a:r>
              <a:rPr lang="ko-KR" altLang="en-US" sz="4000" dirty="0"/>
              <a:t> </a:t>
            </a:r>
            <a:r>
              <a:rPr lang="en-US" altLang="ko-KR" sz="4000" dirty="0"/>
              <a:t>??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7261-03E6-D71D-04EC-DDD55BD8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CC6647-E929-25F2-2326-24DE587B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4900054"/>
          </a:xfrm>
        </p:spPr>
        <p:txBody>
          <a:bodyPr/>
          <a:lstStyle/>
          <a:p>
            <a:r>
              <a:rPr lang="ko-KR" altLang="en-US" sz="3200" b="1" dirty="0" err="1"/>
              <a:t>이터러블</a:t>
            </a:r>
            <a:r>
              <a:rPr lang="ko-KR" altLang="en-US" sz="3200" b="1" dirty="0"/>
              <a:t> 객체</a:t>
            </a:r>
            <a:endParaRPr lang="en-US" altLang="ko-KR" sz="3200" b="1" dirty="0"/>
          </a:p>
          <a:p>
            <a:pPr lvl="1"/>
            <a:r>
              <a:rPr lang="ko-KR" altLang="en-US" sz="2400" dirty="0"/>
              <a:t>반복할 수 있는 객체</a:t>
            </a:r>
            <a:endParaRPr lang="en-US" altLang="ko-KR" sz="2400" dirty="0"/>
          </a:p>
          <a:p>
            <a:pPr lvl="1"/>
            <a:r>
              <a:rPr lang="en-US" altLang="ko-KR" sz="2400" dirty="0"/>
              <a:t>ex)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튜플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딕셔너리</a:t>
            </a:r>
            <a:r>
              <a:rPr lang="en-US" altLang="ko-KR" sz="2400" dirty="0"/>
              <a:t>, </a:t>
            </a:r>
            <a:r>
              <a:rPr lang="ko-KR" altLang="en-US" sz="2400" dirty="0"/>
              <a:t>문자열</a:t>
            </a:r>
            <a:endParaRPr lang="en-US" altLang="ko-KR" sz="2400" dirty="0"/>
          </a:p>
          <a:p>
            <a:pPr lvl="1"/>
            <a:r>
              <a:rPr lang="en-US" altLang="ko-KR" sz="2400" dirty="0"/>
              <a:t>__</a:t>
            </a:r>
            <a:r>
              <a:rPr lang="en-US" altLang="ko-KR" sz="2400" dirty="0" err="1"/>
              <a:t>iter</a:t>
            </a:r>
            <a:r>
              <a:rPr lang="en-US" altLang="ko-KR" sz="2400" dirty="0"/>
              <a:t>__() </a:t>
            </a:r>
            <a:r>
              <a:rPr lang="ko-KR" altLang="en-US" sz="2400" dirty="0"/>
              <a:t>메서드 구현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이터레이터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ko-KR" altLang="en-US" sz="2400" dirty="0"/>
              <a:t>값의 집합을 순차적으로 접근할 수 있는 객체</a:t>
            </a:r>
            <a:endParaRPr lang="en-US" altLang="ko-KR" sz="2400" dirty="0"/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__</a:t>
            </a:r>
            <a:r>
              <a:rPr lang="en-US" altLang="ko-KR" sz="2400" dirty="0" err="1">
                <a:solidFill>
                  <a:srgbClr val="FF0000"/>
                </a:solidFill>
              </a:rPr>
              <a:t>iter</a:t>
            </a:r>
            <a:r>
              <a:rPr lang="en-US" altLang="ko-KR" sz="2400" dirty="0">
                <a:solidFill>
                  <a:srgbClr val="FF0000"/>
                </a:solidFill>
              </a:rPr>
              <a:t>__() ,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__next__() </a:t>
            </a:r>
            <a:r>
              <a:rPr lang="ko-KR" altLang="en-US" sz="2400" dirty="0">
                <a:solidFill>
                  <a:srgbClr val="FF0000"/>
                </a:solidFill>
              </a:rPr>
              <a:t>메서드 구현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/>
            <a:r>
              <a:rPr lang="ko-KR" altLang="en-US" sz="2400" dirty="0" err="1">
                <a:solidFill>
                  <a:srgbClr val="FF0000"/>
                </a:solidFill>
              </a:rPr>
              <a:t>이터레이터는</a:t>
            </a:r>
            <a:r>
              <a:rPr lang="ko-KR" altLang="en-US" sz="2400" dirty="0">
                <a:solidFill>
                  <a:srgbClr val="FF0000"/>
                </a:solidFill>
              </a:rPr>
              <a:t> 상태를 유지하여 다음에 반환할 값 추적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1"/>
            <a:r>
              <a:rPr lang="ko-KR" altLang="en-US" sz="2400" dirty="0"/>
              <a:t>한 번 사용한 </a:t>
            </a:r>
            <a:r>
              <a:rPr lang="ko-KR" altLang="en-US" sz="2400" dirty="0" err="1"/>
              <a:t>이터레이터는</a:t>
            </a:r>
            <a:r>
              <a:rPr lang="ko-KR" altLang="en-US" sz="2400" dirty="0"/>
              <a:t> 재사용 불가능</a:t>
            </a:r>
            <a:endParaRPr lang="en-US" altLang="ko-KR" sz="2400" dirty="0"/>
          </a:p>
          <a:p>
            <a:pPr lvl="1"/>
            <a:r>
              <a:rPr lang="ko-KR" altLang="en-US" sz="2400" dirty="0">
                <a:solidFill>
                  <a:srgbClr val="FF0000"/>
                </a:solidFill>
              </a:rPr>
              <a:t>메모리 절약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70EE8-3212-83E4-EA23-FA1DD3A3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82" y="1480327"/>
            <a:ext cx="3972479" cy="27245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A8311F-410E-95BC-0627-ABA9A6E6A1A9}"/>
              </a:ext>
            </a:extLst>
          </p:cNvPr>
          <p:cNvSpPr/>
          <p:nvPr/>
        </p:nvSpPr>
        <p:spPr>
          <a:xfrm>
            <a:off x="7543800" y="2673626"/>
            <a:ext cx="1063487" cy="397565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5A2A39E-018A-D8B0-43FB-F064B0212325}"/>
              </a:ext>
            </a:extLst>
          </p:cNvPr>
          <p:cNvCxnSpPr/>
          <p:nvPr/>
        </p:nvCxnSpPr>
        <p:spPr bwMode="auto">
          <a:xfrm>
            <a:off x="4542183" y="3230217"/>
            <a:ext cx="254441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7518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249B5-7880-20EE-4DB1-A77C14DA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이터레이터는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이터러블하다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17261-03E6-D71D-04EC-DDD55BD8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8076B6-F923-98B3-D845-7B4E8AC1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06" y="1593046"/>
            <a:ext cx="8137188" cy="12895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71607B-4DDC-8C47-9942-B548071E5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02" y="3429000"/>
            <a:ext cx="3867087" cy="2073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E12FFD-8C77-9597-8AC0-73EB18FA11D6}"/>
              </a:ext>
            </a:extLst>
          </p:cNvPr>
          <p:cNvSpPr txBox="1"/>
          <p:nvPr/>
        </p:nvSpPr>
        <p:spPr>
          <a:xfrm>
            <a:off x="5509591" y="2882616"/>
            <a:ext cx="5981125" cy="2816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내부 동작 과정</a:t>
            </a:r>
            <a:endParaRPr lang="en-US" altLang="ko-KR" sz="2000" b="1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리스트 생성 및 메모리 로드</a:t>
            </a:r>
            <a:endParaRPr lang="en-US" altLang="ko-KR" dirty="0"/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err="1"/>
              <a:t>동작시</a:t>
            </a:r>
            <a:r>
              <a:rPr lang="en-US" altLang="ko-KR" dirty="0"/>
              <a:t>, </a:t>
            </a:r>
            <a:r>
              <a:rPr lang="en-US" altLang="ko-KR" dirty="0" err="1"/>
              <a:t>my_list</a:t>
            </a:r>
            <a:r>
              <a:rPr lang="ko-KR" altLang="en-US" dirty="0"/>
              <a:t>를 </a:t>
            </a:r>
            <a:r>
              <a:rPr lang="ko-KR" altLang="en-US" dirty="0" err="1">
                <a:solidFill>
                  <a:srgbClr val="FF0000"/>
                </a:solidFill>
              </a:rPr>
              <a:t>이터레이터로</a:t>
            </a:r>
            <a:r>
              <a:rPr lang="ko-KR" altLang="en-US" dirty="0">
                <a:solidFill>
                  <a:srgbClr val="FF0000"/>
                </a:solidFill>
              </a:rPr>
              <a:t> 변환</a:t>
            </a:r>
            <a:r>
              <a:rPr lang="en-US" altLang="ko-KR" dirty="0"/>
              <a:t>(__</a:t>
            </a:r>
            <a:r>
              <a:rPr lang="en-US" altLang="ko-KR" dirty="0" err="1"/>
              <a:t>iter</a:t>
            </a:r>
            <a:r>
              <a:rPr lang="en-US" altLang="ko-KR" dirty="0"/>
              <a:t>__())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__next__() </a:t>
            </a:r>
            <a:r>
              <a:rPr lang="ko-KR" altLang="en-US" dirty="0">
                <a:solidFill>
                  <a:srgbClr val="FF0000"/>
                </a:solidFill>
              </a:rPr>
              <a:t>메서드</a:t>
            </a:r>
            <a:r>
              <a:rPr lang="ko-KR" altLang="en-US" dirty="0"/>
              <a:t>를 통해 </a:t>
            </a:r>
            <a:r>
              <a:rPr lang="en-US" altLang="ko-KR" dirty="0"/>
              <a:t>item </a:t>
            </a:r>
            <a:r>
              <a:rPr lang="ko-KR" altLang="en-US" dirty="0"/>
              <a:t>변수로 하나씩 </a:t>
            </a:r>
            <a:r>
              <a:rPr lang="ko-KR" altLang="en-US" dirty="0" err="1"/>
              <a:t>꺼내옴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2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798C7-196D-EF0F-DA47-754AD739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이터레이터의</a:t>
            </a:r>
            <a:r>
              <a:rPr lang="ko-KR" altLang="en-US" dirty="0"/>
              <a:t> 장점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A2B12B-05F2-BCD0-2C76-38B9FC9B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502E42-34BE-8D2E-4D6A-AEDCD17E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4900054"/>
          </a:xfrm>
        </p:spPr>
        <p:txBody>
          <a:bodyPr/>
          <a:lstStyle/>
          <a:p>
            <a:r>
              <a:rPr lang="ko-KR" altLang="en-US" b="1" dirty="0"/>
              <a:t>메모리 효율성</a:t>
            </a:r>
            <a:endParaRPr lang="en-US" altLang="ko-KR" b="1" dirty="0"/>
          </a:p>
          <a:p>
            <a:pPr lvl="1"/>
            <a:r>
              <a:rPr lang="ko-KR" altLang="en-US" sz="2000" dirty="0" err="1">
                <a:solidFill>
                  <a:schemeClr val="tx1"/>
                </a:solidFill>
              </a:rPr>
              <a:t>이터레이터는</a:t>
            </a:r>
            <a:r>
              <a:rPr lang="ko-KR" altLang="en-US" sz="2000" dirty="0">
                <a:solidFill>
                  <a:schemeClr val="tx1"/>
                </a:solidFill>
              </a:rPr>
              <a:t> 데이터셋의 모든 요소를 한꺼번에 메모리에 </a:t>
            </a:r>
            <a:r>
              <a:rPr lang="ko-KR" altLang="en-US" sz="2000" dirty="0" err="1">
                <a:solidFill>
                  <a:schemeClr val="tx1"/>
                </a:solidFill>
              </a:rPr>
              <a:t>로드하지</a:t>
            </a:r>
            <a:r>
              <a:rPr lang="ko-KR" altLang="en-US" sz="2000" dirty="0">
                <a:solidFill>
                  <a:schemeClr val="tx1"/>
                </a:solidFill>
              </a:rPr>
              <a:t> 않고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한 번에 한 </a:t>
            </a:r>
            <a:r>
              <a:rPr lang="ko-KR" altLang="en-US" sz="2000" b="1" dirty="0" err="1">
                <a:solidFill>
                  <a:srgbClr val="FF0000"/>
                </a:solidFill>
              </a:rPr>
              <a:t>요소씩</a:t>
            </a:r>
            <a:r>
              <a:rPr lang="ko-KR" altLang="en-US" sz="2000" b="1" dirty="0">
                <a:solidFill>
                  <a:srgbClr val="FF0000"/>
                </a:solidFill>
              </a:rPr>
              <a:t> 처리한다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1BE17D-82F6-1135-0923-0BCDE76A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48" y="2727672"/>
            <a:ext cx="4112904" cy="39911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CBD037-61CE-A02C-90B8-A08674686DCF}"/>
              </a:ext>
            </a:extLst>
          </p:cNvPr>
          <p:cNvSpPr/>
          <p:nvPr/>
        </p:nvSpPr>
        <p:spPr>
          <a:xfrm>
            <a:off x="4403035" y="4055165"/>
            <a:ext cx="2971800" cy="1520687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B8EDBE-0C11-4C26-693A-588DF6CD0F1E}"/>
              </a:ext>
            </a:extLst>
          </p:cNvPr>
          <p:cNvCxnSpPr/>
          <p:nvPr/>
        </p:nvCxnSpPr>
        <p:spPr bwMode="auto">
          <a:xfrm flipH="1">
            <a:off x="7504043" y="2604052"/>
            <a:ext cx="3011557" cy="214685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1929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D0A6-78C2-F0AC-1B2C-74CC5CE4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제너레이터</a:t>
            </a:r>
            <a:r>
              <a:rPr lang="en-US" altLang="ko-KR" dirty="0"/>
              <a:t>: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이터레이터</a:t>
            </a:r>
            <a:r>
              <a:rPr lang="ko-KR" altLang="en-US" sz="4000" dirty="0"/>
              <a:t> 간단하게 구현하기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6AFBF-D894-6173-F043-E5615FF2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제너레이터는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이터레이터를</a:t>
            </a:r>
            <a:r>
              <a:rPr lang="ko-KR" altLang="en-US" sz="2400" dirty="0"/>
              <a:t> 생성해주는 함수이다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return </a:t>
            </a:r>
            <a:r>
              <a:rPr lang="ko-KR" altLang="en-US" sz="2400" dirty="0"/>
              <a:t>대신 </a:t>
            </a:r>
            <a:r>
              <a:rPr lang="en-US" altLang="ko-KR" sz="2400" dirty="0"/>
              <a:t>yield </a:t>
            </a:r>
            <a:r>
              <a:rPr lang="ko-KR" altLang="en-US" sz="2400" dirty="0"/>
              <a:t>키워드 사용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yield </a:t>
            </a:r>
            <a:r>
              <a:rPr lang="ko-KR" altLang="en-US" sz="2200" dirty="0"/>
              <a:t>키워드</a:t>
            </a:r>
            <a:r>
              <a:rPr lang="en-US" altLang="ko-KR" sz="2200" dirty="0"/>
              <a:t>: __next__() </a:t>
            </a:r>
            <a:r>
              <a:rPr lang="ko-KR" altLang="en-US" sz="2200" dirty="0"/>
              <a:t>메서드를 대체</a:t>
            </a:r>
            <a:r>
              <a:rPr lang="en-US" altLang="ko-KR" sz="2200" dirty="0"/>
              <a:t>(</a:t>
            </a:r>
            <a:r>
              <a:rPr lang="ko-KR" altLang="en-US" sz="2200" dirty="0"/>
              <a:t>값을 하나씩 반환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350D-1F60-141D-97D0-C836C28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042668-79E1-A80B-DDAB-8C62181E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68" y="3702510"/>
            <a:ext cx="3345064" cy="287202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E2FE86-7F95-2014-D363-150D85386220}"/>
              </a:ext>
            </a:extLst>
          </p:cNvPr>
          <p:cNvCxnSpPr/>
          <p:nvPr/>
        </p:nvCxnSpPr>
        <p:spPr bwMode="auto">
          <a:xfrm>
            <a:off x="6331226" y="5764695"/>
            <a:ext cx="506896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5109E6-72A0-280E-5F93-1000ECDE955D}"/>
              </a:ext>
            </a:extLst>
          </p:cNvPr>
          <p:cNvCxnSpPr/>
          <p:nvPr/>
        </p:nvCxnSpPr>
        <p:spPr bwMode="auto">
          <a:xfrm>
            <a:off x="6331226" y="6046303"/>
            <a:ext cx="506896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DDCD1D-8ECF-F6EE-F8CF-9F6806733F4B}"/>
              </a:ext>
            </a:extLst>
          </p:cNvPr>
          <p:cNvCxnSpPr/>
          <p:nvPr/>
        </p:nvCxnSpPr>
        <p:spPr bwMode="auto">
          <a:xfrm>
            <a:off x="6331226" y="6324600"/>
            <a:ext cx="506896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DDBCDB-5031-CBF9-086D-D28A9E6267D5}"/>
              </a:ext>
            </a:extLst>
          </p:cNvPr>
          <p:cNvSpPr txBox="1"/>
          <p:nvPr/>
        </p:nvSpPr>
        <p:spPr>
          <a:xfrm>
            <a:off x="6866592" y="5580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4D1E2D-7910-A5FD-4FA9-0C5A598E0BBB}"/>
              </a:ext>
            </a:extLst>
          </p:cNvPr>
          <p:cNvSpPr txBox="1"/>
          <p:nvPr/>
        </p:nvSpPr>
        <p:spPr>
          <a:xfrm>
            <a:off x="6866592" y="5861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A86CB-7232-5996-3786-4B6C53141EB8}"/>
              </a:ext>
            </a:extLst>
          </p:cNvPr>
          <p:cNvSpPr txBox="1"/>
          <p:nvPr/>
        </p:nvSpPr>
        <p:spPr>
          <a:xfrm>
            <a:off x="6866592" y="6149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81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D5001-D707-893D-57C3-EE63FE9F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파이썬과</a:t>
            </a:r>
            <a:r>
              <a:rPr lang="ko-KR" altLang="en-US" sz="4000" dirty="0"/>
              <a:t> 유니코드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6D5F0C-2765-A469-712F-325D10443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컴퓨터는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1</a:t>
                </a:r>
                <a:r>
                  <a:rPr lang="ko-KR" altLang="en-US" dirty="0"/>
                  <a:t>이라는 값만 인식할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컴퓨터는 어떻게 우리가 입력하는 문자를 인식할 수 있을까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b="1" dirty="0"/>
                  <a:t>문자 셋</a:t>
                </a:r>
                <a:r>
                  <a:rPr lang="en-US" altLang="ko-KR" b="1" dirty="0"/>
                  <a:t>(character set)</a:t>
                </a:r>
              </a:p>
              <a:p>
                <a:pPr lvl="2"/>
                <a:r>
                  <a:rPr lang="ko-KR" altLang="en-US" dirty="0"/>
                  <a:t>아스키 코드</a:t>
                </a:r>
                <a:r>
                  <a:rPr lang="en-US" altLang="ko-KR" dirty="0"/>
                  <a:t>(ASCII Code)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미국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ISO8859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서유럽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KSC5601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한국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6D5F0C-2765-A469-712F-325D10443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1" r="-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46B04-DCB9-CC8D-BC3B-7528F1D5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FF73C23-E789-84CC-E184-7F897956ABF3}"/>
              </a:ext>
            </a:extLst>
          </p:cNvPr>
          <p:cNvSpPr/>
          <p:nvPr/>
        </p:nvSpPr>
        <p:spPr>
          <a:xfrm>
            <a:off x="824948" y="5183518"/>
            <a:ext cx="675861" cy="367748"/>
          </a:xfrm>
          <a:prstGeom prst="rightArrow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E0307-4E99-9AEB-9EC7-924CC3D33844}"/>
              </a:ext>
            </a:extLst>
          </p:cNvPr>
          <p:cNvSpPr txBox="1"/>
          <p:nvPr/>
        </p:nvSpPr>
        <p:spPr>
          <a:xfrm>
            <a:off x="1716157" y="5136559"/>
            <a:ext cx="732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하나의 문서에 여러 나라의 문자를 표현할 수가 없다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858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69D90-0E32-4A7D-CC5A-563A3E75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간단하게 구현하기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8378D-689A-6152-4DF2-5CEC84A4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580B4A-7AB2-2420-FE15-43941E45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9" y="1950311"/>
            <a:ext cx="5676882" cy="95191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E6E05DD-09CA-9125-C1DD-54F0C6DF5C5C}"/>
              </a:ext>
            </a:extLst>
          </p:cNvPr>
          <p:cNvSpPr/>
          <p:nvPr/>
        </p:nvSpPr>
        <p:spPr>
          <a:xfrm>
            <a:off x="5524499" y="3355577"/>
            <a:ext cx="1143000" cy="951916"/>
          </a:xfrm>
          <a:prstGeom prst="downArrow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3A56B-BC6B-79BC-933E-78B6303D8E64}"/>
              </a:ext>
            </a:extLst>
          </p:cNvPr>
          <p:cNvSpPr txBox="1"/>
          <p:nvPr/>
        </p:nvSpPr>
        <p:spPr>
          <a:xfrm>
            <a:off x="1747694" y="4760843"/>
            <a:ext cx="8696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마치 </a:t>
            </a:r>
            <a:r>
              <a:rPr lang="ko-KR" altLang="en-US" sz="2400" b="1" dirty="0" err="1"/>
              <a:t>튜플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컴프리헨션이랑</a:t>
            </a:r>
            <a:r>
              <a:rPr lang="ko-KR" altLang="en-US" sz="2400" b="1" dirty="0"/>
              <a:t> 비슷하지만 </a:t>
            </a:r>
            <a:r>
              <a:rPr lang="ko-KR" altLang="en-US" sz="2400" b="1" dirty="0" err="1"/>
              <a:t>제너레이터</a:t>
            </a:r>
            <a:r>
              <a:rPr lang="ko-KR" altLang="en-US" sz="2400" b="1" dirty="0"/>
              <a:t> 표현식이다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76136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C0D9-44FB-EDAD-30A4-7A828155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파이썬 타입 </a:t>
            </a:r>
            <a:r>
              <a:rPr lang="ko-KR" altLang="en-US" dirty="0" err="1"/>
              <a:t>어노테이션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33881B-1FEF-C1B0-E323-BEF8E42E5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동적 언어</a:t>
                </a:r>
                <a:r>
                  <a:rPr lang="en-US" altLang="ko-KR" dirty="0"/>
                  <a:t>(python)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유연한 코딩 및 깔끔한 소스 코드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109728" indent="0">
                  <a:buNone/>
                </a:pPr>
                <a:endParaRPr lang="en-US" altLang="ko-KR" dirty="0"/>
              </a:p>
              <a:p>
                <a:pPr marL="109728" indent="0">
                  <a:buNone/>
                </a:pPr>
                <a:endParaRPr lang="en-US" altLang="ko-KR" dirty="0"/>
              </a:p>
              <a:p>
                <a:r>
                  <a:rPr lang="ko-KR" altLang="en-US" dirty="0"/>
                  <a:t>정적 언어</a:t>
                </a:r>
                <a:r>
                  <a:rPr lang="en-US" altLang="ko-KR" dirty="0"/>
                  <a:t>(Java)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안정성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33881B-1FEF-C1B0-E323-BEF8E42E5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5DA2D-7B77-0F56-ED24-8A80CE45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61ACE2-55E6-D29D-EDBB-720836017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361" y="2575408"/>
            <a:ext cx="1396904" cy="103249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8C910C9-B461-5249-3FFC-7F1728AEA3EE}"/>
              </a:ext>
            </a:extLst>
          </p:cNvPr>
          <p:cNvSpPr/>
          <p:nvPr/>
        </p:nvSpPr>
        <p:spPr>
          <a:xfrm>
            <a:off x="5645426" y="2852530"/>
            <a:ext cx="596348" cy="447261"/>
          </a:xfrm>
          <a:prstGeom prst="right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DF1BFE-2D0F-7886-F7D9-09D462CF4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878" y="2575408"/>
            <a:ext cx="1369845" cy="10324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EE23BF-449A-3939-FEC2-91C07F3AE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683" y="4826881"/>
            <a:ext cx="1608319" cy="12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7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C873D-0535-C218-3B54-E23DF811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타입 </a:t>
            </a:r>
            <a:r>
              <a:rPr lang="ko-KR" altLang="en-US" dirty="0" err="1"/>
              <a:t>어노테이션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D9DA0-370D-D79E-60C2-ABF42F22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0005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동적 언어의 단점을 극복하기 위해 </a:t>
            </a:r>
            <a:r>
              <a:rPr lang="en-US" altLang="ko-KR" sz="2400" dirty="0"/>
              <a:t>3.5</a:t>
            </a:r>
            <a:r>
              <a:rPr lang="ko-KR" altLang="en-US" sz="2400" dirty="0"/>
              <a:t>버전부터 타입 </a:t>
            </a:r>
            <a:r>
              <a:rPr lang="ko-KR" altLang="en-US" sz="2400" dirty="0" err="1"/>
              <a:t>어노테이션</a:t>
            </a:r>
            <a:r>
              <a:rPr lang="ko-KR" altLang="en-US" sz="2400" dirty="0"/>
              <a:t> 기능 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동적 언어의 장점을 잃지 않기 위해 정적 언어와 같은 적극적인 타입 체크가 아니라 타입에 대한 힌트를 알려주는 정도의 기능 지원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361B7-6A4B-C929-6C00-ED4559CE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6064CC-9146-F321-A828-5FB2B3CE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90" y="3946484"/>
            <a:ext cx="1502958" cy="534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21DCF1-46F6-F658-B879-F5E44CF9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90" y="5121733"/>
            <a:ext cx="2610214" cy="60968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091D038-C2F4-3FB1-7DCD-9A551E79C374}"/>
              </a:ext>
            </a:extLst>
          </p:cNvPr>
          <p:cNvSpPr/>
          <p:nvPr/>
        </p:nvSpPr>
        <p:spPr>
          <a:xfrm>
            <a:off x="1351207" y="3925725"/>
            <a:ext cx="576470" cy="576470"/>
          </a:xfrm>
          <a:prstGeom prst="ellipse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E70B00-5118-2EA0-127B-DD35F3C43B8F}"/>
              </a:ext>
            </a:extLst>
          </p:cNvPr>
          <p:cNvSpPr/>
          <p:nvPr/>
        </p:nvSpPr>
        <p:spPr>
          <a:xfrm>
            <a:off x="1351207" y="5121733"/>
            <a:ext cx="576470" cy="576470"/>
          </a:xfrm>
          <a:prstGeom prst="ellipse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1FE79B-6896-D96B-C3A5-221A641E6650}"/>
              </a:ext>
            </a:extLst>
          </p:cNvPr>
          <p:cNvSpPr/>
          <p:nvPr/>
        </p:nvSpPr>
        <p:spPr>
          <a:xfrm>
            <a:off x="4125792" y="5121733"/>
            <a:ext cx="689812" cy="314971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131C83-77D5-666D-7244-F7BEAFBE9006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4815604" y="5267739"/>
            <a:ext cx="483005" cy="1148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C0E005-26C4-CF59-E397-BD8881A3F7F5}"/>
              </a:ext>
            </a:extLst>
          </p:cNvPr>
          <p:cNvSpPr txBox="1"/>
          <p:nvPr/>
        </p:nvSpPr>
        <p:spPr>
          <a:xfrm>
            <a:off x="5298609" y="506737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리턴값도</a:t>
            </a:r>
            <a:r>
              <a:rPr lang="ko-KR" altLang="en-US" dirty="0"/>
              <a:t> 명시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C567E-6761-C373-BDFE-BA52E0B95878}"/>
              </a:ext>
            </a:extLst>
          </p:cNvPr>
          <p:cNvSpPr txBox="1"/>
          <p:nvPr/>
        </p:nvSpPr>
        <p:spPr>
          <a:xfrm>
            <a:off x="8377449" y="3701571"/>
            <a:ext cx="25571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어노테이션</a:t>
            </a:r>
            <a:r>
              <a:rPr lang="ko-KR" altLang="en-US" dirty="0"/>
              <a:t> 타입으로는</a:t>
            </a:r>
            <a:endParaRPr lang="en-US" altLang="ko-KR" dirty="0"/>
          </a:p>
          <a:p>
            <a:r>
              <a:rPr lang="ko-KR" altLang="en-US" dirty="0"/>
              <a:t>정수</a:t>
            </a:r>
            <a:r>
              <a:rPr lang="en-US" altLang="ko-KR" dirty="0"/>
              <a:t>: int</a:t>
            </a:r>
          </a:p>
          <a:p>
            <a:r>
              <a:rPr lang="ko-KR" altLang="en-US" dirty="0"/>
              <a:t>문자열</a:t>
            </a:r>
            <a:r>
              <a:rPr lang="en-US" altLang="ko-KR" dirty="0"/>
              <a:t>: str</a:t>
            </a:r>
          </a:p>
          <a:p>
            <a:r>
              <a:rPr lang="ko-KR" altLang="en-US" dirty="0"/>
              <a:t>리스트</a:t>
            </a:r>
            <a:r>
              <a:rPr lang="en-US" altLang="ko-KR" dirty="0"/>
              <a:t>: list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: tuple</a:t>
            </a:r>
          </a:p>
          <a:p>
            <a:r>
              <a:rPr lang="ko-KR" altLang="en-US" dirty="0" err="1"/>
              <a:t>딕셔너리</a:t>
            </a:r>
            <a:r>
              <a:rPr lang="en-US" altLang="ko-KR" dirty="0"/>
              <a:t>: </a:t>
            </a:r>
            <a:r>
              <a:rPr lang="en-US" altLang="ko-KR" dirty="0" err="1"/>
              <a:t>dict</a:t>
            </a:r>
            <a:endParaRPr lang="en-US" altLang="ko-KR" dirty="0"/>
          </a:p>
          <a:p>
            <a:r>
              <a:rPr lang="ko-KR" altLang="en-US" dirty="0"/>
              <a:t>집합</a:t>
            </a:r>
            <a:r>
              <a:rPr lang="en-US" altLang="ko-KR" dirty="0"/>
              <a:t>: set</a:t>
            </a:r>
          </a:p>
          <a:p>
            <a:r>
              <a:rPr lang="ko-KR" altLang="en-US" dirty="0" err="1"/>
              <a:t>부울</a:t>
            </a:r>
            <a:r>
              <a:rPr lang="en-US" altLang="ko-KR" dirty="0"/>
              <a:t>: bool</a:t>
            </a:r>
          </a:p>
          <a:p>
            <a:r>
              <a:rPr lang="ko-KR" altLang="en-US" dirty="0"/>
              <a:t>사용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032DE4-28BF-A627-4F72-1F6B1CF55E2C}"/>
              </a:ext>
            </a:extLst>
          </p:cNvPr>
          <p:cNvSpPr/>
          <p:nvPr/>
        </p:nvSpPr>
        <p:spPr>
          <a:xfrm>
            <a:off x="8199782" y="3528391"/>
            <a:ext cx="2887927" cy="2758503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20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2EB6B-F69A-59FD-A5F7-2B2BEC9F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타입 </a:t>
            </a:r>
            <a:r>
              <a:rPr lang="ko-KR" altLang="en-US" dirty="0" err="1"/>
              <a:t>어노테이션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ECCF6-D16A-7EC8-368D-247B704A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mypy</a:t>
            </a:r>
            <a:r>
              <a:rPr lang="en-US" altLang="ko-KR" dirty="0"/>
              <a:t>  </a:t>
            </a:r>
            <a:r>
              <a:rPr lang="ko-KR" altLang="en-US" dirty="0"/>
              <a:t>라이브러리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더 적극적으로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활용하고 싶다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A0F933-B7DA-6FA0-51E5-BFAAC790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E7E731-2225-3ECD-192D-7D692C97E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418" y="3007799"/>
            <a:ext cx="4059163" cy="16635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9D8BF8-0229-0481-6C3B-D7E46E43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36" y="5183518"/>
            <a:ext cx="10439486" cy="7501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8E399E-7E20-8111-C792-FF0EE90CB7D3}"/>
              </a:ext>
            </a:extLst>
          </p:cNvPr>
          <p:cNvSpPr/>
          <p:nvPr/>
        </p:nvSpPr>
        <p:spPr>
          <a:xfrm>
            <a:off x="8965096" y="5183518"/>
            <a:ext cx="606287" cy="273065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44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2C40-EB59-5935-D4DE-D30F3906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Pandas </a:t>
            </a:r>
            <a:r>
              <a:rPr lang="en-US" altLang="ko-KR" dirty="0" err="1"/>
              <a:t>DataFrame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72990-CD4B-1943-56C9-0AEAC67D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데이터를 표의 형태로 처리하는 자료구조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표의 형태로 처리하여 수집된 데이터의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등 각종 데이터 핸들링이 </a:t>
            </a:r>
            <a:r>
              <a:rPr lang="ko-KR" altLang="en-US" sz="2000" dirty="0" err="1"/>
              <a:t>쉬워짐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74050-8FBF-C07A-B856-64A897BB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18087E-3300-8E0C-A996-34A54762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99" y="3441771"/>
            <a:ext cx="3916104" cy="2066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C457B7-5023-87C5-24D8-83905B33C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1" y="3682635"/>
            <a:ext cx="2915460" cy="15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13AE-104E-40D7-73F4-F1596861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iterrows</a:t>
            </a:r>
            <a:r>
              <a:rPr lang="en-US" altLang="ko-KR" dirty="0"/>
              <a:t> </a:t>
            </a:r>
            <a:r>
              <a:rPr lang="ko-KR" altLang="en-US" dirty="0"/>
              <a:t>메소드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속도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B7204-93D5-AEAC-7652-2D495A92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iterrows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Pandas</a:t>
            </a:r>
            <a:r>
              <a:rPr lang="ko-KR" altLang="en-US" dirty="0"/>
              <a:t> </a:t>
            </a:r>
            <a:r>
              <a:rPr lang="en-US" altLang="ko-KR" dirty="0" err="1"/>
              <a:t>DataFrame</a:t>
            </a:r>
            <a:r>
              <a:rPr lang="ko-KR" altLang="en-US" dirty="0"/>
              <a:t>의 행을 반복하는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행을 </a:t>
            </a:r>
            <a:r>
              <a:rPr lang="en-US" altLang="ko-KR" dirty="0"/>
              <a:t>(index, Series) </a:t>
            </a:r>
            <a:r>
              <a:rPr lang="ko-KR" altLang="en-US" dirty="0"/>
              <a:t>형태의 </a:t>
            </a:r>
            <a:r>
              <a:rPr lang="ko-KR" altLang="en-US" dirty="0" err="1"/>
              <a:t>튜플로</a:t>
            </a:r>
            <a:r>
              <a:rPr lang="ko-KR" altLang="en-US" dirty="0"/>
              <a:t>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140BF-F59D-0A90-D066-5F732650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2CBB9C-0602-59D8-5071-5AB7A61C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99" y="3778360"/>
            <a:ext cx="3392901" cy="2637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7B6157-E72A-ECA1-D931-2D831075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06" y="5170981"/>
            <a:ext cx="1034549" cy="11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32994-0BA9-659D-017C-FDAAF2B2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iterrows</a:t>
            </a:r>
            <a:r>
              <a:rPr lang="en-US" altLang="ko-KR" dirty="0"/>
              <a:t> </a:t>
            </a:r>
            <a:r>
              <a:rPr lang="ko-KR" altLang="en-US" dirty="0"/>
              <a:t>메소드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속도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FC1BC-701A-EFF8-FC9F-778B5765A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to_dict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DataFrame</a:t>
            </a:r>
            <a:r>
              <a:rPr lang="ko-KR" altLang="en-US" dirty="0"/>
              <a:t>을 </a:t>
            </a:r>
            <a:r>
              <a:rPr lang="ko-KR" altLang="en-US" dirty="0" err="1"/>
              <a:t>딕셔너리로</a:t>
            </a:r>
            <a:r>
              <a:rPr lang="ko-KR" altLang="en-US" dirty="0"/>
              <a:t> 변환 후</a:t>
            </a:r>
            <a:r>
              <a:rPr lang="en-US" altLang="ko-KR" dirty="0"/>
              <a:t>, </a:t>
            </a:r>
            <a:r>
              <a:rPr lang="ko-KR" altLang="en-US" dirty="0"/>
              <a:t>반복 작업이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orient </a:t>
            </a:r>
            <a:r>
              <a:rPr lang="ko-KR" altLang="en-US" dirty="0"/>
              <a:t>매개변수를 사용하여 변환 형태 지정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44981-DA44-4874-BA14-EB6111EE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BC92E-F04B-1506-BF12-450FDCCC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561" y="2939565"/>
            <a:ext cx="3622552" cy="1306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833FE0-FBCD-D835-8119-07295AFC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27" y="4000575"/>
            <a:ext cx="3429479" cy="2286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55355A-3A4F-94A5-B55C-E307BCA45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13" y="4980400"/>
            <a:ext cx="844441" cy="13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42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3A476-AA9E-47AD-BADD-7CC85E6A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iterrows</a:t>
            </a:r>
            <a:r>
              <a:rPr lang="en-US" altLang="ko-KR" dirty="0"/>
              <a:t> </a:t>
            </a:r>
            <a:r>
              <a:rPr lang="ko-KR" altLang="en-US" dirty="0"/>
              <a:t>메소드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딕셔너리</a:t>
            </a:r>
            <a:r>
              <a:rPr lang="ko-KR" altLang="en-US" dirty="0"/>
              <a:t> 속도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04817-6700-E3AA-E97E-D2D2319E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341485-DA5F-12CD-F4F5-AE2492A3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08" y="1729408"/>
            <a:ext cx="4502440" cy="44229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AA61DC-C5B8-744F-B985-5CD0F5E2A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81" y="5315529"/>
            <a:ext cx="4229690" cy="6001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8B48183-FBFF-5E82-A0D6-DF32BFDBBEB7}"/>
              </a:ext>
            </a:extLst>
          </p:cNvPr>
          <p:cNvSpPr/>
          <p:nvPr/>
        </p:nvSpPr>
        <p:spPr>
          <a:xfrm>
            <a:off x="2107096" y="1637906"/>
            <a:ext cx="2802834" cy="1066800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17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A30CF-4684-5B61-0592-36FF720C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발표</a:t>
            </a:r>
            <a:r>
              <a:rPr lang="en-US" altLang="ko-KR" dirty="0"/>
              <a:t>1: </a:t>
            </a:r>
            <a:r>
              <a:rPr lang="ko-KR" altLang="en-US" dirty="0" err="1"/>
              <a:t>파이썬은</a:t>
            </a:r>
            <a:r>
              <a:rPr lang="ko-KR" altLang="en-US" dirty="0"/>
              <a:t> 왜 싱글 스레드인가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E283A3-F7D1-8D50-A0AA-1B55F00AA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GIL(Global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Interpreter Lock)</a:t>
                </a:r>
              </a:p>
              <a:p>
                <a:pPr lvl="1"/>
                <a:r>
                  <a:rPr lang="ko-KR" altLang="en-US" dirty="0"/>
                  <a:t>파이썬 표준 인터프리터인 </a:t>
                </a:r>
                <a:r>
                  <a:rPr lang="en-US" altLang="ko-KR" dirty="0" err="1"/>
                  <a:t>Cpython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인터프리터가 메모리 관리와 쓰레드 안정성을 보장하기 위해 사용하는 </a:t>
                </a:r>
                <a:r>
                  <a:rPr lang="en-US" altLang="ko-KR" dirty="0"/>
                  <a:t>Lock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2400" dirty="0">
                    <a:solidFill>
                      <a:schemeClr val="tx1"/>
                    </a:solidFill>
                  </a:rPr>
                  <a:t>멀티 프로세스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multiprocessing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모듈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2400" dirty="0">
                    <a:solidFill>
                      <a:schemeClr val="tx1"/>
                    </a:solidFill>
                  </a:rPr>
                  <a:t>멀티 스레드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threading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모듈을 통해 병렬 처리 가능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E283A3-F7D1-8D50-A0AA-1B55F00AA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5AE9E-24F6-7ED3-F026-853321A0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50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A2B1-829C-F745-F250-97EB58E9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발표</a:t>
            </a:r>
            <a:r>
              <a:rPr lang="en-US" altLang="ko-KR" dirty="0"/>
              <a:t>2: utf-8</a:t>
            </a:r>
            <a:r>
              <a:rPr lang="ko-KR" altLang="en-US" dirty="0"/>
              <a:t>과 </a:t>
            </a:r>
            <a:r>
              <a:rPr lang="en-US" altLang="ko-KR" dirty="0" err="1"/>
              <a:t>euc-kr</a:t>
            </a:r>
            <a:r>
              <a:rPr lang="en-US" altLang="ko-KR" dirty="0"/>
              <a:t> </a:t>
            </a:r>
            <a:r>
              <a:rPr lang="ko-KR" altLang="en-US" dirty="0" err="1"/>
              <a:t>풀네임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13F81-4EBD-06CC-079D-D0CE9388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Utf-8</a:t>
            </a:r>
            <a:r>
              <a:rPr lang="ko-KR" altLang="en-US" dirty="0"/>
              <a:t>은 </a:t>
            </a:r>
            <a:r>
              <a:rPr lang="en-US" altLang="ko-KR" dirty="0"/>
              <a:t>Universal Coded Character Set + Transformation Format – 8-bit</a:t>
            </a:r>
            <a:r>
              <a:rPr lang="ko-KR" altLang="en-US" dirty="0"/>
              <a:t>의 약자이다</a:t>
            </a:r>
            <a:r>
              <a:rPr lang="en-US" altLang="ko-KR" dirty="0"/>
              <a:t>.</a:t>
            </a:r>
          </a:p>
          <a:p>
            <a:pPr marL="109728" indent="0"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EUC-KR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풀네임은</a:t>
            </a:r>
            <a:r>
              <a:rPr lang="ko-KR" altLang="en-US" sz="2400" dirty="0"/>
              <a:t> </a:t>
            </a:r>
            <a:r>
              <a:rPr lang="en-US" altLang="ko-KR" sz="2400" dirty="0"/>
              <a:t>"Extended Unix Code for Korean"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한국어를 표현하기 위해 설계된 문자 인코딩 시스템으로</a:t>
            </a:r>
            <a:r>
              <a:rPr lang="en-US" altLang="ko-KR" sz="2400" dirty="0"/>
              <a:t>, </a:t>
            </a:r>
            <a:r>
              <a:rPr lang="ko-KR" altLang="en-US" sz="2400" dirty="0"/>
              <a:t>주로 유닉스 시스템에서 사용됩니다</a:t>
            </a:r>
            <a:r>
              <a:rPr lang="en-US" altLang="ko-KR" sz="2400" dirty="0"/>
              <a:t>. EUC-KR</a:t>
            </a:r>
            <a:r>
              <a:rPr lang="ko-KR" altLang="en-US" sz="2400" dirty="0"/>
              <a:t>은 한글과 한자를 포함한 한국어 문자를 인코딩하는 데 사용된다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465EB-131E-A2B5-D4DF-6BE496E2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0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9E6A-4E5D-5074-8260-D32C7A74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파이썬과</a:t>
            </a:r>
            <a:r>
              <a:rPr lang="ko-KR" altLang="en-US" sz="4000" dirty="0"/>
              <a:t> 유니코드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EB5CF-D130-339C-7C05-DFE8C3A8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</a:t>
            </a:r>
            <a:r>
              <a:rPr lang="en-US" altLang="ko-KR" sz="2800" dirty="0"/>
              <a:t> (Unicode)</a:t>
            </a:r>
          </a:p>
          <a:p>
            <a:pPr lvl="1">
              <a:lnSpc>
                <a:spcPct val="250000"/>
              </a:lnSpc>
            </a:pPr>
            <a:r>
              <a:rPr lang="ko-KR" altLang="en-US" dirty="0"/>
              <a:t>모든 나라의 문자를 모두 포함하도록 넉넉하게 설계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/>
              <a:t>세계 표준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 err="1"/>
              <a:t>파이썬에서</a:t>
            </a:r>
            <a:r>
              <a:rPr lang="ko-KR" altLang="en-US" dirty="0"/>
              <a:t> 사용하는 문자열은 모두 유니코드 문자열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DA8E4-6A3B-9281-6903-04A94A57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32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6538-3F49-8F05-831A-11767D7A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 발표</a:t>
            </a:r>
            <a:r>
              <a:rPr lang="en-US" altLang="ko-KR" dirty="0"/>
              <a:t>3: for</a:t>
            </a:r>
            <a:r>
              <a:rPr lang="ko-KR" altLang="en-US" dirty="0"/>
              <a:t>문과 </a:t>
            </a:r>
            <a:r>
              <a:rPr lang="ko-KR" altLang="en-US" dirty="0" err="1"/>
              <a:t>컴프리헨션</a:t>
            </a:r>
            <a:r>
              <a:rPr lang="ko-KR" altLang="en-US" dirty="0"/>
              <a:t> 속도 차이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4BEF6-B79A-DF15-BBBE-7F93AAF4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컴프리헨션은</a:t>
            </a:r>
            <a:r>
              <a:rPr lang="ko-KR" altLang="en-US" dirty="0"/>
              <a:t> 내부적으로 </a:t>
            </a:r>
            <a:r>
              <a:rPr lang="en-US" altLang="ko-KR" dirty="0"/>
              <a:t>C</a:t>
            </a:r>
            <a:r>
              <a:rPr lang="ko-KR" altLang="en-US" dirty="0"/>
              <a:t>코드로 작성되어 있음</a:t>
            </a:r>
            <a:endParaRPr lang="en-US" altLang="ko-KR" dirty="0"/>
          </a:p>
          <a:p>
            <a:r>
              <a:rPr lang="ko-KR" altLang="en-US" dirty="0"/>
              <a:t>따라서 리스트 </a:t>
            </a:r>
            <a:r>
              <a:rPr lang="ko-KR" altLang="en-US" dirty="0" err="1"/>
              <a:t>컴프리헨션은</a:t>
            </a:r>
            <a:r>
              <a:rPr lang="ko-KR" altLang="en-US" dirty="0"/>
              <a:t> 파이썬 인터프리터에서 해석되는 일반적인 </a:t>
            </a:r>
            <a:r>
              <a:rPr lang="en-US" altLang="ko-KR" dirty="0"/>
              <a:t>for</a:t>
            </a:r>
            <a:r>
              <a:rPr lang="ko-KR" altLang="en-US" dirty="0"/>
              <a:t>문에 비해 더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5116AB-60B7-9E39-0EC4-E419EFC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64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F4BCA-2224-2873-1851-1537292C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발표</a:t>
            </a:r>
            <a:r>
              <a:rPr lang="en-US" altLang="ko-KR" dirty="0"/>
              <a:t>4: </a:t>
            </a:r>
            <a:r>
              <a:rPr lang="ko-KR" altLang="en-US" dirty="0"/>
              <a:t>파이썬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DCFEB-7BDE-5FF8-A8D0-C1E3E922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3FDB9E-B10C-0A7A-1F6C-BD746A91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42" y="1677504"/>
            <a:ext cx="3541916" cy="9234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BF1A59-FAD5-1EA5-2130-AB467BEB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90" y="3140426"/>
            <a:ext cx="2210108" cy="1276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3983B9A-FB33-9582-D9A4-5614A7EBA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190" y="4988347"/>
            <a:ext cx="2314898" cy="12384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8BA9F5-EB30-C304-3504-BEC993FE8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29" y="3140426"/>
            <a:ext cx="3048425" cy="12765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536CC5-92EC-FA79-FCAF-3543D0AD4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29" y="4988347"/>
            <a:ext cx="2756914" cy="129854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4FF8E3C-BCBF-C5B3-CDC2-171C2740D82A}"/>
              </a:ext>
            </a:extLst>
          </p:cNvPr>
          <p:cNvCxnSpPr>
            <a:stCxn id="13" idx="3"/>
          </p:cNvCxnSpPr>
          <p:nvPr/>
        </p:nvCxnSpPr>
        <p:spPr bwMode="auto">
          <a:xfrm>
            <a:off x="3610298" y="3778690"/>
            <a:ext cx="424989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B32618-04BF-BEA5-626A-C7DF828FD5F3}"/>
              </a:ext>
            </a:extLst>
          </p:cNvPr>
          <p:cNvSpPr txBox="1"/>
          <p:nvPr/>
        </p:nvSpPr>
        <p:spPr>
          <a:xfrm>
            <a:off x="4105969" y="3578635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Int+float</a:t>
            </a:r>
            <a:endParaRPr lang="ko-KR" altLang="en-US" sz="2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5ABB5D-6724-3B5B-2BCE-0C52B06D3C03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715088" y="5607559"/>
            <a:ext cx="390881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06D8BE-5EAA-5FF3-5035-B79E8A20A4E0}"/>
              </a:ext>
            </a:extLst>
          </p:cNvPr>
          <p:cNvSpPr txBox="1"/>
          <p:nvPr/>
        </p:nvSpPr>
        <p:spPr>
          <a:xfrm>
            <a:off x="4105969" y="5407504"/>
            <a:ext cx="110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Str + str</a:t>
            </a:r>
            <a:endParaRPr lang="ko-KR" altLang="en-US" sz="20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A54112B-07C0-2CAB-45C5-F4AEE93D79B0}"/>
              </a:ext>
            </a:extLst>
          </p:cNvPr>
          <p:cNvCxnSpPr>
            <a:cxnSpLocks/>
          </p:cNvCxnSpPr>
          <p:nvPr/>
        </p:nvCxnSpPr>
        <p:spPr bwMode="auto">
          <a:xfrm>
            <a:off x="9206054" y="3764014"/>
            <a:ext cx="390881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1CFFF9-7BFC-5B0C-EB59-4BBAAF5C8430}"/>
              </a:ext>
            </a:extLst>
          </p:cNvPr>
          <p:cNvSpPr txBox="1"/>
          <p:nvPr/>
        </p:nvSpPr>
        <p:spPr>
          <a:xfrm>
            <a:off x="9640403" y="3563959"/>
            <a:ext cx="134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List + list</a:t>
            </a:r>
            <a:endParaRPr lang="ko-KR" altLang="en-US" sz="2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809BBA-537E-F666-C886-A6D964BDBC77}"/>
              </a:ext>
            </a:extLst>
          </p:cNvPr>
          <p:cNvCxnSpPr>
            <a:cxnSpLocks/>
          </p:cNvCxnSpPr>
          <p:nvPr/>
        </p:nvCxnSpPr>
        <p:spPr bwMode="auto">
          <a:xfrm>
            <a:off x="8914543" y="5685579"/>
            <a:ext cx="390881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2AC9AF-C608-228A-3D57-CA288670FDEA}"/>
              </a:ext>
            </a:extLst>
          </p:cNvPr>
          <p:cNvSpPr txBox="1"/>
          <p:nvPr/>
        </p:nvSpPr>
        <p:spPr>
          <a:xfrm>
            <a:off x="9370016" y="5485524"/>
            <a:ext cx="1692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Tuple + tuple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52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031E9-31CB-EEEF-EE4F-B33BDD28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F2486-661D-F846-4722-DA1F888E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5" y="1521949"/>
            <a:ext cx="5478210" cy="44514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65F062-C9B1-5834-5DBE-AAA91FFC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920" y="2033869"/>
            <a:ext cx="5731255" cy="35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07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7205AA-87FF-2D8D-0233-85A8C0D2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AF1975-AA76-8664-CC90-D3344AD1B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43" y="1407100"/>
            <a:ext cx="7649643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1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2540B-1E10-5BB7-5BE0-7FB65935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파이썬과</a:t>
            </a:r>
            <a:r>
              <a:rPr lang="ko-KR" altLang="en-US" sz="4000" dirty="0"/>
              <a:t> 유니코드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22DF80-8634-29DF-249A-2773E71CB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유니코드로 문자열 다루기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문자열은 </a:t>
                </a:r>
                <a:r>
                  <a:rPr lang="ko-KR" altLang="en-US" dirty="0" err="1"/>
                  <a:t>인코딩없이</a:t>
                </a:r>
                <a:r>
                  <a:rPr lang="ko-KR" altLang="en-US" dirty="0"/>
                  <a:t> 그대로 파일에 적거나 다른 시스템 전송 불가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바이트</a:t>
                </a:r>
                <a:r>
                  <a:rPr lang="en-US" altLang="ko-KR" dirty="0"/>
                  <a:t>(byte) </a:t>
                </a:r>
                <a:r>
                  <a:rPr lang="ko-KR" altLang="en-US" dirty="0"/>
                  <a:t>문자열 변환 필수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인코딩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/>
                  <a:t>utf-8 (</a:t>
                </a:r>
                <a:r>
                  <a:rPr lang="ko-KR" altLang="en-US" dirty="0"/>
                  <a:t>유니코드 인코딩</a:t>
                </a:r>
                <a:r>
                  <a:rPr lang="en-US" altLang="ko-KR" dirty="0"/>
                  <a:t>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 err="1"/>
                  <a:t>euc-kr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22DF80-8634-29DF-249A-2773E71CB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F65AA-FA43-35DA-3738-C73A620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0F8DA-CAEF-1E85-2D15-5130D7443980}"/>
              </a:ext>
            </a:extLst>
          </p:cNvPr>
          <p:cNvSpPr txBox="1"/>
          <p:nvPr/>
        </p:nvSpPr>
        <p:spPr>
          <a:xfrm>
            <a:off x="2218175" y="5636049"/>
            <a:ext cx="775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인코딩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사용자가 입력한 문자나 기호들을 컴퓨터가 이용할 수 있는 신호로 만드는 것</a:t>
            </a:r>
          </a:p>
        </p:txBody>
      </p:sp>
    </p:spTree>
    <p:extLst>
      <p:ext uri="{BB962C8B-B14F-4D97-AF65-F5344CB8AC3E}">
        <p14:creationId xmlns:p14="http://schemas.microsoft.com/office/powerpoint/2010/main" val="1963425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06ED-DA6E-7B2A-40FA-9EB57354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A428D0-FE22-E478-66E7-6588EB9C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EUC-KR</a:t>
            </a:r>
            <a:r>
              <a:rPr lang="ko-KR" altLang="en-US" dirty="0"/>
              <a:t>의 </a:t>
            </a:r>
            <a:r>
              <a:rPr lang="ko-KR" altLang="en-US" dirty="0" err="1"/>
              <a:t>풀네임은</a:t>
            </a:r>
            <a:r>
              <a:rPr lang="ko-KR" altLang="en-US" dirty="0"/>
              <a:t> </a:t>
            </a:r>
            <a:r>
              <a:rPr lang="en-US" altLang="ko-KR" dirty="0"/>
              <a:t>"Extended Unix Code for Korean"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이는 한국어를 표현하기 위해 설계된 문자 인코딩 시스템으로</a:t>
            </a:r>
            <a:r>
              <a:rPr lang="en-US" altLang="ko-KR" dirty="0"/>
              <a:t>, </a:t>
            </a:r>
            <a:r>
              <a:rPr lang="ko-KR" altLang="en-US" dirty="0"/>
              <a:t>주로 유닉스 시스템에서 사용됩니다</a:t>
            </a:r>
            <a:r>
              <a:rPr lang="en-US" altLang="ko-KR" dirty="0"/>
              <a:t>. EUC-KR</a:t>
            </a:r>
            <a:r>
              <a:rPr lang="ko-KR" altLang="en-US" dirty="0"/>
              <a:t>은 한글과 한자를 포함한 한국어 문자를 인코딩하는 데 사용되며</a:t>
            </a:r>
            <a:r>
              <a:rPr lang="en-US" altLang="ko-KR" dirty="0"/>
              <a:t>, </a:t>
            </a:r>
            <a:r>
              <a:rPr lang="ko-KR" altLang="en-US" dirty="0"/>
              <a:t>주로 웹 페이지와 같은 텍스트 데이터에서 널리 사용되었습니다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41020-3D59-E185-9FD6-CFA963EB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9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F8EC9-9A28-C71A-E31F-B7F06323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파이썬과</a:t>
            </a:r>
            <a:r>
              <a:rPr lang="ko-KR" altLang="en-US" sz="4000" dirty="0"/>
              <a:t> 유니코드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65B2D-500B-2421-8397-1DD97D14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유니코드로 문자열 다루기 </a:t>
            </a:r>
            <a:r>
              <a:rPr lang="en-US" altLang="ko-KR" dirty="0"/>
              <a:t>– </a:t>
            </a:r>
            <a:r>
              <a:rPr lang="ko-KR" altLang="en-US" dirty="0"/>
              <a:t>인코딩</a:t>
            </a:r>
            <a:r>
              <a:rPr lang="en-US" altLang="ko-KR" dirty="0"/>
              <a:t>(encode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E5832-3D29-1746-C954-B292A3B5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F14A68-B312-3BE1-F25E-E57BA0A0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12" y="2745772"/>
            <a:ext cx="3257072" cy="21594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A923B-1DA7-B229-2B5A-B8545C3D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97" y="2843694"/>
            <a:ext cx="6081957" cy="1982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12A8A4-C26C-A678-8618-89545DD1A63B}"/>
              </a:ext>
            </a:extLst>
          </p:cNvPr>
          <p:cNvSpPr txBox="1"/>
          <p:nvPr/>
        </p:nvSpPr>
        <p:spPr>
          <a:xfrm>
            <a:off x="1798982" y="5576403"/>
            <a:ext cx="814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어떤 인코딩 방식을 </a:t>
            </a:r>
            <a:r>
              <a:rPr lang="ko-KR" altLang="en-US" sz="2000" b="1" dirty="0" err="1"/>
              <a:t>사용했냐에</a:t>
            </a:r>
            <a:r>
              <a:rPr lang="ko-KR" altLang="en-US" sz="2000" b="1" dirty="0"/>
              <a:t> 따라 다른 바이트 문자열을 출력한다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3BA56E-8E45-87EB-2103-8F06CDEE6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212" y="2739016"/>
            <a:ext cx="3258465" cy="2166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75CDEA-DE1E-61E1-2174-4EAAEE38D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197" y="2843695"/>
            <a:ext cx="6081957" cy="198201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72DB77-3AAB-5731-4752-95165A13B26E}"/>
              </a:ext>
            </a:extLst>
          </p:cNvPr>
          <p:cNvCxnSpPr/>
          <p:nvPr/>
        </p:nvCxnSpPr>
        <p:spPr bwMode="auto">
          <a:xfrm flipV="1">
            <a:off x="3776870" y="3955775"/>
            <a:ext cx="1530626" cy="67586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48DF73-430F-F84E-CF4C-10CD0CB37BDF}"/>
              </a:ext>
            </a:extLst>
          </p:cNvPr>
          <p:cNvCxnSpPr/>
          <p:nvPr/>
        </p:nvCxnSpPr>
        <p:spPr bwMode="auto">
          <a:xfrm flipV="1">
            <a:off x="3876261" y="3379305"/>
            <a:ext cx="1152939" cy="725557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8C7C03B-1CDA-7284-0EB9-80107282A429}"/>
              </a:ext>
            </a:extLst>
          </p:cNvPr>
          <p:cNvCxnSpPr/>
          <p:nvPr/>
        </p:nvCxnSpPr>
        <p:spPr bwMode="auto">
          <a:xfrm flipV="1">
            <a:off x="3776870" y="3061253"/>
            <a:ext cx="1252330" cy="467139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542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B2BB-EE88-9F88-2A24-C1466A24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파이썬과</a:t>
            </a:r>
            <a:r>
              <a:rPr lang="ko-KR" altLang="en-US" sz="4000" dirty="0"/>
              <a:t> 유니코드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0EB79-BBF3-3F68-9A30-6CE8929B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유니코드로 문자열 다루기 </a:t>
            </a:r>
            <a:r>
              <a:rPr lang="en-US" altLang="ko-KR" dirty="0"/>
              <a:t>– </a:t>
            </a:r>
            <a:r>
              <a:rPr lang="ko-KR" altLang="en-US" dirty="0"/>
              <a:t>디코딩</a:t>
            </a:r>
            <a:r>
              <a:rPr lang="en-US" altLang="ko-KR" dirty="0"/>
              <a:t>(decode</a:t>
            </a:r>
            <a:r>
              <a:rPr lang="ko-KR" altLang="en-US" dirty="0"/>
              <a:t> 메서드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DE674-D3BC-9CA8-C0FD-4D16F705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D1762D-CE6F-44DE-EFF7-3F91515F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75" y="3092623"/>
            <a:ext cx="3715955" cy="221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AC2D31-10AB-7F82-0839-47EE4E57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48" y="3691680"/>
            <a:ext cx="4561974" cy="996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E67765-77C9-D0F6-0F38-E4D77AC5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75" y="3092623"/>
            <a:ext cx="3817453" cy="2215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91DA17-E3BE-D393-535C-6AE18603B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549" y="3691680"/>
            <a:ext cx="4580732" cy="99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6C4C-5F33-B66B-F00F-6B1AE333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파이썬과</a:t>
            </a:r>
            <a:r>
              <a:rPr lang="ko-KR" altLang="en-US" sz="4000" dirty="0"/>
              <a:t> 유니코드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379F-1161-DBB4-34F5-21371C05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소스 코드의 인코딩</a:t>
            </a:r>
            <a:endParaRPr lang="en-US" altLang="ko-KR" b="1" i="0" dirty="0">
              <a:solidFill>
                <a:srgbClr val="24292F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소스 코드도 파일이므로 인코딩 타입이 반드시 필요</a:t>
            </a:r>
            <a:endParaRPr lang="en-US" altLang="ko-KR" sz="200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소스 코드의 인코딩이란 소스 코드 파일이 현재 어떤 방식으로 </a:t>
            </a:r>
            <a:r>
              <a:rPr lang="ko-KR" altLang="en-US" sz="2000" dirty="0" err="1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인코딩되었는지</a:t>
            </a:r>
            <a:r>
              <a:rPr lang="ko-KR" altLang="en-US" sz="2000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 뜻함</a:t>
            </a:r>
            <a:endParaRPr lang="en-US" altLang="ko-KR" sz="200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highlight>
                  <a:srgbClr val="FFFFFF"/>
                </a:highlight>
                <a:latin typeface="Noto Sans KR"/>
              </a:rPr>
              <a:t>소스 코드 가장 상단에 인코딩 타입 명시</a:t>
            </a:r>
            <a:endParaRPr lang="en-US" altLang="ko-KR" sz="2000" dirty="0">
              <a:solidFill>
                <a:srgbClr val="FF0000"/>
              </a:solidFill>
              <a:highlight>
                <a:srgbClr val="FFFFFF"/>
              </a:highlight>
              <a:latin typeface="Noto Sans KR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F8955-D27B-BD67-8FD4-D32F66CB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15345-4D38-D0C8-752F-4C787793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22" y="4304023"/>
            <a:ext cx="3344459" cy="743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C68A35-3D9E-CA5A-D77E-E350AC54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22" y="5352482"/>
            <a:ext cx="3344459" cy="7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E268E-29EC-BC04-3928-485DFF9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클로저와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FBDE2-094F-4942-327F-B44A745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5F6747-8D23-C170-B212-580D320D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74" y="2322536"/>
            <a:ext cx="2318083" cy="881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8F907F-4940-1F88-1F94-5A023BB3E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96"/>
          <a:stretch/>
        </p:blipFill>
        <p:spPr>
          <a:xfrm>
            <a:off x="866874" y="3374595"/>
            <a:ext cx="2318083" cy="881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D35B70-9BD9-AD3A-8CA0-468BB70BB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129" y="1946829"/>
            <a:ext cx="3326678" cy="388323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80769F6-EF00-F2B5-9150-1C73C6F68289}"/>
              </a:ext>
            </a:extLst>
          </p:cNvPr>
          <p:cNvSpPr/>
          <p:nvPr/>
        </p:nvSpPr>
        <p:spPr>
          <a:xfrm>
            <a:off x="1931493" y="4585798"/>
            <a:ext cx="188843" cy="188843"/>
          </a:xfrm>
          <a:prstGeom prst="ellipse">
            <a:avLst/>
          </a:prstGeom>
          <a:solidFill>
            <a:schemeClr val="tx1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EFB886-6F08-2986-06FE-8DDF978AF043}"/>
              </a:ext>
            </a:extLst>
          </p:cNvPr>
          <p:cNvSpPr/>
          <p:nvPr/>
        </p:nvSpPr>
        <p:spPr>
          <a:xfrm>
            <a:off x="1931493" y="4915277"/>
            <a:ext cx="188843" cy="188843"/>
          </a:xfrm>
          <a:prstGeom prst="ellipse">
            <a:avLst/>
          </a:prstGeom>
          <a:solidFill>
            <a:schemeClr val="tx1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8D37577-29CA-DB5A-21F9-B6F8C55869EA}"/>
              </a:ext>
            </a:extLst>
          </p:cNvPr>
          <p:cNvSpPr/>
          <p:nvPr/>
        </p:nvSpPr>
        <p:spPr>
          <a:xfrm>
            <a:off x="1931493" y="5244756"/>
            <a:ext cx="188843" cy="188843"/>
          </a:xfrm>
          <a:prstGeom prst="ellipse">
            <a:avLst/>
          </a:prstGeom>
          <a:solidFill>
            <a:schemeClr val="tx1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0B250C-53BF-3B38-E61D-96C68E76A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506" y="2330860"/>
            <a:ext cx="3163142" cy="32619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C6C2A3-5657-F8F3-6E90-368C492483F6}"/>
              </a:ext>
            </a:extLst>
          </p:cNvPr>
          <p:cNvSpPr/>
          <p:nvPr/>
        </p:nvSpPr>
        <p:spPr>
          <a:xfrm>
            <a:off x="7736506" y="2330860"/>
            <a:ext cx="2816256" cy="1234407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A46A3D-231F-5900-71D5-E2B7E4D65C6A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10552762" y="2948064"/>
            <a:ext cx="606287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CC9E8-8B51-FAFC-3367-179B3628F3DB}"/>
              </a:ext>
            </a:extLst>
          </p:cNvPr>
          <p:cNvSpPr txBox="1"/>
          <p:nvPr/>
        </p:nvSpPr>
        <p:spPr>
          <a:xfrm>
            <a:off x="11159049" y="27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클로저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49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D2B7A75-CEEB-8A4A-9D63-43F518FE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77" y="3787894"/>
            <a:ext cx="2226364" cy="2982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DE268E-29EC-BC04-3928-485DFF9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클로저와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1ACE2-B402-8CEB-6F04-B5CE2BCA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클로저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함수 안에 내부 함수</a:t>
            </a:r>
            <a:r>
              <a:rPr lang="en-US" altLang="ko-KR" sz="2000" dirty="0"/>
              <a:t>(inner function)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구현하고 그 내부 함수를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자신을 둘러싼 </a:t>
            </a:r>
            <a:r>
              <a:rPr lang="ko-KR" altLang="en-US" sz="2000" b="1" dirty="0" err="1">
                <a:solidFill>
                  <a:srgbClr val="FF0000"/>
                </a:solidFill>
              </a:rPr>
              <a:t>스코프의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</a:rPr>
              <a:t>상태값을</a:t>
            </a:r>
            <a:r>
              <a:rPr lang="ko-KR" altLang="en-US" sz="2000" b="1" dirty="0">
                <a:solidFill>
                  <a:srgbClr val="FF0000"/>
                </a:solidFill>
              </a:rPr>
              <a:t> 기억</a:t>
            </a:r>
            <a:r>
              <a:rPr lang="ko-KR" altLang="en-US" sz="2000" dirty="0"/>
              <a:t>하는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복잡한 데이터 구조와 기능에는 클래스를 사용</a:t>
            </a:r>
            <a:r>
              <a:rPr lang="en-US" altLang="ko-KR" sz="2000" dirty="0"/>
              <a:t>, </a:t>
            </a:r>
            <a:r>
              <a:rPr lang="ko-KR" altLang="en-US" sz="2000" dirty="0"/>
              <a:t>간단한 상태 유지에는 </a:t>
            </a:r>
            <a:r>
              <a:rPr lang="ko-KR" altLang="en-US" sz="2000" dirty="0" err="1"/>
              <a:t>클로저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FBDE2-094F-4942-327F-B44A745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4044ED-FECE-4B66-90C6-903AF280231B}"/>
              </a:ext>
            </a:extLst>
          </p:cNvPr>
          <p:cNvSpPr/>
          <p:nvPr/>
        </p:nvSpPr>
        <p:spPr>
          <a:xfrm>
            <a:off x="4904348" y="3990330"/>
            <a:ext cx="2226365" cy="268357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D473CD-7E89-5CA9-B105-96BFA523E282}"/>
              </a:ext>
            </a:extLst>
          </p:cNvPr>
          <p:cNvCxnSpPr/>
          <p:nvPr/>
        </p:nvCxnSpPr>
        <p:spPr bwMode="auto">
          <a:xfrm>
            <a:off x="7130713" y="4114569"/>
            <a:ext cx="616226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4FBE1A-59ED-595D-6AA5-39895DBFF899}"/>
              </a:ext>
            </a:extLst>
          </p:cNvPr>
          <p:cNvSpPr txBox="1"/>
          <p:nvPr/>
        </p:nvSpPr>
        <p:spPr>
          <a:xfrm>
            <a:off x="7817142" y="393984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 </a:t>
            </a:r>
            <a:r>
              <a:rPr lang="ko-KR" altLang="en-US" dirty="0"/>
              <a:t>객체는 </a:t>
            </a:r>
            <a:r>
              <a:rPr lang="en-US" altLang="ko-KR" dirty="0" err="1"/>
              <a:t>outer_func</a:t>
            </a:r>
            <a:r>
              <a:rPr lang="en-US" altLang="ko-KR" dirty="0"/>
              <a:t> </a:t>
            </a:r>
            <a:r>
              <a:rPr lang="ko-KR" altLang="en-US" dirty="0"/>
              <a:t>함수의 상태를 기억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94D9CF-19B5-5276-7C7E-46E99E238E2C}"/>
              </a:ext>
            </a:extLst>
          </p:cNvPr>
          <p:cNvSpPr/>
          <p:nvPr/>
        </p:nvSpPr>
        <p:spPr>
          <a:xfrm>
            <a:off x="4989443" y="4850296"/>
            <a:ext cx="1789044" cy="333222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1B29C2A-2B5C-EDFE-F10B-2A3FC756EE7F}"/>
              </a:ext>
            </a:extLst>
          </p:cNvPr>
          <p:cNvCxnSpPr/>
          <p:nvPr/>
        </p:nvCxnSpPr>
        <p:spPr bwMode="auto">
          <a:xfrm>
            <a:off x="6778487" y="4999383"/>
            <a:ext cx="352226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F27623-3814-C0E6-FD07-EDCDF0A46A37}"/>
              </a:ext>
            </a:extLst>
          </p:cNvPr>
          <p:cNvSpPr txBox="1"/>
          <p:nvPr/>
        </p:nvSpPr>
        <p:spPr>
          <a:xfrm>
            <a:off x="7215807" y="482783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내부 함수를 리턴</a:t>
            </a:r>
          </a:p>
        </p:txBody>
      </p:sp>
    </p:spTree>
    <p:extLst>
      <p:ext uri="{BB962C8B-B14F-4D97-AF65-F5344CB8AC3E}">
        <p14:creationId xmlns:p14="http://schemas.microsoft.com/office/powerpoint/2010/main" val="150104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3468E-EB6D-4506-8BE0-A030875E5735}">
  <ds:schemaRefs>
    <ds:schemaRef ds:uri="http://www.w3.org/XML/1998/namespace"/>
    <ds:schemaRef ds:uri="b7baa286-403d-47f5-b66e-f91cf776a048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21340</TotalTime>
  <Words>1396</Words>
  <Application>Microsoft Office PowerPoint</Application>
  <PresentationFormat>와이드스크린</PresentationFormat>
  <Paragraphs>272</Paragraphs>
  <Slides>46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Noto Sans KR</vt:lpstr>
      <vt:lpstr>SF Mono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PowerPoint 프레젠테이션</vt:lpstr>
      <vt:lpstr>목차</vt:lpstr>
      <vt:lpstr>파이썬과 유니코드</vt:lpstr>
      <vt:lpstr>파이썬과 유니코드</vt:lpstr>
      <vt:lpstr>파이썬과 유니코드</vt:lpstr>
      <vt:lpstr>파이썬과 유니코드</vt:lpstr>
      <vt:lpstr>파이썬과 유니코드</vt:lpstr>
      <vt:lpstr>클로저와 데코레이터</vt:lpstr>
      <vt:lpstr>클로저와 데코레이터</vt:lpstr>
      <vt:lpstr>클로저의 활용 예시</vt:lpstr>
      <vt:lpstr>클로저와 데코레이터</vt:lpstr>
      <vt:lpstr>데코레이터</vt:lpstr>
      <vt:lpstr>데코레이터 사용 사례</vt:lpstr>
      <vt:lpstr>데코레이터 사용 사례</vt:lpstr>
      <vt:lpstr>데코레이터 사용 사례</vt:lpstr>
      <vt:lpstr>클로저와 데코레이터</vt:lpstr>
      <vt:lpstr>컴프리헨션(Comprehension)</vt:lpstr>
      <vt:lpstr>리스트 컴프리헨션</vt:lpstr>
      <vt:lpstr>리스트 컴프리헨션</vt:lpstr>
      <vt:lpstr>리스트 컴프리헨션</vt:lpstr>
      <vt:lpstr>리스트 컴프리헨션</vt:lpstr>
      <vt:lpstr>리스트 컴프리헨션</vt:lpstr>
      <vt:lpstr>집합 컴프리헨션</vt:lpstr>
      <vt:lpstr>딕셔너리 컴프리헨션</vt:lpstr>
      <vt:lpstr>튜플 컴프리헨션?</vt:lpstr>
      <vt:lpstr>이터러블 == 이터레이터 ??</vt:lpstr>
      <vt:lpstr>이터레이터는 이터러블하다</vt:lpstr>
      <vt:lpstr>이터레이터의 장점</vt:lpstr>
      <vt:lpstr>제너레이터: 이터레이터 간단하게 구현하기</vt:lpstr>
      <vt:lpstr>더 간단하게 구현하기</vt:lpstr>
      <vt:lpstr>파이썬 타입 어노테이션(1/3)</vt:lpstr>
      <vt:lpstr>파이썬 타입 어노테이션(2/3)</vt:lpstr>
      <vt:lpstr>파이썬 타입 어노테이션(3/3)</vt:lpstr>
      <vt:lpstr>Pandas DataFrame</vt:lpstr>
      <vt:lpstr>iterrows 메소드 VS 딕셔너리 속도 비교</vt:lpstr>
      <vt:lpstr>iterrows 메소드 VS 딕셔너리 속도 비교</vt:lpstr>
      <vt:lpstr>iterrows 메소드 VS 딕셔너리 속도 비교</vt:lpstr>
      <vt:lpstr>추가 발표1: 파이썬은 왜 싱글 스레드인가</vt:lpstr>
      <vt:lpstr>추가 발표2: utf-8과 euc-kr 풀네임</vt:lpstr>
      <vt:lpstr>추가 발표3: for문과 컴프리헨션 속도 차이 이유</vt:lpstr>
      <vt:lpstr>추가 발표4: 파이썬 어노테이션</vt:lpstr>
      <vt:lpstr>Q&amp;A</vt:lpstr>
      <vt:lpstr>PowerPoint 프레젠테이션</vt:lpstr>
      <vt:lpstr>PowerPoint 프레젠테이션</vt:lpstr>
      <vt:lpstr>파이썬과 유니코드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오상우</cp:lastModifiedBy>
  <cp:revision>21</cp:revision>
  <cp:lastPrinted>2024-06-05T07:41:41Z</cp:lastPrinted>
  <dcterms:created xsi:type="dcterms:W3CDTF">2022-01-04T01:05:00Z</dcterms:created>
  <dcterms:modified xsi:type="dcterms:W3CDTF">2024-07-18T04:39:19Z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