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12" r:id="rId2"/>
    <p:sldMasterId id="2147483724" r:id="rId3"/>
  </p:sldMasterIdLst>
  <p:notesMasterIdLst>
    <p:notesMasterId r:id="rId23"/>
  </p:notesMasterIdLst>
  <p:handoutMasterIdLst>
    <p:handoutMasterId r:id="rId24"/>
  </p:handoutMasterIdLst>
  <p:sldIdLst>
    <p:sldId id="256" r:id="rId4"/>
    <p:sldId id="272" r:id="rId5"/>
    <p:sldId id="275" r:id="rId6"/>
    <p:sldId id="278" r:id="rId7"/>
    <p:sldId id="283" r:id="rId8"/>
    <p:sldId id="285" r:id="rId9"/>
    <p:sldId id="276" r:id="rId10"/>
    <p:sldId id="280" r:id="rId11"/>
    <p:sldId id="282" r:id="rId12"/>
    <p:sldId id="277" r:id="rId13"/>
    <p:sldId id="286" r:id="rId14"/>
    <p:sldId id="288" r:id="rId15"/>
    <p:sldId id="279" r:id="rId16"/>
    <p:sldId id="297" r:id="rId17"/>
    <p:sldId id="292" r:id="rId18"/>
    <p:sldId id="296" r:id="rId19"/>
    <p:sldId id="295" r:id="rId20"/>
    <p:sldId id="299" r:id="rId21"/>
    <p:sldId id="298" r:id="rId22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4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바닥_23"/>
          <p:cNvPicPr>
            <a:picLocks noChangeAspect="1" noChangeArrowheads="1"/>
          </p:cNvPicPr>
          <p:nvPr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" y="1146176"/>
            <a:ext cx="12192000" cy="573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19"/>
          <p:cNvSpPr>
            <a:spLocks noChangeShapeType="1"/>
          </p:cNvSpPr>
          <p:nvPr/>
        </p:nvSpPr>
        <p:spPr bwMode="gray">
          <a:xfrm>
            <a:off x="29633" y="2744789"/>
            <a:ext cx="1625600" cy="4130675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4" name="Line 20"/>
          <p:cNvSpPr>
            <a:spLocks noChangeShapeType="1"/>
          </p:cNvSpPr>
          <p:nvPr/>
        </p:nvSpPr>
        <p:spPr bwMode="gray">
          <a:xfrm flipH="1">
            <a:off x="9823451" y="2327275"/>
            <a:ext cx="2398183" cy="4527550"/>
          </a:xfrm>
          <a:prstGeom prst="line">
            <a:avLst/>
          </a:prstGeom>
          <a:noFill/>
          <a:ln w="19050">
            <a:solidFill>
              <a:srgbClr val="FFFF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5" name="Line 21"/>
          <p:cNvSpPr>
            <a:spLocks noChangeShapeType="1"/>
          </p:cNvSpPr>
          <p:nvPr/>
        </p:nvSpPr>
        <p:spPr bwMode="gray">
          <a:xfrm flipH="1">
            <a:off x="10843684" y="4724401"/>
            <a:ext cx="1369483" cy="2136775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6" name="AutoShape 64"/>
          <p:cNvSpPr>
            <a:spLocks noChangeArrowheads="1"/>
          </p:cNvSpPr>
          <p:nvPr/>
        </p:nvSpPr>
        <p:spPr bwMode="gray">
          <a:xfrm>
            <a:off x="1750484" y="5192713"/>
            <a:ext cx="7112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gray">
          <a:xfrm flipH="1">
            <a:off x="8259233" y="6259513"/>
            <a:ext cx="3956051" cy="584200"/>
          </a:xfrm>
          <a:prstGeom prst="line">
            <a:avLst/>
          </a:prstGeom>
          <a:noFill/>
          <a:ln w="19050">
            <a:solidFill>
              <a:srgbClr val="FFFFFF">
                <a:alpha val="5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gray">
          <a:xfrm flipH="1">
            <a:off x="1" y="2982913"/>
            <a:ext cx="12215284" cy="931862"/>
          </a:xfrm>
          <a:prstGeom prst="line">
            <a:avLst/>
          </a:prstGeom>
          <a:noFill/>
          <a:ln w="19050">
            <a:solidFill>
              <a:srgbClr val="FFFFFF">
                <a:alpha val="30196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9" name="AutoShape 65"/>
          <p:cNvSpPr>
            <a:spLocks noChangeArrowheads="1"/>
          </p:cNvSpPr>
          <p:nvPr/>
        </p:nvSpPr>
        <p:spPr bwMode="gray">
          <a:xfrm>
            <a:off x="2664884" y="5192713"/>
            <a:ext cx="7112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AutoShape 66"/>
          <p:cNvSpPr>
            <a:spLocks noChangeArrowheads="1"/>
          </p:cNvSpPr>
          <p:nvPr/>
        </p:nvSpPr>
        <p:spPr bwMode="gray">
          <a:xfrm>
            <a:off x="3579284" y="5192713"/>
            <a:ext cx="7112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FFFF">
                <a:alpha val="50195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kumimoji="0" lang="ko-KR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gray">
          <a:xfrm>
            <a:off x="304800" y="6400801"/>
            <a:ext cx="1524000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 sz="120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gray">
          <a:xfrm>
            <a:off x="1828801" y="6400801"/>
            <a:ext cx="4138084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kumimoji="0" lang="en-US" altLang="ko-KR" sz="1200"/>
          </a:p>
        </p:txBody>
      </p:sp>
      <p:sp>
        <p:nvSpPr>
          <p:cNvPr id="13" name="직사각형 12"/>
          <p:cNvSpPr/>
          <p:nvPr/>
        </p:nvSpPr>
        <p:spPr>
          <a:xfrm>
            <a:off x="-4233" y="1858964"/>
            <a:ext cx="12213167" cy="145573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  <p:sp>
        <p:nvSpPr>
          <p:cNvPr id="14" name="직사각형 13"/>
          <p:cNvSpPr/>
          <p:nvPr/>
        </p:nvSpPr>
        <p:spPr>
          <a:xfrm>
            <a:off x="-10584" y="3484563"/>
            <a:ext cx="12213168" cy="889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39236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509684" y="6559551"/>
            <a:ext cx="1310216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79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509684" y="6559551"/>
            <a:ext cx="1310216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310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noProof="0"/>
              <a:t>차트를 추가하려면 아이콘을 클릭하십시오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465234" y="6518276"/>
            <a:ext cx="1310217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13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V="1">
            <a:off x="441572" y="728663"/>
            <a:ext cx="11304953" cy="476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1"/>
          <p:cNvSpPr>
            <a:spLocks noChangeArrowheads="1"/>
          </p:cNvSpPr>
          <p:nvPr/>
        </p:nvSpPr>
        <p:spPr bwMode="auto">
          <a:xfrm>
            <a:off x="441569" y="728665"/>
            <a:ext cx="4431323" cy="34925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371" tIns="44188" rIns="88371" bIns="44188"/>
          <a:lstStyle>
            <a:lvl1pPr marL="777875" indent="-2984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80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01532" y="233646"/>
            <a:ext cx="10972800" cy="454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15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709400" y="6588127"/>
            <a:ext cx="482600" cy="269875"/>
          </a:xfrm>
          <a:prstGeom prst="rect">
            <a:avLst/>
          </a:prstGeo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08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47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62AA2-EFD6-4234-8E07-EE6CCFB99175}" type="datetimeFigureOut">
              <a:rPr lang="ko-KR" altLang="en-US"/>
              <a:pPr>
                <a:defRPr/>
              </a:pPr>
              <a:t>2024-06-20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29651-4AD6-4FAF-B146-66B0E6A1199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54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B76E2-B5EC-429E-BD86-D6549441B9EA}" type="datetimeFigureOut">
              <a:rPr lang="ko-KR" altLang="en-US"/>
              <a:pPr>
                <a:defRPr/>
              </a:pPr>
              <a:t>2024-06-20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303E3-3EF0-4B69-84E6-CEC464C08AC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64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94B0E-5B3D-4675-B661-3800B0E6654E}" type="datetimeFigureOut">
              <a:rPr lang="ko-KR" altLang="en-US"/>
              <a:pPr>
                <a:defRPr/>
              </a:pPr>
              <a:t>2024-06-20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8EB42-E96D-42D3-9AAE-CB5C14AC1B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20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1FA87-D01C-4D5A-9026-BCA3D74C74E3}" type="datetimeFigureOut">
              <a:rPr lang="ko-KR" altLang="en-US"/>
              <a:pPr>
                <a:defRPr/>
              </a:pPr>
              <a:t>2024-06-20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6EC86-D9D3-4DA4-88B3-3D114C8AAA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600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1EE51-C6BF-46F8-873E-4FB62F9803F5}" type="datetimeFigureOut">
              <a:rPr lang="ko-KR" altLang="en-US"/>
              <a:pPr>
                <a:defRPr/>
              </a:pPr>
              <a:t>2024-06-20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86C7A-6C15-4EF8-8119-CEAF2185B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95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480" y="0"/>
            <a:ext cx="11233248" cy="71438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baseline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371" y="836712"/>
            <a:ext cx="11233248" cy="561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"/>
              <a:defRPr sz="2200" b="1" baseline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defRPr>
            </a:lvl1pPr>
            <a:lvl2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  <a:defRPr sz="1800" b="0" baseline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defRPr>
            </a:lvl2pPr>
            <a:lvl3pPr>
              <a:lnSpc>
                <a:spcPct val="100000"/>
              </a:lnSpc>
              <a:buClr>
                <a:schemeClr val="accent2">
                  <a:lumMod val="50000"/>
                </a:schemeClr>
              </a:buClr>
              <a:buFont typeface="Wingdings" pitchFamily="2" charset="2"/>
              <a:buChar char="ü"/>
              <a:defRPr sz="1600" b="0" baseline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baseline="0">
                <a:latin typeface="Bell MT" pitchFamily="18" charset="0"/>
              </a:defRPr>
            </a:lvl4pPr>
            <a:lvl5pPr>
              <a:defRPr baseline="0">
                <a:latin typeface="Bell MT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279875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8AF0B-E43B-47F6-9930-3D29CF075A2B}" type="datetimeFigureOut">
              <a:rPr lang="ko-KR" altLang="en-US"/>
              <a:pPr>
                <a:defRPr/>
              </a:pPr>
              <a:t>2024-06-20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AC0FE-4A7F-4B52-8FB0-C407394229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22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55D2E-BF0D-4863-AD82-8817126E0236}" type="datetimeFigureOut">
              <a:rPr lang="ko-KR" altLang="en-US"/>
              <a:pPr>
                <a:defRPr/>
              </a:pPr>
              <a:t>2024-06-20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6C331-B8CA-4373-81A1-0A08BDBAA6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270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AF77F-C6C6-4636-8669-A698FAC6601B}" type="datetimeFigureOut">
              <a:rPr lang="ko-KR" altLang="en-US"/>
              <a:pPr>
                <a:defRPr/>
              </a:pPr>
              <a:t>2024-06-20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31A50-3C12-4DA6-9E50-88AA99CBD7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7562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DBA4F-E916-4CA8-B379-8018509660F4}" type="datetimeFigureOut">
              <a:rPr lang="ko-KR" altLang="en-US"/>
              <a:pPr>
                <a:defRPr/>
              </a:pPr>
              <a:t>2024-06-20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08914-E0C3-46A6-95F0-86A2090CFE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6175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2BBF6-5DB7-4016-B086-7E84D307BE32}" type="datetimeFigureOut">
              <a:rPr lang="ko-KR" altLang="en-US"/>
              <a:pPr>
                <a:defRPr/>
              </a:pPr>
              <a:t>2024-06-20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C78C6-3FCF-4065-8D1C-CFE21E2CB1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488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F70BF-E20E-4BA6-8C22-B34CF6A63355}" type="datetimeFigureOut">
              <a:rPr lang="ko-KR" altLang="en-US"/>
              <a:pPr>
                <a:defRPr/>
              </a:pPr>
              <a:t>2024-06-20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D0F4E-E82B-416A-AA2E-C2FDA229FE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293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D100D-1017-4A2B-9A15-DEF8359810F3}" type="datetimeFigureOut">
              <a:rPr lang="ko-KR" altLang="en-US"/>
              <a:pPr>
                <a:defRPr/>
              </a:pPr>
              <a:t>2024-06-20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1F975-E568-4C45-A211-007120FDA9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1360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791E4-66E9-4605-9D48-BC4EBF972A84}" type="datetimeFigureOut">
              <a:rPr lang="ko-KR" altLang="en-US"/>
              <a:pPr>
                <a:defRPr/>
              </a:pPr>
              <a:t>2024-06-20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06047-CC3B-4EFC-A910-F4F53F2B13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041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99976-D3C1-4790-96F0-EA530558DB98}" type="datetimeFigureOut">
              <a:rPr lang="ko-KR" altLang="en-US"/>
              <a:pPr>
                <a:defRPr/>
              </a:pPr>
              <a:t>2024-06-20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09B16-87C0-4E58-90DA-30F4FC66B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010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CFDDA-DF06-4AEF-A4BB-41B20739BA34}" type="datetimeFigureOut">
              <a:rPr lang="ko-KR" altLang="en-US"/>
              <a:pPr>
                <a:defRPr/>
              </a:pPr>
              <a:t>2024-06-20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E7866-8CDA-4BF8-BDDB-CF07C3F7CCC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0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509684" y="6559551"/>
            <a:ext cx="1310216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2924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BFE45-89D9-4BE5-9D5B-9287F4A90F2F}" type="datetimeFigureOut">
              <a:rPr lang="ko-KR" altLang="en-US"/>
              <a:pPr>
                <a:defRPr/>
              </a:pPr>
              <a:t>2024-06-20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E5603-7926-4C0C-8663-799EF8198EE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7032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3B54C-9A47-4F6D-8523-B6E20446C6C0}" type="datetimeFigureOut">
              <a:rPr lang="ko-KR" altLang="en-US"/>
              <a:pPr>
                <a:defRPr/>
              </a:pPr>
              <a:t>2024-06-20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DA18D-BA28-464B-BE6B-C45AAD8266E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339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8CB13-BE08-4BFF-B262-D6C40DA3A9A5}" type="datetimeFigureOut">
              <a:rPr lang="ko-KR" altLang="en-US"/>
              <a:pPr>
                <a:defRPr/>
              </a:pPr>
              <a:t>2024-06-20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F9484-E6C1-431D-BD53-FB44B841E55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8506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EC762-06CF-43A4-AD75-052AE84890A7}" type="datetimeFigureOut">
              <a:rPr lang="ko-KR" altLang="en-US"/>
              <a:pPr>
                <a:defRPr/>
              </a:pPr>
              <a:t>2024-06-20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0CA85-0752-40D5-A199-50EC9F0713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3663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46A40-6388-4563-BE4E-49A938856C92}" type="datetimeFigureOut">
              <a:rPr lang="ko-KR" altLang="en-US"/>
              <a:pPr>
                <a:defRPr/>
              </a:pPr>
              <a:t>2024-06-20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CE2CE-4E22-453E-A2BA-186F4B614DB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6649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3F8DB-7FD9-4929-BCDF-122093BF7554}" type="datetimeFigureOut">
              <a:rPr lang="ko-KR" altLang="en-US"/>
              <a:pPr>
                <a:defRPr/>
              </a:pPr>
              <a:t>2024-06-20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B6F6F-CE23-4C97-A0F0-C5172CE5EA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4908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9B662-C833-45F5-957C-163E289F11D9}" type="datetimeFigureOut">
              <a:rPr lang="ko-KR" altLang="en-US"/>
              <a:pPr>
                <a:defRPr/>
              </a:pPr>
              <a:t>2024-06-20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5DDEA-DFE5-43EE-802E-9B4E6B63BBD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38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509684" y="6559551"/>
            <a:ext cx="1310216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08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509684" y="6559551"/>
            <a:ext cx="1310216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69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509684" y="6559551"/>
            <a:ext cx="1310216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9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509684" y="6559551"/>
            <a:ext cx="1310216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40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509684" y="6559551"/>
            <a:ext cx="1310216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74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509684" y="6559551"/>
            <a:ext cx="1310216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/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4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1"/>
          <p:cNvGrpSpPr>
            <a:grpSpLocks/>
          </p:cNvGrpSpPr>
          <p:nvPr/>
        </p:nvGrpSpPr>
        <p:grpSpPr bwMode="auto">
          <a:xfrm>
            <a:off x="-8466" y="-6350"/>
            <a:ext cx="12230100" cy="6864350"/>
            <a:chOff x="-4" y="-4"/>
            <a:chExt cx="5778" cy="4324"/>
          </a:xfrm>
        </p:grpSpPr>
        <p:pic>
          <p:nvPicPr>
            <p:cNvPr id="1031" name="Picture 33" descr="9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4" y="2400"/>
              <a:ext cx="4636" cy="1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Freeform 54"/>
            <p:cNvSpPr>
              <a:spLocks/>
            </p:cNvSpPr>
            <p:nvPr/>
          </p:nvSpPr>
          <p:spPr bwMode="gray">
            <a:xfrm>
              <a:off x="4336" y="2235"/>
              <a:ext cx="1146" cy="1165"/>
            </a:xfrm>
            <a:custGeom>
              <a:avLst/>
              <a:gdLst>
                <a:gd name="T0" fmla="*/ 362 w 1146"/>
                <a:gd name="T1" fmla="*/ 7 h 1248"/>
                <a:gd name="T2" fmla="*/ 1146 w 1146"/>
                <a:gd name="T3" fmla="*/ 0 h 1248"/>
                <a:gd name="T4" fmla="*/ 686 w 1146"/>
                <a:gd name="T5" fmla="*/ 7 h 1248"/>
                <a:gd name="T6" fmla="*/ 0 w 1146"/>
                <a:gd name="T7" fmla="*/ 7 h 1248"/>
                <a:gd name="T8" fmla="*/ 362 w 1146"/>
                <a:gd name="T9" fmla="*/ 7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6" h="1248">
                  <a:moveTo>
                    <a:pt x="362" y="46"/>
                  </a:moveTo>
                  <a:lnTo>
                    <a:pt x="1146" y="0"/>
                  </a:lnTo>
                  <a:lnTo>
                    <a:pt x="686" y="1156"/>
                  </a:lnTo>
                  <a:lnTo>
                    <a:pt x="0" y="1248"/>
                  </a:lnTo>
                  <a:lnTo>
                    <a:pt x="362" y="46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033" name="Line 15"/>
            <p:cNvSpPr>
              <a:spLocks noChangeShapeType="1"/>
            </p:cNvSpPr>
            <p:nvPr/>
          </p:nvSpPr>
          <p:spPr bwMode="gray">
            <a:xfrm flipH="1">
              <a:off x="4077" y="0"/>
              <a:ext cx="1292" cy="432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034" name="Line 16"/>
            <p:cNvSpPr>
              <a:spLocks noChangeShapeType="1"/>
            </p:cNvSpPr>
            <p:nvPr/>
          </p:nvSpPr>
          <p:spPr bwMode="gray">
            <a:xfrm flipH="1">
              <a:off x="3450" y="15"/>
              <a:ext cx="791" cy="430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035" name="Line 17"/>
            <p:cNvSpPr>
              <a:spLocks noChangeShapeType="1"/>
            </p:cNvSpPr>
            <p:nvPr/>
          </p:nvSpPr>
          <p:spPr bwMode="gray">
            <a:xfrm flipH="1">
              <a:off x="2717" y="18"/>
              <a:ext cx="211" cy="430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036" name="Line 18"/>
            <p:cNvSpPr>
              <a:spLocks noChangeShapeType="1"/>
            </p:cNvSpPr>
            <p:nvPr/>
          </p:nvSpPr>
          <p:spPr bwMode="gray">
            <a:xfrm>
              <a:off x="1371" y="2"/>
              <a:ext cx="476" cy="4318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037" name="Line 19"/>
            <p:cNvSpPr>
              <a:spLocks noChangeShapeType="1"/>
            </p:cNvSpPr>
            <p:nvPr/>
          </p:nvSpPr>
          <p:spPr bwMode="gray">
            <a:xfrm>
              <a:off x="14" y="1725"/>
              <a:ext cx="767" cy="259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038" name="Line 20"/>
            <p:cNvSpPr>
              <a:spLocks noChangeShapeType="1"/>
            </p:cNvSpPr>
            <p:nvPr/>
          </p:nvSpPr>
          <p:spPr bwMode="gray">
            <a:xfrm flipH="1">
              <a:off x="4638" y="1462"/>
              <a:ext cx="1132" cy="284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039" name="Line 21"/>
            <p:cNvSpPr>
              <a:spLocks noChangeShapeType="1"/>
            </p:cNvSpPr>
            <p:nvPr/>
          </p:nvSpPr>
          <p:spPr bwMode="gray">
            <a:xfrm flipH="1">
              <a:off x="5119" y="2969"/>
              <a:ext cx="647" cy="134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040" name="Line 22"/>
            <p:cNvSpPr>
              <a:spLocks noChangeShapeType="1"/>
            </p:cNvSpPr>
            <p:nvPr/>
          </p:nvSpPr>
          <p:spPr bwMode="gray">
            <a:xfrm flipH="1">
              <a:off x="5523" y="3888"/>
              <a:ext cx="251" cy="432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041" name="Line 23"/>
            <p:cNvSpPr>
              <a:spLocks noChangeShapeType="1"/>
            </p:cNvSpPr>
            <p:nvPr/>
          </p:nvSpPr>
          <p:spPr bwMode="gray">
            <a:xfrm flipH="1" flipV="1">
              <a:off x="24" y="4"/>
              <a:ext cx="5743" cy="485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042" name="Line 24"/>
            <p:cNvSpPr>
              <a:spLocks noChangeShapeType="1"/>
            </p:cNvSpPr>
            <p:nvPr/>
          </p:nvSpPr>
          <p:spPr bwMode="gray">
            <a:xfrm flipH="1">
              <a:off x="0" y="2222"/>
              <a:ext cx="5767" cy="330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043" name="Line 25"/>
            <p:cNvSpPr>
              <a:spLocks noChangeShapeType="1"/>
            </p:cNvSpPr>
            <p:nvPr/>
          </p:nvSpPr>
          <p:spPr bwMode="gray">
            <a:xfrm flipH="1">
              <a:off x="6" y="3195"/>
              <a:ext cx="5761" cy="81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044" name="Line 26"/>
            <p:cNvSpPr>
              <a:spLocks noChangeShapeType="1"/>
            </p:cNvSpPr>
            <p:nvPr/>
          </p:nvSpPr>
          <p:spPr bwMode="gray">
            <a:xfrm flipH="1">
              <a:off x="3899" y="3933"/>
              <a:ext cx="1868" cy="367"/>
            </a:xfrm>
            <a:prstGeom prst="line">
              <a:avLst/>
            </a:prstGeom>
            <a:noFill/>
            <a:ln w="1905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045" name="Freeform 7"/>
            <p:cNvSpPr>
              <a:spLocks/>
            </p:cNvSpPr>
            <p:nvPr/>
          </p:nvSpPr>
          <p:spPr bwMode="gray">
            <a:xfrm>
              <a:off x="-4" y="-4"/>
              <a:ext cx="5764" cy="644"/>
            </a:xfrm>
            <a:custGeom>
              <a:avLst/>
              <a:gdLst>
                <a:gd name="T0" fmla="*/ 1 w 5764"/>
                <a:gd name="T1" fmla="*/ 644 h 644"/>
                <a:gd name="T2" fmla="*/ 3603 w 5764"/>
                <a:gd name="T3" fmla="*/ 644 h 644"/>
                <a:gd name="T4" fmla="*/ 3704 w 5764"/>
                <a:gd name="T5" fmla="*/ 623 h 644"/>
                <a:gd name="T6" fmla="*/ 3970 w 5764"/>
                <a:gd name="T7" fmla="*/ 529 h 644"/>
                <a:gd name="T8" fmla="*/ 4053 w 5764"/>
                <a:gd name="T9" fmla="*/ 511 h 644"/>
                <a:gd name="T10" fmla="*/ 5764 w 5764"/>
                <a:gd name="T11" fmla="*/ 512 h 644"/>
                <a:gd name="T12" fmla="*/ 5762 w 5764"/>
                <a:gd name="T13" fmla="*/ 0 h 644"/>
                <a:gd name="T14" fmla="*/ 0 w 5764"/>
                <a:gd name="T15" fmla="*/ 2 h 644"/>
                <a:gd name="T16" fmla="*/ 1 w 5764"/>
                <a:gd name="T17" fmla="*/ 644 h 6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4" h="644">
                  <a:moveTo>
                    <a:pt x="1" y="644"/>
                  </a:moveTo>
                  <a:lnTo>
                    <a:pt x="3603" y="644"/>
                  </a:lnTo>
                  <a:cubicBezTo>
                    <a:pt x="3663" y="644"/>
                    <a:pt x="3704" y="623"/>
                    <a:pt x="3704" y="623"/>
                  </a:cubicBezTo>
                  <a:lnTo>
                    <a:pt x="3970" y="529"/>
                  </a:lnTo>
                  <a:cubicBezTo>
                    <a:pt x="3970" y="529"/>
                    <a:pt x="4000" y="513"/>
                    <a:pt x="4053" y="511"/>
                  </a:cubicBezTo>
                  <a:lnTo>
                    <a:pt x="5764" y="512"/>
                  </a:lnTo>
                  <a:lnTo>
                    <a:pt x="5762" y="0"/>
                  </a:lnTo>
                  <a:lnTo>
                    <a:pt x="0" y="2"/>
                  </a:lnTo>
                  <a:lnTo>
                    <a:pt x="1" y="644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046" name="Freeform 49"/>
            <p:cNvSpPr>
              <a:spLocks/>
            </p:cNvSpPr>
            <p:nvPr/>
          </p:nvSpPr>
          <p:spPr bwMode="gray">
            <a:xfrm flipH="1">
              <a:off x="0" y="4151"/>
              <a:ext cx="5762" cy="169"/>
            </a:xfrm>
            <a:custGeom>
              <a:avLst/>
              <a:gdLst>
                <a:gd name="T0" fmla="*/ 0 w 5762"/>
                <a:gd name="T1" fmla="*/ 169 h 169"/>
                <a:gd name="T2" fmla="*/ 5762 w 5762"/>
                <a:gd name="T3" fmla="*/ 168 h 169"/>
                <a:gd name="T4" fmla="*/ 5762 w 5762"/>
                <a:gd name="T5" fmla="*/ 56 h 169"/>
                <a:gd name="T6" fmla="*/ 1513 w 5762"/>
                <a:gd name="T7" fmla="*/ 57 h 169"/>
                <a:gd name="T8" fmla="*/ 1465 w 5762"/>
                <a:gd name="T9" fmla="*/ 47 h 169"/>
                <a:gd name="T10" fmla="*/ 1403 w 5762"/>
                <a:gd name="T11" fmla="*/ 14 h 169"/>
                <a:gd name="T12" fmla="*/ 1346 w 5762"/>
                <a:gd name="T13" fmla="*/ 2 h 169"/>
                <a:gd name="T14" fmla="*/ 0 w 5762"/>
                <a:gd name="T15" fmla="*/ 2 h 169"/>
                <a:gd name="T16" fmla="*/ 0 w 5762"/>
                <a:gd name="T17" fmla="*/ 169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2" h="169">
                  <a:moveTo>
                    <a:pt x="0" y="169"/>
                  </a:moveTo>
                  <a:lnTo>
                    <a:pt x="5762" y="168"/>
                  </a:lnTo>
                  <a:lnTo>
                    <a:pt x="5762" y="56"/>
                  </a:lnTo>
                  <a:lnTo>
                    <a:pt x="1513" y="57"/>
                  </a:lnTo>
                  <a:cubicBezTo>
                    <a:pt x="1486" y="57"/>
                    <a:pt x="1486" y="54"/>
                    <a:pt x="1465" y="47"/>
                  </a:cubicBezTo>
                  <a:lnTo>
                    <a:pt x="1403" y="14"/>
                  </a:lnTo>
                  <a:cubicBezTo>
                    <a:pt x="1383" y="6"/>
                    <a:pt x="1385" y="0"/>
                    <a:pt x="1346" y="2"/>
                  </a:cubicBezTo>
                  <a:lnTo>
                    <a:pt x="0" y="2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047" name="Line 59"/>
            <p:cNvSpPr>
              <a:spLocks noChangeShapeType="1"/>
            </p:cNvSpPr>
            <p:nvPr/>
          </p:nvSpPr>
          <p:spPr bwMode="gray">
            <a:xfrm flipH="1" flipV="1">
              <a:off x="0" y="802"/>
              <a:ext cx="5760" cy="0"/>
            </a:xfrm>
            <a:prstGeom prst="line">
              <a:avLst/>
            </a:prstGeom>
            <a:noFill/>
            <a:ln w="12700">
              <a:solidFill>
                <a:srgbClr val="FFFFFF">
                  <a:alpha val="30196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048" name="Freeform 60"/>
            <p:cNvSpPr>
              <a:spLocks/>
            </p:cNvSpPr>
            <p:nvPr/>
          </p:nvSpPr>
          <p:spPr bwMode="gray">
            <a:xfrm>
              <a:off x="4080" y="508"/>
              <a:ext cx="1152" cy="288"/>
            </a:xfrm>
            <a:custGeom>
              <a:avLst/>
              <a:gdLst>
                <a:gd name="T0" fmla="*/ 48 w 1152"/>
                <a:gd name="T1" fmla="*/ 0 h 288"/>
                <a:gd name="T2" fmla="*/ 0 w 1152"/>
                <a:gd name="T3" fmla="*/ 288 h 288"/>
                <a:gd name="T4" fmla="*/ 1056 w 1152"/>
                <a:gd name="T5" fmla="*/ 288 h 288"/>
                <a:gd name="T6" fmla="*/ 1152 w 1152"/>
                <a:gd name="T7" fmla="*/ 0 h 288"/>
                <a:gd name="T8" fmla="*/ 48 w 115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52" h="288">
                  <a:moveTo>
                    <a:pt x="48" y="0"/>
                  </a:moveTo>
                  <a:lnTo>
                    <a:pt x="0" y="288"/>
                  </a:lnTo>
                  <a:lnTo>
                    <a:pt x="1056" y="288"/>
                  </a:lnTo>
                  <a:lnTo>
                    <a:pt x="115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</p:grpSp>
      <p:pic>
        <p:nvPicPr>
          <p:cNvPr id="1027" name="Picture 2" descr="바닥_23"/>
          <p:cNvPicPr>
            <a:picLocks noChangeAspect="1" noChangeArrowheads="1"/>
          </p:cNvPicPr>
          <p:nvPr/>
        </p:nvPicPr>
        <p:blipFill>
          <a:blip r:embed="rId17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12192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2118" y="755651"/>
            <a:ext cx="12187767" cy="6113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800"/>
          </a:p>
        </p:txBody>
      </p:sp>
      <p:sp>
        <p:nvSpPr>
          <p:cNvPr id="2" name="Rectangle 210"/>
          <p:cNvSpPr>
            <a:spLocks noChangeArrowheads="1"/>
          </p:cNvSpPr>
          <p:nvPr/>
        </p:nvSpPr>
        <p:spPr bwMode="auto">
          <a:xfrm>
            <a:off x="5499101" y="6559551"/>
            <a:ext cx="1030817" cy="352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100"/>
              <a:t>  </a:t>
            </a:r>
            <a:fld id="{CCEEF287-CDAD-462B-9570-E7C4F52DFFA2}" type="slidenum"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" y="677864"/>
            <a:ext cx="12204700" cy="4603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800"/>
          </a:p>
        </p:txBody>
      </p:sp>
      <p:pic>
        <p:nvPicPr>
          <p:cNvPr id="3" name="Picture 2" descr="http://netdb.cbnu.ac.kr/layouts/netdb_main/images/netdb_main_01.gif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9" t="22670"/>
          <a:stretch/>
        </p:blipFill>
        <p:spPr bwMode="auto">
          <a:xfrm>
            <a:off x="10129903" y="6275424"/>
            <a:ext cx="2034680" cy="5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98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£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개체 틀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500D915-D7BA-4016-A52D-AD5E993A868B}" type="datetimeFigureOut">
              <a:rPr lang="ko-KR" altLang="en-US"/>
              <a:pPr>
                <a:defRPr/>
              </a:pPr>
              <a:t>2024-06-20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47FA255-CBCB-44C0-BD1A-EF5C0AA53F1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2055" name="Picture 2" descr="바닥_23"/>
          <p:cNvPicPr>
            <a:picLocks noChangeAspect="1" noChangeArrowheads="1"/>
          </p:cNvPicPr>
          <p:nvPr/>
        </p:nvPicPr>
        <p:blipFill>
          <a:blip r:embed="rId1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12192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351" y="755651"/>
            <a:ext cx="12187767" cy="6113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9" name="Rectangle 210"/>
          <p:cNvSpPr>
            <a:spLocks noChangeArrowheads="1"/>
          </p:cNvSpPr>
          <p:nvPr/>
        </p:nvSpPr>
        <p:spPr bwMode="auto">
          <a:xfrm>
            <a:off x="5590117" y="6559551"/>
            <a:ext cx="1030816" cy="352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>
                <a:ea typeface="HY견고딕" panose="02030600000101010101" pitchFamily="18" charset="-127"/>
              </a:rPr>
              <a:t>  </a:t>
            </a:r>
            <a:fld id="{F66471BA-04C0-4AD9-8395-6E3D70DB3F7C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955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1" fontAlgn="base" latinLnBrk="1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B8E4B68-4134-4D08-9D5A-C75008C487C0}" type="datetimeFigureOut">
              <a:rPr lang="ko-KR" altLang="en-US"/>
              <a:pPr>
                <a:defRPr/>
              </a:pPr>
              <a:t>2024-06-20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832BD71-BAC3-4461-9BE5-7B25DF24DE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3079" name="Picture 2" descr="바닥_23"/>
          <p:cNvPicPr>
            <a:picLocks noChangeAspect="1" noChangeArrowheads="1"/>
          </p:cNvPicPr>
          <p:nvPr/>
        </p:nvPicPr>
        <p:blipFill>
          <a:blip r:embed="rId1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900"/>
            <a:ext cx="121920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351" y="755651"/>
            <a:ext cx="12187767" cy="611346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Rectangle 210"/>
          <p:cNvSpPr>
            <a:spLocks noChangeArrowheads="1"/>
          </p:cNvSpPr>
          <p:nvPr/>
        </p:nvSpPr>
        <p:spPr bwMode="auto">
          <a:xfrm>
            <a:off x="5590117" y="6559551"/>
            <a:ext cx="1030816" cy="3524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200" b="1">
                <a:solidFill>
                  <a:srgbClr val="000000"/>
                </a:solidFill>
                <a:ea typeface="HY견고딕" panose="02030600000101010101" pitchFamily="18" charset="-127"/>
              </a:rPr>
              <a:t>  </a:t>
            </a:r>
            <a:fld id="{1644B2D8-ED02-4841-935C-132EA143549A}" type="slidenum">
              <a:rPr lang="en-US" altLang="ko-KR" sz="1200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12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971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1" fontAlgn="base" latinLnBrk="1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83"/>
            <a:ext cx="9144635" cy="2388235"/>
          </a:xfr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dirty="0">
                <a:solidFill>
                  <a:schemeClr val="tx1"/>
                </a:solidFill>
              </a:rPr>
              <a:t>파일 입출력 추가 자료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dirty="0"/>
              <a:t>2024.05.23</a:t>
            </a:r>
          </a:p>
          <a:p>
            <a:pPr marL="0" indent="0" latinLnBrk="0">
              <a:buFontTx/>
              <a:buNone/>
            </a:pPr>
            <a:r>
              <a:rPr lang="ko-KR" altLang="en-US" dirty="0"/>
              <a:t>오상우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4CDBA-537D-2B08-90B5-DB36E247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open() </a:t>
            </a:r>
            <a:r>
              <a:rPr lang="ko-KR" altLang="en-US" dirty="0"/>
              <a:t>함수의 파일 열기 모드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C8CE594-D903-AF82-E712-E4842607B037}"/>
              </a:ext>
            </a:extLst>
          </p:cNvPr>
          <p:cNvSpPr/>
          <p:nvPr/>
        </p:nvSpPr>
        <p:spPr>
          <a:xfrm>
            <a:off x="226423" y="905691"/>
            <a:ext cx="1733006" cy="600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w mode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FF5224-CEE7-A053-11DA-0A9CCDAF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997" y="2147678"/>
            <a:ext cx="3324689" cy="6287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24D41A-ED97-6B89-1B2C-E8CD59F7C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651" y="3720227"/>
            <a:ext cx="3238952" cy="1390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B2F89C7-471D-7EC1-354C-FE8503B91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114" y="3674506"/>
            <a:ext cx="2972215" cy="1362265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CE30FA1-FA72-A99B-9EF8-0585171B5D8E}"/>
              </a:ext>
            </a:extLst>
          </p:cNvPr>
          <p:cNvSpPr/>
          <p:nvPr/>
        </p:nvSpPr>
        <p:spPr>
          <a:xfrm>
            <a:off x="5165553" y="4209715"/>
            <a:ext cx="1027611" cy="426720"/>
          </a:xfrm>
          <a:prstGeom prst="rightArrow">
            <a:avLst/>
          </a:prstGeom>
          <a:solidFill>
            <a:srgbClr val="FF0000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2C0885-6CAC-5CB4-803E-A48CA231A909}"/>
              </a:ext>
            </a:extLst>
          </p:cNvPr>
          <p:cNvSpPr txBox="1"/>
          <p:nvPr/>
        </p:nvSpPr>
        <p:spPr>
          <a:xfrm>
            <a:off x="5349342" y="39342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414019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4CDBA-537D-2B08-90B5-DB36E247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open() </a:t>
            </a:r>
            <a:r>
              <a:rPr lang="ko-KR" altLang="en-US" dirty="0"/>
              <a:t>함수의 파일 열기 모드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C8CE594-D903-AF82-E712-E4842607B037}"/>
              </a:ext>
            </a:extLst>
          </p:cNvPr>
          <p:cNvSpPr/>
          <p:nvPr/>
        </p:nvSpPr>
        <p:spPr>
          <a:xfrm>
            <a:off x="226423" y="905691"/>
            <a:ext cx="2011680" cy="600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>
                <a:solidFill>
                  <a:schemeClr val="tx1"/>
                </a:solidFill>
              </a:rPr>
              <a:t>wb</a:t>
            </a:r>
            <a:r>
              <a:rPr lang="en-US" altLang="ko-KR" sz="3200" b="1" dirty="0">
                <a:solidFill>
                  <a:schemeClr val="tx1"/>
                </a:solidFill>
              </a:rPr>
              <a:t> mode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2A4D78-D459-AC42-4308-AEF3F7498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396" y="2052185"/>
            <a:ext cx="3983208" cy="7143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ADBC81-81D3-2472-E47B-4FD9F7858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602" y="3804053"/>
            <a:ext cx="3077004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3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4CDBA-537D-2B08-90B5-DB36E247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open() </a:t>
            </a:r>
            <a:r>
              <a:rPr lang="ko-KR" altLang="en-US" dirty="0"/>
              <a:t>함수의 파일 열기 모드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C8CE594-D903-AF82-E712-E4842607B037}"/>
              </a:ext>
            </a:extLst>
          </p:cNvPr>
          <p:cNvSpPr/>
          <p:nvPr/>
        </p:nvSpPr>
        <p:spPr>
          <a:xfrm>
            <a:off x="226423" y="905691"/>
            <a:ext cx="2046514" cy="600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w+ mode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DB588F-8D2A-A5A7-5418-49E2C48E2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21" y="2940043"/>
            <a:ext cx="3116566" cy="16164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8B409D-DFE9-A1FB-6079-51A9248A2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357" y="4411482"/>
            <a:ext cx="2174110" cy="7343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F3218F-4436-DA1F-D9CC-8D8A72BF9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201" y="2335121"/>
            <a:ext cx="2267266" cy="1209844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7A6ED2B-02CB-71AD-7899-9AE6017E6EF1}"/>
              </a:ext>
            </a:extLst>
          </p:cNvPr>
          <p:cNvSpPr/>
          <p:nvPr/>
        </p:nvSpPr>
        <p:spPr>
          <a:xfrm>
            <a:off x="5018168" y="3694451"/>
            <a:ext cx="1027611" cy="426720"/>
          </a:xfrm>
          <a:prstGeom prst="rightArrow">
            <a:avLst/>
          </a:prstGeom>
          <a:solidFill>
            <a:srgbClr val="FF0000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DD058C-AEC7-33E2-DD0F-10076A8F3A74}"/>
              </a:ext>
            </a:extLst>
          </p:cNvPr>
          <p:cNvSpPr txBox="1"/>
          <p:nvPr/>
        </p:nvSpPr>
        <p:spPr>
          <a:xfrm>
            <a:off x="5201957" y="341903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0976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114DB-8293-9C78-C954-E49B73BC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open() </a:t>
            </a:r>
            <a:r>
              <a:rPr lang="ko-KR" altLang="en-US" dirty="0"/>
              <a:t>함수의 파일 열기 모드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6B15E83-9925-4AC4-13E3-16505A359FF3}"/>
              </a:ext>
            </a:extLst>
          </p:cNvPr>
          <p:cNvSpPr/>
          <p:nvPr/>
        </p:nvSpPr>
        <p:spPr>
          <a:xfrm>
            <a:off x="226423" y="905691"/>
            <a:ext cx="1663337" cy="600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a mode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2D979B-52A1-6B97-35DD-0ADADB582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80" y="2830609"/>
            <a:ext cx="3162741" cy="12098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572C2E-91D5-417D-C5C5-EB7DD5ACD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044" y="3071762"/>
            <a:ext cx="1981477" cy="71447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AA8C5AA-189A-AFCD-3997-4E9F1DCE2B1C}"/>
              </a:ext>
            </a:extLst>
          </p:cNvPr>
          <p:cNvCxnSpPr/>
          <p:nvPr/>
        </p:nvCxnSpPr>
        <p:spPr>
          <a:xfrm>
            <a:off x="3735977" y="3428999"/>
            <a:ext cx="836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0073164-CC38-48A3-B749-124BD276071C}"/>
              </a:ext>
            </a:extLst>
          </p:cNvPr>
          <p:cNvCxnSpPr/>
          <p:nvPr/>
        </p:nvCxnSpPr>
        <p:spPr>
          <a:xfrm>
            <a:off x="6927668" y="3435531"/>
            <a:ext cx="836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417F11D9-CC5E-3EBE-9CFC-F3FE4E0DB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075" y="2897293"/>
            <a:ext cx="3334215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8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114DB-8293-9C78-C954-E49B73BC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개의 프로세스에서의 파일 동시 작업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6AE10E-33D0-8303-0398-9F368286B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45" y="1038149"/>
            <a:ext cx="2666833" cy="31752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392FB5-B948-9FE4-B38F-A2DF54463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45" y="4791345"/>
            <a:ext cx="2666834" cy="1068340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EBF6CFC5-2E47-931C-C5FC-A7CF269C1DC7}"/>
              </a:ext>
            </a:extLst>
          </p:cNvPr>
          <p:cNvSpPr/>
          <p:nvPr/>
        </p:nvSpPr>
        <p:spPr>
          <a:xfrm>
            <a:off x="2523037" y="4362994"/>
            <a:ext cx="914400" cy="357052"/>
          </a:xfrm>
          <a:prstGeom prst="downArrow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6430D-E1ED-B123-2CC7-1132603C5A86}"/>
              </a:ext>
            </a:extLst>
          </p:cNvPr>
          <p:cNvSpPr txBox="1"/>
          <p:nvPr/>
        </p:nvSpPr>
        <p:spPr>
          <a:xfrm>
            <a:off x="2708367" y="4348506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A30EB6-9FFE-028A-C300-D4322DA60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870" y="5957855"/>
            <a:ext cx="2167198" cy="5443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42A2C09-8FB8-B403-E625-1F2FAC816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2062" y="1038149"/>
            <a:ext cx="2455125" cy="317529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03C66B-071B-9444-C0D3-0164A1EEE795}"/>
              </a:ext>
            </a:extLst>
          </p:cNvPr>
          <p:cNvSpPr/>
          <p:nvPr/>
        </p:nvSpPr>
        <p:spPr>
          <a:xfrm>
            <a:off x="3587931" y="1038149"/>
            <a:ext cx="444137" cy="451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0D093D-274B-631E-BD5A-9BDAF9F8BF46}"/>
              </a:ext>
            </a:extLst>
          </p:cNvPr>
          <p:cNvSpPr/>
          <p:nvPr/>
        </p:nvSpPr>
        <p:spPr>
          <a:xfrm>
            <a:off x="8355875" y="1038149"/>
            <a:ext cx="335280" cy="451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A30C2026-9A73-66ED-C6A6-EF82F9C7E27C}"/>
              </a:ext>
            </a:extLst>
          </p:cNvPr>
          <p:cNvSpPr/>
          <p:nvPr/>
        </p:nvSpPr>
        <p:spPr>
          <a:xfrm>
            <a:off x="7626806" y="4362994"/>
            <a:ext cx="914400" cy="357052"/>
          </a:xfrm>
          <a:prstGeom prst="downArrow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4C174D-163C-C328-59BF-82529CCAE6B7}"/>
              </a:ext>
            </a:extLst>
          </p:cNvPr>
          <p:cNvSpPr txBox="1"/>
          <p:nvPr/>
        </p:nvSpPr>
        <p:spPr>
          <a:xfrm>
            <a:off x="7812136" y="4348506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결과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DF13204-5D8C-3F09-E9B1-5E1BA97A1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227" y="4791345"/>
            <a:ext cx="2666834" cy="10683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731E388-53FA-34DB-C1F6-AEDEB64F7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152" y="5957855"/>
            <a:ext cx="2167198" cy="544367"/>
          </a:xfrm>
          <a:prstGeom prst="rect">
            <a:avLst/>
          </a:prstGeom>
        </p:spPr>
      </p:pic>
      <p:sp>
        <p:nvSpPr>
          <p:cNvPr id="18" name="같음 기호 17">
            <a:extLst>
              <a:ext uri="{FF2B5EF4-FFF2-40B4-BE49-F238E27FC236}">
                <a16:creationId xmlns:a16="http://schemas.microsoft.com/office/drawing/2014/main" id="{3DC766BA-67A7-3757-E68C-9BAD72C90E93}"/>
              </a:ext>
            </a:extLst>
          </p:cNvPr>
          <p:cNvSpPr/>
          <p:nvPr/>
        </p:nvSpPr>
        <p:spPr>
          <a:xfrm>
            <a:off x="4976466" y="5259977"/>
            <a:ext cx="1193074" cy="496389"/>
          </a:xfrm>
          <a:prstGeom prst="mathEqual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D2BE14-E3FA-5AEE-7E48-8BA5342E403B}"/>
              </a:ext>
            </a:extLst>
          </p:cNvPr>
          <p:cNvSpPr txBox="1"/>
          <p:nvPr/>
        </p:nvSpPr>
        <p:spPr>
          <a:xfrm>
            <a:off x="4984600" y="489064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결과 동일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832E0B-F35E-4D79-DA9A-A2F1EC4A97BA}"/>
              </a:ext>
            </a:extLst>
          </p:cNvPr>
          <p:cNvSpPr/>
          <p:nvPr/>
        </p:nvSpPr>
        <p:spPr>
          <a:xfrm>
            <a:off x="1628503" y="1785257"/>
            <a:ext cx="2821577" cy="28139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B429E-1B55-9C4C-5934-95ED909FD4A1}"/>
              </a:ext>
            </a:extLst>
          </p:cNvPr>
          <p:cNvSpPr txBox="1"/>
          <p:nvPr/>
        </p:nvSpPr>
        <p:spPr>
          <a:xfrm>
            <a:off x="4523522" y="17668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쓰기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F33DF9-DC61-C17F-C281-273237CC2F8D}"/>
              </a:ext>
            </a:extLst>
          </p:cNvPr>
          <p:cNvSpPr/>
          <p:nvPr/>
        </p:nvSpPr>
        <p:spPr>
          <a:xfrm>
            <a:off x="1628503" y="2390424"/>
            <a:ext cx="2895019" cy="2541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A807FA-7FF7-13CE-0F90-D50FBEECD510}"/>
              </a:ext>
            </a:extLst>
          </p:cNvPr>
          <p:cNvSpPr txBox="1"/>
          <p:nvPr/>
        </p:nvSpPr>
        <p:spPr>
          <a:xfrm>
            <a:off x="4522394" y="233677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읽기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535F64-25C9-DD70-22AC-F36BCA8DD5A6}"/>
              </a:ext>
            </a:extLst>
          </p:cNvPr>
          <p:cNvSpPr/>
          <p:nvPr/>
        </p:nvSpPr>
        <p:spPr>
          <a:xfrm>
            <a:off x="1618666" y="2814657"/>
            <a:ext cx="2895019" cy="2541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5F1765-7703-A2ED-8F1B-BB641973055A}"/>
              </a:ext>
            </a:extLst>
          </p:cNvPr>
          <p:cNvSpPr txBox="1"/>
          <p:nvPr/>
        </p:nvSpPr>
        <p:spPr>
          <a:xfrm>
            <a:off x="4519187" y="276101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쓰기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893F09-99D0-D809-A293-6C28E53E808B}"/>
              </a:ext>
            </a:extLst>
          </p:cNvPr>
          <p:cNvSpPr/>
          <p:nvPr/>
        </p:nvSpPr>
        <p:spPr>
          <a:xfrm>
            <a:off x="1628503" y="3392558"/>
            <a:ext cx="2895019" cy="2541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654558-72C5-F949-8E71-02B6709B59E1}"/>
              </a:ext>
            </a:extLst>
          </p:cNvPr>
          <p:cNvSpPr txBox="1"/>
          <p:nvPr/>
        </p:nvSpPr>
        <p:spPr>
          <a:xfrm>
            <a:off x="4529934" y="3328724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읽기</a:t>
            </a:r>
          </a:p>
        </p:txBody>
      </p:sp>
    </p:spTree>
    <p:extLst>
      <p:ext uri="{BB962C8B-B14F-4D97-AF65-F5344CB8AC3E}">
        <p14:creationId xmlns:p14="http://schemas.microsoft.com/office/powerpoint/2010/main" val="490165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114DB-8293-9C78-C954-E49B73BC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매개변수에서의*</a:t>
            </a:r>
            <a:r>
              <a:rPr lang="en-US" altLang="ko-KR" dirty="0" err="1"/>
              <a:t>args</a:t>
            </a:r>
            <a:r>
              <a:rPr lang="ko-KR" altLang="en-US" dirty="0"/>
              <a:t>와 **</a:t>
            </a:r>
            <a:r>
              <a:rPr lang="en-US" altLang="ko-KR" dirty="0" err="1"/>
              <a:t>kwargs</a:t>
            </a:r>
            <a:r>
              <a:rPr lang="en-US" altLang="ko-KR" dirty="0"/>
              <a:t> </a:t>
            </a:r>
            <a:r>
              <a:rPr lang="ko-KR" altLang="en-US" dirty="0"/>
              <a:t>순서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248F1-717A-D3E2-BEAA-09726A8AAC9D}"/>
              </a:ext>
            </a:extLst>
          </p:cNvPr>
          <p:cNvSpPr txBox="1"/>
          <p:nvPr/>
        </p:nvSpPr>
        <p:spPr>
          <a:xfrm>
            <a:off x="1507239" y="1855719"/>
            <a:ext cx="9079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def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func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일반인수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기본값 지정인수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가변인수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키워드인수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가변 키워드인수</a:t>
            </a:r>
            <a:r>
              <a:rPr lang="en-US" altLang="ko-KR" sz="2000" b="1" dirty="0"/>
              <a:t>):</a:t>
            </a:r>
            <a:endParaRPr lang="ko-KR" altLang="en-US" sz="2000" b="1" dirty="0"/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94E7483B-AA1F-F65B-8702-AB1F730D1AC2}"/>
              </a:ext>
            </a:extLst>
          </p:cNvPr>
          <p:cNvSpPr/>
          <p:nvPr/>
        </p:nvSpPr>
        <p:spPr>
          <a:xfrm rot="5400000">
            <a:off x="4717869" y="-253931"/>
            <a:ext cx="169815" cy="40494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70EF4-A65C-A963-5001-8F7CE2E4A180}"/>
              </a:ext>
            </a:extLst>
          </p:cNvPr>
          <p:cNvSpPr txBox="1"/>
          <p:nvPr/>
        </p:nvSpPr>
        <p:spPr>
          <a:xfrm>
            <a:off x="3710169" y="131657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위치가 중요한 인수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395B48-8039-864F-5A24-61BD93EDD9F5}"/>
              </a:ext>
            </a:extLst>
          </p:cNvPr>
          <p:cNvSpPr/>
          <p:nvPr/>
        </p:nvSpPr>
        <p:spPr>
          <a:xfrm>
            <a:off x="5764764" y="1855720"/>
            <a:ext cx="1062755" cy="36933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84C2FC-C193-6992-32C0-2DA86C2E55FD}"/>
              </a:ext>
            </a:extLst>
          </p:cNvPr>
          <p:cNvSpPr/>
          <p:nvPr/>
        </p:nvSpPr>
        <p:spPr>
          <a:xfrm>
            <a:off x="8386352" y="1861926"/>
            <a:ext cx="1854926" cy="36933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FADC7B-6245-C904-6FE2-9B23F7F3A4FC}"/>
              </a:ext>
            </a:extLst>
          </p:cNvPr>
          <p:cNvSpPr txBox="1"/>
          <p:nvPr/>
        </p:nvSpPr>
        <p:spPr>
          <a:xfrm>
            <a:off x="5818271" y="2231257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＊</a:t>
            </a:r>
            <a:r>
              <a:rPr lang="ko-KR" altLang="en-US" sz="1100" b="1" dirty="0" err="1"/>
              <a:t>ａｒｇｓ</a:t>
            </a:r>
            <a:endParaRPr lang="ko-KR" altLang="en-US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D2E2E0-3DC9-AB9B-8E4A-213E67ECFD4C}"/>
              </a:ext>
            </a:extLst>
          </p:cNvPr>
          <p:cNvSpPr txBox="1"/>
          <p:nvPr/>
        </p:nvSpPr>
        <p:spPr>
          <a:xfrm>
            <a:off x="8689613" y="2225051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＊＊</a:t>
            </a:r>
            <a:r>
              <a:rPr lang="ko-KR" altLang="en-US" sz="1100" b="1" dirty="0" err="1"/>
              <a:t>ｋｗａｇｓ</a:t>
            </a:r>
            <a:endParaRPr lang="ko-KR" altLang="en-US" sz="11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E5F94-1A28-0850-5797-4645129A443E}"/>
              </a:ext>
            </a:extLst>
          </p:cNvPr>
          <p:cNvSpPr txBox="1"/>
          <p:nvPr/>
        </p:nvSpPr>
        <p:spPr>
          <a:xfrm>
            <a:off x="1427353" y="2832279"/>
            <a:ext cx="10330072" cy="2908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일반인수</a:t>
            </a:r>
            <a:r>
              <a:rPr lang="en-US" altLang="ko-KR" sz="1400" dirty="0"/>
              <a:t>: </a:t>
            </a:r>
            <a:r>
              <a:rPr lang="ko-KR" altLang="en-US" sz="1400" dirty="0"/>
              <a:t>함수 호출 시 필수적으로 제공해야 하는 인수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기본값 지정인수</a:t>
            </a:r>
            <a:r>
              <a:rPr lang="en-US" altLang="ko-KR" sz="1400" dirty="0"/>
              <a:t>: </a:t>
            </a:r>
            <a:r>
              <a:rPr lang="ko-KR" altLang="en-US" sz="1600" b="1" dirty="0">
                <a:solidFill>
                  <a:srgbClr val="0070C0"/>
                </a:solidFill>
              </a:rPr>
              <a:t>함수 정의에서 </a:t>
            </a:r>
            <a:r>
              <a:rPr lang="ko-KR" altLang="en-US" sz="1400" dirty="0"/>
              <a:t>인수에 미리 값을 지정하고</a:t>
            </a:r>
            <a:r>
              <a:rPr lang="en-US" altLang="ko-KR" sz="1400" dirty="0"/>
              <a:t>, </a:t>
            </a:r>
            <a:r>
              <a:rPr lang="ko-KR" altLang="en-US" sz="1400" dirty="0"/>
              <a:t>호출 시 해당 인수를 생략할 수 있게 하는 인수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가변인수</a:t>
            </a:r>
            <a:r>
              <a:rPr lang="en-US" altLang="ko-KR" sz="1400" dirty="0"/>
              <a:t>: </a:t>
            </a:r>
            <a:r>
              <a:rPr lang="en-US" altLang="ko-KR" sz="1400" b="1" dirty="0">
                <a:solidFill>
                  <a:srgbClr val="FF0000"/>
                </a:solidFill>
              </a:rPr>
              <a:t>‘*</a:t>
            </a:r>
            <a:r>
              <a:rPr lang="en-US" altLang="ko-KR" sz="1400" b="1" dirty="0" err="1">
                <a:solidFill>
                  <a:srgbClr val="FF0000"/>
                </a:solidFill>
              </a:rPr>
              <a:t>args</a:t>
            </a:r>
            <a:r>
              <a:rPr lang="en-US" altLang="ko-KR" sz="1400" dirty="0"/>
              <a:t>’</a:t>
            </a:r>
            <a:r>
              <a:rPr lang="ko-KR" altLang="en-US" sz="1400" dirty="0"/>
              <a:t>를 사용하여 함수 호출 시 정해지지 않은 수의 위치 인수를 </a:t>
            </a:r>
            <a:r>
              <a:rPr lang="ko-KR" altLang="en-US" sz="1600" b="1" dirty="0" err="1">
                <a:solidFill>
                  <a:srgbClr val="FF0000"/>
                </a:solidFill>
              </a:rPr>
              <a:t>튜플</a:t>
            </a:r>
            <a:r>
              <a:rPr lang="ko-KR" altLang="en-US" sz="1400" dirty="0" err="1"/>
              <a:t>로</a:t>
            </a:r>
            <a:r>
              <a:rPr lang="ko-KR" altLang="en-US" sz="1400" dirty="0"/>
              <a:t> 받을 수 있는 인수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키워드인수</a:t>
            </a:r>
            <a:r>
              <a:rPr lang="en-US" altLang="ko-KR" sz="1400" dirty="0"/>
              <a:t>: </a:t>
            </a:r>
            <a:r>
              <a:rPr lang="ko-KR" altLang="en-US" sz="1600" b="1" dirty="0">
                <a:solidFill>
                  <a:srgbClr val="0070C0"/>
                </a:solidFill>
              </a:rPr>
              <a:t>함수 호출 시 </a:t>
            </a:r>
            <a:r>
              <a:rPr lang="ko-KR" altLang="en-US" sz="1400" dirty="0"/>
              <a:t>인수의 이름을 명시적으로 지정하여 전달하는 인수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가변 키워드인수</a:t>
            </a:r>
            <a:r>
              <a:rPr lang="en-US" altLang="ko-KR" sz="1400" dirty="0"/>
              <a:t>: </a:t>
            </a:r>
            <a:r>
              <a:rPr lang="en-US" altLang="ko-KR" sz="1400" b="1" dirty="0">
                <a:solidFill>
                  <a:srgbClr val="FF0000"/>
                </a:solidFill>
              </a:rPr>
              <a:t>‘**</a:t>
            </a:r>
            <a:r>
              <a:rPr lang="en-US" altLang="ko-KR" sz="1400" b="1" dirty="0" err="1">
                <a:solidFill>
                  <a:srgbClr val="FF0000"/>
                </a:solidFill>
              </a:rPr>
              <a:t>kwargs</a:t>
            </a:r>
            <a:r>
              <a:rPr lang="en-US" altLang="ko-KR" sz="1400" dirty="0"/>
              <a:t>’</a:t>
            </a:r>
            <a:r>
              <a:rPr lang="ko-KR" altLang="en-US" sz="1400" dirty="0"/>
              <a:t>를 사용하여 함수 호출 시 정해지지 않은 수의 키워드 인수를 </a:t>
            </a:r>
            <a:r>
              <a:rPr lang="ko-KR" altLang="en-US" sz="1600" b="1" dirty="0" err="1">
                <a:solidFill>
                  <a:srgbClr val="FF0000"/>
                </a:solidFill>
              </a:rPr>
              <a:t>딕셔너리</a:t>
            </a:r>
            <a:r>
              <a:rPr lang="ko-KR" altLang="en-US" sz="1400" dirty="0" err="1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받을 수 있는 인수</a:t>
            </a:r>
            <a:endParaRPr lang="en-US" altLang="ko-KR" sz="14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함수 호출 시 </a:t>
            </a:r>
            <a:r>
              <a:rPr lang="ko-KR" altLang="en-US" sz="1400" b="1" dirty="0">
                <a:solidFill>
                  <a:srgbClr val="0070C0"/>
                </a:solidFill>
              </a:rPr>
              <a:t>남은 키워드 인자</a:t>
            </a:r>
            <a:r>
              <a:rPr lang="ko-KR" altLang="en-US" sz="1400" dirty="0"/>
              <a:t>들을 </a:t>
            </a:r>
            <a:r>
              <a:rPr lang="ko-KR" altLang="en-US" sz="1400" dirty="0" err="1"/>
              <a:t>딕셔너리</a:t>
            </a:r>
            <a:r>
              <a:rPr lang="ko-KR" altLang="en-US" sz="1400" dirty="0"/>
              <a:t> 형태로 받아 처리한다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DA2EB8B0-B79D-F3C9-1091-CF94E914A5F7}"/>
              </a:ext>
            </a:extLst>
          </p:cNvPr>
          <p:cNvSpPr/>
          <p:nvPr/>
        </p:nvSpPr>
        <p:spPr>
          <a:xfrm>
            <a:off x="1381634" y="2978331"/>
            <a:ext cx="45719" cy="1410789"/>
          </a:xfrm>
          <a:prstGeom prst="lef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0F38B7-7A8B-91CC-7C28-7AF259DF1166}"/>
              </a:ext>
            </a:extLst>
          </p:cNvPr>
          <p:cNvSpPr txBox="1"/>
          <p:nvPr/>
        </p:nvSpPr>
        <p:spPr>
          <a:xfrm>
            <a:off x="296415" y="3403580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위치 기반</a:t>
            </a:r>
            <a:br>
              <a:rPr lang="en-US" altLang="ko-KR" sz="1400" b="1" dirty="0"/>
            </a:br>
            <a:r>
              <a:rPr lang="ko-KR" altLang="en-US" sz="1400" b="1" dirty="0"/>
              <a:t>인수</a:t>
            </a:r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8288EF3E-4593-1A37-A71E-E6F305F2E163}"/>
              </a:ext>
            </a:extLst>
          </p:cNvPr>
          <p:cNvSpPr/>
          <p:nvPr/>
        </p:nvSpPr>
        <p:spPr>
          <a:xfrm>
            <a:off x="1381633" y="4502084"/>
            <a:ext cx="45720" cy="1175905"/>
          </a:xfrm>
          <a:prstGeom prst="lef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CD15B4-5635-FBE0-F6BD-ECB4E1FFEEE3}"/>
              </a:ext>
            </a:extLst>
          </p:cNvPr>
          <p:cNvSpPr txBox="1"/>
          <p:nvPr/>
        </p:nvSpPr>
        <p:spPr>
          <a:xfrm>
            <a:off x="214661" y="4828426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키워드 기반</a:t>
            </a:r>
            <a:br>
              <a:rPr lang="en-US" altLang="ko-KR" sz="1400" b="1" dirty="0"/>
            </a:br>
            <a:r>
              <a:rPr lang="ko-KR" altLang="en-US" sz="1400" b="1" dirty="0"/>
              <a:t>인수</a:t>
            </a:r>
          </a:p>
        </p:txBody>
      </p:sp>
    </p:spTree>
    <p:extLst>
      <p:ext uri="{BB962C8B-B14F-4D97-AF65-F5344CB8AC3E}">
        <p14:creationId xmlns:p14="http://schemas.microsoft.com/office/powerpoint/2010/main" val="188620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D3BC3-2347-D2BC-3D88-EF473AE0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매개변수에서의*</a:t>
            </a:r>
            <a:r>
              <a:rPr lang="en-US" altLang="ko-KR" dirty="0" err="1"/>
              <a:t>args</a:t>
            </a:r>
            <a:r>
              <a:rPr lang="ko-KR" altLang="en-US" dirty="0"/>
              <a:t>와 **</a:t>
            </a:r>
            <a:r>
              <a:rPr lang="en-US" altLang="ko-KR" dirty="0" err="1"/>
              <a:t>kwargs</a:t>
            </a:r>
            <a:r>
              <a:rPr lang="en-US" altLang="ko-KR" dirty="0"/>
              <a:t> </a:t>
            </a:r>
            <a:r>
              <a:rPr lang="ko-KR" altLang="en-US" dirty="0"/>
              <a:t>순서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D31EF9-ACB7-EA80-35BB-EB62DCFF7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598" y="1074391"/>
            <a:ext cx="7836804" cy="23128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1063FD-55DF-E9F2-6E33-D27D4C09983B}"/>
              </a:ext>
            </a:extLst>
          </p:cNvPr>
          <p:cNvSpPr txBox="1"/>
          <p:nvPr/>
        </p:nvSpPr>
        <p:spPr>
          <a:xfrm>
            <a:off x="882068" y="3941005"/>
            <a:ext cx="10330072" cy="1861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가변인수</a:t>
            </a:r>
            <a:r>
              <a:rPr lang="en-US" altLang="ko-KR" sz="1400" dirty="0"/>
              <a:t>: </a:t>
            </a:r>
            <a:r>
              <a:rPr lang="en-US" altLang="ko-KR" sz="1400" b="1" dirty="0">
                <a:solidFill>
                  <a:srgbClr val="FF0000"/>
                </a:solidFill>
              </a:rPr>
              <a:t>‘*</a:t>
            </a:r>
            <a:r>
              <a:rPr lang="en-US" altLang="ko-KR" sz="1400" b="1" dirty="0" err="1">
                <a:solidFill>
                  <a:srgbClr val="FF0000"/>
                </a:solidFill>
              </a:rPr>
              <a:t>args</a:t>
            </a:r>
            <a:r>
              <a:rPr lang="en-US" altLang="ko-KR" sz="1400" dirty="0"/>
              <a:t>’</a:t>
            </a:r>
            <a:r>
              <a:rPr lang="ko-KR" altLang="en-US" sz="1400" dirty="0"/>
              <a:t>를 사용하여 함수 호출 시 정해지지 않은 수의 위치 인수를 </a:t>
            </a:r>
            <a:r>
              <a:rPr lang="ko-KR" altLang="en-US" sz="1600" b="1" dirty="0" err="1">
                <a:solidFill>
                  <a:srgbClr val="FF0000"/>
                </a:solidFill>
              </a:rPr>
              <a:t>튜플</a:t>
            </a:r>
            <a:r>
              <a:rPr lang="ko-KR" altLang="en-US" sz="1400" dirty="0" err="1"/>
              <a:t>로</a:t>
            </a:r>
            <a:r>
              <a:rPr lang="ko-KR" altLang="en-US" sz="1400" dirty="0"/>
              <a:t> 받을 수 있는 인수</a:t>
            </a:r>
            <a:endParaRPr lang="en-US" altLang="ko-KR" sz="14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함수 정의에서 위치 매개변수들을 모두 지정하고 </a:t>
            </a:r>
            <a:r>
              <a:rPr lang="ko-KR" altLang="en-US" sz="1400" b="1" dirty="0">
                <a:solidFill>
                  <a:srgbClr val="0070C0"/>
                </a:solidFill>
              </a:rPr>
              <a:t>남은 위치 인수</a:t>
            </a:r>
            <a:r>
              <a:rPr lang="ko-KR" altLang="en-US" sz="1400" dirty="0"/>
              <a:t>들을 </a:t>
            </a:r>
            <a:r>
              <a:rPr lang="ko-KR" altLang="en-US" sz="1400" dirty="0" err="1"/>
              <a:t>튜플</a:t>
            </a:r>
            <a:r>
              <a:rPr lang="ko-KR" altLang="en-US" sz="1400" dirty="0"/>
              <a:t> 형태로 받아 처리한다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가변 키워드인수</a:t>
            </a:r>
            <a:r>
              <a:rPr lang="en-US" altLang="ko-KR" sz="1400" dirty="0"/>
              <a:t>: </a:t>
            </a:r>
            <a:r>
              <a:rPr lang="en-US" altLang="ko-KR" sz="1400" b="1" dirty="0">
                <a:solidFill>
                  <a:srgbClr val="FF0000"/>
                </a:solidFill>
              </a:rPr>
              <a:t>‘**</a:t>
            </a:r>
            <a:r>
              <a:rPr lang="en-US" altLang="ko-KR" sz="1400" b="1" dirty="0" err="1">
                <a:solidFill>
                  <a:srgbClr val="FF0000"/>
                </a:solidFill>
              </a:rPr>
              <a:t>kwargs</a:t>
            </a:r>
            <a:r>
              <a:rPr lang="en-US" altLang="ko-KR" sz="1400" dirty="0"/>
              <a:t>’</a:t>
            </a:r>
            <a:r>
              <a:rPr lang="ko-KR" altLang="en-US" sz="1400" dirty="0"/>
              <a:t>를 사용하여 함수 호출 시 정해지지 않은 수의 키워드 인수를 </a:t>
            </a:r>
            <a:r>
              <a:rPr lang="ko-KR" altLang="en-US" sz="1600" b="1" dirty="0" err="1">
                <a:solidFill>
                  <a:srgbClr val="FF0000"/>
                </a:solidFill>
              </a:rPr>
              <a:t>딕셔너리</a:t>
            </a:r>
            <a:r>
              <a:rPr lang="ko-KR" altLang="en-US" sz="1400" dirty="0" err="1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받을 수 있는 인수</a:t>
            </a:r>
            <a:endParaRPr lang="en-US" altLang="ko-KR" sz="14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/>
              <a:t>함수 호출 시 </a:t>
            </a:r>
            <a:r>
              <a:rPr lang="ko-KR" altLang="en-US" sz="1400" b="1" dirty="0">
                <a:solidFill>
                  <a:srgbClr val="0070C0"/>
                </a:solidFill>
              </a:rPr>
              <a:t>남은 키워드 인자</a:t>
            </a:r>
            <a:r>
              <a:rPr lang="ko-KR" altLang="en-US" sz="1400" dirty="0"/>
              <a:t>들을 </a:t>
            </a:r>
            <a:r>
              <a:rPr lang="ko-KR" altLang="en-US" sz="1400" dirty="0" err="1"/>
              <a:t>딕셔너리</a:t>
            </a:r>
            <a:r>
              <a:rPr lang="ko-KR" altLang="en-US" sz="1400" dirty="0"/>
              <a:t> 형태로 받아 처리한다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71148-5CC6-E188-9D96-08BCE920E3D7}"/>
              </a:ext>
            </a:extLst>
          </p:cNvPr>
          <p:cNvSpPr txBox="1"/>
          <p:nvPr/>
        </p:nvSpPr>
        <p:spPr>
          <a:xfrm>
            <a:off x="1493582" y="107439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ex)</a:t>
            </a:r>
            <a:endParaRPr lang="ko-KR" altLang="en-US" b="1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3480A45-6C20-210A-E20C-339BA3A2D1F8}"/>
              </a:ext>
            </a:extLst>
          </p:cNvPr>
          <p:cNvCxnSpPr/>
          <p:nvPr/>
        </p:nvCxnSpPr>
        <p:spPr>
          <a:xfrm flipV="1">
            <a:off x="3518263" y="1443723"/>
            <a:ext cx="365760" cy="161298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0DDD82C-230A-9510-E8F7-049905670B1F}"/>
              </a:ext>
            </a:extLst>
          </p:cNvPr>
          <p:cNvCxnSpPr/>
          <p:nvPr/>
        </p:nvCxnSpPr>
        <p:spPr>
          <a:xfrm flipV="1">
            <a:off x="4271554" y="1443723"/>
            <a:ext cx="365760" cy="161298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D6C9F7-2782-D9C5-E799-5846C80B6A6E}"/>
              </a:ext>
            </a:extLst>
          </p:cNvPr>
          <p:cNvCxnSpPr>
            <a:cxnSpLocks/>
          </p:cNvCxnSpPr>
          <p:nvPr/>
        </p:nvCxnSpPr>
        <p:spPr>
          <a:xfrm flipH="1" flipV="1">
            <a:off x="6412864" y="1461842"/>
            <a:ext cx="2330542" cy="1594867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04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6DBAB-BBA6-E5DC-C311-9F1886D0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변수를 </a:t>
            </a:r>
            <a:r>
              <a:rPr lang="en-US" altLang="ko-KR" dirty="0"/>
              <a:t>**</a:t>
            </a:r>
            <a:r>
              <a:rPr lang="en-US" altLang="ko-KR" dirty="0" err="1"/>
              <a:t>kwargs</a:t>
            </a:r>
            <a:r>
              <a:rPr lang="ko-KR" altLang="en-US" dirty="0"/>
              <a:t>에 넣는 방법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81C4CF-CEBB-CD78-3376-A18982E8F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273" y="3655173"/>
            <a:ext cx="2557203" cy="1674223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4EC9A22-36A7-87A7-2D1D-563BE9B9D391}"/>
              </a:ext>
            </a:extLst>
          </p:cNvPr>
          <p:cNvSpPr/>
          <p:nvPr/>
        </p:nvSpPr>
        <p:spPr>
          <a:xfrm>
            <a:off x="5302703" y="4280247"/>
            <a:ext cx="1027611" cy="426720"/>
          </a:xfrm>
          <a:prstGeom prst="rightArrow">
            <a:avLst/>
          </a:prstGeom>
          <a:solidFill>
            <a:srgbClr val="FF0000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D7BC9C-B4C7-1EF8-2210-262E4C253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541" y="4280247"/>
            <a:ext cx="2000529" cy="438211"/>
          </a:xfrm>
          <a:prstGeom prst="rect">
            <a:avLst/>
          </a:prstGeom>
        </p:spPr>
      </p:pic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12508DF9-5F3E-4419-32EB-F715C1F09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928" y="1195511"/>
            <a:ext cx="10972800" cy="490005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/>
              <a:t>**</a:t>
            </a:r>
            <a:r>
              <a:rPr lang="en-US" altLang="ko-KR" sz="2000" dirty="0" err="1"/>
              <a:t>kwargs</a:t>
            </a:r>
            <a:r>
              <a:rPr lang="en-US" altLang="ko-KR" sz="2000" dirty="0"/>
              <a:t> </a:t>
            </a:r>
            <a:r>
              <a:rPr lang="ko-KR" altLang="en-US" sz="2000" dirty="0"/>
              <a:t>정의</a:t>
            </a:r>
            <a:endParaRPr lang="en-US" altLang="ko-KR" sz="2000" dirty="0"/>
          </a:p>
          <a:p>
            <a:pPr lvl="1">
              <a:lnSpc>
                <a:spcPct val="200000"/>
              </a:lnSpc>
            </a:pPr>
            <a:r>
              <a:rPr lang="en-US" altLang="ko-KR" sz="1200" dirty="0"/>
              <a:t>Keyworded arguments</a:t>
            </a:r>
            <a:r>
              <a:rPr lang="ko-KR" altLang="en-US" sz="1200" dirty="0"/>
              <a:t>로 </a:t>
            </a:r>
            <a:r>
              <a:rPr lang="en-US" altLang="ko-KR" sz="1200" dirty="0" err="1"/>
              <a:t>kwargs</a:t>
            </a:r>
            <a:r>
              <a:rPr lang="ko-KR" altLang="en-US" sz="1200" dirty="0"/>
              <a:t>는 함수에 전달되는 키워드 인자들을 </a:t>
            </a:r>
            <a:r>
              <a:rPr lang="ko-KR" altLang="en-US" sz="1200" dirty="0" err="1"/>
              <a:t>딕셔너리</a:t>
            </a:r>
            <a:r>
              <a:rPr lang="ko-KR" altLang="en-US" sz="1200" dirty="0"/>
              <a:t> 형태로 받아 처리하는 특별한 매개변수입니다</a:t>
            </a:r>
            <a:r>
              <a:rPr lang="en-US" altLang="ko-KR" sz="1200" dirty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b="1" dirty="0">
                <a:solidFill>
                  <a:srgbClr val="FF0000"/>
                </a:solidFill>
              </a:rPr>
              <a:t>key1=value1, key=value2 </a:t>
            </a:r>
            <a:r>
              <a:rPr lang="ko-KR" altLang="en-US" sz="1200" b="1" dirty="0">
                <a:solidFill>
                  <a:srgbClr val="FF0000"/>
                </a:solidFill>
              </a:rPr>
              <a:t>의 요소 나열</a:t>
            </a:r>
            <a:r>
              <a:rPr lang="ko-KR" altLang="en-US" sz="1200" dirty="0"/>
              <a:t> 혹은 </a:t>
            </a:r>
            <a:r>
              <a:rPr lang="en-US" altLang="ko-KR" b="1" dirty="0">
                <a:solidFill>
                  <a:srgbClr val="FF0000"/>
                </a:solidFill>
              </a:rPr>
              <a:t>**</a:t>
            </a:r>
            <a:r>
              <a:rPr lang="ko-KR" altLang="en-US" b="1" dirty="0" err="1">
                <a:solidFill>
                  <a:srgbClr val="FF0000"/>
                </a:solidFill>
              </a:rPr>
              <a:t>딕셔너리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sz="1200" dirty="0"/>
              <a:t>로 입력하여 함수내부에서 </a:t>
            </a:r>
            <a:r>
              <a:rPr lang="ko-KR" altLang="en-US" sz="1200" dirty="0" err="1"/>
              <a:t>딕셔너리로</a:t>
            </a:r>
            <a:r>
              <a:rPr lang="ko-KR" altLang="en-US" sz="1200" dirty="0"/>
              <a:t> 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355D4E-6F3D-F4A7-6497-F194E416A08C}"/>
              </a:ext>
            </a:extLst>
          </p:cNvPr>
          <p:cNvSpPr/>
          <p:nvPr/>
        </p:nvSpPr>
        <p:spPr>
          <a:xfrm>
            <a:off x="2795451" y="4937760"/>
            <a:ext cx="914400" cy="470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543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E184D4-49F6-5685-DA8A-8D36EF76534D}"/>
              </a:ext>
            </a:extLst>
          </p:cNvPr>
          <p:cNvSpPr txBox="1"/>
          <p:nvPr/>
        </p:nvSpPr>
        <p:spPr>
          <a:xfrm>
            <a:off x="4706837" y="2644170"/>
            <a:ext cx="2778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/>
              <a:t>Q&amp;A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961257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A6DFC-8220-B25C-5197-F356C06B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40D9472-BED6-0B08-70C4-6EBCBD31F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027" y="1615792"/>
            <a:ext cx="7306695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7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-298133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555660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lnSpc>
                <a:spcPct val="200000"/>
              </a:lnSpc>
              <a:buFont typeface="Arial"/>
              <a:buChar char="•"/>
            </a:pPr>
            <a:r>
              <a:rPr lang="en-US" altLang="ko-KR" dirty="0"/>
              <a:t>1. open() </a:t>
            </a:r>
            <a:r>
              <a:rPr lang="ko-KR" altLang="en-US" dirty="0"/>
              <a:t>함수의 파일 열기 모드</a:t>
            </a:r>
            <a:endParaRPr lang="en-US" altLang="ko-KR" dirty="0"/>
          </a:p>
          <a:p>
            <a:pPr marL="228600" indent="-228600" latinLnBrk="0">
              <a:lnSpc>
                <a:spcPct val="200000"/>
              </a:lnSpc>
              <a:buFont typeface="Arial"/>
              <a:buChar char="•"/>
            </a:pPr>
            <a:r>
              <a:rPr lang="en-US" altLang="ko-KR" dirty="0"/>
              <a:t>2. </a:t>
            </a:r>
            <a:r>
              <a:rPr lang="ko-KR" altLang="en-US" dirty="0"/>
              <a:t>여러 개의 프로세스에서의 파일 동시 작업</a:t>
            </a:r>
            <a:endParaRPr lang="en-US" altLang="ko-KR" dirty="0"/>
          </a:p>
          <a:p>
            <a:pPr marL="228600" indent="-228600" latinLnBrk="0">
              <a:lnSpc>
                <a:spcPct val="200000"/>
              </a:lnSpc>
              <a:buFont typeface="Arial"/>
              <a:buChar char="•"/>
            </a:pPr>
            <a:r>
              <a:rPr lang="en-US" altLang="ko-KR" dirty="0"/>
              <a:t>3. </a:t>
            </a:r>
            <a:r>
              <a:rPr lang="ko-KR" altLang="en-US" dirty="0"/>
              <a:t>함수 매개변수에서의</a:t>
            </a:r>
            <a:r>
              <a:rPr lang="en-US" altLang="ko-KR" dirty="0"/>
              <a:t>*</a:t>
            </a:r>
            <a:r>
              <a:rPr lang="en-US" altLang="ko-KR" dirty="0" err="1"/>
              <a:t>arg</a:t>
            </a:r>
            <a:r>
              <a:rPr lang="ko-KR" altLang="en-US" dirty="0"/>
              <a:t>와 </a:t>
            </a:r>
            <a:r>
              <a:rPr lang="en-US" altLang="ko-KR" dirty="0"/>
              <a:t>**</a:t>
            </a:r>
            <a:r>
              <a:rPr lang="en-US" altLang="ko-KR" dirty="0" err="1"/>
              <a:t>kwargs</a:t>
            </a:r>
            <a:r>
              <a:rPr lang="en-US" altLang="ko-KR" dirty="0"/>
              <a:t> </a:t>
            </a:r>
            <a:r>
              <a:rPr lang="ko-KR" altLang="en-US" dirty="0"/>
              <a:t>순서</a:t>
            </a:r>
            <a:r>
              <a:rPr lang="en-US" altLang="ko-KR" dirty="0"/>
              <a:t> </a:t>
            </a:r>
          </a:p>
          <a:p>
            <a:pPr marL="228600" indent="-228600" latinLnBrk="0">
              <a:lnSpc>
                <a:spcPct val="200000"/>
              </a:lnSpc>
              <a:buFont typeface="Arial"/>
              <a:buChar char="•"/>
            </a:pPr>
            <a:r>
              <a:rPr lang="en-US" altLang="ko-KR" dirty="0"/>
              <a:t>4. </a:t>
            </a:r>
            <a:r>
              <a:rPr lang="ko-KR" altLang="en-US" dirty="0" err="1"/>
              <a:t>딕셔너리</a:t>
            </a:r>
            <a:r>
              <a:rPr lang="ko-KR" altLang="en-US" dirty="0"/>
              <a:t> 변수를 </a:t>
            </a:r>
            <a:r>
              <a:rPr lang="en-US" altLang="ko-KR" dirty="0"/>
              <a:t>**</a:t>
            </a:r>
            <a:r>
              <a:rPr lang="en-US" altLang="ko-KR" dirty="0" err="1"/>
              <a:t>kwargs</a:t>
            </a:r>
            <a:r>
              <a:rPr lang="ko-KR" altLang="en-US" dirty="0"/>
              <a:t>에 넣는 방법</a:t>
            </a:r>
            <a:endParaRPr lang="en-US" altLang="ko-KR" dirty="0"/>
          </a:p>
          <a:p>
            <a:pPr marL="228600" indent="-228600" latinLnBrk="0">
              <a:buFont typeface="Arial"/>
              <a:buChar char="•"/>
            </a:pP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-298133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en-US" altLang="ko-KR" dirty="0"/>
              <a:t>open() </a:t>
            </a:r>
            <a:r>
              <a:rPr lang="ko-KR" altLang="en-US" dirty="0"/>
              <a:t>함수의 파일 열기 모드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8BFB36-7149-894E-4CBE-79B57EAA986E}"/>
              </a:ext>
            </a:extLst>
          </p:cNvPr>
          <p:cNvSpPr/>
          <p:nvPr/>
        </p:nvSpPr>
        <p:spPr>
          <a:xfrm>
            <a:off x="1689463" y="1028382"/>
            <a:ext cx="8386354" cy="888274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open(file,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mode=‘r’</a:t>
            </a:r>
            <a:r>
              <a:rPr lang="en-US" altLang="ko-KR" dirty="0">
                <a:solidFill>
                  <a:schemeClr val="tx1"/>
                </a:solidFill>
              </a:rPr>
              <a:t>, buffering=-1, encoding=None, errors=None, newline=None, closed=True, opener=None)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2805995-32AD-C893-9E6E-3BD7124D4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781398"/>
              </p:ext>
            </p:extLst>
          </p:nvPr>
        </p:nvGraphicFramePr>
        <p:xfrm>
          <a:off x="1947817" y="2276035"/>
          <a:ext cx="8128000" cy="3408680"/>
        </p:xfrm>
        <a:graphic>
          <a:graphicData uri="http://schemas.openxmlformats.org/drawingml/2006/table">
            <a:tbl>
              <a:tblPr firstRow="1" bandRow="1">
                <a:solidFill>
                  <a:schemeClr val="accent6">
                    <a:lumMod val="60000"/>
                    <a:lumOff val="40000"/>
                  </a:schemeClr>
                </a:solidFill>
                <a:tableStyleId>{00A15C55-8517-42AA-B614-E9B94910E393}</a:tableStyleId>
              </a:tblPr>
              <a:tblGrid>
                <a:gridCol w="1657532">
                  <a:extLst>
                    <a:ext uri="{9D8B030D-6E8A-4147-A177-3AD203B41FA5}">
                      <a16:colId xmlns:a16="http://schemas.microsoft.com/office/drawing/2014/main" val="3994116194"/>
                    </a:ext>
                  </a:extLst>
                </a:gridCol>
                <a:gridCol w="6470468">
                  <a:extLst>
                    <a:ext uri="{9D8B030D-6E8A-4147-A177-3AD203B41FA5}">
                      <a16:colId xmlns:a16="http://schemas.microsoft.com/office/drawing/2014/main" val="2987837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48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‘r’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D4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파일을 읽기 위한 모드로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기본값이다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파일을 열 때 해당 파일이 존재하지 않으면 오류가 발생한다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>
                    <a:solidFill>
                      <a:srgbClr val="FFD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022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‘w’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D4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파일을 쓰기 위한 모드로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파일이 이미 존재하면 기존 내용을 삭제하고 새로 쓰기 시작합니다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파일이 없으면 새 파일을 생성합니다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D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74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‘x’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D4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새 파일을 생성하기 위한 모드로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이미 파일이 존재할 경우 오류가 발생한다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D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12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‘a’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D4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파일의 끝에 내용을 추가하기 위한 모드로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파일이 없으면 새 파일을 생성한다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D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4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‘b’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파일을 바이너리 형식으로 연다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텍스트 파일 이외의 파일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이미지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동영상 등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을 처리할 때 사용된다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43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‘t’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파일을 텍스트 형식으로 연다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기본값이다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92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‘+’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파일을 읽기와 쓰기를 동시에 수행할 수 있는 모드이다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7601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0AD78-B498-667E-E9C5-631A331E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open() </a:t>
            </a:r>
            <a:r>
              <a:rPr lang="ko-KR" altLang="en-US" dirty="0"/>
              <a:t>함수의 파일 열기 모드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CF94A5A-80C6-67A0-9D9B-B4845AE89B6E}"/>
              </a:ext>
            </a:extLst>
          </p:cNvPr>
          <p:cNvSpPr/>
          <p:nvPr/>
        </p:nvSpPr>
        <p:spPr>
          <a:xfrm>
            <a:off x="226423" y="905691"/>
            <a:ext cx="1663337" cy="600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x mode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642EE-EC43-C37C-E3AF-498798C80CDD}"/>
              </a:ext>
            </a:extLst>
          </p:cNvPr>
          <p:cNvSpPr txBox="1"/>
          <p:nvPr/>
        </p:nvSpPr>
        <p:spPr>
          <a:xfrm>
            <a:off x="741720" y="1697893"/>
            <a:ext cx="10245112" cy="858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생성하고자 하는 파일이 이미 존재하면 오류 발생 </a:t>
            </a:r>
            <a:r>
              <a:rPr lang="en-US" altLang="ko-KR" dirty="0"/>
              <a:t>-&gt; w</a:t>
            </a:r>
            <a:r>
              <a:rPr lang="ko-KR" altLang="en-US" dirty="0"/>
              <a:t>모드로 파일이 삭제 </a:t>
            </a:r>
            <a:r>
              <a:rPr lang="ko-KR" altLang="en-US" dirty="0" err="1"/>
              <a:t>되는것을</a:t>
            </a:r>
            <a:r>
              <a:rPr lang="ko-KR" altLang="en-US" dirty="0"/>
              <a:t> 방지 가능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새로운 파일인 경우 기본적으로 쓰기 모드로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571CF6-6609-03FB-4CC0-BF0E076E2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11" y="3751535"/>
            <a:ext cx="2086266" cy="6668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2E3827-DD9A-3064-8528-F16BC4B34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382" y="3540103"/>
            <a:ext cx="3238952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0AD78-B498-667E-E9C5-631A331E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open() </a:t>
            </a:r>
            <a:r>
              <a:rPr lang="ko-KR" altLang="en-US" dirty="0"/>
              <a:t>함수의 파일 열기 모드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CF94A5A-80C6-67A0-9D9B-B4845AE89B6E}"/>
              </a:ext>
            </a:extLst>
          </p:cNvPr>
          <p:cNvSpPr/>
          <p:nvPr/>
        </p:nvSpPr>
        <p:spPr>
          <a:xfrm>
            <a:off x="226423" y="905691"/>
            <a:ext cx="1889760" cy="600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>
                <a:solidFill>
                  <a:schemeClr val="tx1"/>
                </a:solidFill>
              </a:rPr>
              <a:t>xb</a:t>
            </a:r>
            <a:r>
              <a:rPr lang="en-US" altLang="ko-KR" sz="3200" b="1" dirty="0">
                <a:solidFill>
                  <a:schemeClr val="tx1"/>
                </a:solidFill>
              </a:rPr>
              <a:t> mode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D1EB6-C8D0-4BAA-9763-A9C9EE87F9C0}"/>
              </a:ext>
            </a:extLst>
          </p:cNvPr>
          <p:cNvSpPr txBox="1"/>
          <p:nvPr/>
        </p:nvSpPr>
        <p:spPr>
          <a:xfrm>
            <a:off x="741720" y="1697893"/>
            <a:ext cx="5610831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encode</a:t>
            </a:r>
            <a:r>
              <a:rPr lang="ko-KR" altLang="en-US" dirty="0"/>
              <a:t> 메소드를 사용하여 </a:t>
            </a:r>
            <a:r>
              <a:rPr lang="en-US" altLang="ko-KR" dirty="0"/>
              <a:t>UTF-8 </a:t>
            </a:r>
            <a:r>
              <a:rPr lang="ko-KR" altLang="en-US" dirty="0"/>
              <a:t>바이트로 변환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3C62737-1689-0237-83BF-01319D6A4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40" y="3157748"/>
            <a:ext cx="4450535" cy="11800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EF501B7-025E-C669-953B-22A169C0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784" y="3023181"/>
            <a:ext cx="2657846" cy="131463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6AF65E-A00C-E7E2-3814-2D58F1E5951F}"/>
              </a:ext>
            </a:extLst>
          </p:cNvPr>
          <p:cNvSpPr/>
          <p:nvPr/>
        </p:nvSpPr>
        <p:spPr>
          <a:xfrm>
            <a:off x="7106194" y="3747781"/>
            <a:ext cx="1027612" cy="44975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76FA35-683A-E411-4F0D-7819F91A49C2}"/>
              </a:ext>
            </a:extLst>
          </p:cNvPr>
          <p:cNvSpPr txBox="1"/>
          <p:nvPr/>
        </p:nvSpPr>
        <p:spPr>
          <a:xfrm>
            <a:off x="6592389" y="4598965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바이트 문자열로 저장했지만</a:t>
            </a:r>
            <a:br>
              <a:rPr lang="en-US" altLang="ko-KR" b="1" dirty="0"/>
            </a:br>
            <a:r>
              <a:rPr lang="ko-KR" altLang="en-US" b="1" dirty="0"/>
              <a:t>메모장이 자동으로 적절한 텍스트로 디코딩</a:t>
            </a:r>
          </a:p>
        </p:txBody>
      </p:sp>
    </p:spTree>
    <p:extLst>
      <p:ext uri="{BB962C8B-B14F-4D97-AF65-F5344CB8AC3E}">
        <p14:creationId xmlns:p14="http://schemas.microsoft.com/office/powerpoint/2010/main" val="293238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0AD78-B498-667E-E9C5-631A331E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open() </a:t>
            </a:r>
            <a:r>
              <a:rPr lang="ko-KR" altLang="en-US" dirty="0"/>
              <a:t>함수의 파일 열기 모드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CF94A5A-80C6-67A0-9D9B-B4845AE89B6E}"/>
              </a:ext>
            </a:extLst>
          </p:cNvPr>
          <p:cNvSpPr/>
          <p:nvPr/>
        </p:nvSpPr>
        <p:spPr>
          <a:xfrm>
            <a:off x="226423" y="905691"/>
            <a:ext cx="1933303" cy="600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x+ mode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991012-9653-CCE4-7B16-0C5442CF4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25" y="3086970"/>
            <a:ext cx="3230545" cy="1720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8BD0F3-6C1B-B4E6-C807-AF778E9A2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546" y="3596692"/>
            <a:ext cx="1876393" cy="55188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FDDDD02-33DC-7B51-7CA2-81A0AB47CFFD}"/>
              </a:ext>
            </a:extLst>
          </p:cNvPr>
          <p:cNvSpPr/>
          <p:nvPr/>
        </p:nvSpPr>
        <p:spPr>
          <a:xfrm>
            <a:off x="5417734" y="3596692"/>
            <a:ext cx="1027611" cy="426720"/>
          </a:xfrm>
          <a:prstGeom prst="rightArrow">
            <a:avLst/>
          </a:prstGeom>
          <a:solidFill>
            <a:srgbClr val="FF0000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FDD75-28E1-35D8-3989-379A2A91AAE6}"/>
              </a:ext>
            </a:extLst>
          </p:cNvPr>
          <p:cNvSpPr txBox="1"/>
          <p:nvPr/>
        </p:nvSpPr>
        <p:spPr>
          <a:xfrm>
            <a:off x="741720" y="1697893"/>
            <a:ext cx="5589992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seek() -&gt; </a:t>
            </a:r>
            <a:r>
              <a:rPr lang="ko-KR" altLang="en-US" dirty="0"/>
              <a:t>파일 포인터를 파일의 시작점으로 이동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D5A88-EEFD-5DAB-F04B-C1F7134EE0E1}"/>
              </a:ext>
            </a:extLst>
          </p:cNvPr>
          <p:cNvSpPr txBox="1"/>
          <p:nvPr/>
        </p:nvSpPr>
        <p:spPr>
          <a:xfrm>
            <a:off x="5552261" y="32889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325767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F42DD-2336-184D-A878-019691B1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open() </a:t>
            </a:r>
            <a:r>
              <a:rPr lang="ko-KR" altLang="en-US" dirty="0"/>
              <a:t>함수의 파일 열기 모드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3E3C592-F07C-DB73-522F-6CC3304DE71A}"/>
              </a:ext>
            </a:extLst>
          </p:cNvPr>
          <p:cNvSpPr/>
          <p:nvPr/>
        </p:nvSpPr>
        <p:spPr>
          <a:xfrm>
            <a:off x="226423" y="905691"/>
            <a:ext cx="1663337" cy="600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r mode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6A072D-A8DB-C52A-E670-956749E1D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25" y="4134859"/>
            <a:ext cx="3093137" cy="12400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AAC860-9927-0D36-07F3-73828EDD5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558" y="1581956"/>
            <a:ext cx="5771140" cy="159534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0C2D0E6-1253-C8E9-DA6C-1D00B60DA0F3}"/>
              </a:ext>
            </a:extLst>
          </p:cNvPr>
          <p:cNvSpPr/>
          <p:nvPr/>
        </p:nvSpPr>
        <p:spPr>
          <a:xfrm>
            <a:off x="5191311" y="4476258"/>
            <a:ext cx="1027611" cy="426720"/>
          </a:xfrm>
          <a:prstGeom prst="rightArrow">
            <a:avLst/>
          </a:prstGeom>
          <a:solidFill>
            <a:srgbClr val="FF0000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6BB63B-2345-1EC6-1CE5-1A72D7D2D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40" y="4478371"/>
            <a:ext cx="1467055" cy="4572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DC6494-2ED2-3339-4774-11435CFBCD28}"/>
              </a:ext>
            </a:extLst>
          </p:cNvPr>
          <p:cNvSpPr txBox="1"/>
          <p:nvPr/>
        </p:nvSpPr>
        <p:spPr>
          <a:xfrm>
            <a:off x="5433246" y="417059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결과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8151C4-22DE-BC6A-8454-B35E47F86FD0}"/>
              </a:ext>
            </a:extLst>
          </p:cNvPr>
          <p:cNvSpPr/>
          <p:nvPr/>
        </p:nvSpPr>
        <p:spPr>
          <a:xfrm>
            <a:off x="3100251" y="2107474"/>
            <a:ext cx="5322944" cy="27867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9C02809-1208-B5DC-8B4D-748478CCCF34}"/>
              </a:ext>
            </a:extLst>
          </p:cNvPr>
          <p:cNvCxnSpPr/>
          <p:nvPr/>
        </p:nvCxnSpPr>
        <p:spPr>
          <a:xfrm flipH="1">
            <a:off x="3100251" y="2386149"/>
            <a:ext cx="870858" cy="1619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3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F42DD-2336-184D-A878-019691B1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open() </a:t>
            </a:r>
            <a:r>
              <a:rPr lang="ko-KR" altLang="en-US" dirty="0"/>
              <a:t>함수의 파일 열기 모드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3E3C592-F07C-DB73-522F-6CC3304DE71A}"/>
              </a:ext>
            </a:extLst>
          </p:cNvPr>
          <p:cNvSpPr/>
          <p:nvPr/>
        </p:nvSpPr>
        <p:spPr>
          <a:xfrm>
            <a:off x="226423" y="905691"/>
            <a:ext cx="2002971" cy="600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>
                <a:solidFill>
                  <a:schemeClr val="tx1"/>
                </a:solidFill>
              </a:rPr>
              <a:t>rb</a:t>
            </a:r>
            <a:r>
              <a:rPr lang="en-US" altLang="ko-KR" sz="3200" b="1" dirty="0">
                <a:solidFill>
                  <a:schemeClr val="tx1"/>
                </a:solidFill>
              </a:rPr>
              <a:t> mode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DBAE8D-6570-34E5-2980-7EEEC6ED5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55" y="2693646"/>
            <a:ext cx="3356895" cy="11687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9832FF-A3AA-38F7-792C-E6E3F9E96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346" y="3094865"/>
            <a:ext cx="1286054" cy="362001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C304C1D-0343-5D2F-51FE-72717718D7EE}"/>
              </a:ext>
            </a:extLst>
          </p:cNvPr>
          <p:cNvSpPr/>
          <p:nvPr/>
        </p:nvSpPr>
        <p:spPr>
          <a:xfrm>
            <a:off x="5293404" y="3062506"/>
            <a:ext cx="1027611" cy="426720"/>
          </a:xfrm>
          <a:prstGeom prst="rightArrow">
            <a:avLst/>
          </a:prstGeom>
          <a:solidFill>
            <a:srgbClr val="FF0000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B1D9C7-3CF2-C4B6-CFBE-AE90198148C6}"/>
              </a:ext>
            </a:extLst>
          </p:cNvPr>
          <p:cNvSpPr/>
          <p:nvPr/>
        </p:nvSpPr>
        <p:spPr>
          <a:xfrm>
            <a:off x="6688183" y="3062506"/>
            <a:ext cx="505097" cy="42672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2E60DB-14DD-6180-BADD-6E0A507D0526}"/>
              </a:ext>
            </a:extLst>
          </p:cNvPr>
          <p:cNvSpPr txBox="1"/>
          <p:nvPr/>
        </p:nvSpPr>
        <p:spPr>
          <a:xfrm>
            <a:off x="6532837" y="3651120"/>
            <a:ext cx="4636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바이트 시퀀스를 의미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-&gt; </a:t>
            </a:r>
            <a:r>
              <a:rPr lang="en-US" altLang="ko-KR" dirty="0" err="1"/>
              <a:t>data.decode</a:t>
            </a:r>
            <a:r>
              <a:rPr lang="en-US" altLang="ko-KR" dirty="0"/>
              <a:t>(‘utf-8’) </a:t>
            </a:r>
            <a:r>
              <a:rPr lang="ko-KR" altLang="en-US" dirty="0"/>
              <a:t>을 통해 문자열로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변환 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698A05-10C2-2437-8918-700A59640A0C}"/>
              </a:ext>
            </a:extLst>
          </p:cNvPr>
          <p:cNvSpPr txBox="1"/>
          <p:nvPr/>
        </p:nvSpPr>
        <p:spPr>
          <a:xfrm>
            <a:off x="5477193" y="278708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59344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F42DD-2336-184D-A878-019691B1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open() </a:t>
            </a:r>
            <a:r>
              <a:rPr lang="ko-KR" altLang="en-US" dirty="0"/>
              <a:t>함수의 파일 열기 모드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3E3C592-F07C-DB73-522F-6CC3304DE71A}"/>
              </a:ext>
            </a:extLst>
          </p:cNvPr>
          <p:cNvSpPr/>
          <p:nvPr/>
        </p:nvSpPr>
        <p:spPr>
          <a:xfrm>
            <a:off x="226423" y="905691"/>
            <a:ext cx="1994263" cy="6008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r+ mode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91B084-B3E4-25D3-10EA-7C45F2C6F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485" y="2122915"/>
            <a:ext cx="2473717" cy="1125382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9BC566D-0FD9-6765-B29A-C9AED60FB45D}"/>
              </a:ext>
            </a:extLst>
          </p:cNvPr>
          <p:cNvSpPr/>
          <p:nvPr/>
        </p:nvSpPr>
        <p:spPr>
          <a:xfrm>
            <a:off x="5397907" y="2407041"/>
            <a:ext cx="1027611" cy="426720"/>
          </a:xfrm>
          <a:prstGeom prst="rightArrow">
            <a:avLst/>
          </a:prstGeom>
          <a:solidFill>
            <a:srgbClr val="FF0000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6DA79-9346-4638-BC5C-7251F58FC0BA}"/>
              </a:ext>
            </a:extLst>
          </p:cNvPr>
          <p:cNvSpPr txBox="1"/>
          <p:nvPr/>
        </p:nvSpPr>
        <p:spPr>
          <a:xfrm>
            <a:off x="5581696" y="21316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DE26E9-C2D6-3E78-3A4B-A6DBB5C39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012" y="2407041"/>
            <a:ext cx="1171739" cy="4763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FE1A17-4DD6-8A7E-E66C-C245FED2D0B5}"/>
              </a:ext>
            </a:extLst>
          </p:cNvPr>
          <p:cNvSpPr txBox="1"/>
          <p:nvPr/>
        </p:nvSpPr>
        <p:spPr>
          <a:xfrm>
            <a:off x="2166357" y="4809142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Hello</a:t>
            </a:r>
            <a:r>
              <a:rPr lang="ko-KR" altLang="en-US" dirty="0"/>
              <a:t> </a:t>
            </a:r>
            <a:r>
              <a:rPr lang="en-US" altLang="ko-KR" dirty="0"/>
              <a:t>world!</a:t>
            </a:r>
            <a:endParaRPr lang="ko-KR" altLang="en-US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7C248FD0-2F0F-CA4D-111E-79F0FF2E6ECE}"/>
              </a:ext>
            </a:extLst>
          </p:cNvPr>
          <p:cNvSpPr/>
          <p:nvPr/>
        </p:nvSpPr>
        <p:spPr>
          <a:xfrm>
            <a:off x="2072739" y="4540741"/>
            <a:ext cx="187235" cy="369332"/>
          </a:xfrm>
          <a:prstGeom prst="downArrow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6F89B3-2A38-7888-7AD4-59C8A588200A}"/>
              </a:ext>
            </a:extLst>
          </p:cNvPr>
          <p:cNvSpPr txBox="1"/>
          <p:nvPr/>
        </p:nvSpPr>
        <p:spPr>
          <a:xfrm>
            <a:off x="1349829" y="4029317"/>
            <a:ext cx="13805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파일을 열었을 때 </a:t>
            </a:r>
            <a:br>
              <a:rPr lang="en-US" altLang="ko-KR" sz="1100" b="1" dirty="0"/>
            </a:br>
            <a:r>
              <a:rPr lang="ko-KR" altLang="en-US" sz="1100" b="1" dirty="0"/>
              <a:t>마우스 포인터 지점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6412E3B-3CBA-F8B9-9009-8F2A8C1FD419}"/>
              </a:ext>
            </a:extLst>
          </p:cNvPr>
          <p:cNvSpPr/>
          <p:nvPr/>
        </p:nvSpPr>
        <p:spPr>
          <a:xfrm>
            <a:off x="2553482" y="5667341"/>
            <a:ext cx="353705" cy="353705"/>
          </a:xfrm>
          <a:prstGeom prst="ellipse">
            <a:avLst/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A324B02-7198-E020-2E29-4106FDD5EDB0}"/>
              </a:ext>
            </a:extLst>
          </p:cNvPr>
          <p:cNvSpPr/>
          <p:nvPr/>
        </p:nvSpPr>
        <p:spPr>
          <a:xfrm>
            <a:off x="4958580" y="5667340"/>
            <a:ext cx="353705" cy="353705"/>
          </a:xfrm>
          <a:prstGeom prst="ellipse">
            <a:avLst/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733E31-AB3F-9055-5BA8-EEE432D4E5F5}"/>
              </a:ext>
            </a:extLst>
          </p:cNvPr>
          <p:cNvSpPr txBox="1"/>
          <p:nvPr/>
        </p:nvSpPr>
        <p:spPr>
          <a:xfrm>
            <a:off x="4309726" y="480914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000000000ld!</a:t>
            </a:r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E487F8A6-76A2-7BE7-24C2-E271B9EE51CF}"/>
              </a:ext>
            </a:extLst>
          </p:cNvPr>
          <p:cNvSpPr/>
          <p:nvPr/>
        </p:nvSpPr>
        <p:spPr>
          <a:xfrm>
            <a:off x="5489685" y="4437872"/>
            <a:ext cx="187235" cy="369332"/>
          </a:xfrm>
          <a:prstGeom prst="downArrow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D2CD68-62E6-1236-82A1-15A43057E56A}"/>
              </a:ext>
            </a:extLst>
          </p:cNvPr>
          <p:cNvSpPr txBox="1"/>
          <p:nvPr/>
        </p:nvSpPr>
        <p:spPr>
          <a:xfrm>
            <a:off x="4865607" y="3983954"/>
            <a:ext cx="13805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파일 쓰기 후</a:t>
            </a:r>
            <a:br>
              <a:rPr lang="en-US" altLang="ko-KR" sz="1100" b="1" dirty="0"/>
            </a:br>
            <a:r>
              <a:rPr lang="ko-KR" altLang="en-US" sz="1100" b="1" dirty="0"/>
              <a:t>마우스 포인터 지점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754D464-3B41-5A51-3034-EF58AED2D8BA}"/>
              </a:ext>
            </a:extLst>
          </p:cNvPr>
          <p:cNvSpPr/>
          <p:nvPr/>
        </p:nvSpPr>
        <p:spPr>
          <a:xfrm>
            <a:off x="7263418" y="5667339"/>
            <a:ext cx="353705" cy="353705"/>
          </a:xfrm>
          <a:prstGeom prst="ellipse">
            <a:avLst/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2B482A-2D36-C898-A07A-0A5B41A5F650}"/>
              </a:ext>
            </a:extLst>
          </p:cNvPr>
          <p:cNvSpPr txBox="1"/>
          <p:nvPr/>
        </p:nvSpPr>
        <p:spPr>
          <a:xfrm>
            <a:off x="7244947" y="479536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ld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2CB39E-F5A0-0241-9792-9ADA2A0B30D8}"/>
              </a:ext>
            </a:extLst>
          </p:cNvPr>
          <p:cNvSpPr/>
          <p:nvPr/>
        </p:nvSpPr>
        <p:spPr>
          <a:xfrm>
            <a:off x="7148534" y="4697723"/>
            <a:ext cx="602726" cy="592183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58399C-FEC8-57FA-C5A0-98A37C3C37E0}"/>
              </a:ext>
            </a:extLst>
          </p:cNvPr>
          <p:cNvSpPr txBox="1"/>
          <p:nvPr/>
        </p:nvSpPr>
        <p:spPr>
          <a:xfrm>
            <a:off x="7872036" y="4711565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파일 쓰기 후</a:t>
            </a:r>
            <a:br>
              <a:rPr lang="en-US" altLang="ko-KR" sz="1400" b="1" dirty="0"/>
            </a:br>
            <a:r>
              <a:rPr lang="ko-KR" altLang="en-US" sz="1400" b="1" dirty="0"/>
              <a:t>마우스 포인터 지점부터 데이터 출력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D17FF25-2F1E-B81F-BD88-4922538BC50A}"/>
              </a:ext>
            </a:extLst>
          </p:cNvPr>
          <p:cNvCxnSpPr/>
          <p:nvPr/>
        </p:nvCxnSpPr>
        <p:spPr>
          <a:xfrm>
            <a:off x="3037214" y="5844192"/>
            <a:ext cx="1828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7098743-2790-6BCE-1221-8411C69920B9}"/>
              </a:ext>
            </a:extLst>
          </p:cNvPr>
          <p:cNvCxnSpPr/>
          <p:nvPr/>
        </p:nvCxnSpPr>
        <p:spPr>
          <a:xfrm>
            <a:off x="5363520" y="5844192"/>
            <a:ext cx="1828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736371"/>
      </p:ext>
    </p:extLst>
  </p:cSld>
  <p:clrMapOvr>
    <a:masterClrMapping/>
  </p:clrMapOvr>
</p:sld>
</file>

<file path=ppt/theme/theme1.xml><?xml version="1.0" encoding="utf-8"?>
<a:theme xmlns:a="http://schemas.openxmlformats.org/drawingml/2006/main" name="netdb_ppt_theme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>
          <a:solidFill>
            <a:srgbClr val="FF0000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tdb_ppt_theme" id="{90EE0B74-EBC3-41ED-B766-84FB5C3EEE83}" vid="{3ECB9766-FC19-4C63-9FC6-C6D92D63AFF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netdb_ppt_theme</Template>
  <TotalTime>7303</TotalTime>
  <Pages>13</Pages>
  <Words>653</Words>
  <Characters>0</Characters>
  <Application>Microsoft Office PowerPoint</Application>
  <DocSecurity>0</DocSecurity>
  <PresentationFormat>와이드스크린</PresentationFormat>
  <Lines>0</Lines>
  <Paragraphs>102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HY견고딕</vt:lpstr>
      <vt:lpstr>HY중고딕</vt:lpstr>
      <vt:lpstr>굴림</vt:lpstr>
      <vt:lpstr>맑은 고딕</vt:lpstr>
      <vt:lpstr>Arial</vt:lpstr>
      <vt:lpstr>Bell MT</vt:lpstr>
      <vt:lpstr>Wingdings</vt:lpstr>
      <vt:lpstr>netdb_ppt_theme</vt:lpstr>
      <vt:lpstr>디자인 사용자 지정</vt:lpstr>
      <vt:lpstr>1_디자인 사용자 지정</vt:lpstr>
      <vt:lpstr>파일 입출력 추가 자료</vt:lpstr>
      <vt:lpstr>목차</vt:lpstr>
      <vt:lpstr>open() 함수의 파일 열기 모드</vt:lpstr>
      <vt:lpstr>open() 함수의 파일 열기 모드</vt:lpstr>
      <vt:lpstr>open() 함수의 파일 열기 모드</vt:lpstr>
      <vt:lpstr>open() 함수의 파일 열기 모드</vt:lpstr>
      <vt:lpstr>open() 함수의 파일 열기 모드</vt:lpstr>
      <vt:lpstr>open() 함수의 파일 열기 모드</vt:lpstr>
      <vt:lpstr>open() 함수의 파일 열기 모드</vt:lpstr>
      <vt:lpstr>open() 함수의 파일 열기 모드</vt:lpstr>
      <vt:lpstr>open() 함수의 파일 열기 모드</vt:lpstr>
      <vt:lpstr>open() 함수의 파일 열기 모드</vt:lpstr>
      <vt:lpstr>open() 함수의 파일 열기 모드</vt:lpstr>
      <vt:lpstr>여러 개의 프로세스에서의 파일 동시 작업</vt:lpstr>
      <vt:lpstr>함수 매개변수에서의*args와 **kwargs 순서 </vt:lpstr>
      <vt:lpstr>함수 매개변수에서의*args와 **kwargs 순서 </vt:lpstr>
      <vt:lpstr>딕셔너리 변수를 **kwargs에 넣는 방법 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종훈</dc:creator>
  <cp:lastModifiedBy>오상우</cp:lastModifiedBy>
  <cp:revision>49</cp:revision>
  <dcterms:modified xsi:type="dcterms:W3CDTF">2024-06-20T09:55:13Z</dcterms:modified>
  <cp:version>9.103.103.45589</cp:version>
</cp:coreProperties>
</file>