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handoutMasterIdLst>
    <p:handoutMasterId r:id="rId40"/>
  </p:handoutMasterIdLst>
  <p:sldIdLst>
    <p:sldId id="332" r:id="rId5"/>
    <p:sldId id="262" r:id="rId6"/>
    <p:sldId id="263" r:id="rId7"/>
    <p:sldId id="338" r:id="rId8"/>
    <p:sldId id="333" r:id="rId9"/>
    <p:sldId id="334" r:id="rId10"/>
    <p:sldId id="355" r:id="rId11"/>
    <p:sldId id="335" r:id="rId12"/>
    <p:sldId id="353" r:id="rId13"/>
    <p:sldId id="336" r:id="rId14"/>
    <p:sldId id="337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63" r:id="rId23"/>
    <p:sldId id="358" r:id="rId24"/>
    <p:sldId id="359" r:id="rId25"/>
    <p:sldId id="346" r:id="rId26"/>
    <p:sldId id="349" r:id="rId27"/>
    <p:sldId id="350" r:id="rId28"/>
    <p:sldId id="351" r:id="rId29"/>
    <p:sldId id="352" r:id="rId30"/>
    <p:sldId id="361" r:id="rId31"/>
    <p:sldId id="360" r:id="rId32"/>
    <p:sldId id="362" r:id="rId33"/>
    <p:sldId id="364" r:id="rId34"/>
    <p:sldId id="366" r:id="rId35"/>
    <p:sldId id="367" r:id="rId36"/>
    <p:sldId id="365" r:id="rId37"/>
    <p:sldId id="25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 autoAdjust="0"/>
    <p:restoredTop sz="82690" autoAdjust="0"/>
  </p:normalViewPr>
  <p:slideViewPr>
    <p:cSldViewPr snapToGrid="0">
      <p:cViewPr varScale="1">
        <p:scale>
          <a:sx n="89" d="100"/>
          <a:sy n="89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2312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r>
              <a:rPr lang="ko-KR" altLang="en-US" dirty="0"/>
              <a:t> 함수는 여러 개의 데이터로부터 일부의 데이터만 추려낼 때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개의 데이터를 담고 있는 리스트나 </a:t>
            </a:r>
            <a:r>
              <a:rPr lang="ko-KR" altLang="en-US" dirty="0" err="1"/>
              <a:t>튜플을</a:t>
            </a:r>
            <a:r>
              <a:rPr lang="ko-KR" altLang="en-US" dirty="0"/>
              <a:t> 대상으로 주소 사용되며 첫 번째 인수로 함수</a:t>
            </a:r>
            <a:r>
              <a:rPr lang="en-US" altLang="ko-KR" dirty="0"/>
              <a:t>, </a:t>
            </a:r>
            <a:r>
              <a:rPr lang="ko-KR" altLang="en-US" dirty="0"/>
              <a:t>두 번째 인수로 함수에 차례로 들어갈 반복 가능한 데이터를 받아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보면 첫 번째 코드는 </a:t>
            </a:r>
            <a:r>
              <a:rPr lang="en-US" altLang="ko-KR" dirty="0"/>
              <a:t>result</a:t>
            </a:r>
            <a:r>
              <a:rPr lang="ko-KR" altLang="en-US" dirty="0"/>
              <a:t>라는 리스트에 조건에 맞는 원소들을 추가하여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Filter </a:t>
            </a:r>
            <a:r>
              <a:rPr lang="ko-KR" altLang="en-US" dirty="0"/>
              <a:t>함수를 사용하면 보다 적은 코드로 조건에 맞는 원소들을 출력할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lambda </a:t>
            </a:r>
            <a:r>
              <a:rPr lang="ko-KR" altLang="en-US" dirty="0"/>
              <a:t>함수를 사용하여 더 간단한 코드를 만들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4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Hex: hexadecimal</a:t>
            </a:r>
          </a:p>
          <a:p>
            <a:r>
              <a:rPr lang="ko-KR" altLang="en-US" dirty="0" err="1"/>
              <a:t>헥사데미컬</a:t>
            </a:r>
            <a:r>
              <a:rPr lang="ko-KR" altLang="en-US" dirty="0"/>
              <a:t> 함수는 </a:t>
            </a:r>
            <a:r>
              <a:rPr lang="en-US" altLang="ko-KR" dirty="0"/>
              <a:t>10</a:t>
            </a:r>
            <a:r>
              <a:rPr lang="ko-KR" altLang="en-US" dirty="0"/>
              <a:t>진수 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진수 문자열로 변환하여 </a:t>
            </a:r>
            <a:r>
              <a:rPr lang="ko-KR" altLang="en-US" dirty="0" err="1"/>
              <a:t>리턴하는</a:t>
            </a:r>
            <a:r>
              <a:rPr lang="ko-KR" altLang="en-US" dirty="0"/>
              <a:t> 함수입니다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 </a:t>
            </a:r>
            <a:r>
              <a:rPr lang="ko-KR" altLang="en-US" dirty="0"/>
              <a:t>함수는 객체를 </a:t>
            </a:r>
            <a:r>
              <a:rPr lang="ko-KR" altLang="en-US" dirty="0" err="1"/>
              <a:t>입력받아</a:t>
            </a:r>
            <a:r>
              <a:rPr lang="ko-KR" altLang="en-US" dirty="0"/>
              <a:t> 객체의 고유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3</a:t>
            </a:r>
            <a:r>
              <a:rPr lang="ko-KR" altLang="en-US" dirty="0"/>
              <a:t>의 주소를 </a:t>
            </a:r>
            <a:r>
              <a:rPr lang="en-US" altLang="ko-KR" dirty="0"/>
              <a:t>a</a:t>
            </a:r>
            <a:r>
              <a:rPr lang="ko-KR" altLang="en-US" dirty="0"/>
              <a:t> 변수에 저장하면 </a:t>
            </a:r>
            <a:r>
              <a:rPr lang="en-US" altLang="ko-KR" dirty="0"/>
              <a:t>a </a:t>
            </a:r>
            <a:r>
              <a:rPr lang="ko-KR" altLang="en-US" dirty="0"/>
              <a:t>변수의 주소에도 </a:t>
            </a:r>
            <a:r>
              <a:rPr lang="en-US" altLang="ko-KR" dirty="0"/>
              <a:t>3</a:t>
            </a:r>
            <a:r>
              <a:rPr lang="ko-KR" altLang="en-US" dirty="0"/>
              <a:t>의 변수가 출력되며 </a:t>
            </a:r>
            <a:r>
              <a:rPr lang="en-US" altLang="ko-KR" dirty="0"/>
              <a:t>b </a:t>
            </a:r>
            <a:r>
              <a:rPr lang="ko-KR" altLang="en-US" dirty="0"/>
              <a:t>변수에 </a:t>
            </a:r>
            <a:r>
              <a:rPr lang="en-US" altLang="ko-KR" dirty="0"/>
              <a:t>a </a:t>
            </a:r>
            <a:r>
              <a:rPr lang="ko-KR" altLang="en-US" dirty="0" err="1"/>
              <a:t>변수값을</a:t>
            </a:r>
            <a:r>
              <a:rPr lang="ko-KR" altLang="en-US" dirty="0"/>
              <a:t> 저장하면 </a:t>
            </a:r>
            <a:r>
              <a:rPr lang="en-US" altLang="ko-KR" dirty="0"/>
              <a:t>b </a:t>
            </a:r>
            <a:r>
              <a:rPr lang="ko-KR" altLang="en-US" dirty="0"/>
              <a:t>주소에도 동일한 </a:t>
            </a:r>
            <a:r>
              <a:rPr lang="ko-KR" altLang="en-US" dirty="0" err="1"/>
              <a:t>주소값이</a:t>
            </a:r>
            <a:r>
              <a:rPr lang="ko-KR" altLang="en-US" dirty="0"/>
              <a:t> 출력되게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8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함수는 사용자의 입력을 받는 함수로 입력 문자로 문자열을 출력하면 그 문자열은 프롬프트가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</a:t>
            </a:r>
            <a:r>
              <a:rPr lang="ko-KR" altLang="en-US" dirty="0"/>
              <a:t> 함수를 사용하게 되면 프롬프트 창이 나타나게 되는데 이 프롬프트 창에 문자를 입력하면 입력한 문자가 변수에 저장되는 것을 보실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09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 </a:t>
            </a:r>
            <a:r>
              <a:rPr lang="ko-KR" altLang="en-US" dirty="0"/>
              <a:t>함수는 문자열 형태의 숫자나 소수점이 있는 숫자를 정수로 </a:t>
            </a:r>
            <a:r>
              <a:rPr lang="ko-KR" altLang="en-US" dirty="0" err="1"/>
              <a:t>리턴하는</a:t>
            </a:r>
            <a:r>
              <a:rPr lang="ko-KR" altLang="en-US" dirty="0"/>
              <a:t> 함수입니다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 </a:t>
            </a:r>
            <a:r>
              <a:rPr lang="ko-KR" altLang="en-US" dirty="0"/>
              <a:t>함수에 정수 </a:t>
            </a:r>
            <a:r>
              <a:rPr lang="ko-KR" altLang="en-US" dirty="0" err="1"/>
              <a:t>입력시</a:t>
            </a:r>
            <a:r>
              <a:rPr lang="ko-KR" altLang="en-US" dirty="0"/>
              <a:t> 그대로 </a:t>
            </a:r>
            <a:r>
              <a:rPr lang="ko-KR" altLang="en-US" dirty="0" err="1"/>
              <a:t>리턴하게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함수에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radix</a:t>
            </a:r>
            <a:r>
              <a:rPr lang="ko-KR" altLang="en-US" dirty="0"/>
              <a:t>를 넣게 되면 </a:t>
            </a:r>
            <a:r>
              <a:rPr lang="en-US" altLang="ko-KR" dirty="0"/>
              <a:t>radix </a:t>
            </a:r>
            <a:r>
              <a:rPr lang="ko-KR" altLang="en-US" dirty="0"/>
              <a:t>진수로 표현한 문자열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10</a:t>
            </a:r>
            <a:r>
              <a:rPr lang="ko-KR" altLang="en-US" dirty="0"/>
              <a:t>진수로 변환하여 </a:t>
            </a:r>
            <a:r>
              <a:rPr lang="ko-KR" altLang="en-US" dirty="0" err="1"/>
              <a:t>리턴합니다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진수로 표현된 </a:t>
            </a:r>
            <a:r>
              <a:rPr lang="en-US" altLang="ko-KR" dirty="0"/>
              <a:t>11</a:t>
            </a:r>
            <a:r>
              <a:rPr lang="ko-KR" altLang="en-US" dirty="0"/>
              <a:t>을 </a:t>
            </a:r>
            <a:r>
              <a:rPr lang="en-US" altLang="ko-KR" dirty="0"/>
              <a:t>int </a:t>
            </a:r>
            <a:r>
              <a:rPr lang="ko-KR" altLang="en-US" dirty="0"/>
              <a:t>함수에 넣게 되면 </a:t>
            </a:r>
            <a:r>
              <a:rPr lang="en-US" altLang="ko-KR" dirty="0"/>
              <a:t>3</a:t>
            </a:r>
            <a:r>
              <a:rPr lang="ko-KR" altLang="en-US" dirty="0"/>
              <a:t>이라는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78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Inistance</a:t>
            </a:r>
            <a:r>
              <a:rPr lang="en-US" altLang="ko-KR" dirty="0"/>
              <a:t> </a:t>
            </a:r>
            <a:r>
              <a:rPr lang="ko-KR" altLang="en-US" dirty="0"/>
              <a:t>함수는 첫 번째 인수로 객체</a:t>
            </a:r>
            <a:r>
              <a:rPr lang="en-US" altLang="ko-KR" dirty="0"/>
              <a:t>, </a:t>
            </a:r>
            <a:r>
              <a:rPr lang="ko-KR" altLang="en-US" dirty="0"/>
              <a:t>두 번째 인수로 클래스를 받으며 입력으로 받은 객체가 </a:t>
            </a:r>
            <a:r>
              <a:rPr lang="en-US" altLang="ko-KR" dirty="0"/>
              <a:t>class</a:t>
            </a:r>
            <a:r>
              <a:rPr lang="ko-KR" altLang="en-US" dirty="0"/>
              <a:t>의 인스턴스인지를 판단하여 참이면 </a:t>
            </a:r>
            <a:r>
              <a:rPr lang="en-US" altLang="ko-KR" dirty="0"/>
              <a:t>True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거짓이면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라는 변수에 </a:t>
            </a:r>
            <a:r>
              <a:rPr lang="en-US" altLang="ko-KR" dirty="0"/>
              <a:t>Person</a:t>
            </a:r>
            <a:r>
              <a:rPr lang="ko-KR" altLang="en-US" dirty="0"/>
              <a:t>이라는 클래스를 저장 후 </a:t>
            </a:r>
            <a:r>
              <a:rPr lang="en-US" altLang="ko-KR" dirty="0" err="1"/>
              <a:t>isinstance</a:t>
            </a:r>
            <a:r>
              <a:rPr lang="en-US" altLang="ko-KR" dirty="0"/>
              <a:t> </a:t>
            </a:r>
            <a:r>
              <a:rPr lang="ko-KR" altLang="en-US" dirty="0"/>
              <a:t>함수에 </a:t>
            </a:r>
            <a:r>
              <a:rPr lang="en-US" altLang="ko-KR" dirty="0"/>
              <a:t>a</a:t>
            </a:r>
            <a:r>
              <a:rPr lang="ko-KR" altLang="en-US" dirty="0"/>
              <a:t>와</a:t>
            </a:r>
            <a:r>
              <a:rPr lang="en-US" altLang="ko-KR" dirty="0"/>
              <a:t> Person</a:t>
            </a:r>
            <a:r>
              <a:rPr lang="ko-KR" altLang="en-US" dirty="0"/>
              <a:t>을 넣게 되면 </a:t>
            </a:r>
            <a:r>
              <a:rPr lang="en-US" altLang="ko-KR" dirty="0"/>
              <a:t>True</a:t>
            </a:r>
            <a:r>
              <a:rPr lang="ko-KR" altLang="en-US" dirty="0"/>
              <a:t>를 반환하고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Person</a:t>
            </a:r>
            <a:r>
              <a:rPr lang="ko-KR" altLang="en-US" dirty="0"/>
              <a:t> 클래스를 저장하지 않았기 때문에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리턴합니다</a:t>
            </a:r>
            <a:endParaRPr lang="en-US" altLang="ko-KR" dirty="0"/>
          </a:p>
          <a:p>
            <a:r>
              <a:rPr lang="en-US" altLang="ko-KR" dirty="0"/>
              <a:t>Length</a:t>
            </a:r>
            <a:r>
              <a:rPr lang="ko-KR" altLang="en-US" dirty="0"/>
              <a:t> 함수는 </a:t>
            </a:r>
            <a:r>
              <a:rPr lang="ko-KR" altLang="en-US" dirty="0" err="1"/>
              <a:t>입력값의</a:t>
            </a:r>
            <a:r>
              <a:rPr lang="ko-KR" altLang="en-US" dirty="0"/>
              <a:t> 길이를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92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함수는 반복 가능한 데이터를 </a:t>
            </a:r>
            <a:r>
              <a:rPr lang="ko-KR" altLang="en-US" dirty="0" err="1"/>
              <a:t>입력받아</a:t>
            </a:r>
            <a:r>
              <a:rPr lang="ko-KR" altLang="en-US" dirty="0"/>
              <a:t> 리스트로 만들어 반환하는 함수입니다</a:t>
            </a:r>
            <a:endParaRPr lang="en-US" altLang="ko-KR" dirty="0"/>
          </a:p>
          <a:p>
            <a:r>
              <a:rPr lang="en-US" altLang="ko-KR" dirty="0"/>
              <a:t>List</a:t>
            </a:r>
            <a:r>
              <a:rPr lang="ko-KR" altLang="en-US" dirty="0"/>
              <a:t> 함수에 </a:t>
            </a:r>
            <a:r>
              <a:rPr lang="en-US" altLang="ko-KR" dirty="0"/>
              <a:t>list</a:t>
            </a:r>
            <a:r>
              <a:rPr lang="ko-KR" altLang="en-US" dirty="0"/>
              <a:t>를 입력 시 동일한 리스트를 복사하여 반환합니다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1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Map </a:t>
            </a:r>
            <a:r>
              <a:rPr lang="ko-KR" altLang="en-US" dirty="0"/>
              <a:t>함수는 함수 </a:t>
            </a:r>
            <a:r>
              <a:rPr lang="en-US" altLang="ko-KR" dirty="0"/>
              <a:t>f</a:t>
            </a:r>
            <a:r>
              <a:rPr lang="ko-KR" altLang="en-US" dirty="0"/>
              <a:t>와 반복가능한 데이터를 입력으로 받아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데이터의 각 요소에 함수 </a:t>
            </a:r>
            <a:r>
              <a:rPr lang="en-US" altLang="ko-KR" dirty="0"/>
              <a:t>f</a:t>
            </a:r>
            <a:r>
              <a:rPr lang="ko-KR" altLang="en-US" dirty="0"/>
              <a:t>를 적용한 결과를 </a:t>
            </a:r>
            <a:r>
              <a:rPr lang="ko-KR" altLang="en-US" dirty="0" err="1"/>
              <a:t>리턴합니다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980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Max </a:t>
            </a:r>
            <a:r>
              <a:rPr lang="ko-KR" altLang="en-US" dirty="0"/>
              <a:t>함수는 인수로 반복 가능한 데이터를 </a:t>
            </a:r>
            <a:r>
              <a:rPr lang="ko-KR" altLang="en-US" dirty="0" err="1"/>
              <a:t>입력받아</a:t>
            </a:r>
            <a:r>
              <a:rPr lang="ko-KR" altLang="en-US" dirty="0"/>
              <a:t> 그 최댓값을 </a:t>
            </a:r>
            <a:r>
              <a:rPr lang="ko-KR" altLang="en-US" dirty="0" err="1"/>
              <a:t>리턴합니다</a:t>
            </a:r>
            <a:endParaRPr lang="en-US" altLang="ko-KR" dirty="0"/>
          </a:p>
          <a:p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이 담겨 있는 리스트에서는 최댓값 </a:t>
            </a:r>
            <a:r>
              <a:rPr lang="en-US" altLang="ko-KR" dirty="0"/>
              <a:t>3</a:t>
            </a:r>
            <a:r>
              <a:rPr lang="ko-KR" altLang="en-US" dirty="0"/>
              <a:t>이 반환이 되고 </a:t>
            </a:r>
            <a:r>
              <a:rPr lang="en-US" altLang="ko-KR" dirty="0"/>
              <a:t>python</a:t>
            </a:r>
            <a:r>
              <a:rPr lang="ko-KR" altLang="en-US" dirty="0"/>
              <a:t>이라는 문자열에서는 가장 마지막에 위치한 </a:t>
            </a:r>
            <a:r>
              <a:rPr lang="en-US" altLang="ko-KR" dirty="0"/>
              <a:t>y</a:t>
            </a:r>
            <a:r>
              <a:rPr lang="ko-KR" altLang="en-US" dirty="0"/>
              <a:t>가 출력됩니다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Max </a:t>
            </a:r>
            <a:r>
              <a:rPr lang="ko-KR" altLang="en-US" dirty="0"/>
              <a:t>함수는 인수로 반복 가능한 데이터를 </a:t>
            </a:r>
            <a:r>
              <a:rPr lang="ko-KR" altLang="en-US" dirty="0" err="1"/>
              <a:t>입력받아</a:t>
            </a:r>
            <a:r>
              <a:rPr lang="ko-KR" altLang="en-US" dirty="0"/>
              <a:t> 그 최소값을 </a:t>
            </a:r>
            <a:r>
              <a:rPr lang="ko-KR" altLang="en-US" dirty="0" err="1"/>
              <a:t>리턴합니다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이 담겨 있는 리스트에서는 최소값 </a:t>
            </a:r>
            <a:r>
              <a:rPr lang="en-US" altLang="ko-KR" dirty="0"/>
              <a:t>1</a:t>
            </a:r>
            <a:r>
              <a:rPr lang="ko-KR" altLang="en-US" dirty="0"/>
              <a:t>이 반환이 되고 </a:t>
            </a:r>
            <a:r>
              <a:rPr lang="en-US" altLang="ko-KR" dirty="0"/>
              <a:t>python</a:t>
            </a:r>
            <a:r>
              <a:rPr lang="ko-KR" altLang="en-US" dirty="0"/>
              <a:t>이라는 문자열에서는 가장 처음에 위치한 </a:t>
            </a:r>
            <a:r>
              <a:rPr lang="en-US" altLang="ko-KR" dirty="0"/>
              <a:t>h</a:t>
            </a:r>
            <a:r>
              <a:rPr lang="ko-KR" altLang="en-US" dirty="0"/>
              <a:t>가 출력됩니다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36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Oct: octal</a:t>
            </a:r>
          </a:p>
          <a:p>
            <a:r>
              <a:rPr lang="ko-KR" altLang="en-US" dirty="0" err="1"/>
              <a:t>옥탈</a:t>
            </a:r>
            <a:r>
              <a:rPr lang="en-US" altLang="ko-KR" dirty="0"/>
              <a:t> </a:t>
            </a:r>
            <a:r>
              <a:rPr lang="ko-KR" altLang="en-US" dirty="0"/>
              <a:t>함수는 정수를 </a:t>
            </a:r>
            <a:r>
              <a:rPr lang="en-US" altLang="ko-KR" dirty="0"/>
              <a:t>8</a:t>
            </a:r>
            <a:r>
              <a:rPr lang="ko-KR" altLang="en-US" dirty="0"/>
              <a:t>진수 문자열로 바꾸어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Open</a:t>
            </a:r>
            <a:r>
              <a:rPr lang="ko-KR" altLang="en-US" dirty="0"/>
              <a:t> 함수는 파일 이름과 읽기 방법을 </a:t>
            </a:r>
            <a:r>
              <a:rPr lang="ko-KR" altLang="en-US" dirty="0" err="1"/>
              <a:t>입력받아</a:t>
            </a:r>
            <a:r>
              <a:rPr lang="ko-KR" altLang="en-US" dirty="0"/>
              <a:t> 파일 객체를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File</a:t>
            </a:r>
            <a:r>
              <a:rPr lang="ko-KR" altLang="en-US" dirty="0"/>
              <a:t>은 열고자 하는 파일의 경로와 이름을 의미하며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 dirty="0"/>
              <a:t>는 파일을 열 때 사용할 모드입니다</a:t>
            </a:r>
            <a:r>
              <a:rPr lang="en-US" altLang="ko-KR" dirty="0"/>
              <a:t>. Buffering</a:t>
            </a:r>
            <a:r>
              <a:rPr lang="ko-KR" altLang="en-US" dirty="0"/>
              <a:t>은 </a:t>
            </a:r>
            <a:r>
              <a:rPr lang="ko-KR" altLang="en-US" dirty="0" err="1"/>
              <a:t>버퍼링</a:t>
            </a:r>
            <a:r>
              <a:rPr lang="ko-KR" altLang="en-US" dirty="0"/>
              <a:t> 정책 설정을 할 수 있고 기본값은 </a:t>
            </a:r>
            <a:r>
              <a:rPr lang="en-US" altLang="ko-KR" dirty="0"/>
              <a:t>-1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Encoding</a:t>
            </a:r>
            <a:r>
              <a:rPr lang="ko-KR" altLang="en-US" dirty="0"/>
              <a:t>은 파일을 읽거나 쓸 때 사용할 인코딩을 설정하는 기능이고 글자가 정확히 인식되지 못하고 깨지는 현상을 방지합니다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None</a:t>
            </a:r>
            <a:r>
              <a:rPr lang="ko-KR" altLang="en-US" dirty="0"/>
              <a:t>으로 설정이 되며 주로 사용되는 방식은 </a:t>
            </a:r>
            <a:r>
              <a:rPr lang="en-US" altLang="ko-KR" dirty="0" err="1"/>
              <a:t>utf</a:t>
            </a:r>
            <a:r>
              <a:rPr lang="en-US" altLang="ko-KR" dirty="0"/>
              <a:t>-8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Errors</a:t>
            </a:r>
            <a:r>
              <a:rPr lang="ko-KR" altLang="en-US" dirty="0"/>
              <a:t>는 인코딩 및 디코딩 오류를 어떻게 처리할 지 방식을 결정하며 </a:t>
            </a:r>
            <a:r>
              <a:rPr lang="en-US" altLang="ko-KR" dirty="0"/>
              <a:t>newline</a:t>
            </a:r>
            <a:r>
              <a:rPr lang="ko-KR" altLang="en-US" dirty="0"/>
              <a:t>은 </a:t>
            </a:r>
            <a:r>
              <a:rPr lang="ko-KR" altLang="en-US" dirty="0" err="1"/>
              <a:t>개행</a:t>
            </a:r>
            <a:r>
              <a:rPr lang="ko-KR" altLang="en-US" dirty="0"/>
              <a:t> 문자를 어떻게 처리할지 결정합니다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5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Oct: octal</a:t>
            </a:r>
          </a:p>
          <a:p>
            <a:r>
              <a:rPr lang="ko-KR" altLang="en-US" dirty="0" err="1"/>
              <a:t>옥탈</a:t>
            </a:r>
            <a:r>
              <a:rPr lang="en-US" altLang="ko-KR" dirty="0"/>
              <a:t> </a:t>
            </a:r>
            <a:r>
              <a:rPr lang="ko-KR" altLang="en-US" dirty="0"/>
              <a:t>함수는 정수를 </a:t>
            </a:r>
            <a:r>
              <a:rPr lang="en-US" altLang="ko-KR" dirty="0"/>
              <a:t>8</a:t>
            </a:r>
            <a:r>
              <a:rPr lang="ko-KR" altLang="en-US" dirty="0"/>
              <a:t>진수 문자열로 바꾸어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Open</a:t>
            </a:r>
            <a:r>
              <a:rPr lang="ko-KR" altLang="en-US" dirty="0"/>
              <a:t> 함수는 파일 이름과 읽기 방법을 </a:t>
            </a:r>
            <a:r>
              <a:rPr lang="ko-KR" altLang="en-US" dirty="0" err="1"/>
              <a:t>입력받아</a:t>
            </a:r>
            <a:r>
              <a:rPr lang="ko-KR" altLang="en-US" dirty="0"/>
              <a:t> 파일 객체를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File</a:t>
            </a:r>
            <a:r>
              <a:rPr lang="ko-KR" altLang="en-US" dirty="0"/>
              <a:t>은 열고자 하는 파일의 경로와 이름을 의미하며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 dirty="0"/>
              <a:t>는 파일을 열 때 사용할 모드입니다</a:t>
            </a:r>
            <a:r>
              <a:rPr lang="en-US" altLang="ko-KR" dirty="0"/>
              <a:t>. Buffering</a:t>
            </a:r>
            <a:r>
              <a:rPr lang="ko-KR" altLang="en-US" dirty="0"/>
              <a:t>은 </a:t>
            </a:r>
            <a:r>
              <a:rPr lang="ko-KR" altLang="en-US" dirty="0" err="1"/>
              <a:t>버퍼링</a:t>
            </a:r>
            <a:r>
              <a:rPr lang="ko-KR" altLang="en-US" dirty="0"/>
              <a:t> 정책 설정을 할 수 있고 기본값은 </a:t>
            </a:r>
            <a:r>
              <a:rPr lang="en-US" altLang="ko-KR" dirty="0"/>
              <a:t>-1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Encoding</a:t>
            </a:r>
            <a:r>
              <a:rPr lang="ko-KR" altLang="en-US" dirty="0"/>
              <a:t>은 파일을 읽거나 쓸 때 사용할 인코딩을 설정하는 기능이고 글자가 정확히 인식되지 못하고 깨지는 현상을 방지합니다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None</a:t>
            </a:r>
            <a:r>
              <a:rPr lang="ko-KR" altLang="en-US" dirty="0"/>
              <a:t>으로 설정이 되며 주로 사용되는 방식은 </a:t>
            </a:r>
            <a:r>
              <a:rPr lang="en-US" altLang="ko-KR" dirty="0" err="1"/>
              <a:t>utf</a:t>
            </a:r>
            <a:r>
              <a:rPr lang="en-US" altLang="ko-KR" dirty="0"/>
              <a:t>-8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Errors</a:t>
            </a:r>
            <a:r>
              <a:rPr lang="ko-KR" altLang="en-US" dirty="0"/>
              <a:t>는 인코딩 및 디코딩 오류를 어떻게 처리할 지 방식을 결정하며 </a:t>
            </a:r>
            <a:r>
              <a:rPr lang="en-US" altLang="ko-KR" dirty="0"/>
              <a:t>newline</a:t>
            </a:r>
            <a:r>
              <a:rPr lang="ko-KR" altLang="en-US" dirty="0"/>
              <a:t>은 </a:t>
            </a:r>
            <a:r>
              <a:rPr lang="ko-KR" altLang="en-US" dirty="0" err="1"/>
              <a:t>개행</a:t>
            </a:r>
            <a:r>
              <a:rPr lang="ko-KR" altLang="en-US" dirty="0"/>
              <a:t> 문자를 어떻게 처리할지 결정합니다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60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50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Open </a:t>
            </a:r>
            <a:r>
              <a:rPr lang="ko-KR" altLang="en-US" dirty="0"/>
              <a:t>내장 함수를 사용할 때 </a:t>
            </a:r>
            <a:r>
              <a:rPr lang="en-US" altLang="ko-KR" dirty="0" err="1"/>
              <a:t>file.close</a:t>
            </a:r>
            <a:r>
              <a:rPr lang="ko-KR" altLang="en-US" dirty="0"/>
              <a:t>를 사용하는 것을 권장하는데 파일을 닫지 않으면 리소스 누수 발생 가능성이 있기 때문에 다른 프로세스가 파일에 접근하는 것을 방해하는 기능이 있어</a:t>
            </a:r>
            <a:endParaRPr lang="en-US" altLang="ko-KR" dirty="0"/>
          </a:p>
          <a:p>
            <a:r>
              <a:rPr lang="ko-KR" altLang="en-US" dirty="0"/>
              <a:t>사용을 권장합니다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다음으로는 읽기 </a:t>
            </a:r>
            <a:r>
              <a:rPr lang="ko-KR" altLang="en-US" dirty="0" err="1"/>
              <a:t>모드별</a:t>
            </a:r>
            <a:r>
              <a:rPr lang="ko-KR" altLang="en-US" dirty="0"/>
              <a:t> 예시를 설명하겠습니다</a:t>
            </a:r>
            <a:r>
              <a:rPr lang="en-US" altLang="ko-KR" dirty="0"/>
              <a:t>. R</a:t>
            </a:r>
            <a:r>
              <a:rPr lang="ko-KR" altLang="en-US" dirty="0"/>
              <a:t>모드는 읽기 모드로 파일이 있는 경로에 접근한 후 파일의 내용을 읽는 기능입니다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</a:t>
            </a:r>
            <a:r>
              <a:rPr lang="ko-KR" altLang="en-US" dirty="0"/>
              <a:t> 모드는 파일 경로에 접근해서 쓰기 모드로 파일을 여는 기능으로 </a:t>
            </a:r>
            <a:r>
              <a:rPr lang="en-US" altLang="ko-KR" dirty="0" err="1"/>
              <a:t>file.write</a:t>
            </a:r>
            <a:r>
              <a:rPr lang="ko-KR" altLang="en-US" dirty="0"/>
              <a:t>를 이용하여 파일에 원하는 내용을 입력하면 파일 내용이 바뀌는 것을 알 수 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48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모드는 </a:t>
            </a:r>
            <a:r>
              <a:rPr lang="en-US" altLang="ko-KR" dirty="0"/>
              <a:t>w </a:t>
            </a:r>
            <a:r>
              <a:rPr lang="ko-KR" altLang="en-US" dirty="0"/>
              <a:t>모드와 같이 쓰기 내용이라는 공통점이 있지만 차이점으로는 이어쓰기가 가능하다는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 </a:t>
            </a:r>
            <a:r>
              <a:rPr lang="ko-KR" altLang="en-US" dirty="0"/>
              <a:t>모드는 파일에 있는 내용을 바이너리 모드로 여는 기능을 수행합니다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49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Ord: ordinal</a:t>
            </a:r>
          </a:p>
          <a:p>
            <a:r>
              <a:rPr lang="en-US" altLang="ko-KR" dirty="0"/>
              <a:t>Pow: power</a:t>
            </a:r>
          </a:p>
          <a:p>
            <a:r>
              <a:rPr lang="en-US" altLang="ko-KR" dirty="0"/>
              <a:t>Ordinal</a:t>
            </a:r>
            <a:r>
              <a:rPr lang="ko-KR" altLang="en-US" dirty="0"/>
              <a:t> 함수는 문자의 유니코드 숫자 값을 </a:t>
            </a:r>
            <a:r>
              <a:rPr lang="ko-KR" altLang="en-US" dirty="0" err="1"/>
              <a:t>리턴하는</a:t>
            </a:r>
            <a:r>
              <a:rPr lang="ko-KR" altLang="en-US" dirty="0"/>
              <a:t> 함수입니다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Power </a:t>
            </a:r>
            <a:r>
              <a:rPr lang="ko-KR" altLang="en-US" dirty="0"/>
              <a:t>함수는 인수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y</a:t>
            </a:r>
            <a:r>
              <a:rPr lang="ko-KR" altLang="en-US" dirty="0"/>
              <a:t>번 제곱한 결과값을 </a:t>
            </a:r>
            <a:r>
              <a:rPr lang="ko-KR" altLang="en-US" dirty="0" err="1"/>
              <a:t>리턴하는</a:t>
            </a:r>
            <a:r>
              <a:rPr lang="ko-KR" altLang="en-US" dirty="0"/>
              <a:t> 함수입니다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10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Range</a:t>
            </a:r>
            <a:r>
              <a:rPr lang="ko-KR" altLang="en-US" dirty="0"/>
              <a:t> 함수는 </a:t>
            </a:r>
            <a:r>
              <a:rPr lang="en-US" altLang="ko-KR" dirty="0"/>
              <a:t>for</a:t>
            </a:r>
            <a:r>
              <a:rPr lang="ko-KR" altLang="en-US" dirty="0"/>
              <a:t>문과 함께 자주 사용되는 함수로 </a:t>
            </a:r>
            <a:r>
              <a:rPr lang="ko-KR" altLang="en-US" dirty="0" err="1"/>
              <a:t>입력받은</a:t>
            </a:r>
            <a:r>
              <a:rPr lang="ko-KR" altLang="en-US" dirty="0"/>
              <a:t> 숫자에 해당하는 범위 값을 반복 가능한 객체로 만들어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인수가 하나일 경우 시작 숫자를 지정하지 않을 시 </a:t>
            </a:r>
            <a:r>
              <a:rPr lang="en-US" altLang="ko-KR" dirty="0"/>
              <a:t>range</a:t>
            </a:r>
            <a:r>
              <a:rPr lang="ko-KR" altLang="en-US" dirty="0"/>
              <a:t> 함수는 </a:t>
            </a:r>
            <a:r>
              <a:rPr lang="en-US" altLang="ko-KR" dirty="0"/>
              <a:t>0</a:t>
            </a:r>
            <a:r>
              <a:rPr lang="ko-KR" altLang="en-US" dirty="0"/>
              <a:t>부터 시작됩니다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인수가 두 개일 경우 입력으로 주어지는 </a:t>
            </a:r>
            <a:r>
              <a:rPr lang="en-US" altLang="ko-KR" dirty="0"/>
              <a:t>2</a:t>
            </a:r>
            <a:r>
              <a:rPr lang="ko-KR" altLang="en-US" dirty="0"/>
              <a:t>개의 인수는 시작 숫자와 끝 숫자를 의미하며 끝 숫자는 해당 범위에 포함되지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인수가 </a:t>
            </a:r>
            <a:r>
              <a:rPr lang="en-US" altLang="ko-KR" dirty="0"/>
              <a:t>3</a:t>
            </a:r>
            <a:r>
              <a:rPr lang="ko-KR" altLang="en-US" dirty="0"/>
              <a:t>개일 경우 세 번째 인수는 숫자 사이의 거리를 의미합니다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8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Round</a:t>
            </a:r>
            <a:r>
              <a:rPr lang="ko-KR" altLang="en-US" dirty="0"/>
              <a:t> 함수는 숫자를 </a:t>
            </a:r>
            <a:r>
              <a:rPr lang="ko-KR" altLang="en-US" dirty="0" err="1"/>
              <a:t>입력받아</a:t>
            </a:r>
            <a:r>
              <a:rPr lang="ko-KR" altLang="en-US" dirty="0"/>
              <a:t> 반올림해 </a:t>
            </a:r>
            <a:r>
              <a:rPr lang="ko-KR" altLang="en-US" dirty="0" err="1"/>
              <a:t>리턴해주는</a:t>
            </a:r>
            <a:r>
              <a:rPr lang="ko-KR" altLang="en-US" dirty="0"/>
              <a:t> 함수입니다</a:t>
            </a:r>
            <a:r>
              <a:rPr lang="en-US" altLang="ko-KR" dirty="0"/>
              <a:t>. </a:t>
            </a:r>
            <a:r>
              <a:rPr lang="ko-KR" altLang="en-US" dirty="0"/>
              <a:t>첫 번째 인수는 반올림할 숫자</a:t>
            </a:r>
            <a:r>
              <a:rPr lang="en-US" altLang="ko-KR" dirty="0"/>
              <a:t>, </a:t>
            </a:r>
            <a:r>
              <a:rPr lang="ko-KR" altLang="en-US" dirty="0"/>
              <a:t>두 번째 인수는 반올림하여 나타낼 자릿수를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Sorted </a:t>
            </a:r>
            <a:r>
              <a:rPr lang="ko-KR" altLang="en-US" dirty="0"/>
              <a:t>함수는 입력 데이터를 정렬 후 그 결과를 리스트로 </a:t>
            </a:r>
            <a:r>
              <a:rPr lang="ko-KR" altLang="en-US" dirty="0" err="1"/>
              <a:t>리턴하는</a:t>
            </a:r>
            <a:r>
              <a:rPr lang="ko-KR" altLang="en-US" dirty="0"/>
              <a:t> 함수입니다</a:t>
            </a:r>
            <a:r>
              <a:rPr lang="en-US" altLang="ko-KR" dirty="0"/>
              <a:t>. </a:t>
            </a:r>
            <a:r>
              <a:rPr lang="ko-KR" altLang="en-US" dirty="0"/>
              <a:t>리스트 자료형에도 </a:t>
            </a:r>
            <a:r>
              <a:rPr lang="en-US" altLang="ko-KR" dirty="0"/>
              <a:t>sort </a:t>
            </a:r>
            <a:r>
              <a:rPr lang="ko-KR" altLang="en-US" dirty="0"/>
              <a:t>함수가 있지만 리스트 그 객체를 정렬만 할 뿐 정렬된 결과를 </a:t>
            </a:r>
            <a:r>
              <a:rPr lang="ko-KR" altLang="en-US" dirty="0" err="1"/>
              <a:t>리턴하지</a:t>
            </a:r>
            <a:r>
              <a:rPr lang="ko-KR" altLang="en-US" dirty="0"/>
              <a:t>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~~~</a:t>
            </a:r>
            <a:r>
              <a:rPr lang="ko-KR" altLang="en-US" dirty="0"/>
              <a:t>코드 설명</a:t>
            </a:r>
            <a:r>
              <a:rPr lang="en-US" altLang="ko-KR" dirty="0"/>
              <a:t>~~~~</a:t>
            </a:r>
          </a:p>
          <a:p>
            <a:r>
              <a:rPr lang="en-US" altLang="ko-KR" dirty="0"/>
              <a:t>Sort </a:t>
            </a:r>
            <a:r>
              <a:rPr lang="ko-KR" altLang="en-US" dirty="0"/>
              <a:t>함수는 리스트 원본 값을 직접 수정하는 방식이고 </a:t>
            </a:r>
            <a:r>
              <a:rPr lang="en-US" altLang="ko-KR" dirty="0"/>
              <a:t>sorted </a:t>
            </a:r>
            <a:r>
              <a:rPr lang="ko-KR" altLang="en-US" dirty="0"/>
              <a:t>함수는 원본 값은 그대로 두고 새 리스트로 </a:t>
            </a:r>
            <a:r>
              <a:rPr lang="ko-KR" altLang="en-US" dirty="0" err="1"/>
              <a:t>정렬값을</a:t>
            </a:r>
            <a:r>
              <a:rPr lang="ko-KR" altLang="en-US" dirty="0"/>
              <a:t> 반환한다는 것을 알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08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 함수는 문자열 형태로 객체를 변환하여 </a:t>
            </a:r>
            <a:r>
              <a:rPr lang="ko-KR" altLang="en-US" dirty="0" err="1"/>
              <a:t>리턴하는</a:t>
            </a:r>
            <a:r>
              <a:rPr lang="ko-KR" altLang="en-US" dirty="0"/>
              <a:t> 함수입니다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Sum </a:t>
            </a:r>
            <a:r>
              <a:rPr lang="ko-KR" altLang="en-US" dirty="0"/>
              <a:t>함수는 입력 데이터의 합을 </a:t>
            </a:r>
            <a:r>
              <a:rPr lang="ko-KR" altLang="en-US" dirty="0" err="1"/>
              <a:t>리턴하는</a:t>
            </a:r>
            <a:r>
              <a:rPr lang="ko-KR" altLang="en-US" dirty="0"/>
              <a:t>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69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Tuple</a:t>
            </a:r>
            <a:r>
              <a:rPr lang="ko-KR" altLang="en-US" dirty="0"/>
              <a:t> 함수는 반복 가능한 데이터를 </a:t>
            </a:r>
            <a:r>
              <a:rPr lang="ko-KR" altLang="en-US" dirty="0" err="1"/>
              <a:t>튜플로</a:t>
            </a:r>
            <a:r>
              <a:rPr lang="ko-KR" altLang="en-US" dirty="0"/>
              <a:t> 변환하여 </a:t>
            </a:r>
            <a:r>
              <a:rPr lang="ko-KR" altLang="en-US" dirty="0" err="1"/>
              <a:t>리턴하는</a:t>
            </a:r>
            <a:r>
              <a:rPr lang="ko-KR" altLang="en-US" dirty="0"/>
              <a:t> 함수입니다</a:t>
            </a:r>
            <a:r>
              <a:rPr lang="en-US" altLang="ko-KR" dirty="0"/>
              <a:t>. </a:t>
            </a:r>
            <a:r>
              <a:rPr lang="ko-KR" altLang="en-US" dirty="0"/>
              <a:t>입력이 </a:t>
            </a:r>
            <a:r>
              <a:rPr lang="ko-KR" altLang="en-US" dirty="0" err="1"/>
              <a:t>튜플인</a:t>
            </a:r>
            <a:r>
              <a:rPr lang="ko-KR" altLang="en-US" dirty="0"/>
              <a:t> 경우에는 그대로 </a:t>
            </a:r>
            <a:r>
              <a:rPr lang="ko-KR" altLang="en-US" dirty="0" err="1"/>
              <a:t>리턴하게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Type </a:t>
            </a:r>
            <a:r>
              <a:rPr lang="ko-KR" altLang="en-US" dirty="0"/>
              <a:t>함수는 </a:t>
            </a:r>
            <a:r>
              <a:rPr lang="ko-KR" altLang="en-US" dirty="0" err="1"/>
              <a:t>입력값의</a:t>
            </a:r>
            <a:r>
              <a:rPr lang="ko-KR" altLang="en-US" dirty="0"/>
              <a:t> 자료형이 무엇인지 알려주는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629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Zip </a:t>
            </a:r>
            <a:r>
              <a:rPr lang="ko-KR" altLang="en-US" dirty="0"/>
              <a:t>함수는 동일한 개수로 이루어진 </a:t>
            </a:r>
            <a:r>
              <a:rPr lang="ko-KR" altLang="en-US" dirty="0" err="1"/>
              <a:t>데이터를을</a:t>
            </a:r>
            <a:r>
              <a:rPr lang="ko-KR" altLang="en-US" dirty="0"/>
              <a:t> 묶어서 </a:t>
            </a:r>
            <a:r>
              <a:rPr lang="ko-KR" altLang="en-US" dirty="0" err="1"/>
              <a:t>리턴하는</a:t>
            </a:r>
            <a:r>
              <a:rPr lang="ko-KR" altLang="en-US" dirty="0"/>
              <a:t> 함수이며 여러 그룹의 데이터를 서로 엮어주는 기능을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Zip </a:t>
            </a:r>
            <a:r>
              <a:rPr lang="ko-KR" altLang="en-US" dirty="0"/>
              <a:t>함수로 넘기는 인자의 길이가 다를 경우 에러는 발생하지 않지만 짝지어지지 않은 데이터는 출력되지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4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</a:t>
            </a:r>
            <a:r>
              <a:rPr lang="en-US" altLang="ko-KR" dirty="0"/>
              <a:t>zip </a:t>
            </a:r>
            <a:r>
              <a:rPr lang="ko-KR" altLang="en-US" dirty="0"/>
              <a:t>함수에 대해 설명하도록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Zip</a:t>
            </a:r>
            <a:r>
              <a:rPr lang="ko-KR" altLang="en-US" dirty="0"/>
              <a:t> 함수는 병렬 처리를 할 때 사용되며 </a:t>
            </a:r>
            <a:r>
              <a:rPr lang="en-US" altLang="ko-KR" dirty="0"/>
              <a:t>zip </a:t>
            </a:r>
            <a:r>
              <a:rPr lang="ko-KR" altLang="en-US" dirty="0"/>
              <a:t>함수를 사용하면 여러 그룹의 데이터를 한 번의 루프만 돌면서 처리 가능합니다</a:t>
            </a:r>
            <a:r>
              <a:rPr lang="en-US" altLang="ko-KR" dirty="0"/>
              <a:t>.</a:t>
            </a:r>
            <a:r>
              <a:rPr lang="ko-KR" altLang="en-US" dirty="0"/>
              <a:t> 가변 인자를 받기 때문에 </a:t>
            </a:r>
            <a:r>
              <a:rPr lang="en-US" altLang="ko-KR" dirty="0"/>
              <a:t>2</a:t>
            </a:r>
            <a:r>
              <a:rPr lang="ko-KR" altLang="en-US" dirty="0"/>
              <a:t>개 이상의 인자를 넘겨서 병렬 처리가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zip </a:t>
            </a:r>
            <a:r>
              <a:rPr lang="ko-KR" altLang="en-US" dirty="0"/>
              <a:t>함수는 함수로 엮어놓은 데이터를 다시 해체할 때도 사용됩니다</a:t>
            </a:r>
            <a:r>
              <a:rPr lang="en-US" altLang="ko-KR" dirty="0"/>
              <a:t>. Unzip</a:t>
            </a:r>
            <a:r>
              <a:rPr lang="ko-KR" altLang="en-US" dirty="0"/>
              <a:t>을 할 때는 </a:t>
            </a:r>
            <a:r>
              <a:rPr lang="en-US" altLang="ko-KR" dirty="0"/>
              <a:t>zip </a:t>
            </a:r>
            <a:r>
              <a:rPr lang="ko-KR" altLang="en-US" dirty="0"/>
              <a:t>함수를 사용하여 묶어놓은 데이터를 저장하는 변수 앞에 </a:t>
            </a:r>
            <a:r>
              <a:rPr lang="en-US" altLang="ko-KR" dirty="0"/>
              <a:t>*, unpacking </a:t>
            </a:r>
            <a:r>
              <a:rPr lang="ko-KR" altLang="en-US" dirty="0"/>
              <a:t>연산자를 붙여 엮어놓은 데이터를</a:t>
            </a:r>
            <a:endParaRPr lang="en-US" altLang="ko-KR" dirty="0"/>
          </a:p>
          <a:p>
            <a:r>
              <a:rPr lang="ko-KR" altLang="en-US" dirty="0"/>
              <a:t>다시 해체합니다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04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Zip</a:t>
            </a:r>
            <a:r>
              <a:rPr lang="ko-KR" altLang="en-US" dirty="0"/>
              <a:t> 함수는 </a:t>
            </a:r>
            <a:r>
              <a:rPr lang="ko-KR" altLang="en-US" dirty="0" err="1"/>
              <a:t>딕셔너리</a:t>
            </a:r>
            <a:r>
              <a:rPr lang="ko-KR" altLang="en-US" dirty="0"/>
              <a:t> 변환을 할 때도 사용됩니다</a:t>
            </a:r>
            <a:r>
              <a:rPr lang="en-US" altLang="ko-KR" dirty="0"/>
              <a:t>.  Zip</a:t>
            </a:r>
            <a:r>
              <a:rPr lang="ko-KR" altLang="en-US" dirty="0"/>
              <a:t> 함수를 사용하면 </a:t>
            </a:r>
            <a:r>
              <a:rPr lang="en-US" altLang="ko-KR" dirty="0"/>
              <a:t>2</a:t>
            </a:r>
            <a:r>
              <a:rPr lang="ko-KR" altLang="en-US" dirty="0"/>
              <a:t>개의 리스트나 </a:t>
            </a:r>
            <a:r>
              <a:rPr lang="ko-KR" altLang="en-US" dirty="0" err="1"/>
              <a:t>튜플부터</a:t>
            </a:r>
            <a:r>
              <a:rPr lang="ko-KR" altLang="en-US" dirty="0"/>
              <a:t> 쉽게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만들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를 담고 있는 리스트와 </a:t>
            </a:r>
            <a:r>
              <a:rPr lang="en-US" altLang="ko-KR" dirty="0"/>
              <a:t>value</a:t>
            </a:r>
            <a:r>
              <a:rPr lang="ko-KR" altLang="en-US" dirty="0"/>
              <a:t>를 담고 있는 리스트를 </a:t>
            </a:r>
            <a:r>
              <a:rPr lang="en-US" altLang="ko-KR" dirty="0"/>
              <a:t>zip </a:t>
            </a:r>
            <a:r>
              <a:rPr lang="ko-KR" altLang="en-US" dirty="0"/>
              <a:t>함수에 넘긴 후</a:t>
            </a:r>
            <a:r>
              <a:rPr lang="en-US" altLang="ko-KR" dirty="0"/>
              <a:t>, </a:t>
            </a:r>
            <a:r>
              <a:rPr lang="ko-KR" altLang="en-US" dirty="0"/>
              <a:t>그 결과를 다시 </a:t>
            </a:r>
            <a:r>
              <a:rPr lang="en-US" altLang="ko-KR" dirty="0"/>
              <a:t>zip </a:t>
            </a:r>
            <a:r>
              <a:rPr lang="ko-KR" altLang="en-US" dirty="0"/>
              <a:t>함수에 넘기면서 </a:t>
            </a:r>
            <a:r>
              <a:rPr lang="ko-KR" altLang="en-US" dirty="0" err="1"/>
              <a:t>딕셔너리가</a:t>
            </a:r>
            <a:r>
              <a:rPr lang="ko-KR" altLang="en-US" dirty="0"/>
              <a:t> 생성됩니다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내장 함수는 모듈이나 패키지를 가져오지 않고 바로 사용할 수 있는 함수로</a:t>
            </a:r>
            <a:r>
              <a:rPr lang="en-US" altLang="ko-KR" dirty="0"/>
              <a:t>, </a:t>
            </a:r>
            <a:r>
              <a:rPr lang="ko-KR" altLang="en-US" dirty="0"/>
              <a:t>파이썬 모듈과 달리 </a:t>
            </a:r>
            <a:r>
              <a:rPr lang="en-US" altLang="ko-KR" dirty="0"/>
              <a:t>import</a:t>
            </a:r>
            <a:r>
              <a:rPr lang="ko-KR" altLang="en-US" dirty="0"/>
              <a:t>가 필요하지 않기 때문에 아무런 설정 없이 바로 사용 가능하다는 장점을 가지고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개발 시간이 단축되기 때문에 내장 함수를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73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Zip</a:t>
            </a:r>
            <a:r>
              <a:rPr lang="ko-KR" altLang="en-US" dirty="0"/>
              <a:t> 함수는 </a:t>
            </a:r>
            <a:r>
              <a:rPr lang="ko-KR" altLang="en-US" dirty="0" err="1"/>
              <a:t>딕셔너리</a:t>
            </a:r>
            <a:r>
              <a:rPr lang="ko-KR" altLang="en-US" dirty="0"/>
              <a:t> 변환을 할 때도 사용됩니다</a:t>
            </a:r>
            <a:r>
              <a:rPr lang="en-US" altLang="ko-KR" dirty="0"/>
              <a:t>.  Zip</a:t>
            </a:r>
            <a:r>
              <a:rPr lang="ko-KR" altLang="en-US" dirty="0"/>
              <a:t> 함수를 사용하면 </a:t>
            </a:r>
            <a:r>
              <a:rPr lang="en-US" altLang="ko-KR" dirty="0"/>
              <a:t>2</a:t>
            </a:r>
            <a:r>
              <a:rPr lang="ko-KR" altLang="en-US" dirty="0"/>
              <a:t>개의 리스트나 </a:t>
            </a:r>
            <a:r>
              <a:rPr lang="ko-KR" altLang="en-US" dirty="0" err="1"/>
              <a:t>튜플부터</a:t>
            </a:r>
            <a:r>
              <a:rPr lang="ko-KR" altLang="en-US" dirty="0"/>
              <a:t> 쉽게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만들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를 담고 있는 리스트와 </a:t>
            </a:r>
            <a:r>
              <a:rPr lang="en-US" altLang="ko-KR" dirty="0"/>
              <a:t>value</a:t>
            </a:r>
            <a:r>
              <a:rPr lang="ko-KR" altLang="en-US" dirty="0"/>
              <a:t>를 담고 있는 리스트를 </a:t>
            </a:r>
            <a:r>
              <a:rPr lang="en-US" altLang="ko-KR" dirty="0"/>
              <a:t>zip </a:t>
            </a:r>
            <a:r>
              <a:rPr lang="ko-KR" altLang="en-US" dirty="0"/>
              <a:t>함수에 넘긴 후</a:t>
            </a:r>
            <a:r>
              <a:rPr lang="en-US" altLang="ko-KR" dirty="0"/>
              <a:t>, </a:t>
            </a:r>
            <a:r>
              <a:rPr lang="ko-KR" altLang="en-US" dirty="0"/>
              <a:t>그 결과를 다시 </a:t>
            </a:r>
            <a:r>
              <a:rPr lang="en-US" altLang="ko-KR" dirty="0"/>
              <a:t>zip </a:t>
            </a:r>
            <a:r>
              <a:rPr lang="ko-KR" altLang="en-US" dirty="0"/>
              <a:t>함수에 넘기면서 </a:t>
            </a:r>
            <a:r>
              <a:rPr lang="ko-KR" altLang="en-US" dirty="0" err="1"/>
              <a:t>딕셔너리가</a:t>
            </a:r>
            <a:r>
              <a:rPr lang="ko-KR" altLang="en-US" dirty="0"/>
              <a:t> 생성됩니다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393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myList</a:t>
            </a:r>
            <a:r>
              <a:rPr lang="ko-KR" altLang="en-US" dirty="0"/>
              <a:t>라는 리스트를 선언 후 </a:t>
            </a:r>
            <a:r>
              <a:rPr lang="en-US" altLang="ko-KR" dirty="0"/>
              <a:t>for </a:t>
            </a:r>
            <a:r>
              <a:rPr lang="ko-KR" altLang="en-US" dirty="0"/>
              <a:t>반복문을 사용하는 일반 함수에 적용 시 </a:t>
            </a:r>
            <a:r>
              <a:rPr lang="ko-KR" altLang="en-US" dirty="0" err="1"/>
              <a:t>일일히</a:t>
            </a:r>
            <a:r>
              <a:rPr lang="ko-KR" altLang="en-US" dirty="0"/>
              <a:t> 리스트 요소에 접근하여 계산 후 하나씩 </a:t>
            </a:r>
            <a:r>
              <a:rPr lang="en-US" altLang="ko-KR" dirty="0"/>
              <a:t>append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map</a:t>
            </a:r>
            <a:r>
              <a:rPr lang="ko-KR" altLang="en-US" dirty="0"/>
              <a:t>을 사용하면 요소에 적용할 함수 하나만 넘겨주면 자동적으로 리스트를 함수에 적용하여 </a:t>
            </a:r>
            <a:r>
              <a:rPr lang="en-US" altLang="ko-KR" dirty="0"/>
              <a:t>map </a:t>
            </a:r>
            <a:r>
              <a:rPr lang="ko-KR" altLang="en-US" dirty="0"/>
              <a:t>개체를 변환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83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/>
              <a:t>과 </a:t>
            </a:r>
            <a:r>
              <a:rPr lang="en-US" altLang="ko-KR" dirty="0"/>
              <a:t>filter</a:t>
            </a:r>
            <a:r>
              <a:rPr lang="ko-KR" altLang="en-US" dirty="0"/>
              <a:t>의 차이</a:t>
            </a:r>
            <a:r>
              <a:rPr lang="en-US" altLang="ko-KR" dirty="0"/>
              <a:t>: map</a:t>
            </a:r>
            <a:r>
              <a:rPr lang="ko-KR" altLang="en-US" dirty="0"/>
              <a:t>은 모든 요소에 대해 함수를 적용한 결과를 반환하지만 </a:t>
            </a:r>
            <a:r>
              <a:rPr lang="en-US" altLang="ko-KR" dirty="0"/>
              <a:t>filter</a:t>
            </a:r>
            <a:r>
              <a:rPr lang="ko-KR" altLang="en-US" dirty="0"/>
              <a:t>는 조건을 만족하는 요소들만 반환</a:t>
            </a:r>
            <a:endParaRPr lang="en-US" altLang="ko-KR" dirty="0"/>
          </a:p>
          <a:p>
            <a:r>
              <a:rPr lang="ko-KR" altLang="en-US" dirty="0"/>
              <a:t>예제 코드를 참조하면 </a:t>
            </a:r>
            <a:r>
              <a:rPr lang="en-US" altLang="ko-KR" dirty="0"/>
              <a:t>filter</a:t>
            </a:r>
            <a:r>
              <a:rPr lang="ko-KR" altLang="en-US" dirty="0"/>
              <a:t>에는 함수에 조건이 맞는 요소들만 반환되는 반면 </a:t>
            </a:r>
            <a:r>
              <a:rPr lang="en-US" altLang="ko-KR" dirty="0"/>
              <a:t>map</a:t>
            </a:r>
            <a:r>
              <a:rPr lang="ko-KR" altLang="en-US" dirty="0"/>
              <a:t>은 모든 요소들에 대한 결과값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03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Sorted </a:t>
            </a:r>
            <a:r>
              <a:rPr lang="ko-KR" altLang="en-US" dirty="0"/>
              <a:t>함수에 </a:t>
            </a:r>
            <a:r>
              <a:rPr lang="ko-KR" altLang="en-US" dirty="0" err="1"/>
              <a:t>딕셔너리형</a:t>
            </a:r>
            <a:r>
              <a:rPr lang="ko-KR" altLang="en-US" dirty="0"/>
              <a:t> 데이터를 입력한 결과는 </a:t>
            </a:r>
            <a:r>
              <a:rPr lang="en-US" altLang="ko-KR" dirty="0"/>
              <a:t>key</a:t>
            </a:r>
            <a:r>
              <a:rPr lang="ko-KR" altLang="en-US" dirty="0"/>
              <a:t>값만 리스트 형식으로 정렬</a:t>
            </a:r>
            <a:endParaRPr lang="en-US" altLang="ko-KR" dirty="0"/>
          </a:p>
          <a:p>
            <a:r>
              <a:rPr lang="en-US" altLang="ko-KR" dirty="0"/>
              <a:t>Value </a:t>
            </a:r>
            <a:r>
              <a:rPr lang="ko-KR" altLang="en-US" dirty="0"/>
              <a:t>값만 따로 빼고 싶은 경우 </a:t>
            </a:r>
            <a:r>
              <a:rPr lang="en-US" altLang="ko-KR" dirty="0"/>
              <a:t>.values()</a:t>
            </a:r>
            <a:r>
              <a:rPr lang="ko-KR" altLang="en-US" dirty="0"/>
              <a:t>라는 기능을 이용하여 </a:t>
            </a:r>
            <a:r>
              <a:rPr lang="en-US" altLang="ko-KR" dirty="0"/>
              <a:t>value</a:t>
            </a:r>
            <a:r>
              <a:rPr lang="ko-KR" altLang="en-US" dirty="0"/>
              <a:t> 값 반환</a:t>
            </a:r>
            <a:endParaRPr lang="en-US" altLang="ko-KR" dirty="0"/>
          </a:p>
          <a:p>
            <a:r>
              <a:rPr lang="en-US" altLang="ko-KR" dirty="0"/>
              <a:t>Sorted</a:t>
            </a:r>
            <a:r>
              <a:rPr lang="ko-KR" altLang="en-US" dirty="0"/>
              <a:t>는 </a:t>
            </a:r>
            <a:r>
              <a:rPr lang="ko-KR" altLang="en-US" dirty="0" err="1"/>
              <a:t>딕셔너리를</a:t>
            </a:r>
            <a:r>
              <a:rPr lang="ko-KR" altLang="en-US" dirty="0"/>
              <a:t> 직접 정렬할 수 없기 때문에 리스트나 </a:t>
            </a:r>
            <a:r>
              <a:rPr lang="ko-KR" altLang="en-US" dirty="0" err="1"/>
              <a:t>튜플을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en-US" altLang="ko-KR" dirty="0"/>
              <a:t>.items()</a:t>
            </a:r>
            <a:r>
              <a:rPr lang="ko-KR" altLang="en-US" dirty="0"/>
              <a:t>를 사용하여 키</a:t>
            </a:r>
            <a:r>
              <a:rPr lang="en-US" altLang="ko-KR" dirty="0"/>
              <a:t>-</a:t>
            </a:r>
            <a:r>
              <a:rPr lang="ko-KR" altLang="en-US" dirty="0"/>
              <a:t>값 쌍의 리스트를 얻는다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en-US" altLang="ko-KR" dirty="0"/>
              <a:t>Sorted() </a:t>
            </a:r>
            <a:r>
              <a:rPr lang="ko-KR" altLang="en-US" dirty="0"/>
              <a:t>함수로 키를 기준으로 정렬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en-US" altLang="ko-KR" dirty="0" err="1"/>
              <a:t>Dict</a:t>
            </a:r>
            <a:r>
              <a:rPr lang="en-US" altLang="ko-KR" dirty="0"/>
              <a:t>()</a:t>
            </a:r>
            <a:r>
              <a:rPr lang="ko-KR" altLang="en-US" dirty="0"/>
              <a:t>를 사용하여 다시 </a:t>
            </a:r>
            <a:r>
              <a:rPr lang="ko-KR" altLang="en-US" dirty="0" err="1"/>
              <a:t>딕셔너리</a:t>
            </a:r>
            <a:r>
              <a:rPr lang="ko-KR" altLang="en-US" dirty="0"/>
              <a:t> 형태로 반환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7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absolute </a:t>
            </a:r>
            <a:r>
              <a:rPr lang="ko-KR" altLang="en-US" dirty="0"/>
              <a:t>함수에 대해 설명하겠습니다</a:t>
            </a:r>
            <a:r>
              <a:rPr lang="en-US" altLang="ko-KR" dirty="0"/>
              <a:t>. Absolute </a:t>
            </a:r>
            <a:r>
              <a:rPr lang="ko-KR" altLang="en-US" dirty="0"/>
              <a:t>함수는 어떤 숫자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입력받았을</a:t>
            </a:r>
            <a:r>
              <a:rPr lang="ko-KR" altLang="en-US" dirty="0"/>
              <a:t> 때 그 숫자의 절댓값을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  <a:r>
              <a:rPr lang="ko-KR" altLang="en-US" dirty="0"/>
              <a:t> 인자 </a:t>
            </a:r>
            <a:r>
              <a:rPr lang="en-US" altLang="ko-KR" dirty="0"/>
              <a:t>X</a:t>
            </a:r>
            <a:r>
              <a:rPr lang="ko-KR" altLang="en-US" dirty="0"/>
              <a:t>가 복소수일 경우에는 그 크기가 반환됩니다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All</a:t>
            </a:r>
            <a:r>
              <a:rPr lang="ko-KR" altLang="en-US" dirty="0"/>
              <a:t> 함수는 반복 가능한 데이터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입력값으로</a:t>
            </a:r>
            <a:r>
              <a:rPr lang="ko-KR" altLang="en-US" dirty="0"/>
              <a:t> 받아 </a:t>
            </a:r>
            <a:r>
              <a:rPr lang="en-US" altLang="ko-KR" dirty="0"/>
              <a:t>x</a:t>
            </a:r>
            <a:r>
              <a:rPr lang="ko-KR" altLang="en-US" dirty="0"/>
              <a:t>의 요소가 모두 참이거나 반복 가능한 데이터가 비어 있으면 </a:t>
            </a:r>
            <a:r>
              <a:rPr lang="en-US" altLang="ko-KR" dirty="0"/>
              <a:t>True</a:t>
            </a:r>
            <a:r>
              <a:rPr lang="ko-KR" altLang="en-US" dirty="0"/>
              <a:t>를 리턴하고 거짓이 하나라도 있으면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리턴합니다</a:t>
            </a:r>
            <a:endParaRPr lang="en-US" altLang="ko-KR" dirty="0"/>
          </a:p>
          <a:p>
            <a:r>
              <a:rPr lang="ko-KR" altLang="en-US" dirty="0"/>
              <a:t>여기서 반복 가능한 데이터란 </a:t>
            </a:r>
            <a:r>
              <a:rPr lang="en-US" altLang="ko-KR" dirty="0"/>
              <a:t>for </a:t>
            </a:r>
            <a:r>
              <a:rPr lang="ko-KR" altLang="en-US" dirty="0"/>
              <a:t>문에서 사용할 수 있는 자료형으로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집합 등이 해당됩니다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좌측 이미지는 파이썬 공식 문서에 나와 있는 </a:t>
            </a:r>
            <a:r>
              <a:rPr lang="en-US" altLang="ko-KR" dirty="0"/>
              <a:t>all </a:t>
            </a:r>
            <a:r>
              <a:rPr lang="ko-KR" altLang="en-US" dirty="0"/>
              <a:t>함수의 </a:t>
            </a:r>
            <a:r>
              <a:rPr lang="ko-KR" altLang="en-US" dirty="0" err="1"/>
              <a:t>구조도입니다</a:t>
            </a:r>
            <a:r>
              <a:rPr lang="en-US" altLang="ko-KR" dirty="0"/>
              <a:t>. Element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요소가 반복 가능한 데이터 </a:t>
            </a:r>
            <a:r>
              <a:rPr lang="en-US" altLang="ko-KR" dirty="0" err="1"/>
              <a:t>iterable</a:t>
            </a:r>
            <a:r>
              <a:rPr lang="ko-KR" altLang="en-US" dirty="0"/>
              <a:t>에 존재하지 않을 경우 </a:t>
            </a:r>
            <a:r>
              <a:rPr lang="en-US" altLang="ko-KR" dirty="0"/>
              <a:t>False</a:t>
            </a:r>
            <a:r>
              <a:rPr lang="ko-KR" altLang="en-US" dirty="0"/>
              <a:t>를 리턴하고</a:t>
            </a:r>
            <a:r>
              <a:rPr lang="en-US" altLang="ko-KR" dirty="0"/>
              <a:t>, </a:t>
            </a:r>
            <a:r>
              <a:rPr lang="ko-KR" altLang="en-US" dirty="0"/>
              <a:t>이외의 경우에는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2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Any</a:t>
            </a:r>
            <a:r>
              <a:rPr lang="ko-KR" altLang="en-US" dirty="0"/>
              <a:t> 함수는 반복 가능한 데이터 </a:t>
            </a:r>
            <a:r>
              <a:rPr lang="en-US" altLang="ko-KR" dirty="0"/>
              <a:t>x</a:t>
            </a:r>
            <a:r>
              <a:rPr lang="ko-KR" altLang="en-US" dirty="0"/>
              <a:t>를 입력으로 받아 </a:t>
            </a:r>
            <a:r>
              <a:rPr lang="en-US" altLang="ko-KR" dirty="0"/>
              <a:t>x</a:t>
            </a:r>
            <a:r>
              <a:rPr lang="ko-KR" altLang="en-US" dirty="0"/>
              <a:t>의 요소 중 하나라도 참일 시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err="1"/>
              <a:t>리턴하며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가 모두 거짓일 때만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리턴합니다</a:t>
            </a:r>
            <a:r>
              <a:rPr lang="en-US" altLang="ko-KR" dirty="0"/>
              <a:t>. All </a:t>
            </a:r>
            <a:r>
              <a:rPr lang="ko-KR" altLang="en-US" dirty="0"/>
              <a:t>함수와 반대로 작동한다고 생각하시면 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좌측 이미지는 파이썬 공식 문서에 있는 </a:t>
            </a:r>
            <a:r>
              <a:rPr lang="en-US" altLang="ko-KR" dirty="0"/>
              <a:t>any </a:t>
            </a:r>
            <a:r>
              <a:rPr lang="ko-KR" altLang="en-US" dirty="0"/>
              <a:t>함수의 동작 구조도로 요소가 반복 가능한 데이터에 하나라도 있으면 </a:t>
            </a:r>
            <a:r>
              <a:rPr lang="en-US" altLang="ko-KR" dirty="0"/>
              <a:t>True</a:t>
            </a:r>
            <a:r>
              <a:rPr lang="ko-KR" altLang="en-US" dirty="0"/>
              <a:t>를 반환하고 이외의 경우에는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Character </a:t>
            </a:r>
            <a:r>
              <a:rPr lang="ko-KR" altLang="en-US" dirty="0"/>
              <a:t>함수는 유니코드 </a:t>
            </a:r>
            <a:r>
              <a:rPr lang="ko-KR" altLang="en-US" dirty="0" err="1"/>
              <a:t>숫자값을</a:t>
            </a:r>
            <a:r>
              <a:rPr lang="ko-KR" altLang="en-US" dirty="0"/>
              <a:t> </a:t>
            </a:r>
            <a:r>
              <a:rPr lang="ko-KR" altLang="en-US" dirty="0" err="1"/>
              <a:t>입력받아</a:t>
            </a:r>
            <a:r>
              <a:rPr lang="ko-KR" altLang="en-US" dirty="0"/>
              <a:t> 그 코드에 해당하는 문자를 </a:t>
            </a:r>
            <a:r>
              <a:rPr lang="ko-KR" altLang="en-US" dirty="0" err="1"/>
              <a:t>리턴합니다</a:t>
            </a:r>
            <a:r>
              <a:rPr lang="en-US" altLang="ko-KR" dirty="0"/>
              <a:t>. </a:t>
            </a:r>
            <a:r>
              <a:rPr lang="ko-KR" altLang="en-US" dirty="0"/>
              <a:t>인자</a:t>
            </a:r>
            <a:r>
              <a:rPr lang="en-US" altLang="ko-KR" dirty="0"/>
              <a:t> I</a:t>
            </a:r>
            <a:r>
              <a:rPr lang="ko-KR" altLang="en-US" dirty="0"/>
              <a:t>의 유효 범위는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1114111</a:t>
            </a:r>
            <a:r>
              <a:rPr lang="ko-KR" altLang="en-US" dirty="0" err="1"/>
              <a:t>까지이고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가 이 범위를 벗어나게 되면 </a:t>
            </a:r>
            <a:r>
              <a:rPr lang="en-US" altLang="ko-KR" dirty="0" err="1"/>
              <a:t>valueerror</a:t>
            </a:r>
            <a:r>
              <a:rPr lang="ko-KR" altLang="en-US" dirty="0"/>
              <a:t>가 발생하게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Dir: directory</a:t>
            </a:r>
          </a:p>
          <a:p>
            <a:r>
              <a:rPr lang="ko-KR" altLang="en-US" dirty="0"/>
              <a:t>디렉토리 함수는 </a:t>
            </a:r>
            <a:r>
              <a:rPr lang="en-US" altLang="ko-KR" dirty="0"/>
              <a:t>name space</a:t>
            </a:r>
            <a:r>
              <a:rPr lang="ko-KR" altLang="en-US" dirty="0"/>
              <a:t>에 등록되어 있는 모든 이름들을 반환해주는 </a:t>
            </a:r>
            <a:r>
              <a:rPr lang="ko-KR" altLang="en-US" dirty="0" err="1"/>
              <a:t>파이썬의</a:t>
            </a:r>
            <a:r>
              <a:rPr lang="ko-KR" altLang="en-US" dirty="0"/>
              <a:t> 내장 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name space</a:t>
            </a:r>
            <a:r>
              <a:rPr lang="ko-KR" altLang="en-US" dirty="0"/>
              <a:t>란 변수명이나 </a:t>
            </a:r>
            <a:r>
              <a:rPr lang="ko-KR" altLang="en-US" dirty="0" err="1"/>
              <a:t>함수명</a:t>
            </a:r>
            <a:r>
              <a:rPr lang="en-US" altLang="ko-KR" dirty="0"/>
              <a:t>, </a:t>
            </a:r>
            <a:r>
              <a:rPr lang="ko-KR" altLang="en-US" dirty="0"/>
              <a:t>클래스의 이름을 언어 차원에서 관리해주는 </a:t>
            </a:r>
            <a:r>
              <a:rPr lang="ko-KR" altLang="en-US" dirty="0" err="1"/>
              <a:t>매커니즘입니다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디렉토리 함수에서는 객체가 주어진 경우</a:t>
            </a:r>
            <a:r>
              <a:rPr lang="en-US" altLang="ko-KR" dirty="0"/>
              <a:t>, </a:t>
            </a:r>
            <a:r>
              <a:rPr lang="ko-KR" altLang="en-US" dirty="0"/>
              <a:t>객체가 주어지지 않은 경우 이렇게 </a:t>
            </a:r>
            <a:r>
              <a:rPr lang="en-US" altLang="ko-KR" dirty="0"/>
              <a:t>2</a:t>
            </a:r>
            <a:r>
              <a:rPr lang="ko-KR" altLang="en-US" dirty="0"/>
              <a:t>가지가 있는데 먼저 객체가 주어지지 않은 경우를 먼저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객체가 주어지지 않은 경우에는 현재 범위에서 사용 가능한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en-US" altLang="ko-KR" dirty="0"/>
              <a:t>,</a:t>
            </a:r>
            <a:r>
              <a:rPr lang="ko-KR" altLang="en-US" dirty="0"/>
              <a:t>모듈 등을 리스트 형식으로 반환합니다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보시면 </a:t>
            </a:r>
            <a:r>
              <a:rPr lang="en-US" altLang="ko-KR" dirty="0" err="1"/>
              <a:t>A,B</a:t>
            </a:r>
            <a:r>
              <a:rPr lang="ko-KR" altLang="en-US" dirty="0"/>
              <a:t>라는 변수 </a:t>
            </a:r>
            <a:r>
              <a:rPr lang="en-US" altLang="ko-KR" dirty="0"/>
              <a:t>Hi</a:t>
            </a:r>
            <a:r>
              <a:rPr lang="ko-KR" altLang="en-US" dirty="0"/>
              <a:t>라는 함수</a:t>
            </a:r>
            <a:r>
              <a:rPr lang="en-US" altLang="ko-KR" dirty="0"/>
              <a:t>, User</a:t>
            </a:r>
            <a:r>
              <a:rPr lang="ko-KR" altLang="en-US" dirty="0"/>
              <a:t>라는 </a:t>
            </a:r>
            <a:r>
              <a:rPr lang="en-US" altLang="ko-KR" dirty="0"/>
              <a:t>class</a:t>
            </a:r>
            <a:r>
              <a:rPr lang="ko-KR" altLang="en-US" dirty="0"/>
              <a:t>를 선언한 후에 객체 없이 디렉토리 함수를 호출했습니다</a:t>
            </a:r>
            <a:r>
              <a:rPr lang="en-US" altLang="ko-KR" dirty="0"/>
              <a:t>. </a:t>
            </a:r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dirty="0"/>
              <a:t>선언된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클래스가 </a:t>
            </a:r>
            <a:r>
              <a:rPr lang="en-US" altLang="ko-KR" dirty="0"/>
              <a:t>name space</a:t>
            </a:r>
            <a:r>
              <a:rPr lang="ko-KR" altLang="en-US" dirty="0"/>
              <a:t>에 등록되어 </a:t>
            </a:r>
            <a:r>
              <a:rPr lang="ko-KR" altLang="en-US" dirty="0" err="1"/>
              <a:t>사용가능함을</a:t>
            </a:r>
            <a:r>
              <a:rPr lang="ko-KR" altLang="en-US" dirty="0"/>
              <a:t> 보이고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2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Dir: directory</a:t>
            </a:r>
          </a:p>
          <a:p>
            <a:r>
              <a:rPr lang="ko-KR" altLang="en-US" dirty="0"/>
              <a:t>다음으로는 디렉토리 함수에 객체가 주어진 경우를 보겠습니다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디렉토리 함수에 특정 객체가 주어진 경우 특정 개체가 어떤 가능을 제공하는지 파악할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보시면 </a:t>
            </a:r>
            <a:r>
              <a:rPr lang="en-US" altLang="ko-KR" dirty="0"/>
              <a:t>Math</a:t>
            </a:r>
            <a:r>
              <a:rPr lang="ko-KR" altLang="en-US" dirty="0"/>
              <a:t>라는 모듈을 </a:t>
            </a:r>
            <a:r>
              <a:rPr lang="en-US" altLang="ko-KR" dirty="0"/>
              <a:t>import </a:t>
            </a:r>
            <a:r>
              <a:rPr lang="ko-KR" altLang="en-US" dirty="0"/>
              <a:t>한 후에 </a:t>
            </a:r>
            <a:r>
              <a:rPr lang="en-US" altLang="ko-KR" dirty="0"/>
              <a:t>name space</a:t>
            </a:r>
            <a:r>
              <a:rPr lang="ko-KR" altLang="en-US" dirty="0"/>
              <a:t>에 등록되어 있는지 확인한 후 디렉토리 함수에 </a:t>
            </a:r>
            <a:r>
              <a:rPr lang="en-US" altLang="ko-KR" dirty="0"/>
              <a:t>math</a:t>
            </a:r>
            <a:r>
              <a:rPr lang="ko-KR" altLang="en-US" dirty="0"/>
              <a:t>라는 모듈을 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</a:t>
            </a:r>
            <a:r>
              <a:rPr lang="en-US" altLang="ko-KR" dirty="0"/>
              <a:t>, math</a:t>
            </a:r>
            <a:r>
              <a:rPr lang="ko-KR" altLang="en-US" dirty="0"/>
              <a:t>라는 모듈이 어떤 기능을 제공하는지 확인할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8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Div: Division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Modulus</a:t>
            </a:r>
          </a:p>
          <a:p>
            <a:r>
              <a:rPr lang="en-US" altLang="ko-KR" dirty="0" err="1"/>
              <a:t>Divmod</a:t>
            </a:r>
            <a:r>
              <a:rPr lang="en-US" altLang="ko-KR" dirty="0"/>
              <a:t> </a:t>
            </a:r>
            <a:r>
              <a:rPr lang="ko-KR" altLang="en-US" dirty="0"/>
              <a:t>함수는 두 개의 숫자를 인수로 받아 첫 번째 숫자를 두 번째 숫자로 나눈 몫과 나머지를 </a:t>
            </a:r>
            <a:r>
              <a:rPr lang="ko-KR" altLang="en-US" dirty="0" err="1"/>
              <a:t>튜플</a:t>
            </a:r>
            <a:r>
              <a:rPr lang="ko-KR" altLang="en-US" dirty="0"/>
              <a:t> 형태로 변환합니다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코드에서는 </a:t>
            </a:r>
            <a:r>
              <a:rPr lang="en-US" altLang="ko-KR" dirty="0"/>
              <a:t>a</a:t>
            </a:r>
            <a:r>
              <a:rPr lang="ko-KR" altLang="en-US" dirty="0"/>
              <a:t>라는 변수에 </a:t>
            </a:r>
            <a:r>
              <a:rPr lang="en-US" altLang="ko-KR" dirty="0"/>
              <a:t>7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으로 나눈 몫을 저장하고 </a:t>
            </a:r>
            <a:r>
              <a:rPr lang="en-US" altLang="ko-KR" dirty="0"/>
              <a:t>b</a:t>
            </a:r>
            <a:r>
              <a:rPr lang="ko-KR" altLang="en-US" dirty="0"/>
              <a:t>라는 변수에 </a:t>
            </a:r>
            <a:r>
              <a:rPr lang="en-US" altLang="ko-KR" dirty="0"/>
              <a:t>7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으로 나눈 나머지를 저장하여 출력하는 반면</a:t>
            </a:r>
            <a:r>
              <a:rPr lang="en-US" altLang="ko-KR" dirty="0"/>
              <a:t>, </a:t>
            </a:r>
            <a:r>
              <a:rPr lang="en-US" altLang="ko-KR" dirty="0" err="1"/>
              <a:t>divmod</a:t>
            </a:r>
            <a:r>
              <a:rPr lang="en-US" altLang="ko-KR" dirty="0"/>
              <a:t> </a:t>
            </a:r>
            <a:r>
              <a:rPr lang="ko-KR" altLang="en-US" dirty="0"/>
              <a:t>함수를 사용하면 몫과 나머지가 한 번에 출력 가능합니다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Enumerate </a:t>
            </a:r>
            <a:r>
              <a:rPr lang="ko-KR" altLang="en-US" dirty="0"/>
              <a:t>함수는 순서가 있는 데이터를 입력으로 받아 인덱스 값을 포함하는 </a:t>
            </a:r>
            <a:r>
              <a:rPr lang="en-US" altLang="ko-KR" dirty="0"/>
              <a:t>enumerate </a:t>
            </a:r>
            <a:r>
              <a:rPr lang="ko-KR" altLang="en-US" dirty="0"/>
              <a:t>객체를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</a:t>
            </a:r>
            <a:r>
              <a:rPr lang="en-US" altLang="ko-KR" dirty="0"/>
              <a:t>for</a:t>
            </a:r>
            <a:r>
              <a:rPr lang="ko-KR" altLang="en-US" dirty="0"/>
              <a:t>문과 함께 사용되며 반복되는 구간에서 객체가 현재 어느 위치에 있는지 알려주는 인덱스 값이 필요할 때 </a:t>
            </a:r>
            <a:r>
              <a:rPr lang="en-US" altLang="ko-KR" dirty="0"/>
              <a:t>enumerate </a:t>
            </a:r>
            <a:r>
              <a:rPr lang="ko-KR" altLang="en-US" dirty="0"/>
              <a:t>함수를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44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Eval:</a:t>
            </a:r>
            <a:r>
              <a:rPr lang="ko-KR" altLang="en-US" dirty="0"/>
              <a:t> </a:t>
            </a:r>
            <a:r>
              <a:rPr lang="en-US" altLang="ko-KR" dirty="0"/>
              <a:t>Evaluate</a:t>
            </a:r>
          </a:p>
          <a:p>
            <a:r>
              <a:rPr lang="en-US" altLang="ko-KR" dirty="0"/>
              <a:t>Evaluate </a:t>
            </a:r>
            <a:r>
              <a:rPr lang="ko-KR" altLang="en-US" dirty="0"/>
              <a:t>함수는 문자열로 구성된 표현식을 입력으로 받아 해당 문자열을 실행한 결과값을 </a:t>
            </a:r>
            <a:r>
              <a:rPr lang="ko-KR" altLang="en-US" dirty="0" err="1"/>
              <a:t>리턴합니다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Evaluate </a:t>
            </a:r>
            <a:r>
              <a:rPr lang="ko-KR" altLang="en-US" dirty="0"/>
              <a:t>함수의 취약점으로는 사용자가 입력한 </a:t>
            </a:r>
            <a:r>
              <a:rPr lang="en-US" altLang="ko-KR" dirty="0"/>
              <a:t>string</a:t>
            </a:r>
            <a:r>
              <a:rPr lang="ko-KR" altLang="en-US" dirty="0"/>
              <a:t>을 시스템에 그대로 전달하기 때문에 악의적인 명령도 그대로 실행된다는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컴퓨터를 </a:t>
            </a:r>
            <a:r>
              <a:rPr lang="ko-KR" altLang="en-US" dirty="0" err="1"/>
              <a:t>종료시키고</a:t>
            </a:r>
            <a:r>
              <a:rPr lang="ko-KR" altLang="en-US" dirty="0"/>
              <a:t> 원격 접속 종료를 허용하는 </a:t>
            </a:r>
            <a:r>
              <a:rPr lang="en-US" altLang="ko-KR" dirty="0"/>
              <a:t>shutdown </a:t>
            </a:r>
            <a:r>
              <a:rPr lang="ko-KR" altLang="en-US" dirty="0"/>
              <a:t>시스템 명령어를 </a:t>
            </a:r>
            <a:r>
              <a:rPr lang="en-US" altLang="ko-KR" dirty="0"/>
              <a:t>evaluate</a:t>
            </a:r>
            <a:r>
              <a:rPr lang="ko-KR" altLang="en-US" dirty="0"/>
              <a:t> 함수에 넣게 되면 그대로 실행되기 때문에 보안성 측면에서 좋지 않아</a:t>
            </a:r>
            <a:endParaRPr lang="en-US" altLang="ko-KR" dirty="0"/>
          </a:p>
          <a:p>
            <a:r>
              <a:rPr lang="ko-KR" altLang="en-US" dirty="0"/>
              <a:t>되도록 사용하지 않는 것을 권장합니다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6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393F4D66-9C93-4E61-946E-A1C27F354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262996"/>
            <a:ext cx="6400800" cy="1752600"/>
          </a:xfrm>
        </p:spPr>
        <p:txBody>
          <a:bodyPr>
            <a:noAutofit/>
          </a:bodyPr>
          <a:lstStyle>
            <a:lvl1pPr marL="109728" indent="0">
              <a:buNone/>
              <a:defRPr/>
            </a:lvl1pPr>
          </a:lstStyle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날짜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이름</a:t>
            </a:r>
            <a:endParaRPr lang="en-US" altLang="ko-KR" sz="16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네트워크 </a:t>
            </a:r>
            <a:r>
              <a:rPr lang="en-US" altLang="ko-KR" sz="1600" dirty="0">
                <a:solidFill>
                  <a:schemeClr val="tx1"/>
                </a:solidFill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데이터베이스 연구실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7DE6D6-5CC2-48F3-827C-D585EF9CB9D4}"/>
              </a:ext>
            </a:extLst>
          </p:cNvPr>
          <p:cNvSpPr txBox="1">
            <a:spLocks/>
          </p:cNvSpPr>
          <p:nvPr userDrawn="1"/>
        </p:nvSpPr>
        <p:spPr>
          <a:xfrm>
            <a:off x="1577752" y="1476286"/>
            <a:ext cx="9036496" cy="175259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cap="small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CHAPTER 21 </a:t>
            </a:r>
            <a:br>
              <a:rPr lang="en-US" altLang="ko-KR" sz="2800" cap="small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2800" cap="small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ko-KR" altLang="en-US" b="1" cap="small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제목</a:t>
            </a:r>
            <a:endParaRPr lang="ko-KR" altLang="en-US" sz="2800" b="1" cap="small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E30E2307-1E40-4E12-8716-25BFDA8E7013}" type="datetime1">
              <a:rPr lang="en-US" smtClean="0"/>
              <a:pPr/>
              <a:t>6/27/2024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13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892834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99480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199480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458353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458353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77646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1716657"/>
            <a:ext cx="4511040" cy="49117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3" y="6493261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>
                <a:latin typeface="+mn-lt"/>
              </a:rPr>
              <a:t>Network &amp; Database Lab.</a:t>
            </a:r>
            <a:endParaRPr lang="ko-KR" altLang="en-US" sz="120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3" y="6493261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err="1">
                <a:latin typeface="+mn-lt"/>
              </a:rPr>
              <a:t>Chungbuk</a:t>
            </a:r>
            <a:r>
              <a:rPr lang="en-US" altLang="ko-KR" sz="1200">
                <a:latin typeface="+mn-lt"/>
              </a:rPr>
              <a:t> National University, Korea</a:t>
            </a:r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486620" y="1963442"/>
            <a:ext cx="11277600" cy="99462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r>
              <a:rPr lang="ko-KR" altLang="en-US" sz="3200" b="1" dirty="0"/>
              <a:t>점프 투 파이썬 </a:t>
            </a:r>
            <a:r>
              <a:rPr lang="en-US" altLang="ko-KR" sz="3200" b="1" dirty="0"/>
              <a:t>5-5 </a:t>
            </a:r>
            <a:r>
              <a:rPr lang="ko-KR" altLang="en-US" sz="3200" b="1" dirty="0"/>
              <a:t>내장 함수</a:t>
            </a:r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r>
              <a:rPr lang="en-US" altLang="ko-KR" sz="2000" dirty="0"/>
              <a:t>2024.06.20</a:t>
            </a:r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/>
              <a:t>강범구</a:t>
            </a:r>
            <a:endParaRPr lang="en-US" altLang="ko-KR" sz="2000" dirty="0"/>
          </a:p>
          <a:p>
            <a:r>
              <a:rPr lang="en-US" altLang="ko-KR" sz="2000" dirty="0" err="1"/>
              <a:t>kang1llkoo33@gmail.com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filter(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반복 가능한 데이터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여러 개의 데이터로부터 일부의 데이터만 추려낼 때 사용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                            ▶ 여러 개의 데이터를 담고 있는 리스트나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튜플을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대상으로 주로 사용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                       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첫 번째 인수로 함수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두 번째 인수로 함수에 차례로 들어갈 반복 가능한 데이터를 받아 사용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49128C-295B-5CF2-9E7B-508CD460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61" y="2475579"/>
            <a:ext cx="8341398" cy="1503026"/>
          </a:xfrm>
          <a:prstGeom prst="rect">
            <a:avLst/>
          </a:prstGeom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8FBD08-C4F0-AC16-09F0-7E20B7868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61" y="4080970"/>
            <a:ext cx="8341398" cy="14706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87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hex(x)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정수를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입력받아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16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진수 문자열로 변환하여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리턴하는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함수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id(object)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객체를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입력받아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객체의 고유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주소값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리턴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761954-FF7A-8877-D02E-0A2EB462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48" y="1925421"/>
            <a:ext cx="9107599" cy="11715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05D20E-389B-71C7-A20A-975EBCDAE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48" y="3673560"/>
            <a:ext cx="10097909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2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37906"/>
            <a:ext cx="11479619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input([prompt])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사용자 입력을 받는 함수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입력 문자로 문자열을 전달하면 그 문자열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=&gt;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프롬프트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9C63AD-F92A-DADA-C1FB-DE3D0053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03" y="2288130"/>
            <a:ext cx="8450810" cy="5839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3151C8-0E38-CC11-E663-59247AC38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18" y="3001007"/>
            <a:ext cx="8622284" cy="11052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6F1860-EBF4-F7AE-2713-E36F6B408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253" y="4319773"/>
            <a:ext cx="8462049" cy="5922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F1F2C8-3A0C-FFDE-839A-BBD50AB6D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03" y="5106486"/>
            <a:ext cx="8555599" cy="112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1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int(x)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문자열 형태의 숫자나 소수점이 있는 숫자를 정수로 리턴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반올림 수행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X)</a:t>
            </a: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▶ 정수 입력 시 그대로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int(x, radix) : radix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진수로 표현된 문자열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x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를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10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진수로 변환하여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E1495E-A866-7F11-5FBF-2ECC381C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91" y="4502236"/>
            <a:ext cx="8015801" cy="10682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0E328D-810D-C1F4-599C-1606D6F82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91" y="2277470"/>
            <a:ext cx="8204386" cy="158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1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isinstance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(object, class)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첫 번째 인수로 객체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두 번째 인수로 클래스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                  ▶ 입력으로 받은 객체가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class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의 인스턴스인지를 판단하여 참이면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True,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거짓이면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False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len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(s) :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입력값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s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의 길이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요소의 전체 개수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를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                </a:t>
            </a:r>
          </a:p>
          <a:p>
            <a:endParaRPr lang="ko-KR" altLang="en-US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ABE9FD-2FD0-5CAA-F568-8E3C569A1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02" y="2289555"/>
            <a:ext cx="8255478" cy="14499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47148A-AD28-88BC-EDA6-FA6201DBC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03" y="4391175"/>
            <a:ext cx="8255478" cy="16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list (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iterable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반복 가능한 데이터를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입력받아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리스트로 만들어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list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에 리스트를 입력 시 동일한 리스트를 복사하여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A61FB4-4003-28BC-DD6B-91B118A84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4" y="2061679"/>
            <a:ext cx="10040751" cy="1286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FD8F36-E5E7-1BB7-08AE-89F0B9435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24" y="3771506"/>
            <a:ext cx="1005980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0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map(f,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iterable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f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와 반복가능한 데이터를 입력으로 받아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입력받은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데이터의 각 요소에 함수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f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를 적용한 결과를 리턴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3A9674-E893-472B-89AC-35627672D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08" y="2054164"/>
            <a:ext cx="10088383" cy="17718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DEFBC0-E14F-2EE2-508F-4C78B9AE5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08" y="3989061"/>
            <a:ext cx="10069330" cy="1200318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E837E45A-E2B3-29C0-9D21-B024A84C89ED}"/>
              </a:ext>
            </a:extLst>
          </p:cNvPr>
          <p:cNvSpPr/>
          <p:nvPr/>
        </p:nvSpPr>
        <p:spPr>
          <a:xfrm>
            <a:off x="5558828" y="3295461"/>
            <a:ext cx="642796" cy="1077363"/>
          </a:xfrm>
          <a:prstGeom prst="down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F9F8BB-2791-F343-EF24-754959169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334" y="5352379"/>
            <a:ext cx="10078857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max(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iterable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인수로 반복 가능한 데이터를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입력받아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그 최댓값을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min(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iterable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인수로 반복 가능한 데이터를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입력받아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그 최솟값을 리턴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6F2B2B-76DF-E9BE-9905-DEF769B9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6" y="2042626"/>
            <a:ext cx="10021699" cy="1324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27C686-B842-9C81-D321-351B26848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76" y="3956741"/>
            <a:ext cx="1006933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0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oct(x)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정수를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8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진수 문자열로 바꾸어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open(file, [mode], buffering, encoding, errors, newline)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파일 이름과 읽기 방법을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입력받아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파일 객체를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읽기 방법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(mode)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생략 시 기본값인 읽기 모드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(r)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로 파일 객체를 만들어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file: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열고자 하는 파일의 경로와 이름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mode: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파일을 열 때 사용할 모드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기본값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r)</a:t>
            </a: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‘b’: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w,r,a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와 함께 사용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ex)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rb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바이너리 읽기 모드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buffering: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버퍼링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정책 설정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기본값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-1)</a:t>
            </a: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encoding: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파일을 읽거나 쓸 때 사용할 인코딩 설정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글자가 정확히 인식되지 못하고 깨지는 현상 방지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(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기본값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None /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주로 사용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utf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8)</a:t>
            </a: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errors: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인코딩 및 디코딩 오류 처리 방식 결정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기본값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None)</a:t>
            </a: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newline: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파일을 읽고 쓸 때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줄바꿈을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어떻게 처리할지 설정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기본값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None)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B08DC4-7DB7-C33D-48B8-8918ED091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70" y="2052153"/>
            <a:ext cx="7959463" cy="103262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4BD2D0-9992-BFBB-CD55-5707B5C40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46951"/>
              </p:ext>
            </p:extLst>
          </p:nvPr>
        </p:nvGraphicFramePr>
        <p:xfrm>
          <a:off x="6311533" y="3773228"/>
          <a:ext cx="54573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274">
                  <a:extLst>
                    <a:ext uri="{9D8B030D-6E8A-4147-A177-3AD203B41FA5}">
                      <a16:colId xmlns:a16="http://schemas.microsoft.com/office/drawing/2014/main" val="2578956417"/>
                    </a:ext>
                  </a:extLst>
                </a:gridCol>
                <a:gridCol w="4303060">
                  <a:extLst>
                    <a:ext uri="{9D8B030D-6E8A-4147-A177-3AD203B41FA5}">
                      <a16:colId xmlns:a16="http://schemas.microsoft.com/office/drawing/2014/main" val="1839600087"/>
                    </a:ext>
                  </a:extLst>
                </a:gridCol>
              </a:tblGrid>
              <a:tr h="32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38403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쓰기 모드로 파일 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87511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읽기 모드로 파일 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98164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추가 모드로 파일 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044524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바이너리 모드로 파일 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59088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독점적인 파일 만들기 </a:t>
                      </a:r>
                      <a:r>
                        <a:rPr lang="en-US" altLang="ko-KR" sz="1200" b="1" dirty="0"/>
                        <a:t>/ </a:t>
                      </a:r>
                      <a:r>
                        <a:rPr lang="ko-KR" altLang="en-US" sz="1200" b="1" dirty="0"/>
                        <a:t>파일이 이미 존재하는 경우 실패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87629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텍스트 모드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98823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갱신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읽기 및 쓰기</a:t>
                      </a:r>
                      <a:r>
                        <a:rPr lang="en-US" altLang="ko-KR" sz="1200" b="1" dirty="0"/>
                        <a:t>)</a:t>
                      </a:r>
                      <a:r>
                        <a:rPr lang="ko-KR" altLang="en-US" sz="1200" b="1" dirty="0"/>
                        <a:t>용으로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7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8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open(file, [mode], buffering, encoding, errors, newline)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에러 처리 종류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A0CC47E-7987-1D63-9A51-177C5516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71277"/>
              </p:ext>
            </p:extLst>
          </p:nvPr>
        </p:nvGraphicFramePr>
        <p:xfrm>
          <a:off x="988508" y="2253374"/>
          <a:ext cx="10436113" cy="4125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090">
                  <a:extLst>
                    <a:ext uri="{9D8B030D-6E8A-4147-A177-3AD203B41FA5}">
                      <a16:colId xmlns:a16="http://schemas.microsoft.com/office/drawing/2014/main" val="136732813"/>
                    </a:ext>
                  </a:extLst>
                </a:gridCol>
                <a:gridCol w="8122023">
                  <a:extLst>
                    <a:ext uri="{9D8B030D-6E8A-4147-A177-3AD203B41FA5}">
                      <a16:colId xmlns:a16="http://schemas.microsoft.com/office/drawing/2014/main" val="3821761616"/>
                    </a:ext>
                  </a:extLst>
                </a:gridCol>
              </a:tblGrid>
              <a:tr h="496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78807"/>
                  </a:ext>
                </a:extLst>
              </a:tr>
              <a:tr h="4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strict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인코딩 에러가 있는 경우 </a:t>
                      </a:r>
                      <a:r>
                        <a:rPr lang="en-US" altLang="ko-KR" sz="1400" b="1" dirty="0" err="1"/>
                        <a:t>ValueError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발생 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(None)</a:t>
                      </a:r>
                      <a:r>
                        <a:rPr lang="ko-KR" altLang="en-US" sz="1400" b="1" dirty="0"/>
                        <a:t>과 같은 효과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96984"/>
                  </a:ext>
                </a:extLst>
              </a:tr>
              <a:tr h="4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ignore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에러 무시 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인코딩 에러 무시하면 데이터 손실 가능성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03584"/>
                  </a:ext>
                </a:extLst>
              </a:tr>
              <a:tr h="4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replace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잘못된 데이터가 있는 자리에 대체 마커</a:t>
                      </a:r>
                      <a:r>
                        <a:rPr lang="en-US" altLang="ko-KR" sz="1400" b="1" dirty="0"/>
                        <a:t>(ex: ‘?’) </a:t>
                      </a:r>
                      <a:r>
                        <a:rPr lang="ko-KR" altLang="en-US" sz="1400" b="1" dirty="0"/>
                        <a:t>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05375"/>
                  </a:ext>
                </a:extLst>
              </a:tr>
              <a:tr h="4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surrogateescape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U+DC80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~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 err="1"/>
                        <a:t>U+DCFF</a:t>
                      </a:r>
                      <a:r>
                        <a:rPr lang="ko-KR" altLang="en-US" sz="1400" b="1" dirty="0"/>
                        <a:t> 사이에 있는 유니코드 사용자 자유 영역의 잘못된 바이트를 코드 포인트로 나타냄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49078"/>
                  </a:ext>
                </a:extLst>
              </a:tr>
              <a:tr h="4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xmlcharrefreplace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에러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발생 시 </a:t>
                      </a:r>
                      <a:r>
                        <a:rPr lang="en-US" altLang="ko-KR" sz="1400" b="1" dirty="0"/>
                        <a:t>XML </a:t>
                      </a:r>
                      <a:r>
                        <a:rPr lang="ko-KR" altLang="en-US" sz="1400" b="1" dirty="0"/>
                        <a:t>문자로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4085"/>
                  </a:ext>
                </a:extLst>
              </a:tr>
              <a:tr h="653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backslashreplace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파일에 텍스트를 기록할 때만 사용되며 현재 인코딩에서 지원되지 않는 문자를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이스케이프 시퀀스로 바꿔 기록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29817"/>
                  </a:ext>
                </a:extLst>
              </a:tr>
              <a:tr h="4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namereplace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파일에 쓸 때만 지원</a:t>
                      </a:r>
                      <a:r>
                        <a:rPr lang="en-US" altLang="ko-KR" sz="1400" b="1" dirty="0"/>
                        <a:t>) </a:t>
                      </a:r>
                      <a:r>
                        <a:rPr lang="ko-KR" altLang="en-US" sz="1400" b="1" dirty="0"/>
                        <a:t>파일을 읽고 쓸 때 </a:t>
                      </a:r>
                      <a:r>
                        <a:rPr lang="ko-KR" altLang="en-US" sz="1400" b="1" dirty="0" err="1"/>
                        <a:t>줄바꿈을</a:t>
                      </a:r>
                      <a:r>
                        <a:rPr lang="ko-KR" altLang="en-US" sz="1400" b="1" dirty="0"/>
                        <a:t> 어떻게 처리할지 나타내는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7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2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761B-1391-4D51-9848-3F347F5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>
                <a:latin typeface="Arial" panose="020B0604020202020204" pitchFamily="34" charset="0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302F1-FDE4-42C6-B9D9-224B48CF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</a:rPr>
              <a:t>내장 함수의 개념과 사용 이유</a:t>
            </a:r>
            <a:endParaRPr lang="en-US" altLang="ko-KR" sz="18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</a:rPr>
              <a:t>내장 </a:t>
            </a:r>
            <a:r>
              <a:rPr lang="ko-KR" altLang="en-US" sz="1800" b="1">
                <a:latin typeface="Arial" panose="020B0604020202020204" pitchFamily="34" charset="0"/>
                <a:ea typeface="맑은 고딕" panose="020B0503020000020004" pitchFamily="50" charset="-127"/>
              </a:rPr>
              <a:t>함수의 종류</a:t>
            </a:r>
            <a:endParaRPr lang="en-US" altLang="ko-KR" sz="18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97A38-4FEB-457F-B8BD-D1D3087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</a:t>
            </a:fld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70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open(filename, [mode])</a:t>
            </a: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※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file.close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():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파일을 닫지 않으면 리소스 누수 발생 가능성이 있기 때문에 다른 프로세스가 파일에 접근하는 것을 방해하는 기능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r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모드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예시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w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모드 예시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EC817C-8553-0399-656E-6CA8F566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89" y="2677271"/>
            <a:ext cx="3096057" cy="952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412791-6BEA-57D3-9A8C-D42C23796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02" y="3473216"/>
            <a:ext cx="10097909" cy="1086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77195B-11A6-B02A-3678-FD6F9A4EC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389" y="4950294"/>
            <a:ext cx="10136015" cy="8097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382980-AE23-F00B-AD28-992A3B780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389" y="5853446"/>
            <a:ext cx="277216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1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open(filename, [mode])</a:t>
            </a: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a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모드 사용 이유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w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모드와는 달리 이어쓰기 가능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a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모드 예시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b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모드 예시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85B8AE-9B75-D876-7411-94D553AD6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14" y="2626361"/>
            <a:ext cx="10012172" cy="733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E237BA-239B-7A30-2EAB-4E30EC0F6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14" y="3359888"/>
            <a:ext cx="2791215" cy="924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A05CE7-AAB0-CD84-054B-AC35F84EB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14" y="5017469"/>
            <a:ext cx="1003122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34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ord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(c)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문자의 유니코드 숫자 값을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chr()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의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반대 개념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pow(x, y) : x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를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y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제곱한 결과값을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4D923-9019-5DF9-769F-9E0CB9F1E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64" y="2359789"/>
            <a:ext cx="10097909" cy="1219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80B094-2A61-9B49-4BBB-2E51ABFF8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64" y="4301042"/>
            <a:ext cx="1011696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5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range([start,] stop [,step]) : for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문과 함께 자주 사용되는 함수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                    ▶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입력받은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숫자에 해당하는 범위 값을 반복 가능한 객체로 만들어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▶ 인수가 하나일 경우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시작 숫자를 지정하지 않을 시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range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함수는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부터 시작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▶ 인수가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개일 경우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입력으로 주어지는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개의 인수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시작과 끝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끝 숫자는 해당 범위에 포함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X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▶ 인수가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개일 경우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세 번째 인수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숫자 사이의 거리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3F27AE-8B78-C561-CB27-C48DB360B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4" y="2704706"/>
            <a:ext cx="10040751" cy="676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668CEF-5BBD-1B6E-5349-4361B1DE3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24" y="3680709"/>
            <a:ext cx="10126488" cy="6192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4F69CB-E405-5252-B64B-C9F3350B7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624" y="4775147"/>
            <a:ext cx="1009790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9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round(number, [,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ndigits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])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숫자를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입력받아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반올림해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sorted(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iterable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입력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데이터를 정렬 후 그 결과를 리스트로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   ▶ 리스트 자료형에도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sort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함수가 있으나 리스트 객체 그 자체를 정렬만 할 뿐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정렬된 결과 리턴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X</a:t>
            </a: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sort vs sorted</a:t>
            </a: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        sort: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리스트 원본 값을 직접 수정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        sorted: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원본 값은 그대로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/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새 리스트로 정렬 값 반환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915EB4-622C-25E2-7AF2-9D8BA2601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14" y="1911590"/>
            <a:ext cx="10012172" cy="10860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7A9386-50A4-C386-8737-C0CF66D0B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729" y="4511198"/>
            <a:ext cx="2514951" cy="1924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EB368F-D589-086B-B18A-484896462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706" y="4511198"/>
            <a:ext cx="2457793" cy="1886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FA8DA3-31DE-8E25-1B69-56888B3E2B52}"/>
              </a:ext>
            </a:extLst>
          </p:cNvPr>
          <p:cNvSpPr txBox="1"/>
          <p:nvPr/>
        </p:nvSpPr>
        <p:spPr>
          <a:xfrm>
            <a:off x="2998381" y="6356567"/>
            <a:ext cx="157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ea typeface="맑은 고딕" panose="020B0503020000020004" pitchFamily="50" charset="-127"/>
              </a:rPr>
              <a:t>&lt;sort&gt;</a:t>
            </a:r>
            <a:endParaRPr lang="ko-KR" altLang="en-US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BF8CC-32FE-1E00-76BB-A626C240B154}"/>
              </a:ext>
            </a:extLst>
          </p:cNvPr>
          <p:cNvSpPr txBox="1"/>
          <p:nvPr/>
        </p:nvSpPr>
        <p:spPr>
          <a:xfrm>
            <a:off x="4139436" y="638986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ea typeface="맑은 고딕" panose="020B0503020000020004" pitchFamily="50" charset="-127"/>
              </a:rPr>
              <a:t>&lt;sorted&gt;</a:t>
            </a:r>
            <a:endParaRPr lang="ko-KR" altLang="en-US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57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str(object)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문자열 형태로 객체를 변환하여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리턴하는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함수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sum(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iterable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입력 데이터의 합을 리턴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2F02B7-3E33-5A83-871E-58C96769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96" y="1943527"/>
            <a:ext cx="10078857" cy="13051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55A1B1-21ED-A5FA-3CF6-DD888BB9A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96" y="3748985"/>
            <a:ext cx="1003122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89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tuple(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iterable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반복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가능한 데이터를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튜플로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변환하여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▶ 입력이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튜플인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경우에는 그대로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type(object) :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입력값의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자료형이 무엇인지 알려 주는 함수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A05919-39AC-3E4E-E310-A32BC9212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19" y="2172375"/>
            <a:ext cx="10088383" cy="1933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80DE59-F059-8992-D1B2-7F8DC69B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24" y="4507688"/>
            <a:ext cx="1005027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49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zip(*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iterable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동일한 개수로 이루어진 데이터들을 묶어서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▶ 여러 그룹의 데이터를 서로 엮어주는 기능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</a:t>
            </a: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※ zip()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함수로 넘기는 인자의 길이가 다를 경우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에러는 발생하지 않지만 짝지어지지 않은 데이터는 출력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X</a:t>
            </a: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97BF1D-18B2-85D4-92C7-7E1A2BF8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76" y="2356726"/>
            <a:ext cx="10012172" cy="1295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015D88-2D20-41BC-B615-07AA95D0F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76" y="4501274"/>
            <a:ext cx="10088383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3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zip()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 사용 예시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병렬 처리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zip()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함수를 사용하면 여러 그룹의 데이터를 한 번의 루프만 돌면서 처리 가능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가변 인자를 받기 때문에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개 이상의 인자를 넘겨서 병렬 처리 가능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2. unzip: zip()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함수로 엮어놓은 데이터를 다시 해체할 때도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zip()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 사용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/ *(unpacking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연산자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사용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55257E-7402-FFE1-FF79-B3A528037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77" y="2465551"/>
            <a:ext cx="4763165" cy="13527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48B5A7-2478-285D-7B72-9689F62FC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277" y="4307052"/>
            <a:ext cx="8747754" cy="19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1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zip()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 사용 예시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3. dictionary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변환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zip()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함수를 이용하면 두 개의 리스트나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튜플부터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쉽게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dictionary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만들기 가능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key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를 담고 있는 리스트와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value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를 담고 있는 리스트를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zip()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함수에 넘긴 후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그 결과를 다시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zip()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함수에 넘기면서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dic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생성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11FE94-219F-6341-B5A4-B57FDAED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56" y="2514472"/>
            <a:ext cx="1012648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5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01.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개념과 사용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내장 함수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모듈이나 패키지를 가져오지 않고 바로 사용할 수 있는 함수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▶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파이썬 모듈과 달리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import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가 필요하지 않기 때문에 아무런 설정 없이 바로 사용 가능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∴ 개발 시간 단축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8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8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8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ko-KR" altLang="en-US" sz="18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3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52040-7816-4B8B-09DB-147D0784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293" y="2552087"/>
            <a:ext cx="5266783" cy="31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Appendix. 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일반 함수 </a:t>
            </a:r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vs map()</a:t>
            </a:r>
            <a:endParaRPr lang="ko-KR" altLang="en-US" sz="2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일반 함수 선언보다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map(), filter()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사용 이점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1.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간결성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map()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함수를 이용하면 반복문을 작성하지 않아도 한 줄의 코드로 여러 개의 리스트 동시에 처리 가능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2.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가독성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map()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함수를 이용하면 일반 함수에 비해 코드 가독성 증가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3.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메모리 사용량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map()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함수는 새로운 리스트를 생성하지 않고 객체를 반환하므로 메모리 사용량 최소화 가능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380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Appendix. 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일반 함수 </a:t>
            </a:r>
            <a:r>
              <a:rPr lang="en-US" altLang="ko-KR" sz="2400" b="1">
                <a:latin typeface="Arial" panose="020B0604020202020204" pitchFamily="34" charset="0"/>
                <a:ea typeface="맑은 고딕" panose="020B0503020000020004" pitchFamily="50" charset="-127"/>
              </a:rPr>
              <a:t>vs map()</a:t>
            </a:r>
            <a:endParaRPr lang="ko-KR" altLang="en-US" sz="2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일반 함수 선언보다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map(), filter()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사용 이점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▶ 일반 함수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for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반복문을 이용하여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일일히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리스트 요소에 접근하여 계산 후 리스트에 하나씩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append</a:t>
            </a: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map():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요소에 적용할 함수 하나만 넘겨준다면 자동적으로 리스트를 함수에 적용하여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map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객체 반환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</a:t>
            </a: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B99EFB-3AC0-9D39-3498-50EC5BD38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88" y="2109630"/>
            <a:ext cx="8801794" cy="32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85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Appendix. map(), filter()</a:t>
            </a:r>
            <a:endParaRPr lang="ko-KR" altLang="en-US" sz="2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map() vs filter()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차이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map():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모든 요소에 대해 함수를 적용한 결과 반환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filter():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조건을 만족하는 요소들만 반환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</a:t>
            </a: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64BE62-1465-59A5-5D7A-D78564AB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84706"/>
            <a:ext cx="8588274" cy="30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00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Appendix. </a:t>
            </a:r>
            <a:r>
              <a:rPr lang="en-US" altLang="ko-KR" sz="2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dic</a:t>
            </a:r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data in sorted() </a:t>
            </a:r>
            <a:endParaRPr lang="ko-KR" altLang="en-US" sz="2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sorted()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에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dic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형식의 데이터를 넣은 결과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268AAE-2753-EA65-D65D-6A9000903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77935"/>
            <a:ext cx="1001217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83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BA31-6E0C-4EFA-91CB-3F249B44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851" y="2621280"/>
            <a:ext cx="4772297" cy="1846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b="1"/>
              <a:t>Q&amp;A</a:t>
            </a:r>
            <a:endParaRPr lang="ko-KR" altLang="en-US" sz="9600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54FEE-1F09-4789-9C5F-6C10C589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22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abs(x)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어떤 숫자를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입력받았을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때 그 숫자의 절댓값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▶ 인자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x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가 복소수일 경우에는 그 크기가 반환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all(x)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반복 가능한 데이터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x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를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입력값으로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받아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x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의 요소가 모두 참이거나 반복 가능한 데이터가 비어 있으면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True</a:t>
            </a: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거짓이 하나라도 있으면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False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▶ 반복 가능한 데이터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= for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문에서 사용할 수 있는 자료형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ex)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리스트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튜플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딕셔너리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집합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4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12E215-A220-5B06-30FF-D86F4F42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2" y="4764023"/>
            <a:ext cx="3264341" cy="1638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28AFC6-8EAD-0B1E-3AE6-5DD966F30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22" y="2305714"/>
            <a:ext cx="10031225" cy="12193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E86F6D-7AF5-0E29-EF42-629D48824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936" y="4836400"/>
            <a:ext cx="7322206" cy="145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7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any(x)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반복 가능한 데이터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x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를 입력으로 받아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x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의 요소 중 하나라도 참일 시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True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를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리턴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/ x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가 모두 거짓일 때만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False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all(x)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의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반대로 작동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chr(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: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유니코드 숫자 값을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입력받아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그 코드에 해당하는 문자를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인자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의 유효 범위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0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≤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≤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1,114,111 /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가 이 범위 밖에 있을 때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ValueError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발생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5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B91669-BC26-A19C-723E-9FB8FE7A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90" y="2260260"/>
            <a:ext cx="2547250" cy="1407973"/>
          </a:xfrm>
          <a:prstGeom prst="rect">
            <a:avLst/>
          </a:prstGeom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B13F56-4C51-9EFC-2B5D-2C82F409A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30" y="1960917"/>
            <a:ext cx="4544713" cy="1707316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A0D8A7-736C-5636-28CE-7AB9214A1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90" y="4486941"/>
            <a:ext cx="7934968" cy="22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6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dir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(object)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name space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에 등록되어 있는 모든 이름들을 반환해주는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파이썬의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※ name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space: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변수명이나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함수명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클래스의 이름을 언어 차원에서 관리해주는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매커니즘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1.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객체가 주어지지 않은 경우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현재 범위에서 사용 가능한 변수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클래스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모듈 등을 리스트로 반환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6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7137408-DCDF-0102-A68A-77798BE0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63" y="2559025"/>
            <a:ext cx="7557674" cy="3500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E95D3F-1036-3ECD-2EDC-0A04A219FE4A}"/>
              </a:ext>
            </a:extLst>
          </p:cNvPr>
          <p:cNvSpPr txBox="1"/>
          <p:nvPr/>
        </p:nvSpPr>
        <p:spPr>
          <a:xfrm>
            <a:off x="2588808" y="5793758"/>
            <a:ext cx="627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 인터프리터를 실행할 때 자동으로 등록된 특수한 목적이 있는 이름들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__name__: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프로그램이 실행되고 있는 모듈의 이름 저장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481837-5DB7-9821-3C89-7825001BA035}"/>
              </a:ext>
            </a:extLst>
          </p:cNvPr>
          <p:cNvCxnSpPr/>
          <p:nvPr/>
        </p:nvCxnSpPr>
        <p:spPr bwMode="auto">
          <a:xfrm>
            <a:off x="2309109" y="6022823"/>
            <a:ext cx="279699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1674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dir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(object)</a:t>
            </a: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2.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객체가 주어진 경우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▶ 특정 객체가 어떤 기능을 제공하는지 파악 가능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7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162B64-C140-FFB4-B02C-F9640F1A1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95" y="2447495"/>
            <a:ext cx="9897856" cy="514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59D35E-1075-1573-1978-D6215A5F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95" y="3133684"/>
            <a:ext cx="9297698" cy="5906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AED03C2-F8EB-EB6E-DA5B-22C2977AA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95" y="3771506"/>
            <a:ext cx="9974067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0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divmod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a,b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두 개의 숫자를 인수로 받아 첫 번째 숫자를 두 번째 숫자로 나눈 몫과 나머지를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튜플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형태로 반환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enumerate(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iterable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 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순서가 있는 데이터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리스트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튜플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문자열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을 입력으로 받아 인덱스 값을 포함하는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enumerate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객체를 리턴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          ▶ 보통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for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문과 함께 사용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          </a:t>
            </a:r>
            <a:r>
              <a:rPr lang="ko-KR" altLang="en-US" sz="1400" b="1">
                <a:latin typeface="Arial" panose="020B0604020202020204" pitchFamily="34" charset="0"/>
                <a:ea typeface="맑은 고딕" panose="020B0503020000020004" pitchFamily="50" charset="-127"/>
              </a:rPr>
              <a:t>▶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반복되는 구간에서 객체가 현재 어느 위치에 있는지 알려주는 인덱스 값이 필요할 때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enumerate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사용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8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E05FA0-50FF-B464-462E-DBD55ECDF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71" y="1974909"/>
            <a:ext cx="10078856" cy="952633"/>
          </a:xfrm>
          <a:prstGeom prst="rect">
            <a:avLst/>
          </a:prstGeom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9780D6-5A60-462F-165B-2C7C13468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71" y="3124157"/>
            <a:ext cx="10078857" cy="609685"/>
          </a:xfrm>
          <a:prstGeom prst="rect">
            <a:avLst/>
          </a:prstGeom>
          <a:ln>
            <a:noFill/>
          </a:ln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7C15DCA-B6AD-6F59-394C-E8C3D1470C4E}"/>
              </a:ext>
            </a:extLst>
          </p:cNvPr>
          <p:cNvSpPr/>
          <p:nvPr/>
        </p:nvSpPr>
        <p:spPr>
          <a:xfrm>
            <a:off x="5549774" y="2565527"/>
            <a:ext cx="407406" cy="666858"/>
          </a:xfrm>
          <a:prstGeom prst="down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E30471-BE1A-850D-DB27-64F33EC41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570" y="4794568"/>
            <a:ext cx="10050278" cy="11241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62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02.</a:t>
            </a:r>
            <a:r>
              <a:rPr lang="ko-KR" altLang="en-US" sz="2400" b="1" dirty="0">
                <a:latin typeface="Arial" panose="020B0604020202020204" pitchFamily="34" charset="0"/>
                <a:ea typeface="맑은 고딕" panose="020B0503020000020004" pitchFamily="50" charset="-127"/>
              </a:rPr>
              <a:t> 내장 함수의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eval(expression):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문자열로 구성된 표현식을 입력으로 받아 해당 문자열을 실행한 결과값 리턴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          </a:t>
            </a: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※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취약점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eval()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은 사용자가 입력한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string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을 시스템에 그대로 전달하기 때문에 악의적인 명령도 그대로 실행 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ex) Shutdown</a:t>
            </a: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∴ 보안성 측면에서 좋지 않아 되도록 사용하지 않는 것을 권장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9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5EAC36-662B-3435-36E7-CF897F7A4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85" y="2023287"/>
            <a:ext cx="9185901" cy="1039089"/>
          </a:xfrm>
          <a:prstGeom prst="rect">
            <a:avLst/>
          </a:prstGeom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101EAEE-A828-90C5-4FB3-E13DF41BC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85" y="4054748"/>
            <a:ext cx="6348342" cy="7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21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5" ma:contentTypeDescription="Create a new document." ma:contentTypeScope="" ma:versionID="d7857e5ede305e4d78a4892ecbd74d8c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fab2bdb63a1bb22f53ce37153336eb6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73468E-EB6D-4506-8BE0-A030875E5735}">
  <ds:schemaRefs>
    <ds:schemaRef ds:uri="http://schemas.microsoft.com/office/2006/metadata/properties"/>
    <ds:schemaRef ds:uri="http://schemas.microsoft.com/office/infopath/2007/PartnerControls"/>
    <ds:schemaRef ds:uri="b7baa286-403d-47f5-b66e-f91cf776a048"/>
    <ds:schemaRef ds:uri="48174e24-f607-4aa6-9ac3-a9fcbbb9a1ec"/>
  </ds:schemaRefs>
</ds:datastoreItem>
</file>

<file path=customXml/itemProps2.xml><?xml version="1.0" encoding="utf-8"?>
<ds:datastoreItem xmlns:ds="http://schemas.openxmlformats.org/officeDocument/2006/customXml" ds:itemID="{5C4245EF-34B4-46D7-B659-62BB6F1E9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073894-0B76-4472-85C0-612D7DC6C3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13341</TotalTime>
  <Words>3648</Words>
  <Application>Microsoft Office PowerPoint</Application>
  <PresentationFormat>와이드스크린</PresentationFormat>
  <Paragraphs>544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맑은 고딕</vt:lpstr>
      <vt:lpstr>Arial</vt:lpstr>
      <vt:lpstr>Arial Black</vt:lpstr>
      <vt:lpstr>Georgia</vt:lpstr>
      <vt:lpstr>Wingdings 2</vt:lpstr>
      <vt:lpstr>도시</vt:lpstr>
      <vt:lpstr>점프 투 파이썬 5-5 내장 함수</vt:lpstr>
      <vt:lpstr>목차</vt:lpstr>
      <vt:lpstr>01. 내장 함수의 개념과 사용 이유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02. 내장 함수의 종류</vt:lpstr>
      <vt:lpstr>Appendix. 일반 함수 vs map()</vt:lpstr>
      <vt:lpstr>Appendix. 일반 함수 vs map()</vt:lpstr>
      <vt:lpstr>Appendix. map(), filter()</vt:lpstr>
      <vt:lpstr>Appendix. dic data in sorted()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강범구</cp:lastModifiedBy>
  <cp:revision>1026</cp:revision>
  <dcterms:created xsi:type="dcterms:W3CDTF">2022-01-04T01:05:00Z</dcterms:created>
  <dcterms:modified xsi:type="dcterms:W3CDTF">2024-06-27T09:43:59Z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