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6014" r:id="rId4"/>
  </p:sldMasterIdLst>
  <p:notesMasterIdLst>
    <p:notesMasterId r:id="rId10"/>
  </p:notesMasterIdLst>
  <p:handoutMasterIdLst>
    <p:handoutMasterId r:id="rId11"/>
  </p:handoutMasterIdLst>
  <p:sldIdLst>
    <p:sldId id="332" r:id="rId5"/>
    <p:sldId id="440" r:id="rId6"/>
    <p:sldId id="515" r:id="rId7"/>
    <p:sldId id="516" r:id="rId8"/>
    <p:sldId id="517" r:id="rId9"/>
  </p:sldIdLst>
  <p:sldSz cx="12192000" cy="6858000"/>
  <p:notesSz cx="9926638" cy="67976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8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5050"/>
    <a:srgbClr val="3399FF"/>
    <a:srgbClr val="FF0000"/>
    <a:srgbClr val="94BFEA"/>
    <a:srgbClr val="297FD5"/>
    <a:srgbClr val="FFFF66"/>
    <a:srgbClr val="0070C0"/>
    <a:srgbClr val="F8F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0E04DB-597B-4A07-A3CA-65F9E2B24D4F}" v="74" dt="2023-07-05T04:56:37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0036" autoAdjust="0"/>
  </p:normalViewPr>
  <p:slideViewPr>
    <p:cSldViewPr snapToObjects="1">
      <p:cViewPr varScale="1">
        <p:scale>
          <a:sx n="111" d="100"/>
          <a:sy n="111" d="100"/>
        </p:scale>
        <p:origin x="594" y="114"/>
      </p:cViewPr>
      <p:guideLst>
        <p:guide orient="horz" pos="188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115" d="100"/>
          <a:sy n="115" d="100"/>
        </p:scale>
        <p:origin x="213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77C600F-6421-5512-6B10-3A1195603B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49576E-7C5D-6177-D672-6C7D290B11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ECB5D-D71E-44F0-ADF2-40640ADA85CC}" type="datetimeFigureOut">
              <a:rPr lang="ko-KR" altLang="en-US" smtClean="0"/>
              <a:t>2024-06-27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3070C3-50D8-C4AA-96AF-E9C5F4AE75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148736-E897-C7B0-EBE6-57E6EE6A7F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925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CEA9D-066F-4CF5-AD5A-B2A1568950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0058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7" y="1"/>
            <a:ext cx="4302401" cy="340158"/>
          </a:xfrm>
          <a:prstGeom prst="rect">
            <a:avLst/>
          </a:prstGeom>
        </p:spPr>
        <p:txBody>
          <a:bodyPr vert="horz" lIns="91792" tIns="45897" rIns="91792" bIns="45897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1897" y="1"/>
            <a:ext cx="4302400" cy="340158"/>
          </a:xfrm>
          <a:prstGeom prst="rect">
            <a:avLst/>
          </a:prstGeom>
        </p:spPr>
        <p:txBody>
          <a:bodyPr vert="horz" lIns="91792" tIns="45897" rIns="91792" bIns="45897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7584ECD9-AED4-42AA-B838-7404685F13C7}" type="datetimeFigureOut">
              <a:rPr lang="ko-KR" altLang="en-US"/>
              <a:pPr>
                <a:defRPr/>
              </a:pPr>
              <a:t>2024-06-27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792" tIns="45897" rIns="91792" bIns="45897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1966" y="3228760"/>
            <a:ext cx="7942715" cy="3059227"/>
          </a:xfrm>
          <a:prstGeom prst="rect">
            <a:avLst/>
          </a:prstGeom>
        </p:spPr>
        <p:txBody>
          <a:bodyPr vert="horz" lIns="91792" tIns="45897" rIns="91792" bIns="45897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7" y="6456426"/>
            <a:ext cx="4302401" cy="340157"/>
          </a:xfrm>
          <a:prstGeom prst="rect">
            <a:avLst/>
          </a:prstGeom>
        </p:spPr>
        <p:txBody>
          <a:bodyPr vert="horz" lIns="91792" tIns="45897" rIns="91792" bIns="45897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1897" y="6456426"/>
            <a:ext cx="4302400" cy="340157"/>
          </a:xfrm>
          <a:prstGeom prst="rect">
            <a:avLst/>
          </a:prstGeom>
        </p:spPr>
        <p:txBody>
          <a:bodyPr vert="horz" lIns="91792" tIns="45897" rIns="91792" bIns="45897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C3BDCBB-AD04-4906-9D98-99FBF7148BB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785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97163" y="509588"/>
            <a:ext cx="4532312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2FEE-DBCE-4035-B01B-996F547D1575}" type="slidenum">
              <a:rPr lang="ko-KR" altLang="en-US" smtClean="0">
                <a:latin typeface="굴림" charset="-127"/>
                <a:ea typeface="굴림" charset="-127"/>
              </a:rPr>
              <a:pPr/>
              <a:t>1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60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용어 통일 부족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변경에 대한 제어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진척관리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품질 활동이 체계적이지 못함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단납기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프로젝트에서 교육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훈련이 어려움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82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용어 통일 부족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변경에 대한 제어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진척관리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품질 활동이 체계적이지 못함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단납기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프로젝트에서 교육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훈련이 어려움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460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목표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프로세스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용어 통일 부족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변경에 대한 제어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진척관리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품질 활동이 체계적이지 못함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단납기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프로젝트에서 교육</a:t>
            </a:r>
            <a:r>
              <a:rPr lang="en-US" altLang="ko-KR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2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훈련이 어려움</a:t>
            </a:r>
            <a:endParaRPr lang="en-US" altLang="ko-KR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C3BDCBB-AD04-4906-9D98-99FBF7148BB6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7953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2697163" y="509588"/>
            <a:ext cx="4532312" cy="2549525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 dirty="0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2FEE-DBCE-4035-B01B-996F547D1575}" type="slidenum">
              <a:rPr lang="ko-KR" altLang="en-US" smtClean="0">
                <a:latin typeface="굴림" charset="-127"/>
                <a:ea typeface="굴림" charset="-127"/>
              </a:rPr>
              <a:pPr/>
              <a:t>5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8768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136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457200" y="1498276"/>
            <a:ext cx="11277600" cy="994620"/>
          </a:xfrm>
        </p:spPr>
        <p:txBody>
          <a:bodyPr anchor="b"/>
          <a:lstStyle>
            <a:lvl1pPr>
              <a:defRPr sz="4400" baseline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 baseline="0">
                <a:solidFill>
                  <a:schemeClr val="tx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E30E2307-1E40-4E12-8716-25BFDA8E7013}" type="datetime1">
              <a:rPr lang="en-US" smtClean="0"/>
              <a:pPr/>
              <a:t>6/27/2024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>
            <a:lvl1pPr>
              <a:defRPr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 baseline="0">
                <a:solidFill>
                  <a:schemeClr val="bg1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07369" y="448001"/>
            <a:ext cx="11319504" cy="531404"/>
          </a:xfrm>
        </p:spPr>
        <p:txBody>
          <a:bodyPr>
            <a:normAutofit/>
          </a:bodyPr>
          <a:lstStyle>
            <a:lvl1pPr>
              <a:defRPr sz="2800"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601" y="1058469"/>
            <a:ext cx="10973647" cy="5351529"/>
          </a:xfrm>
        </p:spPr>
        <p:txBody>
          <a:bodyPr>
            <a:normAutofit/>
          </a:bodyPr>
          <a:lstStyle>
            <a:lvl1pPr>
              <a:defRPr sz="2800" baseline="0"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1pPr>
            <a:lvl2pPr>
              <a:defRPr sz="2800" baseline="0"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2pPr>
            <a:lvl3pPr>
              <a:defRPr sz="2400" baseline="0"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3pPr>
            <a:lvl4pPr>
              <a:defRPr sz="2400" baseline="0"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4pPr>
            <a:lvl5pPr>
              <a:defRPr sz="2000" baseline="0">
                <a:latin typeface="Arial" panose="020B0604020202020204" pitchFamily="34" charset="0"/>
                <a:ea typeface="맑은 고딕" panose="020B0503020000020004" pitchFamily="50" charset="-127"/>
                <a:cs typeface="함초롬바탕" panose="02030604000101010101" pitchFamily="18" charset="-127"/>
              </a:defRPr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10899987" y="2541"/>
            <a:ext cx="1016847" cy="366395"/>
          </a:xfrm>
        </p:spPr>
        <p:txBody>
          <a:bodyPr/>
          <a:lstStyle>
            <a:lvl1pPr>
              <a:defRPr b="1" baseline="0"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7031"/>
            <a:ext cx="12192000" cy="8445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-635"/>
            <a:ext cx="12192000" cy="310515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12192000" cy="914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7213600" y="360046"/>
            <a:ext cx="4978400" cy="9080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7213600" y="440055"/>
            <a:ext cx="4978400" cy="18034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367" y="497206"/>
            <a:ext cx="4084320" cy="2730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493" y="588645"/>
            <a:ext cx="2133600" cy="36830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61" y="-1905"/>
            <a:ext cx="77047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074" y="-1905"/>
            <a:ext cx="36407" cy="621665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674" y="-1905"/>
            <a:ext cx="11853" cy="621665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634" y="-1905"/>
            <a:ext cx="36407" cy="621665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200" y="635"/>
            <a:ext cx="72813" cy="585470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20" y="635"/>
            <a:ext cx="11853" cy="585470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2249171"/>
            <a:ext cx="10972800" cy="4324985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8781627" y="612775"/>
            <a:ext cx="1276773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 baseline="0">
                <a:solidFill>
                  <a:schemeClr val="accent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fld id="{C3F416CD-67A3-4CF0-A210-F6AF31AC147F}" type="datetimeFigureOut">
              <a:rPr lang="en-US" smtClean="0"/>
              <a:pPr/>
              <a:t>6/27/2024</a:t>
            </a:fld>
            <a:endParaRPr lang="en-US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7010400" y="612775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 baseline="0">
                <a:solidFill>
                  <a:schemeClr val="accent2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endParaRPr lang="en-US" dirty="0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987" y="25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 baseline="0">
                <a:solidFill>
                  <a:srgbClr val="FFFFFF"/>
                </a:solidFill>
                <a:latin typeface="Arial" panose="020B0604020202020204" pitchFamily="34" charset="0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96427" y="6493510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200" baseline="0" dirty="0">
                <a:latin typeface="Arial" panose="020B0604020202020204" pitchFamily="34" charset="0"/>
                <a:ea typeface="맑은 고딕" panose="020B0503020000020004" pitchFamily="50" charset="-127"/>
              </a:rPr>
              <a:t>Network &amp; Database Lab.</a:t>
            </a:r>
            <a:endParaRPr lang="ko-KR" altLang="en-US" sz="1200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8400627" y="6493510"/>
            <a:ext cx="2686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aseline="0" dirty="0" err="1">
                <a:latin typeface="Arial" panose="020B0604020202020204" pitchFamily="34" charset="0"/>
                <a:ea typeface="맑은 고딕" panose="020B0503020000020004" pitchFamily="50" charset="-127"/>
              </a:rPr>
              <a:t>Chungbuk</a:t>
            </a:r>
            <a:r>
              <a:rPr lang="en-US" altLang="ko-KR" sz="1200" baseline="0" dirty="0">
                <a:latin typeface="Arial" panose="020B0604020202020204" pitchFamily="34" charset="0"/>
                <a:ea typeface="맑은 고딕" panose="020B0503020000020004" pitchFamily="50" charset="-127"/>
              </a:rPr>
              <a:t> National University, Korea</a:t>
            </a:r>
            <a:endParaRPr lang="ko-KR" altLang="en-US" sz="1200" baseline="0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04" r:id="rId1"/>
    <p:sldLayoutId id="2147485205" r:id="rId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 baseline="0">
          <a:solidFill>
            <a:schemeClr val="tx2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 baseline="0">
          <a:solidFill>
            <a:schemeClr val="tx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 baseline="0">
          <a:solidFill>
            <a:schemeClr val="accent2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 baseline="0">
          <a:solidFill>
            <a:schemeClr val="accent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 baseline="0">
          <a:solidFill>
            <a:schemeClr val="accent1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 baseline="0">
          <a:solidFill>
            <a:schemeClr val="accent3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/>
          </p:nvPr>
        </p:nvSpPr>
        <p:spPr>
          <a:xfrm>
            <a:off x="486620" y="1963442"/>
            <a:ext cx="11277600" cy="994620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r>
              <a:rPr lang="ko-KR" altLang="en-US" b="1" dirty="0"/>
              <a:t>문자형 숫자 </a:t>
            </a:r>
            <a:r>
              <a:rPr lang="en-US" altLang="ko-KR" b="1" dirty="0"/>
              <a:t>sort</a:t>
            </a:r>
            <a:endParaRPr lang="ko-KR" altLang="en-US" b="1" dirty="0"/>
          </a:p>
        </p:txBody>
      </p:sp>
      <p:sp>
        <p:nvSpPr>
          <p:cNvPr id="9219" name="부제목 2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 vert="horz" wrap="square" lIns="91440" tIns="45720" rIns="91440" bIns="45720" numCol="1" anchor="t">
            <a:noAutofit/>
          </a:bodyPr>
          <a:lstStyle/>
          <a:p>
            <a:r>
              <a:rPr lang="en-US" altLang="ko-KR" dirty="0"/>
              <a:t>2024.06.27</a:t>
            </a:r>
            <a:endParaRPr lang="ko-KR" altLang="en-US" dirty="0"/>
          </a:p>
          <a:p>
            <a:endParaRPr lang="ko-KR" altLang="en-US" dirty="0"/>
          </a:p>
          <a:p>
            <a:r>
              <a:rPr lang="ko-KR" altLang="en-US" dirty="0"/>
              <a:t>김은미</a:t>
            </a:r>
            <a:endParaRPr lang="en-US" altLang="ko-KR" dirty="0"/>
          </a:p>
          <a:p>
            <a:r>
              <a:rPr lang="en-US" altLang="ko-KR" dirty="0"/>
              <a:t>rladmsal0128@naver.com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8243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1.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문자형 숫자의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sort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726EB9-157C-A1FD-A51D-8B2C0E16F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200" b="1" dirty="0"/>
              <a:t>a = [‘1’, ‘2’, ‘10’, ‘24’, ‘21’, ‘100’, ‘45’, ‘33’] 	</a:t>
            </a:r>
            <a:br>
              <a:rPr lang="en-US" altLang="ko-KR" sz="2400" dirty="0"/>
            </a:br>
            <a:endParaRPr lang="en-US" altLang="ko-KR" sz="17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9FE6160-CD8C-7372-76B6-1288BA95B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259" y="2525034"/>
            <a:ext cx="5239481" cy="15527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D2305A-80B3-7AEC-AC0A-4F8C2277E0EF}"/>
              </a:ext>
            </a:extLst>
          </p:cNvPr>
          <p:cNvSpPr txBox="1"/>
          <p:nvPr/>
        </p:nvSpPr>
        <p:spPr>
          <a:xfrm>
            <a:off x="1302058" y="4720692"/>
            <a:ext cx="95878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숫자를 순서로 인식 </a:t>
            </a:r>
            <a:r>
              <a:rPr lang="en-US" altLang="ko-KR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= </a:t>
            </a:r>
            <a:r>
              <a:rPr lang="ko-KR" altLang="en-US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사전순으로 비교하기 때문</a:t>
            </a:r>
          </a:p>
        </p:txBody>
      </p:sp>
    </p:spTree>
    <p:extLst>
      <p:ext uri="{BB962C8B-B14F-4D97-AF65-F5344CB8AC3E}">
        <p14:creationId xmlns:p14="http://schemas.microsoft.com/office/powerpoint/2010/main" val="421480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2.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해결 방안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AA239C5-EBDF-BE7D-C20B-EEF6C48AC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155" y="1844824"/>
            <a:ext cx="6095689" cy="19442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885E5D-78CC-752A-AC53-6BCFE5DD8CB9}"/>
              </a:ext>
            </a:extLst>
          </p:cNvPr>
          <p:cNvSpPr txBox="1"/>
          <p:nvPr/>
        </p:nvSpPr>
        <p:spPr>
          <a:xfrm>
            <a:off x="2103976" y="4509120"/>
            <a:ext cx="7984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key=int</a:t>
            </a:r>
            <a:r>
              <a:rPr lang="ko-KR" altLang="en-US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</a:t>
            </a:r>
            <a:r>
              <a:rPr lang="en-US" altLang="ko-KR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800" b="1" dirty="0">
                <a:solidFill>
                  <a:srgbClr val="FF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문자열을 숫자로 인식하게 할 수 있음</a:t>
            </a:r>
          </a:p>
        </p:txBody>
      </p:sp>
    </p:spTree>
    <p:extLst>
      <p:ext uri="{BB962C8B-B14F-4D97-AF65-F5344CB8AC3E}">
        <p14:creationId xmlns:p14="http://schemas.microsoft.com/office/powerpoint/2010/main" val="959635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50DB-B904-68E4-CE54-5D581036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3.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Key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활용</a:t>
            </a:r>
            <a:endParaRPr lang="ko-KR" altLang="en-US" b="1" dirty="0">
              <a:solidFill>
                <a:srgbClr val="0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857C0A-3B97-F7DA-FBBE-28B988887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74726A-8E70-57E0-A453-9C072EAA4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956" y="2636912"/>
            <a:ext cx="5125165" cy="20195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CFFF83D-B804-9828-03AF-E19D57133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296" y="2455912"/>
            <a:ext cx="4410691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60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/>
          <p:cNvSpPr>
            <a:spLocks noGrp="1"/>
          </p:cNvSpPr>
          <p:nvPr>
            <p:ph type="ctrTitle"/>
          </p:nvPr>
        </p:nvSpPr>
        <p:spPr>
          <a:xfrm>
            <a:off x="486620" y="1963442"/>
            <a:ext cx="11277600" cy="994620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r>
              <a:rPr lang="en-US" altLang="ko-KR" b="1" dirty="0"/>
              <a:t>Q &amp; A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0505227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 w="28575">
          <a:solidFill>
            <a:srgbClr val="FF0000"/>
          </a:solidFill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E7603A81A6F1444B3766D6021F19B96" ma:contentTypeVersion="14" ma:contentTypeDescription="새 문서를 만듭니다." ma:contentTypeScope="" ma:versionID="037eb4c3e2defdf02cdac905d463ef69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5ccf443a820bb44ab82d3321411f6c5c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이미지 태그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AC7F2B-30C3-4738-AEDE-801D68092C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D32A347-D6E3-4429-9E0D-D951A61B5FE7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http://purl.org/dc/terms/"/>
    <ds:schemaRef ds:uri="b7baa286-403d-47f5-b66e-f91cf776a048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48174e24-f607-4aa6-9ac3-a9fcbbb9a1ec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1016348-9400-425F-BD4D-6ED6AF14A1E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12394</TotalTime>
  <Pages>32</Pages>
  <Words>150</Words>
  <Characters>0</Characters>
  <Application>Microsoft Office PowerPoint</Application>
  <DocSecurity>0</DocSecurity>
  <PresentationFormat>와이드스크린</PresentationFormat>
  <Lines>0</Lines>
  <Paragraphs>29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2" baseType="lpstr">
      <vt:lpstr>굴림</vt:lpstr>
      <vt:lpstr>나눔고딕</vt:lpstr>
      <vt:lpstr>맑은 고딕</vt:lpstr>
      <vt:lpstr>Arial</vt:lpstr>
      <vt:lpstr>Georgia</vt:lpstr>
      <vt:lpstr>Wingdings 2</vt:lpstr>
      <vt:lpstr>도시</vt:lpstr>
      <vt:lpstr>문자형 숫자 sort</vt:lpstr>
      <vt:lpstr>1. 문자형 숫자의 sort 문제</vt:lpstr>
      <vt:lpstr>2. 해결 방안</vt:lpstr>
      <vt:lpstr>3. Key 활용</vt:lpstr>
      <vt:lpstr>Q &amp; A</vt:lpstr>
    </vt:vector>
  </TitlesOfParts>
  <Company>충북대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RSL in P2P</dc:title>
  <dc:creator>Jongtae Lim</dc:creator>
  <cp:lastModifiedBy>김은미</cp:lastModifiedBy>
  <cp:revision>449</cp:revision>
  <cp:lastPrinted>2023-01-02T05:22:37Z</cp:lastPrinted>
  <dcterms:modified xsi:type="dcterms:W3CDTF">2024-06-27T08:37:58Z</dcterms:modified>
  <cp:version>9.101.43.40686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  <property fmtid="{D5CDD505-2E9C-101B-9397-08002B2CF9AE}" pid="3" name="MediaServiceImageTags">
    <vt:lpwstr/>
  </property>
</Properties>
</file>