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6014" r:id="rId4"/>
  </p:sldMasterIdLst>
  <p:notesMasterIdLst>
    <p:notesMasterId r:id="rId33"/>
  </p:notesMasterIdLst>
  <p:handoutMasterIdLst>
    <p:handoutMasterId r:id="rId34"/>
  </p:handoutMasterIdLst>
  <p:sldIdLst>
    <p:sldId id="332" r:id="rId5"/>
    <p:sldId id="497" r:id="rId6"/>
    <p:sldId id="440" r:id="rId7"/>
    <p:sldId id="558" r:id="rId8"/>
    <p:sldId id="562" r:id="rId9"/>
    <p:sldId id="563" r:id="rId10"/>
    <p:sldId id="555" r:id="rId11"/>
    <p:sldId id="516" r:id="rId12"/>
    <p:sldId id="565" r:id="rId13"/>
    <p:sldId id="566" r:id="rId14"/>
    <p:sldId id="567" r:id="rId15"/>
    <p:sldId id="568" r:id="rId16"/>
    <p:sldId id="569" r:id="rId17"/>
    <p:sldId id="570" r:id="rId18"/>
    <p:sldId id="571" r:id="rId19"/>
    <p:sldId id="572" r:id="rId20"/>
    <p:sldId id="573" r:id="rId21"/>
    <p:sldId id="574" r:id="rId22"/>
    <p:sldId id="575" r:id="rId23"/>
    <p:sldId id="577" r:id="rId24"/>
    <p:sldId id="578" r:id="rId25"/>
    <p:sldId id="579" r:id="rId26"/>
    <p:sldId id="581" r:id="rId27"/>
    <p:sldId id="582" r:id="rId28"/>
    <p:sldId id="583" r:id="rId29"/>
    <p:sldId id="584" r:id="rId30"/>
    <p:sldId id="585" r:id="rId31"/>
    <p:sldId id="487" r:id="rId32"/>
  </p:sldIdLst>
  <p:sldSz cx="12192000" cy="6858000"/>
  <p:notesSz cx="9926638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0000"/>
    <a:srgbClr val="FF9900"/>
    <a:srgbClr val="297FD5"/>
    <a:srgbClr val="FF0000"/>
    <a:srgbClr val="FF3399"/>
    <a:srgbClr val="FF5050"/>
    <a:srgbClr val="3399FF"/>
    <a:srgbClr val="94BFEA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0E04DB-597B-4A07-A3CA-65F9E2B24D4F}" v="74" dt="2023-07-05T04:56:37.6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3878" autoAdjust="0"/>
  </p:normalViewPr>
  <p:slideViewPr>
    <p:cSldViewPr snapToObjects="1">
      <p:cViewPr varScale="1">
        <p:scale>
          <a:sx n="105" d="100"/>
          <a:sy n="105" d="100"/>
        </p:scale>
        <p:origin x="894" y="96"/>
      </p:cViewPr>
      <p:guideLst>
        <p:guide orient="horz" pos="188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13" d="100"/>
          <a:sy n="113" d="100"/>
        </p:scale>
        <p:origin x="219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77C600F-6421-5512-6B10-3A1195603B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49576E-7C5D-6177-D672-6C7D290B11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2925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ECB5D-D71E-44F0-ADF2-40640ADA85CC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3070C3-50D8-C4AA-96AF-E9C5F4AE75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48736-E897-C7B0-EBE6-57E6EE6A7F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CEA9D-066F-4CF5-AD5A-B2A156895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058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7" y="1"/>
            <a:ext cx="4302401" cy="340158"/>
          </a:xfrm>
          <a:prstGeom prst="rect">
            <a:avLst/>
          </a:prstGeom>
        </p:spPr>
        <p:txBody>
          <a:bodyPr vert="horz" lIns="91792" tIns="45897" rIns="91792" bIns="45897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1897" y="1"/>
            <a:ext cx="4302400" cy="340158"/>
          </a:xfrm>
          <a:prstGeom prst="rect">
            <a:avLst/>
          </a:prstGeom>
        </p:spPr>
        <p:txBody>
          <a:bodyPr vert="horz" lIns="91792" tIns="45897" rIns="91792" bIns="45897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584ECD9-AED4-42AA-B838-7404685F13C7}" type="datetimeFigureOut">
              <a:rPr lang="ko-KR" altLang="en-US"/>
              <a:pPr>
                <a:defRPr/>
              </a:pPr>
              <a:t>2024-07-10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92" tIns="45897" rIns="91792" bIns="45897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1966" y="3228760"/>
            <a:ext cx="7942715" cy="3059227"/>
          </a:xfrm>
          <a:prstGeom prst="rect">
            <a:avLst/>
          </a:prstGeom>
        </p:spPr>
        <p:txBody>
          <a:bodyPr vert="horz" lIns="91792" tIns="45897" rIns="91792" bIns="45897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7" y="6456426"/>
            <a:ext cx="4302401" cy="340157"/>
          </a:xfrm>
          <a:prstGeom prst="rect">
            <a:avLst/>
          </a:prstGeom>
        </p:spPr>
        <p:txBody>
          <a:bodyPr vert="horz" lIns="91792" tIns="45897" rIns="91792" bIns="45897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1897" y="6456426"/>
            <a:ext cx="4302400" cy="340157"/>
          </a:xfrm>
          <a:prstGeom prst="rect">
            <a:avLst/>
          </a:prstGeom>
        </p:spPr>
        <p:txBody>
          <a:bodyPr vert="horz" lIns="91792" tIns="45897" rIns="91792" bIns="45897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C3BDCBB-AD04-4906-9D98-99FBF7148BB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478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697163" y="509588"/>
            <a:ext cx="4532312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8BB2FEE-DBCE-4035-B01B-996F547D1575}" type="slidenum">
              <a:rPr lang="ko-KR" altLang="en-US" smtClean="0">
                <a:latin typeface="굴림" charset="-127"/>
                <a:ea typeface="굴림" charset="-127"/>
              </a:rPr>
              <a:pPr/>
              <a:t>1</a:t>
            </a:fld>
            <a:endParaRPr lang="ko-KR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60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925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240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720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030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976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401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366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529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246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989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8223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7918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790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4101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3356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1114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2805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35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846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860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528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089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265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66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596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136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498276"/>
            <a:ext cx="11277600" cy="994620"/>
          </a:xfrm>
        </p:spPr>
        <p:txBody>
          <a:bodyPr anchor="b"/>
          <a:lstStyle>
            <a:lvl1pPr>
              <a:defRPr sz="4400" baseline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fld id="{E30E2307-1E40-4E12-8716-25BFDA8E7013}" type="datetime1">
              <a:rPr lang="en-US" smtClean="0"/>
              <a:pPr/>
              <a:t>7/10/2024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 baseline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6DA3DDA5-F5CD-4C77-92B0-9E9481F1484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-4360"/>
            <a:ext cx="1219200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7369" y="448001"/>
            <a:ext cx="11319504" cy="531404"/>
          </a:xfrm>
        </p:spPr>
        <p:txBody>
          <a:bodyPr>
            <a:normAutofit/>
          </a:bodyPr>
          <a:lstStyle>
            <a:lvl1pPr>
              <a:defRPr sz="2800"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058469"/>
            <a:ext cx="10973647" cy="5351529"/>
          </a:xfrm>
        </p:spPr>
        <p:txBody>
          <a:bodyPr>
            <a:normAutofit/>
          </a:bodyPr>
          <a:lstStyle>
            <a:lvl1pPr>
              <a:defRPr sz="2800" baseline="0"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1pPr>
            <a:lvl2pPr>
              <a:defRPr sz="2800" baseline="0"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2pPr>
            <a:lvl3pPr>
              <a:defRPr sz="2400" baseline="0"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3pPr>
            <a:lvl4pPr>
              <a:defRPr sz="2400" baseline="0"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4pPr>
            <a:lvl5pPr>
              <a:defRPr sz="2000" baseline="0"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899987" y="2541"/>
            <a:ext cx="1016847" cy="366395"/>
          </a:xfrm>
        </p:spPr>
        <p:txBody>
          <a:bodyPr/>
          <a:lstStyle>
            <a:lvl1pPr>
              <a:defRPr b="1"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7031"/>
            <a:ext cx="12192000" cy="8445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-635"/>
            <a:ext cx="12192000" cy="31051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12192000" cy="914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7213600" y="360046"/>
            <a:ext cx="4978400" cy="9080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7213600" y="440055"/>
            <a:ext cx="4978400" cy="1803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7209367" y="497206"/>
            <a:ext cx="4084320" cy="2730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9831493" y="588645"/>
            <a:ext cx="2133600" cy="3683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12113261" y="-1905"/>
            <a:ext cx="77047" cy="62166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12059074" y="-1905"/>
            <a:ext cx="36407" cy="62166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12033674" y="-1905"/>
            <a:ext cx="11853" cy="621665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11967634" y="-1905"/>
            <a:ext cx="36407" cy="621665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11887200" y="635"/>
            <a:ext cx="72813" cy="585470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11831320" y="635"/>
            <a:ext cx="11853" cy="585470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09600" y="2249171"/>
            <a:ext cx="10972800" cy="432498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8781627" y="612775"/>
            <a:ext cx="1276773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 baseline="0">
                <a:solidFill>
                  <a:schemeClr val="accent2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fld id="{C3F416CD-67A3-4CF0-A210-F6AF31AC147F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7010400" y="612775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 baseline="0">
                <a:solidFill>
                  <a:schemeClr val="accent2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0899987" y="2540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 baseline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76950E27-4FE2-40CE-B401-D86AD36FFBE8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96427" y="6493510"/>
            <a:ext cx="1933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sz="1200" baseline="0" dirty="0">
                <a:latin typeface="Arial" panose="020B0604020202020204" pitchFamily="34" charset="0"/>
                <a:ea typeface="맑은 고딕" panose="020B0503020000020004" pitchFamily="50" charset="-127"/>
              </a:rPr>
              <a:t>Network &amp; Database Lab.</a:t>
            </a:r>
            <a:endParaRPr lang="ko-KR" altLang="en-US" sz="1200" baseline="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9313895" y="6493510"/>
            <a:ext cx="2686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aseline="0" dirty="0" err="1">
                <a:latin typeface="Arial" panose="020B0604020202020204" pitchFamily="34" charset="0"/>
                <a:ea typeface="맑은 고딕" panose="020B0503020000020004" pitchFamily="50" charset="-127"/>
              </a:rPr>
              <a:t>Chungbuk</a:t>
            </a:r>
            <a:r>
              <a:rPr lang="en-US" altLang="ko-KR" sz="1200" baseline="0" dirty="0">
                <a:latin typeface="Arial" panose="020B0604020202020204" pitchFamily="34" charset="0"/>
                <a:ea typeface="맑은 고딕" panose="020B0503020000020004" pitchFamily="50" charset="-127"/>
              </a:rPr>
              <a:t> National University, Korea</a:t>
            </a:r>
            <a:endParaRPr lang="ko-KR" altLang="en-US" sz="1200" baseline="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04" r:id="rId1"/>
    <p:sldLayoutId id="2147485205" r:id="rId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 baseline="0">
          <a:solidFill>
            <a:schemeClr val="tx2"/>
          </a:solidFill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 baseline="0">
          <a:solidFill>
            <a:schemeClr val="accent2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 baseline="0">
          <a:solidFill>
            <a:schemeClr val="accent1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 baseline="0">
          <a:solidFill>
            <a:schemeClr val="accent1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 baseline="0">
          <a:solidFill>
            <a:schemeClr val="accent3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/>
          </p:nvPr>
        </p:nvSpPr>
        <p:spPr>
          <a:xfrm>
            <a:off x="191344" y="1916832"/>
            <a:ext cx="11277600" cy="720080"/>
          </a:xfrm>
        </p:spPr>
        <p:txBody>
          <a:bodyPr vert="horz" wrap="square" lIns="91440" tIns="45720" rIns="91440" bIns="45720" numCol="1" anchor="t">
            <a:normAutofit fontScale="90000"/>
          </a:bodyPr>
          <a:lstStyle/>
          <a:p>
            <a:r>
              <a:rPr lang="en-US" altLang="ko-KR" b="1" dirty="0"/>
              <a:t>8. </a:t>
            </a:r>
            <a:r>
              <a:rPr lang="ko-KR" altLang="en-US" b="1" dirty="0"/>
              <a:t>정규표현식</a:t>
            </a:r>
            <a:br>
              <a:rPr lang="en-US" altLang="ko-KR" sz="1700" b="0" i="0" dirty="0">
                <a:effectLst/>
                <a:latin typeface="Arial" panose="020B0604020202020204" pitchFamily="34" charset="0"/>
              </a:rPr>
            </a:br>
            <a:endParaRPr lang="ko-KR" altLang="en-US" sz="1700" b="1" dirty="0"/>
          </a:p>
        </p:txBody>
      </p:sp>
      <p:sp>
        <p:nvSpPr>
          <p:cNvPr id="9219" name="부제목 2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vert="horz" wrap="square" lIns="91440" tIns="45720" rIns="91440" bIns="45720" numCol="1" anchor="t">
            <a:noAutofit/>
          </a:bodyPr>
          <a:lstStyle/>
          <a:p>
            <a:r>
              <a:rPr lang="en-US" altLang="ko-KR" dirty="0"/>
              <a:t>2024.07.10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김은미</a:t>
            </a:r>
            <a:endParaRPr lang="en-US" altLang="ko-KR" dirty="0"/>
          </a:p>
          <a:p>
            <a:r>
              <a:rPr lang="en-US" altLang="ko-KR" dirty="0"/>
              <a:t>rladmsal0128@naver.com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8243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50DB-B904-68E4-CE54-5D581036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0000"/>
                </a:solidFill>
              </a:rPr>
              <a:t>3. </a:t>
            </a:r>
            <a:r>
              <a:rPr lang="ko-KR" altLang="en-US" b="1" dirty="0">
                <a:solidFill>
                  <a:srgbClr val="000000"/>
                </a:solidFill>
              </a:rPr>
              <a:t>정규식을 이용한 문자열 검색 </a:t>
            </a:r>
            <a:r>
              <a:rPr lang="en-US" altLang="ko-KR" b="1" dirty="0">
                <a:solidFill>
                  <a:srgbClr val="000000"/>
                </a:solidFill>
              </a:rPr>
              <a:t>(3/8)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26EB9-157C-A1FD-A51D-8B2C0E16F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search : </a:t>
            </a:r>
            <a:r>
              <a:rPr lang="ko-KR" altLang="en-US" sz="2000" b="1" dirty="0"/>
              <a:t>문자열 전체를 검색하여 정규식과 매치되는지 조사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/>
              <a:t>findall</a:t>
            </a:r>
            <a:r>
              <a:rPr lang="en-US" altLang="ko-KR" sz="2000" b="1" dirty="0"/>
              <a:t> : </a:t>
            </a:r>
            <a:r>
              <a:rPr lang="ko-KR" altLang="en-US" sz="2000" b="1" dirty="0"/>
              <a:t>정규식과 매치되는 모든 문자열을 리스트로 리턴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BF5203-B938-AAC4-F85A-99F8AC4A8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6" y="1772816"/>
            <a:ext cx="4608512" cy="13609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2848CC5-A8CF-8E37-92CA-81CE0A015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023" y="1740542"/>
            <a:ext cx="4608511" cy="1426688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0B53E2E-9510-880F-80A1-3EA0269A2299}"/>
              </a:ext>
            </a:extLst>
          </p:cNvPr>
          <p:cNvCxnSpPr/>
          <p:nvPr/>
        </p:nvCxnSpPr>
        <p:spPr>
          <a:xfrm>
            <a:off x="1271466" y="3127196"/>
            <a:ext cx="470353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AB96747-C3C5-0FFE-E6F1-8303E7FD6491}"/>
              </a:ext>
            </a:extLst>
          </p:cNvPr>
          <p:cNvCxnSpPr/>
          <p:nvPr/>
        </p:nvCxnSpPr>
        <p:spPr>
          <a:xfrm>
            <a:off x="6249276" y="3133718"/>
            <a:ext cx="470353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BE8DC781-88A9-FDE8-FC98-DE124E73D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8026" y="4365104"/>
            <a:ext cx="4235948" cy="1584175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1A18710-9092-2B92-38CC-165E1AA091B5}"/>
              </a:ext>
            </a:extLst>
          </p:cNvPr>
          <p:cNvCxnSpPr>
            <a:cxnSpLocks/>
          </p:cNvCxnSpPr>
          <p:nvPr/>
        </p:nvCxnSpPr>
        <p:spPr>
          <a:xfrm>
            <a:off x="4079776" y="5883245"/>
            <a:ext cx="340738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007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50DB-B904-68E4-CE54-5D581036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0000"/>
                </a:solidFill>
              </a:rPr>
              <a:t>3. </a:t>
            </a:r>
            <a:r>
              <a:rPr lang="ko-KR" altLang="en-US" b="1" dirty="0">
                <a:solidFill>
                  <a:srgbClr val="000000"/>
                </a:solidFill>
              </a:rPr>
              <a:t>정규식을 이용한 문자열 검색 </a:t>
            </a:r>
            <a:r>
              <a:rPr lang="en-US" altLang="ko-KR" b="1" dirty="0">
                <a:solidFill>
                  <a:srgbClr val="000000"/>
                </a:solidFill>
              </a:rPr>
              <a:t>(4/8)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26EB9-157C-A1FD-A51D-8B2C0E16F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/>
              <a:t>finditer</a:t>
            </a:r>
            <a:r>
              <a:rPr lang="en-US" altLang="ko-KR" sz="2000" b="1" dirty="0"/>
              <a:t> : </a:t>
            </a:r>
            <a:r>
              <a:rPr lang="ko-KR" altLang="en-US" sz="2000" b="1" dirty="0"/>
              <a:t>정규식과 매치되는 모든 문자열을 반복 가능한 객체로 리턴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A55FDB-8069-CEE5-6E1B-0F3EB2533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961" y="2276872"/>
            <a:ext cx="5540077" cy="318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20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50DB-B904-68E4-CE54-5D581036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0000"/>
                </a:solidFill>
              </a:rPr>
              <a:t>3. </a:t>
            </a:r>
            <a:r>
              <a:rPr lang="ko-KR" altLang="en-US" b="1" dirty="0">
                <a:solidFill>
                  <a:srgbClr val="000000"/>
                </a:solidFill>
              </a:rPr>
              <a:t>정규식을 이용한 문자열 검색 </a:t>
            </a:r>
            <a:r>
              <a:rPr lang="en-US" altLang="ko-KR" b="1" dirty="0">
                <a:solidFill>
                  <a:srgbClr val="000000"/>
                </a:solidFill>
              </a:rPr>
              <a:t>(5/8)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26EB9-157C-A1FD-A51D-8B2C0E16F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Match </a:t>
            </a:r>
            <a:r>
              <a:rPr lang="ko-KR" altLang="en-US" sz="2000" b="1" dirty="0"/>
              <a:t>객체 </a:t>
            </a:r>
            <a:r>
              <a:rPr lang="en-US" altLang="ko-KR" sz="2000" b="1" dirty="0"/>
              <a:t>: </a:t>
            </a:r>
            <a:r>
              <a:rPr lang="en-US" altLang="ko-KR" sz="2000" b="1" dirty="0" err="1"/>
              <a:t>p.match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p.search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p.finditer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메서드에 의해 </a:t>
            </a:r>
            <a:r>
              <a:rPr lang="ko-KR" altLang="en-US" sz="2000" b="1" dirty="0" err="1"/>
              <a:t>리턴된</a:t>
            </a:r>
            <a:r>
              <a:rPr lang="ko-KR" altLang="en-US" sz="2000" b="1" dirty="0"/>
              <a:t> 매치 객체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코드 축약</a:t>
            </a:r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934BF6-424F-A42C-46D5-7D8B89F3D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260275"/>
              </p:ext>
            </p:extLst>
          </p:nvPr>
        </p:nvGraphicFramePr>
        <p:xfrm>
          <a:off x="2032000" y="1772816"/>
          <a:ext cx="8128000" cy="1854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15728">
                  <a:extLst>
                    <a:ext uri="{9D8B030D-6E8A-4147-A177-3AD203B41FA5}">
                      <a16:colId xmlns:a16="http://schemas.microsoft.com/office/drawing/2014/main" val="103551741"/>
                    </a:ext>
                  </a:extLst>
                </a:gridCol>
                <a:gridCol w="6512272">
                  <a:extLst>
                    <a:ext uri="{9D8B030D-6E8A-4147-A177-3AD203B41FA5}">
                      <a16:colId xmlns:a16="http://schemas.microsoft.com/office/drawing/2014/main" val="2830702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629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group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매치된 문자열 리턴</a:t>
                      </a:r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054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매치된 문자열의 시작 위치 리턴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538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매치된 문자열의 끝 위치 리턴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734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span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매치된 문자열의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끝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해당하는 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튜플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리턴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899671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CBB75B2-F446-B7C9-F3F3-8C213EAA7561}"/>
              </a:ext>
            </a:extLst>
          </p:cNvPr>
          <p:cNvSpPr/>
          <p:nvPr/>
        </p:nvSpPr>
        <p:spPr>
          <a:xfrm>
            <a:off x="1606539" y="4877101"/>
            <a:ext cx="8978921" cy="6149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en-US" altLang="ko-KR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re.</a:t>
            </a:r>
            <a:r>
              <a:rPr lang="ko-KR" altLang="en-US" b="1" dirty="0" err="1">
                <a:solidFill>
                  <a:srgbClr val="FF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매서드</a:t>
            </a:r>
            <a:r>
              <a:rPr lang="en-US" altLang="ko-KR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8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정규 표현식</a:t>
            </a:r>
            <a:r>
              <a:rPr lang="en-US" altLang="ko-KR" sz="18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en-US" altLang="ko-KR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8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8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조사할 문자열</a:t>
            </a:r>
            <a:r>
              <a:rPr lang="en-US" altLang="ko-KR" sz="18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en-US" altLang="ko-KR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182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50DB-B904-68E4-CE54-5D581036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0000"/>
                </a:solidFill>
              </a:rPr>
              <a:t>3. </a:t>
            </a:r>
            <a:r>
              <a:rPr lang="ko-KR" altLang="en-US" b="1" dirty="0">
                <a:solidFill>
                  <a:srgbClr val="000000"/>
                </a:solidFill>
              </a:rPr>
              <a:t>정규식을 이용한 문자열 검색 </a:t>
            </a:r>
            <a:r>
              <a:rPr lang="en-US" altLang="ko-KR" b="1" dirty="0">
                <a:solidFill>
                  <a:srgbClr val="000000"/>
                </a:solidFill>
              </a:rPr>
              <a:t>(6/8)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26EB9-157C-A1FD-A51D-8B2C0E16F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match</a:t>
            </a:r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794D3C-64E2-BB78-37A0-75387292A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2276872"/>
            <a:ext cx="2467319" cy="26864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CA5EA35-73E4-17C5-4FE9-CC2A0F4A2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172" y="1733871"/>
            <a:ext cx="6925642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84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50DB-B904-68E4-CE54-5D581036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0000"/>
                </a:solidFill>
              </a:rPr>
              <a:t>3. </a:t>
            </a:r>
            <a:r>
              <a:rPr lang="ko-KR" altLang="en-US" b="1" dirty="0">
                <a:solidFill>
                  <a:srgbClr val="000000"/>
                </a:solidFill>
              </a:rPr>
              <a:t>정규식을 이용한 문자열 검색 </a:t>
            </a:r>
            <a:r>
              <a:rPr lang="en-US" altLang="ko-KR" b="1" dirty="0">
                <a:solidFill>
                  <a:srgbClr val="000000"/>
                </a:solidFill>
              </a:rPr>
              <a:t>(7/8)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B104B0-DD03-9DCA-C074-6A30809AE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2438652"/>
            <a:ext cx="2819794" cy="25911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5CD47D3-BBED-E168-2566-F84A7046A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098" y="1628801"/>
            <a:ext cx="6087905" cy="38164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670501-C966-F49F-303D-A92B5972F901}"/>
              </a:ext>
            </a:extLst>
          </p:cNvPr>
          <p:cNvSpPr txBox="1"/>
          <p:nvPr/>
        </p:nvSpPr>
        <p:spPr>
          <a:xfrm>
            <a:off x="2247461" y="1988840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lt"/>
              </a:rPr>
              <a:t>search</a:t>
            </a:r>
            <a:endParaRPr lang="ko-KR" altLang="en-US" sz="2000" b="1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06B39A-7DDE-C3A6-6ECC-0A08F658E0B6}"/>
              </a:ext>
            </a:extLst>
          </p:cNvPr>
          <p:cNvSpPr txBox="1"/>
          <p:nvPr/>
        </p:nvSpPr>
        <p:spPr>
          <a:xfrm>
            <a:off x="7641013" y="1140713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latin typeface="+mn-lt"/>
              </a:rPr>
              <a:t>findall</a:t>
            </a:r>
            <a:endParaRPr lang="ko-KR" altLang="en-US" sz="2000" b="1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C463B6-8CE2-6701-A1A0-6A7505921E40}"/>
              </a:ext>
            </a:extLst>
          </p:cNvPr>
          <p:cNvSpPr txBox="1"/>
          <p:nvPr/>
        </p:nvSpPr>
        <p:spPr>
          <a:xfrm>
            <a:off x="4513552" y="5573239"/>
            <a:ext cx="7192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Group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re.Match</a:t>
            </a: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에서만 사용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str, list, int, float, dictionary,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tupe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set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등은 사용할 수 없음</a:t>
            </a:r>
          </a:p>
        </p:txBody>
      </p:sp>
    </p:spTree>
    <p:extLst>
      <p:ext uri="{BB962C8B-B14F-4D97-AF65-F5344CB8AC3E}">
        <p14:creationId xmlns:p14="http://schemas.microsoft.com/office/powerpoint/2010/main" val="3252451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50DB-B904-68E4-CE54-5D581036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0000"/>
                </a:solidFill>
              </a:rPr>
              <a:t>3. </a:t>
            </a:r>
            <a:r>
              <a:rPr lang="ko-KR" altLang="en-US" b="1" dirty="0">
                <a:solidFill>
                  <a:srgbClr val="000000"/>
                </a:solidFill>
              </a:rPr>
              <a:t>정규식을 이용한 문자열 검색 </a:t>
            </a:r>
            <a:r>
              <a:rPr lang="en-US" altLang="ko-KR" b="1" dirty="0">
                <a:solidFill>
                  <a:srgbClr val="000000"/>
                </a:solidFill>
              </a:rPr>
              <a:t>(8/8)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FF580F-9AEA-79C9-6180-899E27C76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2060849"/>
            <a:ext cx="6351071" cy="3600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15D3A41-C2CD-4664-C8E7-8F3938A6F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160" y="908720"/>
            <a:ext cx="3639058" cy="5668166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BDE3D8C-563E-6B69-8B98-179968B7B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058469"/>
            <a:ext cx="10973647" cy="535152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/>
              <a:t>finditer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98719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50DB-B904-68E4-CE54-5D581036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0000"/>
                </a:solidFill>
              </a:rPr>
              <a:t>4. </a:t>
            </a:r>
            <a:r>
              <a:rPr lang="ko-KR" altLang="en-US" b="1" dirty="0">
                <a:solidFill>
                  <a:srgbClr val="000000"/>
                </a:solidFill>
              </a:rPr>
              <a:t>컴파일 옵션 </a:t>
            </a:r>
            <a:r>
              <a:rPr lang="en-US" altLang="ko-KR" b="1" dirty="0">
                <a:solidFill>
                  <a:srgbClr val="000000"/>
                </a:solidFill>
              </a:rPr>
              <a:t>(1/2)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BDE3D8C-563E-6B69-8B98-179968B7B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058469"/>
            <a:ext cx="10973647" cy="535152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DOTALL, S : </a:t>
            </a:r>
            <a:r>
              <a:rPr lang="en-US" altLang="ko-KR" sz="2000" b="1" dirty="0">
                <a:solidFill>
                  <a:srgbClr val="0070C0"/>
                </a:solidFill>
              </a:rPr>
              <a:t>\n </a:t>
            </a:r>
            <a:r>
              <a:rPr lang="ko-KR" altLang="en-US" sz="2000" b="1" dirty="0">
                <a:solidFill>
                  <a:srgbClr val="0070C0"/>
                </a:solidFill>
              </a:rPr>
              <a:t>문자</a:t>
            </a:r>
            <a:r>
              <a:rPr lang="ko-KR" altLang="en-US" sz="2000" b="1" dirty="0"/>
              <a:t>를 포함하여 매치해야 하는 경우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IGNORECASE, I : </a:t>
            </a:r>
            <a:r>
              <a:rPr lang="ko-KR" altLang="en-US" sz="2000" b="1" dirty="0">
                <a:solidFill>
                  <a:srgbClr val="0070C0"/>
                </a:solidFill>
              </a:rPr>
              <a:t>대소문자</a:t>
            </a:r>
            <a:r>
              <a:rPr lang="ko-KR" altLang="en-US" sz="2000" b="1" dirty="0"/>
              <a:t> 구별 없이 매치</a:t>
            </a:r>
            <a:endParaRPr lang="en-US" altLang="ko-KR" sz="2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7B37B3-23BA-A636-E832-C6255B4ED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1747363"/>
            <a:ext cx="2514951" cy="15432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35729DF-B8FA-74D6-563C-676052D63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4178" y="1731301"/>
            <a:ext cx="4183318" cy="154326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E975830-587F-B5ED-0142-063015E223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2650" y="1720543"/>
            <a:ext cx="4223990" cy="1564441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F609E8D-58ED-CC36-6082-DFB14B4A91E3}"/>
              </a:ext>
            </a:extLst>
          </p:cNvPr>
          <p:cNvCxnSpPr/>
          <p:nvPr/>
        </p:nvCxnSpPr>
        <p:spPr>
          <a:xfrm>
            <a:off x="3175946" y="1628800"/>
            <a:ext cx="0" cy="165618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6685F9E-E6DE-6821-DDDD-5EF0790B1B3B}"/>
              </a:ext>
            </a:extLst>
          </p:cNvPr>
          <p:cNvSpPr txBox="1"/>
          <p:nvPr/>
        </p:nvSpPr>
        <p:spPr>
          <a:xfrm>
            <a:off x="6650650" y="585431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컴파일 옵션 추가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4A0D5E-168C-4E41-E654-429A495BCEF4}"/>
              </a:ext>
            </a:extLst>
          </p:cNvPr>
          <p:cNvSpPr txBox="1"/>
          <p:nvPr/>
        </p:nvSpPr>
        <p:spPr>
          <a:xfrm>
            <a:off x="1341677" y="58600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EAC349A-1194-129C-5DF0-5DA17A7147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445" y="4231464"/>
            <a:ext cx="2638793" cy="1448002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5849148-25E1-45A8-09AD-7DEE48D2F15A}"/>
              </a:ext>
            </a:extLst>
          </p:cNvPr>
          <p:cNvCxnSpPr/>
          <p:nvPr/>
        </p:nvCxnSpPr>
        <p:spPr>
          <a:xfrm>
            <a:off x="3175946" y="4077072"/>
            <a:ext cx="0" cy="165618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0B8F220A-95C9-FC90-2639-1A0E1A7B5A3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142" r="2847"/>
          <a:stretch/>
        </p:blipFill>
        <p:spPr>
          <a:xfrm>
            <a:off x="3463978" y="4231464"/>
            <a:ext cx="4056930" cy="152421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3E361FE-5A0B-D17B-3CFA-F1CD4E4184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50168" y="4181863"/>
            <a:ext cx="4277322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58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50DB-B904-68E4-CE54-5D581036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0000"/>
                </a:solidFill>
              </a:rPr>
              <a:t>4. </a:t>
            </a:r>
            <a:r>
              <a:rPr lang="ko-KR" altLang="en-US" b="1" dirty="0">
                <a:solidFill>
                  <a:srgbClr val="000000"/>
                </a:solidFill>
              </a:rPr>
              <a:t>컴파일 옵션 </a:t>
            </a:r>
            <a:r>
              <a:rPr lang="en-US" altLang="ko-KR" b="1" dirty="0">
                <a:solidFill>
                  <a:srgbClr val="000000"/>
                </a:solidFill>
              </a:rPr>
              <a:t>(2/2)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BDE3D8C-563E-6B69-8B98-179968B7B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058469"/>
            <a:ext cx="10973647" cy="535152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MULTILINE,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M : </a:t>
            </a:r>
            <a:r>
              <a:rPr lang="ko-KR" altLang="en-US" sz="2000" b="1" dirty="0"/>
              <a:t>문자열 전체가 아닌 각 </a:t>
            </a:r>
            <a:r>
              <a:rPr lang="ko-KR" altLang="en-US" sz="2000" b="1" dirty="0">
                <a:solidFill>
                  <a:srgbClr val="0070C0"/>
                </a:solidFill>
              </a:rPr>
              <a:t>라인별</a:t>
            </a:r>
            <a:r>
              <a:rPr lang="ko-KR" altLang="en-US" sz="2000" b="1" dirty="0"/>
              <a:t>로 인식시켜야 할 경우 </a:t>
            </a:r>
            <a:r>
              <a:rPr lang="en-US" altLang="ko-KR" sz="2000" b="1" dirty="0"/>
              <a:t>(^, $)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VERBOSE,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X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:</a:t>
            </a:r>
            <a:r>
              <a:rPr lang="ko-KR" altLang="en-US" sz="2000" b="1" dirty="0"/>
              <a:t> 가독성을 </a:t>
            </a:r>
            <a:r>
              <a:rPr lang="ko-KR" altLang="en-US" sz="2000" b="1" dirty="0" err="1"/>
              <a:t>높여줌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화이트스페이스 제거</a:t>
            </a:r>
            <a:r>
              <a:rPr lang="en-US" altLang="ko-KR" sz="2000" b="1" dirty="0"/>
              <a:t> ( []</a:t>
            </a:r>
            <a:r>
              <a:rPr lang="ko-KR" altLang="en-US" sz="2000" b="1" dirty="0"/>
              <a:t>안은 제외 </a:t>
            </a:r>
            <a:r>
              <a:rPr lang="en-US" altLang="ko-KR" sz="2000" b="1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14A44-840D-7F7F-8068-DBB77142F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1700808"/>
            <a:ext cx="2755605" cy="23042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5C1B0A-7265-6E50-64BD-BBAF23568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9776" y="1692210"/>
            <a:ext cx="3736753" cy="231285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244AF04-F283-84D2-29FE-2E0D56CAC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3281" y="1687363"/>
            <a:ext cx="3483319" cy="2319574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65FF602-3671-1ACD-7BAD-780CE5B4F7FD}"/>
              </a:ext>
            </a:extLst>
          </p:cNvPr>
          <p:cNvCxnSpPr>
            <a:cxnSpLocks/>
          </p:cNvCxnSpPr>
          <p:nvPr/>
        </p:nvCxnSpPr>
        <p:spPr>
          <a:xfrm>
            <a:off x="3719736" y="1687363"/>
            <a:ext cx="0" cy="224569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8CD0B1AF-3DFB-0548-A282-DB8EB1418F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6312" y="4583371"/>
            <a:ext cx="4839375" cy="22863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62524EE-F4AF-A066-A717-4266060EA8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8786" y="4847495"/>
            <a:ext cx="4134427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38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50DB-B904-68E4-CE54-5D581036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0000"/>
                </a:solidFill>
              </a:rPr>
              <a:t>4. </a:t>
            </a:r>
            <a:r>
              <a:rPr lang="ko-KR" altLang="en-US" b="1" dirty="0">
                <a:solidFill>
                  <a:srgbClr val="000000"/>
                </a:solidFill>
              </a:rPr>
              <a:t>컴파일 옵션 </a:t>
            </a:r>
            <a:r>
              <a:rPr lang="en-US" altLang="ko-KR" b="1" dirty="0">
                <a:solidFill>
                  <a:srgbClr val="000000"/>
                </a:solidFill>
              </a:rPr>
              <a:t>(2/2)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BDE3D8C-563E-6B69-8B98-179968B7B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058469"/>
            <a:ext cx="10973647" cy="535152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MULTILINE,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M : </a:t>
            </a:r>
            <a:r>
              <a:rPr lang="ko-KR" altLang="en-US" sz="2000" b="1" dirty="0"/>
              <a:t>문자열 전체가 아닌 각 </a:t>
            </a:r>
            <a:r>
              <a:rPr lang="ko-KR" altLang="en-US" sz="2000" b="1" dirty="0">
                <a:solidFill>
                  <a:srgbClr val="0070C0"/>
                </a:solidFill>
              </a:rPr>
              <a:t>라인별</a:t>
            </a:r>
            <a:r>
              <a:rPr lang="ko-KR" altLang="en-US" sz="2000" b="1" dirty="0"/>
              <a:t>로 인식시켜야 할 경우 </a:t>
            </a:r>
            <a:r>
              <a:rPr lang="en-US" altLang="ko-KR" sz="2000" b="1" dirty="0"/>
              <a:t>(^, $)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VERBOSE,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X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:</a:t>
            </a:r>
            <a:r>
              <a:rPr lang="ko-KR" altLang="en-US" sz="2000" b="1" dirty="0"/>
              <a:t> 가독성을 </a:t>
            </a:r>
            <a:r>
              <a:rPr lang="ko-KR" altLang="en-US" sz="2000" b="1" dirty="0" err="1"/>
              <a:t>높여줌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화이트스페이스 제거</a:t>
            </a:r>
            <a:r>
              <a:rPr lang="en-US" altLang="ko-KR" sz="2000" b="1" dirty="0"/>
              <a:t> ( []</a:t>
            </a:r>
            <a:r>
              <a:rPr lang="ko-KR" altLang="en-US" sz="2000" b="1" dirty="0"/>
              <a:t>안은 제외 </a:t>
            </a:r>
            <a:r>
              <a:rPr lang="en-US" altLang="ko-KR" sz="2000" b="1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14A44-840D-7F7F-8068-DBB77142F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1700808"/>
            <a:ext cx="2755605" cy="23042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5C1B0A-7265-6E50-64BD-BBAF23568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9776" y="1692210"/>
            <a:ext cx="3736753" cy="231285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244AF04-F283-84D2-29FE-2E0D56CAC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3281" y="1687363"/>
            <a:ext cx="3483319" cy="2319574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65FF602-3671-1ACD-7BAD-780CE5B4F7FD}"/>
              </a:ext>
            </a:extLst>
          </p:cNvPr>
          <p:cNvCxnSpPr>
            <a:cxnSpLocks/>
          </p:cNvCxnSpPr>
          <p:nvPr/>
        </p:nvCxnSpPr>
        <p:spPr>
          <a:xfrm>
            <a:off x="3719736" y="1687363"/>
            <a:ext cx="0" cy="224569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8CD0B1AF-3DFB-0548-A282-DB8EB1418F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6312" y="4583371"/>
            <a:ext cx="4839375" cy="22863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62524EE-F4AF-A066-A717-4266060EA8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8786" y="4847495"/>
            <a:ext cx="4134427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51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50DB-B904-68E4-CE54-5D581036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0000"/>
                </a:solidFill>
              </a:rPr>
              <a:t>5. </a:t>
            </a:r>
            <a:r>
              <a:rPr lang="ko-KR" altLang="en-US" b="1" dirty="0" err="1">
                <a:solidFill>
                  <a:srgbClr val="000000"/>
                </a:solidFill>
              </a:rPr>
              <a:t>역슬래시</a:t>
            </a:r>
            <a:r>
              <a:rPr lang="ko-KR" altLang="en-US" b="1" dirty="0">
                <a:solidFill>
                  <a:srgbClr val="000000"/>
                </a:solidFill>
              </a:rPr>
              <a:t> 문제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BDE3D8C-563E-6B69-8B98-179968B7B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058469"/>
            <a:ext cx="10973647" cy="535152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\section == [ \t\n\r\f\v]</a:t>
            </a:r>
            <a:r>
              <a:rPr lang="en-US" altLang="ko-KR" sz="2000" b="1" dirty="0" err="1"/>
              <a:t>ection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\section </a:t>
            </a:r>
            <a:r>
              <a:rPr lang="en-US" altLang="ko-KR" sz="2000" b="1" dirty="0">
                <a:sym typeface="Wingdings" panose="05000000000000000000" pitchFamily="2" charset="2"/>
              </a:rPr>
              <a:t> \\section : </a:t>
            </a:r>
            <a:r>
              <a:rPr lang="ko-KR" altLang="en-US" sz="2000" b="1" dirty="0">
                <a:sym typeface="Wingdings" panose="05000000000000000000" pitchFamily="2" charset="2"/>
              </a:rPr>
              <a:t>이스케이프 처리</a:t>
            </a:r>
            <a:endParaRPr lang="en-US" altLang="ko-KR" sz="2000" b="1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ym typeface="Wingdings" panose="05000000000000000000" pitchFamily="2" charset="2"/>
              </a:rPr>
              <a:t>문자열 </a:t>
            </a:r>
            <a:r>
              <a:rPr lang="ko-KR" altLang="en-US" sz="2000" b="1" dirty="0" err="1">
                <a:sym typeface="Wingdings" panose="05000000000000000000" pitchFamily="2" charset="2"/>
              </a:rPr>
              <a:t>리터럴</a:t>
            </a:r>
            <a:r>
              <a:rPr lang="ko-KR" altLang="en-US" sz="2000" b="1" dirty="0">
                <a:sym typeface="Wingdings" panose="05000000000000000000" pitchFamily="2" charset="2"/>
              </a:rPr>
              <a:t> 규칙에 따라 </a:t>
            </a:r>
            <a:r>
              <a:rPr lang="en-US" altLang="ko-KR" sz="2000" b="1" dirty="0">
                <a:sym typeface="Wingdings" panose="05000000000000000000" pitchFamily="2" charset="2"/>
              </a:rPr>
              <a:t>\\</a:t>
            </a:r>
            <a:r>
              <a:rPr lang="ko-KR" altLang="en-US" sz="2000" b="1" dirty="0">
                <a:sym typeface="Wingdings" panose="05000000000000000000" pitchFamily="2" charset="2"/>
              </a:rPr>
              <a:t>도 </a:t>
            </a:r>
            <a:r>
              <a:rPr lang="en-US" altLang="ko-KR" sz="2000" b="1" dirty="0">
                <a:sym typeface="Wingdings" panose="05000000000000000000" pitchFamily="2" charset="2"/>
              </a:rPr>
              <a:t>\</a:t>
            </a:r>
            <a:r>
              <a:rPr lang="ko-KR" altLang="en-US" sz="2000" b="1" dirty="0">
                <a:sym typeface="Wingdings" panose="05000000000000000000" pitchFamily="2" charset="2"/>
              </a:rPr>
              <a:t>로 변경 </a:t>
            </a:r>
            <a:r>
              <a:rPr lang="en-US" altLang="ko-KR" sz="2000" b="1" dirty="0">
                <a:sym typeface="Wingdings" panose="05000000000000000000" pitchFamily="2" charset="2"/>
              </a:rPr>
              <a:t></a:t>
            </a:r>
            <a:r>
              <a:rPr lang="ko-KR" altLang="en-US" sz="2000" b="1" dirty="0">
                <a:sym typeface="Wingdings" panose="05000000000000000000" pitchFamily="2" charset="2"/>
              </a:rPr>
              <a:t> </a:t>
            </a:r>
            <a:r>
              <a:rPr lang="en-US" altLang="ko-KR" sz="2000" b="1" dirty="0">
                <a:sym typeface="Wingdings" panose="05000000000000000000" pitchFamily="2" charset="2"/>
              </a:rPr>
              <a:t>\\</a:t>
            </a:r>
            <a:r>
              <a:rPr lang="ko-KR" altLang="en-US" sz="2000" b="1" dirty="0">
                <a:sym typeface="Wingdings" panose="05000000000000000000" pitchFamily="2" charset="2"/>
              </a:rPr>
              <a:t>문자를 전달하려면 </a:t>
            </a:r>
            <a:r>
              <a:rPr lang="en-US" altLang="ko-KR" sz="2000" b="1" dirty="0">
                <a:sym typeface="Wingdings" panose="05000000000000000000" pitchFamily="2" charset="2"/>
              </a:rPr>
              <a:t>\\\\</a:t>
            </a:r>
            <a:r>
              <a:rPr lang="ko-KR" altLang="en-US" sz="2000" b="1" dirty="0">
                <a:sym typeface="Wingdings" panose="05000000000000000000" pitchFamily="2" charset="2"/>
              </a:rPr>
              <a:t>사용</a:t>
            </a:r>
            <a:endParaRPr lang="en-US" altLang="ko-KR" sz="2000" b="1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ym typeface="Wingdings" panose="05000000000000000000" pitchFamily="2" charset="2"/>
              </a:rPr>
              <a:t>R</a:t>
            </a:r>
            <a:r>
              <a:rPr lang="ko-KR" altLang="en-US" sz="2000" b="1" dirty="0">
                <a:sym typeface="Wingdings" panose="05000000000000000000" pitchFamily="2" charset="2"/>
              </a:rPr>
              <a:t>문자 삽입 </a:t>
            </a:r>
            <a:r>
              <a:rPr lang="en-US" altLang="ko-KR" sz="2000" b="1" dirty="0">
                <a:sym typeface="Wingdings" panose="05000000000000000000" pitchFamily="2" charset="2"/>
              </a:rPr>
              <a:t>: </a:t>
            </a:r>
            <a:r>
              <a:rPr lang="ko-KR" altLang="en-US" sz="2000" b="1" dirty="0">
                <a:sym typeface="Wingdings" panose="05000000000000000000" pitchFamily="2" charset="2"/>
              </a:rPr>
              <a:t>정규식은 </a:t>
            </a:r>
            <a:r>
              <a:rPr lang="en-US" altLang="ko-KR" sz="2000" b="1" dirty="0">
                <a:sym typeface="Wingdings" panose="05000000000000000000" pitchFamily="2" charset="2"/>
              </a:rPr>
              <a:t>raw string </a:t>
            </a:r>
            <a:r>
              <a:rPr lang="ko-KR" altLang="en-US" sz="2000" b="1" dirty="0">
                <a:sym typeface="Wingdings" panose="05000000000000000000" pitchFamily="2" charset="2"/>
              </a:rPr>
              <a:t>규칙에 의해 </a:t>
            </a:r>
            <a:r>
              <a:rPr lang="ko-KR" altLang="en-US" sz="2000" b="1" dirty="0" err="1">
                <a:sym typeface="Wingdings" panose="05000000000000000000" pitchFamily="2" charset="2"/>
              </a:rPr>
              <a:t>역슬래시</a:t>
            </a:r>
            <a:r>
              <a:rPr lang="ko-KR" altLang="en-US" sz="2000" b="1" dirty="0">
                <a:sym typeface="Wingdings" panose="05000000000000000000" pitchFamily="2" charset="2"/>
              </a:rPr>
              <a:t> </a:t>
            </a:r>
            <a:r>
              <a:rPr lang="en-US" altLang="ko-KR" sz="2000" b="1" dirty="0">
                <a:sym typeface="Wingdings" panose="05000000000000000000" pitchFamily="2" charset="2"/>
              </a:rPr>
              <a:t>1</a:t>
            </a:r>
            <a:r>
              <a:rPr lang="ko-KR" altLang="en-US" sz="2000" b="1" dirty="0">
                <a:sym typeface="Wingdings" panose="05000000000000000000" pitchFamily="2" charset="2"/>
              </a:rPr>
              <a:t>개만 써도 </a:t>
            </a:r>
            <a:r>
              <a:rPr lang="en-US" altLang="ko-KR" sz="2000" b="1" dirty="0">
                <a:sym typeface="Wingdings" panose="05000000000000000000" pitchFamily="2" charset="2"/>
              </a:rPr>
              <a:t>2</a:t>
            </a:r>
            <a:r>
              <a:rPr lang="ko-KR" altLang="en-US" sz="2000" b="1" dirty="0">
                <a:sym typeface="Wingdings" panose="05000000000000000000" pitchFamily="2" charset="2"/>
              </a:rPr>
              <a:t>개 쓴 것과 동일한 의미</a:t>
            </a:r>
            <a:endParaRPr lang="en-US" altLang="ko-KR" sz="20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3C8A482-EC2C-BFF5-5185-671032B36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574" y="1634684"/>
            <a:ext cx="3040852" cy="35415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F23E3A9-F166-864D-2DF7-5746249ED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91" y="2565055"/>
            <a:ext cx="3026885" cy="23928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736C2B2-E15D-51EE-8903-5A25CC08AF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5553" y="4147869"/>
            <a:ext cx="4260893" cy="41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4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26EB9-157C-A1FD-A51D-8B2C0E16F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소개</a:t>
            </a:r>
            <a:endParaRPr lang="en-US" altLang="ko-KR" sz="20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메타 문자</a:t>
            </a:r>
            <a:endParaRPr lang="en-US" altLang="ko-KR" sz="20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정규식을 이용한 문자열 검색</a:t>
            </a:r>
            <a:endParaRPr lang="en-US" altLang="ko-KR" sz="20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>
                <a:solidFill>
                  <a:srgbClr val="000000"/>
                </a:solidFill>
              </a:rPr>
              <a:t>컴파일 옵션</a:t>
            </a:r>
            <a:endParaRPr lang="en-US" altLang="ko-KR" sz="2000" b="1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 err="1"/>
              <a:t>역슬래시</a:t>
            </a:r>
            <a:r>
              <a:rPr lang="ko-KR" altLang="en-US" sz="2000" b="1" dirty="0"/>
              <a:t> 문제</a:t>
            </a:r>
            <a:endParaRPr lang="en-US" altLang="ko-KR" sz="20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문자열 소비가 없는 메타 문자</a:t>
            </a:r>
            <a:endParaRPr lang="en-US" altLang="ko-KR" sz="20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 err="1"/>
              <a:t>그루핑</a:t>
            </a:r>
            <a:endParaRPr lang="en-US" altLang="ko-KR" sz="20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전방 탐색</a:t>
            </a:r>
            <a:endParaRPr lang="en-US" altLang="ko-KR" sz="20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문자열 바꾸기</a:t>
            </a:r>
            <a:endParaRPr lang="en-US" altLang="ko-KR" sz="20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860EDB0B-6701-2124-366C-956154D5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4201643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50DB-B904-68E4-CE54-5D581036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0000"/>
                </a:solidFill>
              </a:rPr>
              <a:t>6. </a:t>
            </a:r>
            <a:r>
              <a:rPr lang="ko-KR" altLang="en-US" b="1" dirty="0">
                <a:solidFill>
                  <a:srgbClr val="000000"/>
                </a:solidFill>
              </a:rPr>
              <a:t>문자열 소비가 없는 메타 문자 </a:t>
            </a:r>
            <a:r>
              <a:rPr lang="en-US" altLang="ko-KR" b="1" dirty="0">
                <a:solidFill>
                  <a:srgbClr val="000000"/>
                </a:solidFill>
              </a:rPr>
              <a:t>(1/2)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26EB9-157C-A1FD-A51D-8B2C0E16F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맑은 고딕" panose="020B0503020000020004" pitchFamily="50" charset="-127"/>
              </a:rPr>
              <a:t>^</a:t>
            </a:r>
            <a:r>
              <a:rPr lang="ko-KR" altLang="en-US" sz="2000" b="1" dirty="0">
                <a:latin typeface="맑은 고딕" panose="020B0503020000020004" pitchFamily="50" charset="-127"/>
              </a:rPr>
              <a:t> </a:t>
            </a:r>
            <a:r>
              <a:rPr lang="en-US" altLang="ko-KR" sz="2000" b="1" dirty="0">
                <a:latin typeface="맑은 고딕" panose="020B0503020000020004" pitchFamily="50" charset="-127"/>
              </a:rPr>
              <a:t>: </a:t>
            </a:r>
            <a:r>
              <a:rPr lang="ko-KR" altLang="en-US" sz="2000" b="1" dirty="0">
                <a:latin typeface="맑은 고딕" panose="020B0503020000020004" pitchFamily="50" charset="-127"/>
              </a:rPr>
              <a:t>문자열의 시작을 표현</a:t>
            </a:r>
            <a:br>
              <a:rPr lang="en-US" altLang="ko-KR" sz="2000" b="1" dirty="0">
                <a:latin typeface="맑은 고딕" panose="020B0503020000020004" pitchFamily="50" charset="-127"/>
              </a:rPr>
            </a:br>
            <a:br>
              <a:rPr lang="en-US" altLang="ko-KR" sz="2000" b="1" dirty="0">
                <a:latin typeface="맑은 고딕" panose="020B0503020000020004" pitchFamily="50" charset="-127"/>
              </a:rPr>
            </a:br>
            <a:endParaRPr lang="en-US" altLang="ko-KR" sz="2000" b="1" dirty="0"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맑은 고딕" panose="020B0503020000020004" pitchFamily="50" charset="-127"/>
              </a:rPr>
              <a:t>$ : </a:t>
            </a:r>
            <a:r>
              <a:rPr lang="ko-KR" altLang="en-US" sz="2000" b="1" dirty="0">
                <a:latin typeface="맑은 고딕" panose="020B0503020000020004" pitchFamily="50" charset="-127"/>
              </a:rPr>
              <a:t>문자열의</a:t>
            </a:r>
            <a:r>
              <a:rPr lang="en-US" altLang="ko-KR" sz="2000" b="1" dirty="0">
                <a:latin typeface="맑은 고딕" panose="020B0503020000020004" pitchFamily="50" charset="-127"/>
              </a:rPr>
              <a:t> </a:t>
            </a:r>
            <a:r>
              <a:rPr lang="ko-KR" altLang="en-US" sz="2000" b="1" dirty="0">
                <a:latin typeface="맑은 고딕" panose="020B0503020000020004" pitchFamily="50" charset="-127"/>
              </a:rPr>
              <a:t>종료를 표현</a:t>
            </a:r>
            <a:endParaRPr lang="en-US" altLang="ko-KR" sz="2000" b="1" dirty="0"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| : or</a:t>
            </a:r>
            <a:r>
              <a:rPr lang="ko-KR" altLang="en-US" sz="2000" b="1" dirty="0"/>
              <a:t>의 의미</a:t>
            </a:r>
            <a:endParaRPr lang="en-US" altLang="ko-KR" sz="20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431BC6-6427-C837-C991-53E26ED693C9}"/>
              </a:ext>
            </a:extLst>
          </p:cNvPr>
          <p:cNvSpPr/>
          <p:nvPr/>
        </p:nvSpPr>
        <p:spPr>
          <a:xfrm>
            <a:off x="3597799" y="1772816"/>
            <a:ext cx="4996402" cy="6149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^x : x </a:t>
            </a: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문자로 시작하는 경우에만 매칭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B38AECE-2D98-12D7-F722-06FCBBAB8F2A}"/>
              </a:ext>
            </a:extLst>
          </p:cNvPr>
          <p:cNvSpPr/>
          <p:nvPr/>
        </p:nvSpPr>
        <p:spPr>
          <a:xfrm>
            <a:off x="3597799" y="3174087"/>
            <a:ext cx="4996402" cy="6149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x$ : x </a:t>
            </a: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문자로 끝난 경우에만 매칭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8E1C65-C945-9ABE-99F2-DCAAAC515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964" y="4653136"/>
            <a:ext cx="4548071" cy="168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49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50DB-B904-68E4-CE54-5D581036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0000"/>
                </a:solidFill>
              </a:rPr>
              <a:t>6. </a:t>
            </a:r>
            <a:r>
              <a:rPr lang="ko-KR" altLang="en-US" b="1" dirty="0">
                <a:solidFill>
                  <a:srgbClr val="000000"/>
                </a:solidFill>
              </a:rPr>
              <a:t>문자열 소비가 없는 메타 문자 </a:t>
            </a:r>
            <a:r>
              <a:rPr lang="en-US" altLang="ko-KR" b="1" dirty="0">
                <a:solidFill>
                  <a:srgbClr val="000000"/>
                </a:solidFill>
              </a:rPr>
              <a:t>(2/2)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26EB9-157C-A1FD-A51D-8B2C0E16F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맑은 고딕" panose="020B0503020000020004" pitchFamily="50" charset="-127"/>
              </a:rPr>
              <a:t>\A</a:t>
            </a:r>
            <a:r>
              <a:rPr lang="ko-KR" altLang="en-US" sz="2000" b="1" dirty="0">
                <a:latin typeface="맑은 고딕" panose="020B0503020000020004" pitchFamily="50" charset="-127"/>
              </a:rPr>
              <a:t> </a:t>
            </a:r>
            <a:r>
              <a:rPr lang="en-US" altLang="ko-KR" sz="2000" b="1" dirty="0">
                <a:latin typeface="맑은 고딕" panose="020B0503020000020004" pitchFamily="50" charset="-127"/>
              </a:rPr>
              <a:t>: </a:t>
            </a:r>
            <a:r>
              <a:rPr lang="ko-KR" altLang="en-US" sz="2000" b="1" dirty="0">
                <a:latin typeface="맑은 고딕" panose="020B0503020000020004" pitchFamily="50" charset="-127"/>
              </a:rPr>
              <a:t>문자열의 처음과 매치</a:t>
            </a:r>
            <a:r>
              <a:rPr lang="en-US" altLang="ko-KR" sz="2000" b="1" dirty="0">
                <a:latin typeface="맑은 고딕" panose="020B0503020000020004" pitchFamily="50" charset="-127"/>
              </a:rPr>
              <a:t>, </a:t>
            </a:r>
            <a:r>
              <a:rPr lang="en-US" altLang="ko-KR" sz="2000" b="1" dirty="0" err="1">
                <a:latin typeface="맑은 고딕" panose="020B0503020000020004" pitchFamily="50" charset="-127"/>
              </a:rPr>
              <a:t>re.MULTILINE</a:t>
            </a:r>
            <a:r>
              <a:rPr lang="en-US" altLang="ko-KR" sz="2000" b="1" dirty="0">
                <a:latin typeface="맑은 고딕" panose="020B0503020000020004" pitchFamily="50" charset="-127"/>
              </a:rPr>
              <a:t> </a:t>
            </a:r>
            <a:r>
              <a:rPr lang="ko-KR" altLang="en-US" sz="2000" b="1" dirty="0">
                <a:latin typeface="맑은 고딕" panose="020B0503020000020004" pitchFamily="50" charset="-127"/>
              </a:rPr>
              <a:t>영향 </a:t>
            </a:r>
            <a:r>
              <a:rPr lang="en-US" altLang="ko-KR" sz="2000" b="1" dirty="0">
                <a:latin typeface="맑은 고딕" panose="020B0503020000020004" pitchFamily="50" charset="-127"/>
              </a:rPr>
              <a:t>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맑은 고딕" panose="020B0503020000020004" pitchFamily="50" charset="-127"/>
              </a:rPr>
              <a:t>\Z : </a:t>
            </a:r>
            <a:r>
              <a:rPr lang="ko-KR" altLang="en-US" sz="2000" b="1" dirty="0">
                <a:latin typeface="맑은 고딕" panose="020B0503020000020004" pitchFamily="50" charset="-127"/>
              </a:rPr>
              <a:t>문자열의 끝과 매치</a:t>
            </a:r>
            <a:r>
              <a:rPr lang="en-US" altLang="ko-KR" sz="2000" b="1" dirty="0">
                <a:latin typeface="맑은 고딕" panose="020B0503020000020004" pitchFamily="50" charset="-127"/>
              </a:rPr>
              <a:t>, </a:t>
            </a:r>
            <a:r>
              <a:rPr lang="en-US" altLang="ko-KR" sz="2000" b="1" dirty="0" err="1">
                <a:latin typeface="맑은 고딕" panose="020B0503020000020004" pitchFamily="50" charset="-127"/>
              </a:rPr>
              <a:t>re.MULTILINE</a:t>
            </a:r>
            <a:r>
              <a:rPr lang="en-US" altLang="ko-KR" sz="2000" b="1" dirty="0">
                <a:latin typeface="맑은 고딕" panose="020B0503020000020004" pitchFamily="50" charset="-127"/>
              </a:rPr>
              <a:t> </a:t>
            </a:r>
            <a:r>
              <a:rPr lang="ko-KR" altLang="en-US" sz="2000" b="1" dirty="0">
                <a:latin typeface="맑은 고딕" panose="020B0503020000020004" pitchFamily="50" charset="-127"/>
              </a:rPr>
              <a:t>영향 </a:t>
            </a:r>
            <a:r>
              <a:rPr lang="en-US" altLang="ko-KR" sz="2000" b="1" dirty="0">
                <a:latin typeface="맑은 고딕" panose="020B0503020000020004" pitchFamily="50" charset="-127"/>
              </a:rPr>
              <a:t>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맑은 고딕" panose="020B0503020000020004" pitchFamily="50" charset="-127"/>
              </a:rPr>
              <a:t>\b : </a:t>
            </a:r>
            <a:r>
              <a:rPr lang="ko-KR" altLang="en-US" sz="2000" b="1" dirty="0">
                <a:latin typeface="맑은 고딕" panose="020B0503020000020004" pitchFamily="50" charset="-127"/>
              </a:rPr>
              <a:t>단어 </a:t>
            </a:r>
            <a:r>
              <a:rPr lang="ko-KR" altLang="en-US" sz="2000" b="1" dirty="0" err="1">
                <a:latin typeface="맑은 고딕" panose="020B0503020000020004" pitchFamily="50" charset="-127"/>
              </a:rPr>
              <a:t>구분자</a:t>
            </a:r>
            <a:r>
              <a:rPr lang="en-US" altLang="ko-KR" sz="2000" b="1" dirty="0">
                <a:latin typeface="맑은 고딕" panose="020B0503020000020004" pitchFamily="50" charset="-127"/>
              </a:rPr>
              <a:t>,</a:t>
            </a:r>
            <a:r>
              <a:rPr lang="ko-KR" altLang="en-US" sz="2000" b="1" dirty="0">
                <a:latin typeface="맑은 고딕" panose="020B0503020000020004" pitchFamily="50" charset="-127"/>
              </a:rPr>
              <a:t> 화이트스페이스로 구분된 단어의 경우</a:t>
            </a:r>
            <a:endParaRPr lang="en-US" altLang="ko-KR" sz="2000" b="1" dirty="0"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맑은 고딕" panose="020B0503020000020004" pitchFamily="50" charset="-127"/>
              </a:rPr>
              <a:t>\B : </a:t>
            </a:r>
            <a:r>
              <a:rPr lang="ko-KR" altLang="en-US" sz="2000" b="1" dirty="0">
                <a:latin typeface="맑은 고딕" panose="020B0503020000020004" pitchFamily="50" charset="-127"/>
              </a:rPr>
              <a:t>화이트스페이스로 구분된 단어가 아닌 경우</a:t>
            </a:r>
            <a:endParaRPr lang="en-US" altLang="ko-KR" sz="2000" b="1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582EAC6-AF4D-2FD7-2FFE-5370A473E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3440364"/>
            <a:ext cx="4085903" cy="26025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0425380-A765-430A-544D-151BFCA0C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560" y="3385968"/>
            <a:ext cx="4191960" cy="274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79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50DB-B904-68E4-CE54-5D581036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0000"/>
                </a:solidFill>
              </a:rPr>
              <a:t>7. </a:t>
            </a:r>
            <a:r>
              <a:rPr lang="ko-KR" altLang="en-US" b="1" dirty="0" err="1">
                <a:solidFill>
                  <a:srgbClr val="000000"/>
                </a:solidFill>
              </a:rPr>
              <a:t>그루핑</a:t>
            </a:r>
            <a:r>
              <a:rPr lang="ko-KR" altLang="en-US" b="1" dirty="0">
                <a:solidFill>
                  <a:srgbClr val="000000"/>
                </a:solidFill>
              </a:rPr>
              <a:t> </a:t>
            </a:r>
            <a:r>
              <a:rPr lang="en-US" altLang="ko-KR" b="1" dirty="0">
                <a:solidFill>
                  <a:srgbClr val="000000"/>
                </a:solidFill>
              </a:rPr>
              <a:t>(1/2)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26EB9-157C-A1FD-A51D-8B2C0E16F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맑은 고딕" panose="020B0503020000020004" pitchFamily="50" charset="-127"/>
              </a:rPr>
              <a:t>ABC </a:t>
            </a:r>
            <a:r>
              <a:rPr lang="ko-KR" altLang="en-US" sz="2000" b="1" dirty="0">
                <a:latin typeface="맑은 고딕" panose="020B0503020000020004" pitchFamily="50" charset="-127"/>
              </a:rPr>
              <a:t>문자열이 계속해서 반복되는지 조사하는 </a:t>
            </a:r>
            <a:r>
              <a:rPr lang="ko-KR" altLang="en-US" sz="2000" b="1" dirty="0" err="1">
                <a:latin typeface="맑은 고딕" panose="020B0503020000020004" pitchFamily="50" charset="-127"/>
              </a:rPr>
              <a:t>정규식</a:t>
            </a:r>
            <a:r>
              <a:rPr lang="ko-KR" altLang="en-US" sz="2000" b="1" dirty="0">
                <a:latin typeface="맑은 고딕" panose="020B0503020000020004" pitchFamily="50" charset="-127"/>
              </a:rPr>
              <a:t> </a:t>
            </a:r>
            <a:br>
              <a:rPr lang="en-US" altLang="ko-KR" sz="2000" b="1" dirty="0">
                <a:latin typeface="맑은 고딕" panose="020B0503020000020004" pitchFamily="50" charset="-127"/>
              </a:rPr>
            </a:br>
            <a:r>
              <a:rPr lang="en-US" altLang="ko-KR" sz="2000" b="1" dirty="0">
                <a:latin typeface="맑은 고딕" panose="020B0503020000020004" pitchFamily="50" charset="-127"/>
              </a:rPr>
              <a:t>   </a:t>
            </a:r>
            <a:r>
              <a:rPr lang="en-US" altLang="ko-KR" sz="1800" dirty="0">
                <a:latin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sz="1800" dirty="0" err="1">
                <a:latin typeface="맑은 고딕" panose="020B0503020000020004" pitchFamily="50" charset="-127"/>
                <a:sym typeface="Wingdings" panose="05000000000000000000" pitchFamily="2" charset="2"/>
              </a:rPr>
              <a:t>re.compile</a:t>
            </a:r>
            <a:r>
              <a:rPr lang="en-US" altLang="ko-KR" sz="1800" dirty="0">
                <a:latin typeface="맑은 고딕" panose="020B0503020000020004" pitchFamily="50" charset="-127"/>
                <a:sym typeface="Wingdings" panose="05000000000000000000" pitchFamily="2" charset="2"/>
              </a:rPr>
              <a:t>(‘[ABC]+’), </a:t>
            </a:r>
            <a:r>
              <a:rPr lang="en-US" altLang="ko-KR" sz="1800" dirty="0" err="1">
                <a:latin typeface="맑은 고딕" panose="020B0503020000020004" pitchFamily="50" charset="-127"/>
                <a:sym typeface="Wingdings" panose="05000000000000000000" pitchFamily="2" charset="2"/>
              </a:rPr>
              <a:t>re.compile</a:t>
            </a:r>
            <a:r>
              <a:rPr lang="en-US" altLang="ko-KR" sz="1800" dirty="0">
                <a:latin typeface="맑은 고딕" panose="020B0503020000020004" pitchFamily="50" charset="-127"/>
                <a:sym typeface="Wingdings" panose="05000000000000000000" pitchFamily="2" charset="2"/>
              </a:rPr>
              <a:t>(‘ABC+’)  (ABC)+</a:t>
            </a:r>
            <a:endParaRPr lang="en-US" altLang="ko-KR" sz="2000" dirty="0">
              <a:latin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맑은 고딕" panose="020B0503020000020004" pitchFamily="50" charset="-127"/>
              </a:rPr>
              <a:t>() : </a:t>
            </a:r>
            <a:r>
              <a:rPr lang="ko-KR" altLang="en-US" sz="2000" b="1" dirty="0">
                <a:latin typeface="맑은 고딕" panose="020B0503020000020004" pitchFamily="50" charset="-127"/>
              </a:rPr>
              <a:t>그룹을 만들어 주는 메타 문자</a:t>
            </a:r>
            <a:endParaRPr lang="en-US" altLang="ko-KR" sz="2000" b="1" dirty="0"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</a:rPr>
              <a:t>예시</a:t>
            </a:r>
            <a:endParaRPr lang="en-US" altLang="ko-KR" sz="2000" b="1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257F7D-1C3F-5ED3-9A37-ECB81F840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3140969"/>
            <a:ext cx="4608512" cy="1306286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0EE0C627-02CB-BB1C-6FCA-3A70D9827D02}"/>
              </a:ext>
            </a:extLst>
          </p:cNvPr>
          <p:cNvSpPr/>
          <p:nvPr/>
        </p:nvSpPr>
        <p:spPr>
          <a:xfrm>
            <a:off x="5987988" y="3637005"/>
            <a:ext cx="648072" cy="270831"/>
          </a:xfrm>
          <a:prstGeom prst="rightArrow">
            <a:avLst/>
          </a:prstGeom>
          <a:solidFill>
            <a:schemeClr val="bg2"/>
          </a:solidFill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834503-1EFA-1CB2-D665-035E83CB3128}"/>
              </a:ext>
            </a:extLst>
          </p:cNvPr>
          <p:cNvSpPr txBox="1"/>
          <p:nvPr/>
        </p:nvSpPr>
        <p:spPr>
          <a:xfrm>
            <a:off x="5629771" y="318860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이름만 추출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1DF2012-B09A-AA32-53FE-504EFD55C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9179" y="3027242"/>
            <a:ext cx="4385413" cy="153373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E175BFE-1C40-AB39-7788-A035F744D0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024" y="4526319"/>
            <a:ext cx="4525229" cy="22901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45643DC-2677-CBD2-2943-9D36A2A4EDF0}"/>
              </a:ext>
            </a:extLst>
          </p:cNvPr>
          <p:cNvSpPr txBox="1"/>
          <p:nvPr/>
        </p:nvSpPr>
        <p:spPr>
          <a:xfrm>
            <a:off x="2640531" y="5153200"/>
            <a:ext cx="3204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중첩해서 사용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안쪽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일수록 인덱스 값 증가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5395101-FD07-6BC0-7571-5085FE357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503952"/>
              </p:ext>
            </p:extLst>
          </p:nvPr>
        </p:nvGraphicFramePr>
        <p:xfrm>
          <a:off x="5987988" y="4903902"/>
          <a:ext cx="5590758" cy="11631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08212">
                  <a:extLst>
                    <a:ext uri="{9D8B030D-6E8A-4147-A177-3AD203B41FA5}">
                      <a16:colId xmlns:a16="http://schemas.microsoft.com/office/drawing/2014/main" val="4212511395"/>
                    </a:ext>
                  </a:extLst>
                </a:gridCol>
                <a:gridCol w="3682546">
                  <a:extLst>
                    <a:ext uri="{9D8B030D-6E8A-4147-A177-3AD203B41FA5}">
                      <a16:colId xmlns:a16="http://schemas.microsoft.com/office/drawing/2014/main" val="1143535552"/>
                    </a:ext>
                  </a:extLst>
                </a:gridCol>
              </a:tblGrid>
              <a:tr h="387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group(</a:t>
                      </a:r>
                      <a:r>
                        <a:rPr lang="ko-KR" altLang="en-US" dirty="0"/>
                        <a:t>인덱스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968905"/>
                  </a:ext>
                </a:extLst>
              </a:tr>
              <a:tr h="387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group(0)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매치된 전체 문자열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908171"/>
                  </a:ext>
                </a:extLst>
              </a:tr>
              <a:tr h="387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group(n)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r>
                        <a:rPr lang="ko-KR" altLang="en-US" dirty="0"/>
                        <a:t>번째 그룹에 해당되는 문자열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587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198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50DB-B904-68E4-CE54-5D581036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0000"/>
                </a:solidFill>
              </a:rPr>
              <a:t>7. </a:t>
            </a:r>
            <a:r>
              <a:rPr lang="ko-KR" altLang="en-US" b="1" dirty="0" err="1">
                <a:solidFill>
                  <a:srgbClr val="000000"/>
                </a:solidFill>
              </a:rPr>
              <a:t>그루핑</a:t>
            </a:r>
            <a:r>
              <a:rPr lang="ko-KR" altLang="en-US" b="1" dirty="0">
                <a:solidFill>
                  <a:srgbClr val="000000"/>
                </a:solidFill>
              </a:rPr>
              <a:t> </a:t>
            </a:r>
            <a:r>
              <a:rPr lang="en-US" altLang="ko-KR" b="1" dirty="0">
                <a:solidFill>
                  <a:srgbClr val="000000"/>
                </a:solidFill>
              </a:rPr>
              <a:t>(2/2)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26EB9-157C-A1FD-A51D-8B2C0E16F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latin typeface="맑은 고딕" panose="020B0503020000020004" pitchFamily="50" charset="-127"/>
              </a:rPr>
              <a:t>그루핑된</a:t>
            </a:r>
            <a:r>
              <a:rPr lang="ko-KR" altLang="en-US" sz="2000" b="1" dirty="0">
                <a:latin typeface="맑은 고딕" panose="020B0503020000020004" pitchFamily="50" charset="-127"/>
              </a:rPr>
              <a:t> 문자열에 이름 붙이기</a:t>
            </a:r>
            <a:endParaRPr lang="en-US" altLang="ko-KR" sz="2000" b="1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8418C8-1921-5B3E-CEE9-687C0F3FD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710" y="2852936"/>
            <a:ext cx="7050580" cy="2272593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A5389BC-177D-6C23-FD16-1E2333DDEA72}"/>
              </a:ext>
            </a:extLst>
          </p:cNvPr>
          <p:cNvSpPr/>
          <p:nvPr/>
        </p:nvSpPr>
        <p:spPr>
          <a:xfrm>
            <a:off x="3597799" y="1772816"/>
            <a:ext cx="4996402" cy="6149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형식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(?P&lt;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정규식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2540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50DB-B904-68E4-CE54-5D581036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0000"/>
                </a:solidFill>
              </a:rPr>
              <a:t>8. </a:t>
            </a:r>
            <a:r>
              <a:rPr lang="ko-KR" altLang="en-US" b="1" dirty="0">
                <a:solidFill>
                  <a:srgbClr val="000000"/>
                </a:solidFill>
              </a:rPr>
              <a:t>전방 탐색 </a:t>
            </a:r>
            <a:r>
              <a:rPr lang="en-US" altLang="ko-KR" b="1" dirty="0">
                <a:solidFill>
                  <a:srgbClr val="000000"/>
                </a:solidFill>
              </a:rPr>
              <a:t>(1/2)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26EB9-157C-A1FD-A51D-8B2C0E16F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</a:rPr>
              <a:t>일치 항목을 찾을 때 특정 패턴 앞이나 뒤에 오는 다른 패턴을 확인하기 위해 사용</a:t>
            </a:r>
            <a:endParaRPr lang="en-US" altLang="ko-KR" sz="2000" b="1" dirty="0"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</a:rPr>
              <a:t>일치 항목을 찾되</a:t>
            </a:r>
            <a:r>
              <a:rPr lang="en-US" altLang="ko-KR" sz="2000" b="1" dirty="0">
                <a:latin typeface="맑은 고딕" panose="020B0503020000020004" pitchFamily="50" charset="-127"/>
              </a:rPr>
              <a:t>, </a:t>
            </a:r>
            <a:r>
              <a:rPr lang="ko-KR" altLang="en-US" sz="2000" b="1" dirty="0">
                <a:latin typeface="맑은 고딕" panose="020B0503020000020004" pitchFamily="50" charset="-127"/>
              </a:rPr>
              <a:t>해당 패턴 자체는 결과에 포함 </a:t>
            </a:r>
            <a:r>
              <a:rPr lang="en-US" altLang="ko-KR" sz="2000" b="1" dirty="0">
                <a:latin typeface="맑은 고딕" panose="020B0503020000020004" pitchFamily="50" charset="-127"/>
              </a:rPr>
              <a:t>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</a:rPr>
              <a:t>긍정형 전방 탐색</a:t>
            </a:r>
            <a:endParaRPr lang="en-US" altLang="ko-KR" sz="2000" b="1" dirty="0"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3BD9DD7-D8E6-437C-00C0-FF22A7D3B2CA}"/>
              </a:ext>
            </a:extLst>
          </p:cNvPr>
          <p:cNvSpPr/>
          <p:nvPr/>
        </p:nvSpPr>
        <p:spPr>
          <a:xfrm>
            <a:off x="3597799" y="2670031"/>
            <a:ext cx="4996402" cy="6149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A(?=…) : A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뒤에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패턴이 있는 경우 일치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E8B3D8-304C-B209-17D8-CBD79F151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769" y="4143966"/>
            <a:ext cx="4182059" cy="15051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1E71ADA-E337-8FC9-328C-BEB55583B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305" y="4143966"/>
            <a:ext cx="4105848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70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50DB-B904-68E4-CE54-5D581036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0000"/>
                </a:solidFill>
              </a:rPr>
              <a:t>8. </a:t>
            </a:r>
            <a:r>
              <a:rPr lang="ko-KR" altLang="en-US" b="1" dirty="0">
                <a:solidFill>
                  <a:srgbClr val="000000"/>
                </a:solidFill>
              </a:rPr>
              <a:t>전방 탐색 </a:t>
            </a:r>
            <a:r>
              <a:rPr lang="en-US" altLang="ko-KR" b="1" dirty="0">
                <a:solidFill>
                  <a:srgbClr val="000000"/>
                </a:solidFill>
              </a:rPr>
              <a:t>(2/2)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26EB9-157C-A1FD-A51D-8B2C0E16F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</a:rPr>
              <a:t>부정형 전방 탐색</a:t>
            </a:r>
            <a:br>
              <a:rPr lang="en-US" altLang="ko-KR" sz="2000" b="1" dirty="0">
                <a:latin typeface="맑은 고딕" panose="020B0503020000020004" pitchFamily="50" charset="-127"/>
              </a:rPr>
            </a:br>
            <a:br>
              <a:rPr lang="en-US" altLang="ko-KR" sz="2000" b="1" dirty="0">
                <a:latin typeface="맑은 고딕" panose="020B0503020000020004" pitchFamily="50" charset="-127"/>
              </a:rPr>
            </a:br>
            <a:br>
              <a:rPr lang="en-US" altLang="ko-KR" sz="2000" b="1" dirty="0">
                <a:latin typeface="맑은 고딕" panose="020B0503020000020004" pitchFamily="50" charset="-127"/>
              </a:rPr>
            </a:br>
            <a:r>
              <a:rPr lang="ko-KR" altLang="en-US" sz="1800" dirty="0">
                <a:latin typeface="맑은 고딕" panose="020B0503020000020004" pitchFamily="50" charset="-127"/>
              </a:rPr>
              <a:t>예시</a:t>
            </a:r>
            <a:r>
              <a:rPr lang="en-US" altLang="ko-KR" sz="1800" dirty="0">
                <a:latin typeface="맑은 고딕" panose="020B0503020000020004" pitchFamily="50" charset="-127"/>
              </a:rPr>
              <a:t>) </a:t>
            </a:r>
            <a:r>
              <a:rPr lang="ko-KR" altLang="en-US" sz="1800" dirty="0">
                <a:latin typeface="맑은 고딕" panose="020B0503020000020004" pitchFamily="50" charset="-127"/>
              </a:rPr>
              <a:t>확장자가 </a:t>
            </a:r>
            <a:r>
              <a:rPr lang="en-US" altLang="ko-KR" sz="1800" dirty="0">
                <a:latin typeface="맑은 고딕" panose="020B0503020000020004" pitchFamily="50" charset="-127"/>
              </a:rPr>
              <a:t>bat</a:t>
            </a:r>
            <a:r>
              <a:rPr lang="ko-KR" altLang="en-US" sz="1800" dirty="0">
                <a:latin typeface="맑은 고딕" panose="020B0503020000020004" pitchFamily="50" charset="-127"/>
              </a:rPr>
              <a:t>인 파일 제외</a:t>
            </a:r>
            <a:br>
              <a:rPr lang="en-US" altLang="ko-KR" sz="1800" dirty="0">
                <a:latin typeface="맑은 고딕" panose="020B0503020000020004" pitchFamily="50" charset="-127"/>
              </a:rPr>
            </a:br>
            <a:r>
              <a:rPr lang="en-US" altLang="ko-KR" sz="1800" dirty="0">
                <a:latin typeface="맑은 고딕" panose="020B0503020000020004" pitchFamily="50" charset="-127"/>
              </a:rPr>
              <a:t>   </a:t>
            </a:r>
            <a:r>
              <a:rPr lang="en-US" altLang="ko-KR" sz="18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.*[.]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</a:rPr>
              <a:t>([^b].?.?|.[^a]?.?|..?[^t]?)</a:t>
            </a:r>
            <a:r>
              <a:rPr lang="en-US" altLang="ko-KR" sz="18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$</a:t>
            </a:r>
            <a:r>
              <a:rPr lang="en-US" altLang="ko-KR" sz="1800" dirty="0">
                <a:latin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sym typeface="Wingdings" panose="05000000000000000000" pitchFamily="2" charset="2"/>
              </a:rPr>
              <a:t> exe </a:t>
            </a:r>
            <a:r>
              <a:rPr lang="ko-KR" altLang="en-US" sz="1800" dirty="0">
                <a:latin typeface="맑은 고딕" panose="020B0503020000020004" pitchFamily="50" charset="-127"/>
                <a:sym typeface="Wingdings" panose="05000000000000000000" pitchFamily="2" charset="2"/>
              </a:rPr>
              <a:t>파일도 제외 조건 추가 </a:t>
            </a:r>
            <a:r>
              <a:rPr lang="en-US" altLang="ko-KR" sz="1800" dirty="0">
                <a:latin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800" dirty="0">
                <a:latin typeface="맑은 고딕" panose="020B0503020000020004" pitchFamily="50" charset="-127"/>
                <a:sym typeface="Wingdings" panose="05000000000000000000" pitchFamily="2" charset="2"/>
              </a:rPr>
              <a:t>너무 복잡</a:t>
            </a:r>
            <a:br>
              <a:rPr lang="en-US" altLang="ko-KR" sz="1800" dirty="0">
                <a:latin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sz="1800" dirty="0">
                <a:latin typeface="맑은 고딕" panose="020B0503020000020004" pitchFamily="50" charset="-127"/>
                <a:sym typeface="Wingdings" panose="05000000000000000000" pitchFamily="2" charset="2"/>
              </a:rPr>
              <a:t>   </a:t>
            </a:r>
            <a:r>
              <a:rPr lang="en-US" altLang="ko-KR" sz="1800" b="1" dirty="0">
                <a:solidFill>
                  <a:srgbClr val="000000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.*[.]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(?!bat$)</a:t>
            </a:r>
            <a:r>
              <a:rPr lang="en-US" altLang="ko-KR" sz="1800" b="1" dirty="0">
                <a:solidFill>
                  <a:srgbClr val="000000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.*$</a:t>
            </a:r>
            <a:r>
              <a:rPr lang="en-US" altLang="ko-KR" sz="1800" dirty="0">
                <a:latin typeface="맑은 고딕" panose="020B0503020000020004" pitchFamily="50" charset="-127"/>
                <a:sym typeface="Wingdings" panose="05000000000000000000" pitchFamily="2" charset="2"/>
              </a:rPr>
              <a:t>  </a:t>
            </a:r>
            <a:r>
              <a:rPr lang="ko-KR" altLang="en-US" sz="1800" b="1" dirty="0">
                <a:latin typeface="맑은 고딕" panose="020B0503020000020004" pitchFamily="50" charset="-127"/>
                <a:sym typeface="Wingdings" panose="05000000000000000000" pitchFamily="2" charset="2"/>
              </a:rPr>
              <a:t>부정형 전방 탐색 사용</a:t>
            </a:r>
            <a:br>
              <a:rPr lang="en-US" altLang="ko-KR" sz="1800" b="1" dirty="0">
                <a:latin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sz="1800" b="1" dirty="0">
                <a:latin typeface="맑은 고딕" panose="020B0503020000020004" pitchFamily="50" charset="-127"/>
                <a:sym typeface="Wingdings" panose="05000000000000000000" pitchFamily="2" charset="2"/>
              </a:rPr>
              <a:t>   .*[.]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(?!bat$|exe$)</a:t>
            </a:r>
            <a:r>
              <a:rPr lang="en-US" altLang="ko-KR" sz="1800" b="1" dirty="0">
                <a:latin typeface="맑은 고딕" panose="020B0503020000020004" pitchFamily="50" charset="-127"/>
                <a:sym typeface="Wingdings" panose="05000000000000000000" pitchFamily="2" charset="2"/>
              </a:rPr>
              <a:t>.*$  </a:t>
            </a:r>
            <a:r>
              <a:rPr lang="en-US" altLang="ko-KR" sz="1800" dirty="0">
                <a:latin typeface="맑은 고딕" panose="020B0503020000020004" pitchFamily="50" charset="-127"/>
                <a:sym typeface="Wingdings" panose="05000000000000000000" pitchFamily="2" charset="2"/>
              </a:rPr>
              <a:t>exe </a:t>
            </a:r>
            <a:r>
              <a:rPr lang="ko-KR" altLang="en-US" sz="1800" dirty="0">
                <a:latin typeface="맑은 고딕" panose="020B0503020000020004" pitchFamily="50" charset="-127"/>
                <a:sym typeface="Wingdings" panose="05000000000000000000" pitchFamily="2" charset="2"/>
              </a:rPr>
              <a:t>파일 제외 조건 추가</a:t>
            </a:r>
            <a:endParaRPr lang="en-US" altLang="ko-KR" sz="1800" dirty="0"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atin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08DD9BB-12A0-2889-8376-FA17298A46CD}"/>
              </a:ext>
            </a:extLst>
          </p:cNvPr>
          <p:cNvSpPr/>
          <p:nvPr/>
        </p:nvSpPr>
        <p:spPr>
          <a:xfrm>
            <a:off x="3597799" y="1661919"/>
            <a:ext cx="4996402" cy="6149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A(?!…) : A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뒤에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패턴이 없는 경우 일치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9639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50DB-B904-68E4-CE54-5D581036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0000"/>
                </a:solidFill>
              </a:rPr>
              <a:t>9. </a:t>
            </a:r>
            <a:r>
              <a:rPr lang="ko-KR" altLang="en-US" b="1" dirty="0">
                <a:solidFill>
                  <a:srgbClr val="000000"/>
                </a:solidFill>
              </a:rPr>
              <a:t>문자열 바꾸기 </a:t>
            </a:r>
            <a:r>
              <a:rPr lang="en-US" altLang="ko-KR" b="1" dirty="0">
                <a:solidFill>
                  <a:srgbClr val="000000"/>
                </a:solidFill>
              </a:rPr>
              <a:t>(1/2)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26EB9-157C-A1FD-A51D-8B2C0E16F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맑은 고딕" panose="020B0503020000020004" pitchFamily="50" charset="-127"/>
              </a:rPr>
              <a:t>sub</a:t>
            </a:r>
            <a:r>
              <a:rPr lang="ko-KR" altLang="en-US" sz="2000" b="1" dirty="0">
                <a:latin typeface="맑은 고딕" panose="020B0503020000020004" pitchFamily="50" charset="-127"/>
              </a:rPr>
              <a:t> </a:t>
            </a:r>
            <a:r>
              <a:rPr lang="en-US" altLang="ko-KR" sz="2000" b="1" dirty="0">
                <a:latin typeface="맑은 고딕" panose="020B0503020000020004" pitchFamily="50" charset="-127"/>
              </a:rPr>
              <a:t>: </a:t>
            </a:r>
            <a:r>
              <a:rPr lang="ko-KR" altLang="en-US" sz="2000" b="1" dirty="0">
                <a:latin typeface="맑은 고딕" panose="020B0503020000020004" pitchFamily="50" charset="-127"/>
              </a:rPr>
              <a:t>정규식과 매치되는 부분을 다른 문자로 치환 </a:t>
            </a:r>
            <a:endParaRPr lang="en-US" altLang="ko-KR" sz="2000" b="1" dirty="0"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atin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D5A608-E38F-F438-4297-5ECD1F2F5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523" y="1573326"/>
            <a:ext cx="4686954" cy="14956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E8458B6-99B0-5359-250C-A4B00B41E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180" y="3140968"/>
            <a:ext cx="5477639" cy="14575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8F44A2F-95E4-DC58-E107-4FB61BAA80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0196" y="4737377"/>
            <a:ext cx="5553850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947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50DB-B904-68E4-CE54-5D581036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0000"/>
                </a:solidFill>
              </a:rPr>
              <a:t>9. </a:t>
            </a:r>
            <a:r>
              <a:rPr lang="ko-KR" altLang="en-US" b="1" dirty="0">
                <a:solidFill>
                  <a:srgbClr val="000000"/>
                </a:solidFill>
              </a:rPr>
              <a:t>문자열 바꾸기 </a:t>
            </a:r>
            <a:r>
              <a:rPr lang="en-US" altLang="ko-KR" b="1" dirty="0">
                <a:solidFill>
                  <a:srgbClr val="000000"/>
                </a:solidFill>
              </a:rPr>
              <a:t>(2/2)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26EB9-157C-A1FD-A51D-8B2C0E16F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맑은 고딕" panose="020B0503020000020004" pitchFamily="50" charset="-127"/>
              </a:rPr>
              <a:t>sub</a:t>
            </a:r>
            <a:r>
              <a:rPr lang="ko-KR" altLang="en-US" sz="2000" b="1" dirty="0">
                <a:latin typeface="맑은 고딕" panose="020B0503020000020004" pitchFamily="50" charset="-127"/>
              </a:rPr>
              <a:t> </a:t>
            </a:r>
            <a:r>
              <a:rPr lang="ko-KR" altLang="en-US" sz="2000" b="1" dirty="0" err="1">
                <a:latin typeface="맑은 고딕" panose="020B0503020000020004" pitchFamily="50" charset="-127"/>
              </a:rPr>
              <a:t>매서드</a:t>
            </a:r>
            <a:r>
              <a:rPr lang="ko-KR" altLang="en-US" sz="2000" b="1" dirty="0">
                <a:latin typeface="맑은 고딕" panose="020B0503020000020004" pitchFamily="50" charset="-127"/>
              </a:rPr>
              <a:t> 사용 시 참조 구문 사용</a:t>
            </a:r>
            <a:endParaRPr lang="en-US" altLang="ko-KR" sz="2000" b="1" dirty="0"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맑은 고딕" panose="020B0503020000020004" pitchFamily="50" charset="-127"/>
              </a:rPr>
              <a:t>sub </a:t>
            </a:r>
            <a:r>
              <a:rPr lang="ko-KR" altLang="en-US" sz="2000" b="1" dirty="0" err="1">
                <a:latin typeface="맑은 고딕" panose="020B0503020000020004" pitchFamily="50" charset="-127"/>
              </a:rPr>
              <a:t>매서드의</a:t>
            </a:r>
            <a:r>
              <a:rPr lang="ko-KR" altLang="en-US" sz="2000" b="1" dirty="0">
                <a:latin typeface="맑은 고딕" panose="020B0503020000020004" pitchFamily="50" charset="-127"/>
              </a:rPr>
              <a:t> 매개변수로 함수 넣기</a:t>
            </a:r>
            <a:endParaRPr lang="en-US" altLang="ko-KR" sz="2000" b="1" dirty="0"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atin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27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562F58-C138-CF5B-AEE5-6AB5A3D27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785" y="1582853"/>
            <a:ext cx="5944430" cy="14861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B32A325-09CE-75A9-8C17-701DEA726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864" y="3734233"/>
            <a:ext cx="6430272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40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A8C4F-66E8-9A50-ACDA-0167ED5F4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498276"/>
            <a:ext cx="11277600" cy="1498676"/>
          </a:xfrm>
        </p:spPr>
        <p:txBody>
          <a:bodyPr>
            <a:normAutofit/>
          </a:bodyPr>
          <a:lstStyle/>
          <a:p>
            <a:r>
              <a:rPr lang="en-US" altLang="ko-KR" dirty="0"/>
              <a:t>Thank you for listening. </a:t>
            </a:r>
            <a:br>
              <a:rPr lang="en-US" altLang="ko-KR" dirty="0"/>
            </a:br>
            <a:r>
              <a:rPr lang="en-US" altLang="ko-KR" dirty="0"/>
              <a:t>Do you have any questions?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3671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50DB-B904-68E4-CE54-5D581036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26EB9-157C-A1FD-A51D-8B2C0E16F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00000"/>
                </a:solidFill>
              </a:rPr>
              <a:t>정규 표현식 정의 </a:t>
            </a:r>
            <a:r>
              <a:rPr lang="en-US" altLang="ko-KR" sz="2000" b="1" dirty="0">
                <a:solidFill>
                  <a:srgbClr val="000000"/>
                </a:solidFill>
              </a:rPr>
              <a:t>: </a:t>
            </a:r>
            <a:r>
              <a:rPr lang="ko-KR" altLang="en-US" sz="2000" b="1" dirty="0">
                <a:solidFill>
                  <a:srgbClr val="0070C0"/>
                </a:solidFill>
              </a:rPr>
              <a:t>문자열 처리 기법</a:t>
            </a:r>
            <a:r>
              <a:rPr lang="ko-KR" altLang="en-US" sz="2000" b="1" dirty="0">
                <a:solidFill>
                  <a:srgbClr val="000000"/>
                </a:solidFill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</a:rPr>
              <a:t>( </a:t>
            </a:r>
            <a:r>
              <a:rPr lang="ko-KR" altLang="en-US" sz="2000" b="1" dirty="0">
                <a:solidFill>
                  <a:srgbClr val="000000"/>
                </a:solidFill>
              </a:rPr>
              <a:t>파이썬 뿐만이 아닌 </a:t>
            </a:r>
            <a:r>
              <a:rPr lang="ko-KR" altLang="en-US" sz="2000" b="1" dirty="0">
                <a:solidFill>
                  <a:srgbClr val="0070C0"/>
                </a:solidFill>
              </a:rPr>
              <a:t>모든 곳에서 사용</a:t>
            </a:r>
            <a:r>
              <a:rPr lang="ko-KR" altLang="en-US" sz="2000" b="1" dirty="0">
                <a:solidFill>
                  <a:srgbClr val="000000"/>
                </a:solidFill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00000"/>
                </a:solidFill>
              </a:rPr>
              <a:t>왜</a:t>
            </a:r>
            <a:r>
              <a:rPr lang="en-US" altLang="ko-KR" sz="2000" b="1" dirty="0">
                <a:solidFill>
                  <a:srgbClr val="000000"/>
                </a:solidFill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00000"/>
                </a:solidFill>
              </a:rPr>
              <a:t>메타 문자 </a:t>
            </a:r>
            <a:r>
              <a:rPr lang="en-US" altLang="ko-KR" sz="2000" b="1" dirty="0">
                <a:solidFill>
                  <a:srgbClr val="000000"/>
                </a:solidFill>
              </a:rPr>
              <a:t>: </a:t>
            </a:r>
            <a:r>
              <a:rPr lang="ko-KR" altLang="en-US" sz="2000" b="1" dirty="0">
                <a:solidFill>
                  <a:srgbClr val="000000"/>
                </a:solidFill>
              </a:rPr>
              <a:t>원래 문자가 가진 뜻이 아닌 </a:t>
            </a:r>
            <a:r>
              <a:rPr lang="ko-KR" altLang="en-US" sz="2000" b="1" dirty="0">
                <a:solidFill>
                  <a:srgbClr val="0070C0"/>
                </a:solidFill>
              </a:rPr>
              <a:t>특별한 의미</a:t>
            </a:r>
            <a:r>
              <a:rPr lang="ko-KR" altLang="en-US" sz="2000" b="1" dirty="0">
                <a:solidFill>
                  <a:srgbClr val="000000"/>
                </a:solidFill>
              </a:rPr>
              <a:t>를 가진 문자</a:t>
            </a:r>
            <a:br>
              <a:rPr lang="en-US" altLang="ko-KR" sz="2000" b="1" dirty="0">
                <a:solidFill>
                  <a:srgbClr val="000000"/>
                </a:solidFill>
              </a:rPr>
            </a:br>
            <a:endParaRPr lang="en-US" altLang="ko-KR" sz="2000" dirty="0">
              <a:solidFill>
                <a:srgbClr val="00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6D1621-77D0-B362-8000-493CB7419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294" y="1988840"/>
            <a:ext cx="5230016" cy="32961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E0BB417-2F7D-A967-698A-1954AD582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7034" y="1988840"/>
            <a:ext cx="3962953" cy="329611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A3560C8-DEE7-1B44-52E0-87A0FBB107C0}"/>
              </a:ext>
            </a:extLst>
          </p:cNvPr>
          <p:cNvSpPr/>
          <p:nvPr/>
        </p:nvSpPr>
        <p:spPr>
          <a:xfrm>
            <a:off x="4254477" y="5854717"/>
            <a:ext cx="3689666" cy="4582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000000"/>
                </a:solidFill>
              </a:rPr>
              <a:t>. ^ $ * + ? { } [ ] \ | (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4809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50DB-B904-68E4-CE54-5D581036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메타 문자 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(1/4)  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26EB9-157C-A1FD-A51D-8B2C0E16F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058470"/>
            <a:ext cx="10973647" cy="535152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[]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문자 클래스를 만드는 메타 문자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000000"/>
                </a:solidFill>
              </a:rPr>
              <a:t>[]</a:t>
            </a:r>
            <a:r>
              <a:rPr lang="ko-KR" altLang="en-US" sz="2000" b="1" dirty="0">
                <a:solidFill>
                  <a:srgbClr val="000000"/>
                </a:solidFill>
              </a:rPr>
              <a:t>안에 문자 넣어 사용</a:t>
            </a:r>
            <a:br>
              <a:rPr lang="en-US" altLang="ko-KR" sz="2000" b="1" dirty="0">
                <a:solidFill>
                  <a:srgbClr val="000000"/>
                </a:solidFill>
              </a:rPr>
            </a:br>
            <a:endParaRPr lang="en-US" altLang="ko-KR" sz="2000" b="1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000000"/>
                </a:solidFill>
              </a:rPr>
              <a:t>[]</a:t>
            </a:r>
            <a:r>
              <a:rPr lang="ko-KR" altLang="en-US" sz="2000" b="1" dirty="0">
                <a:solidFill>
                  <a:srgbClr val="000000"/>
                </a:solidFill>
              </a:rPr>
              <a:t> 안의 두 문자 사이에 </a:t>
            </a:r>
            <a:r>
              <a:rPr lang="ko-KR" altLang="en-US" sz="2000" b="1" dirty="0">
                <a:solidFill>
                  <a:srgbClr val="0070C0"/>
                </a:solidFill>
              </a:rPr>
              <a:t>하이픈</a:t>
            </a:r>
            <a:r>
              <a:rPr lang="en-US" altLang="ko-KR" sz="2000" b="1" dirty="0">
                <a:solidFill>
                  <a:srgbClr val="0070C0"/>
                </a:solidFill>
              </a:rPr>
              <a:t>(-)</a:t>
            </a:r>
            <a:r>
              <a:rPr lang="ko-KR" altLang="en-US" sz="2000" b="1" dirty="0">
                <a:solidFill>
                  <a:srgbClr val="000000"/>
                </a:solidFill>
              </a:rPr>
              <a:t>을 사용하면 두 문자 사이의 범위를 의미함</a:t>
            </a:r>
            <a:endParaRPr lang="en-US" altLang="ko-KR" sz="2000" b="1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000000"/>
                </a:solidFill>
              </a:rPr>
              <a:t>[] </a:t>
            </a:r>
            <a:r>
              <a:rPr lang="ko-KR" altLang="en-US" sz="2000" b="1" dirty="0">
                <a:solidFill>
                  <a:srgbClr val="000000"/>
                </a:solidFill>
              </a:rPr>
              <a:t>안에 </a:t>
            </a:r>
            <a:r>
              <a:rPr lang="en-US" altLang="ko-KR" sz="2000" b="1" dirty="0">
                <a:solidFill>
                  <a:srgbClr val="0070C0"/>
                </a:solidFill>
              </a:rPr>
              <a:t>^</a:t>
            </a:r>
            <a:r>
              <a:rPr lang="ko-KR" altLang="en-US" sz="2000" b="1" dirty="0">
                <a:solidFill>
                  <a:srgbClr val="0070C0"/>
                </a:solidFill>
              </a:rPr>
              <a:t>을 사용하면 반대</a:t>
            </a:r>
            <a:r>
              <a:rPr lang="en-US" altLang="ko-KR" sz="2000" b="1" dirty="0">
                <a:solidFill>
                  <a:srgbClr val="000000"/>
                </a:solidFill>
              </a:rPr>
              <a:t>(not)</a:t>
            </a:r>
            <a:r>
              <a:rPr lang="ko-KR" altLang="en-US" sz="2000" b="1" dirty="0">
                <a:solidFill>
                  <a:srgbClr val="000000"/>
                </a:solidFill>
              </a:rPr>
              <a:t>의 의미를 가짐</a:t>
            </a:r>
            <a:endParaRPr lang="en-US" altLang="ko-KR" sz="2400" dirty="0">
              <a:solidFill>
                <a:srgbClr val="00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7479864-4E3D-F04A-FA25-E777F94E062B}"/>
              </a:ext>
            </a:extLst>
          </p:cNvPr>
          <p:cNvSpPr/>
          <p:nvPr/>
        </p:nvSpPr>
        <p:spPr>
          <a:xfrm>
            <a:off x="3597799" y="2234259"/>
            <a:ext cx="4996402" cy="6149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18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abc</a:t>
            </a:r>
            <a:r>
              <a:rPr lang="en-US" altLang="ko-KR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a,b,c</a:t>
            </a:r>
            <a:r>
              <a:rPr lang="en-US" altLang="ko-KR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 한 개의 문자와 매치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174FA0C-A2E4-5222-9F28-DC5182FFC515}"/>
              </a:ext>
            </a:extLst>
          </p:cNvPr>
          <p:cNvSpPr/>
          <p:nvPr/>
        </p:nvSpPr>
        <p:spPr>
          <a:xfrm>
            <a:off x="3597799" y="3717525"/>
            <a:ext cx="4996402" cy="6149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[0-9] : </a:t>
            </a: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숫자</a:t>
            </a:r>
            <a:r>
              <a:rPr lang="en-US" altLang="ko-KR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[a-</a:t>
            </a:r>
            <a:r>
              <a:rPr lang="en-US" altLang="ko-KR" sz="18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zA</a:t>
            </a:r>
            <a:r>
              <a:rPr lang="en-US" altLang="ko-KR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-Z] : </a:t>
            </a: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알파벳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A556A0A-EB69-F4DD-EEB3-82C28C2010BF}"/>
              </a:ext>
            </a:extLst>
          </p:cNvPr>
          <p:cNvSpPr/>
          <p:nvPr/>
        </p:nvSpPr>
        <p:spPr>
          <a:xfrm>
            <a:off x="3597799" y="5200791"/>
            <a:ext cx="4996402" cy="6149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[^0-9] : </a:t>
            </a: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숫자가 아닌 문자만 매치</a:t>
            </a:r>
          </a:p>
        </p:txBody>
      </p:sp>
    </p:spTree>
    <p:extLst>
      <p:ext uri="{BB962C8B-B14F-4D97-AF65-F5344CB8AC3E}">
        <p14:creationId xmlns:p14="http://schemas.microsoft.com/office/powerpoint/2010/main" val="198413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50DB-B904-68E4-CE54-5D581036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메타 문자 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(2/4)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26EB9-157C-A1FD-A51D-8B2C0E16F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00000"/>
                </a:solidFill>
              </a:rPr>
              <a:t>자주 사용하는 정규 표현식 별도 표기법</a:t>
            </a:r>
            <a:endParaRPr lang="en-US" altLang="ko-KR" sz="2000" b="1" dirty="0">
              <a:solidFill>
                <a:srgbClr val="00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7AC46D7-8108-6F30-DA56-3A39CE99E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63638"/>
              </p:ext>
            </p:extLst>
          </p:nvPr>
        </p:nvGraphicFramePr>
        <p:xfrm>
          <a:off x="841940" y="1844824"/>
          <a:ext cx="10450360" cy="320238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17756">
                  <a:extLst>
                    <a:ext uri="{9D8B030D-6E8A-4147-A177-3AD203B41FA5}">
                      <a16:colId xmlns:a16="http://schemas.microsoft.com/office/drawing/2014/main" val="44470976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1129580802"/>
                    </a:ext>
                  </a:extLst>
                </a:gridCol>
                <a:gridCol w="5772364">
                  <a:extLst>
                    <a:ext uri="{9D8B030D-6E8A-4147-A177-3AD203B41FA5}">
                      <a16:colId xmlns:a16="http://schemas.microsoft.com/office/drawing/2014/main" val="274747892"/>
                    </a:ext>
                  </a:extLst>
                </a:gridCol>
              </a:tblGrid>
              <a:tr h="452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정규 표현식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별도 표기법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의미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05788"/>
                  </a:ext>
                </a:extLst>
              </a:tr>
              <a:tr h="459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[0-9]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\d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숫자와 매치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915328"/>
                  </a:ext>
                </a:extLst>
              </a:tr>
              <a:tr h="459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[^0-9]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\D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숫자가 아닌 것과 매치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393865"/>
                  </a:ext>
                </a:extLst>
              </a:tr>
              <a:tr h="459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[ \t\n\r\f\v]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\s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화이트스페이스 문자와 매치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552867"/>
                  </a:ext>
                </a:extLst>
              </a:tr>
              <a:tr h="452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[^ \t\n\r\f\v]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\S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화이트스페이스 문자가 아닌 것과 매치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391249"/>
                  </a:ext>
                </a:extLst>
              </a:tr>
              <a:tr h="459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[a-zA-Z0-9_]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\w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b="0" kern="1200" dirty="0">
                          <a:solidFill>
                            <a:schemeClr val="dk1"/>
                          </a:solidFill>
                          <a:effectLst/>
                        </a:rPr>
                        <a:t>문자</a:t>
                      </a:r>
                      <a:r>
                        <a:rPr kumimoji="0" lang="en-US" altLang="ko-KR" b="0" kern="1200" dirty="0">
                          <a:solidFill>
                            <a:schemeClr val="dk1"/>
                          </a:solidFill>
                          <a:effectLst/>
                        </a:rPr>
                        <a:t>+</a:t>
                      </a:r>
                      <a:r>
                        <a:rPr kumimoji="0" lang="ko-KR" altLang="en-US" b="0" kern="1200" dirty="0">
                          <a:solidFill>
                            <a:schemeClr val="dk1"/>
                          </a:solidFill>
                          <a:effectLst/>
                        </a:rPr>
                        <a:t>숫자와 매치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987584"/>
                  </a:ext>
                </a:extLst>
              </a:tr>
              <a:tr h="459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[^a-zA-Z0-9_]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\W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b="0" kern="1200" dirty="0">
                          <a:solidFill>
                            <a:schemeClr val="dk1"/>
                          </a:solidFill>
                          <a:effectLst/>
                        </a:rPr>
                        <a:t>문자</a:t>
                      </a:r>
                      <a:r>
                        <a:rPr kumimoji="0" lang="en-US" altLang="ko-KR" b="0" kern="1200" dirty="0">
                          <a:solidFill>
                            <a:schemeClr val="dk1"/>
                          </a:solidFill>
                          <a:effectLst/>
                        </a:rPr>
                        <a:t>+</a:t>
                      </a:r>
                      <a:r>
                        <a:rPr kumimoji="0" lang="ko-KR" altLang="en-US" b="0" kern="1200" dirty="0">
                          <a:solidFill>
                            <a:schemeClr val="dk1"/>
                          </a:solidFill>
                          <a:effectLst/>
                        </a:rPr>
                        <a:t>숫자가 아닌 문자와 매치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678571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7A06B9E-52FF-6BB2-17D0-8645EAAB2DD0}"/>
              </a:ext>
            </a:extLst>
          </p:cNvPr>
          <p:cNvSpPr/>
          <p:nvPr/>
        </p:nvSpPr>
        <p:spPr>
          <a:xfrm>
            <a:off x="1606539" y="5492054"/>
            <a:ext cx="8978921" cy="6149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화이트스페이스 </a:t>
            </a:r>
            <a:r>
              <a:rPr lang="en-US" altLang="ko-KR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컴퓨터에서 콘솔이나 프린터로 찍었을 때 공백을 표현하는 문자들</a:t>
            </a:r>
          </a:p>
        </p:txBody>
      </p:sp>
    </p:spTree>
    <p:extLst>
      <p:ext uri="{BB962C8B-B14F-4D97-AF65-F5344CB8AC3E}">
        <p14:creationId xmlns:p14="http://schemas.microsoft.com/office/powerpoint/2010/main" val="3685755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50DB-B904-68E4-CE54-5D581036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0000"/>
                </a:solidFill>
              </a:rPr>
              <a:t>2.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메타 문자 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(3/4)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26EB9-157C-A1FD-A51D-8B2C0E16F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맑은 고딕" panose="020B0503020000020004" pitchFamily="50" charset="-127"/>
              </a:rPr>
              <a:t>.</a:t>
            </a:r>
            <a:r>
              <a:rPr lang="ko-KR" altLang="en-US" sz="2000" b="1" dirty="0">
                <a:latin typeface="맑은 고딕" panose="020B0503020000020004" pitchFamily="50" charset="-127"/>
              </a:rPr>
              <a:t> </a:t>
            </a:r>
            <a:r>
              <a:rPr lang="en-US" altLang="ko-KR" sz="2000" b="1" dirty="0">
                <a:latin typeface="맑은 고딕" panose="020B0503020000020004" pitchFamily="50" charset="-127"/>
              </a:rPr>
              <a:t>: \n</a:t>
            </a:r>
            <a:r>
              <a:rPr lang="ko-KR" altLang="en-US" sz="2000" b="1" dirty="0">
                <a:latin typeface="맑은 고딕" panose="020B0503020000020004" pitchFamily="50" charset="-127"/>
              </a:rPr>
              <a:t>을 제외한 모든 문자와 매치</a:t>
            </a:r>
            <a:endParaRPr lang="en-US" altLang="ko-KR" sz="2000" b="1" dirty="0"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맑은 고딕" panose="020B0503020000020004" pitchFamily="50" charset="-127"/>
              </a:rPr>
              <a:t>* :  * </a:t>
            </a:r>
            <a:r>
              <a:rPr lang="ko-KR" altLang="en-US" sz="2000" b="1" dirty="0">
                <a:latin typeface="맑은 고딕" panose="020B0503020000020004" pitchFamily="50" charset="-127"/>
              </a:rPr>
              <a:t>바로 앞에 있는 문자가 </a:t>
            </a:r>
            <a:r>
              <a:rPr lang="en-US" altLang="ko-KR" sz="2000" b="1" dirty="0">
                <a:latin typeface="맑은 고딕" panose="020B0503020000020004" pitchFamily="50" charset="-127"/>
              </a:rPr>
              <a:t>0</a:t>
            </a:r>
            <a:r>
              <a:rPr lang="ko-KR" altLang="en-US" sz="2000" b="1" dirty="0">
                <a:latin typeface="맑은 고딕" panose="020B0503020000020004" pitchFamily="50" charset="-127"/>
              </a:rPr>
              <a:t>부터 무한대까지 반복된다는 의미</a:t>
            </a:r>
            <a:endParaRPr lang="en-US" altLang="ko-KR" sz="2000" b="1" dirty="0"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맑은 고딕" panose="020B0503020000020004" pitchFamily="50" charset="-127"/>
              </a:rPr>
              <a:t>+ : +</a:t>
            </a:r>
            <a:r>
              <a:rPr lang="ko-KR" altLang="en-US" sz="2000" b="1" dirty="0">
                <a:latin typeface="맑은 고딕" panose="020B0503020000020004" pitchFamily="50" charset="-127"/>
              </a:rPr>
              <a:t>앞의 문자가 </a:t>
            </a:r>
            <a:r>
              <a:rPr lang="en-US" altLang="ko-KR" sz="2000" b="1" dirty="0">
                <a:latin typeface="맑은 고딕" panose="020B0503020000020004" pitchFamily="50" charset="-127"/>
              </a:rPr>
              <a:t>1</a:t>
            </a:r>
            <a:r>
              <a:rPr lang="ko-KR" altLang="en-US" sz="2000" b="1" dirty="0">
                <a:latin typeface="맑은 고딕" panose="020B0503020000020004" pitchFamily="50" charset="-127"/>
              </a:rPr>
              <a:t>번 이상 반복된다는 의미</a:t>
            </a:r>
            <a:endParaRPr lang="en-US" altLang="ko-KR" sz="2400" b="1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3AFBCF8-671C-8C70-3089-E17A71AE811A}"/>
              </a:ext>
            </a:extLst>
          </p:cNvPr>
          <p:cNvSpPr/>
          <p:nvPr/>
        </p:nvSpPr>
        <p:spPr>
          <a:xfrm>
            <a:off x="2722663" y="1821757"/>
            <a:ext cx="6746673" cy="9934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a.b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a +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문자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b</a:t>
            </a:r>
          </a:p>
          <a:p>
            <a:pPr algn="ctr"/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문자 사이에 어떤 문자가 들어가도 모두 매치</a:t>
            </a:r>
            <a:endParaRPr lang="ko-KR" altLang="en-US" sz="1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6A62480F-40EE-A70A-A8F4-C246C6A78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100054"/>
              </p:ext>
            </p:extLst>
          </p:nvPr>
        </p:nvGraphicFramePr>
        <p:xfrm>
          <a:off x="1246370" y="3717032"/>
          <a:ext cx="969925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03220">
                  <a:extLst>
                    <a:ext uri="{9D8B030D-6E8A-4147-A177-3AD203B41FA5}">
                      <a16:colId xmlns:a16="http://schemas.microsoft.com/office/drawing/2014/main" val="3328793062"/>
                    </a:ext>
                  </a:extLst>
                </a:gridCol>
                <a:gridCol w="1903056">
                  <a:extLst>
                    <a:ext uri="{9D8B030D-6E8A-4147-A177-3AD203B41FA5}">
                      <a16:colId xmlns:a16="http://schemas.microsoft.com/office/drawing/2014/main" val="4246082404"/>
                    </a:ext>
                  </a:extLst>
                </a:gridCol>
                <a:gridCol w="1966491">
                  <a:extLst>
                    <a:ext uri="{9D8B030D-6E8A-4147-A177-3AD203B41FA5}">
                      <a16:colId xmlns:a16="http://schemas.microsoft.com/office/drawing/2014/main" val="3041788143"/>
                    </a:ext>
                  </a:extLst>
                </a:gridCol>
                <a:gridCol w="4326491">
                  <a:extLst>
                    <a:ext uri="{9D8B030D-6E8A-4147-A177-3AD203B41FA5}">
                      <a16:colId xmlns:a16="http://schemas.microsoft.com/office/drawing/2014/main" val="3900361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정규 표현식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매치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71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ca*t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Yes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“a”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 이상 반복되어 매치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ca*t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caaat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Yes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a”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 이상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반복되어 매치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28947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D5E60DB-E57F-E4FE-DB8A-7E7ABB7F6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966110"/>
              </p:ext>
            </p:extLst>
          </p:nvPr>
        </p:nvGraphicFramePr>
        <p:xfrm>
          <a:off x="1246370" y="5639648"/>
          <a:ext cx="9699258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03220">
                  <a:extLst>
                    <a:ext uri="{9D8B030D-6E8A-4147-A177-3AD203B41FA5}">
                      <a16:colId xmlns:a16="http://schemas.microsoft.com/office/drawing/2014/main" val="3328793062"/>
                    </a:ext>
                  </a:extLst>
                </a:gridCol>
                <a:gridCol w="1903056">
                  <a:extLst>
                    <a:ext uri="{9D8B030D-6E8A-4147-A177-3AD203B41FA5}">
                      <a16:colId xmlns:a16="http://schemas.microsoft.com/office/drawing/2014/main" val="4246082404"/>
                    </a:ext>
                  </a:extLst>
                </a:gridCol>
                <a:gridCol w="1966491">
                  <a:extLst>
                    <a:ext uri="{9D8B030D-6E8A-4147-A177-3AD203B41FA5}">
                      <a16:colId xmlns:a16="http://schemas.microsoft.com/office/drawing/2014/main" val="3041788143"/>
                    </a:ext>
                  </a:extLst>
                </a:gridCol>
                <a:gridCol w="4326491">
                  <a:extLst>
                    <a:ext uri="{9D8B030D-6E8A-4147-A177-3AD203B41FA5}">
                      <a16:colId xmlns:a16="http://schemas.microsoft.com/office/drawing/2014/main" val="3900361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정규 표현식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매치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71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ca+t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“a”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 이하 반복되어 매치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2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196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50DB-B904-68E4-CE54-5D581036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0000"/>
                </a:solidFill>
              </a:rPr>
              <a:t>2.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메타 문자 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(4/4)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26EB9-157C-A1FD-A51D-8B2C0E16F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맑은 고딕" panose="020B0503020000020004" pitchFamily="50" charset="-127"/>
              </a:rPr>
              <a:t>{}</a:t>
            </a:r>
            <a:r>
              <a:rPr lang="ko-KR" altLang="en-US" sz="2000" b="1" dirty="0">
                <a:latin typeface="맑은 고딕" panose="020B0503020000020004" pitchFamily="50" charset="-127"/>
              </a:rPr>
              <a:t> </a:t>
            </a:r>
            <a:r>
              <a:rPr lang="en-US" altLang="ko-KR" sz="2000" b="1" dirty="0">
                <a:latin typeface="맑은 고딕" panose="020B0503020000020004" pitchFamily="50" charset="-127"/>
              </a:rPr>
              <a:t>: {</a:t>
            </a:r>
            <a:r>
              <a:rPr lang="en-US" altLang="ko-KR" sz="2000" b="1" dirty="0" err="1">
                <a:latin typeface="맑은 고딕" panose="020B0503020000020004" pitchFamily="50" charset="-127"/>
              </a:rPr>
              <a:t>m,n</a:t>
            </a:r>
            <a:r>
              <a:rPr lang="en-US" altLang="ko-KR" sz="2000" b="1" dirty="0">
                <a:latin typeface="맑은 고딕" panose="020B0503020000020004" pitchFamily="50" charset="-127"/>
              </a:rPr>
              <a:t>} </a:t>
            </a:r>
            <a:r>
              <a:rPr lang="ko-KR" altLang="en-US" sz="2000" b="1" dirty="0">
                <a:latin typeface="맑은 고딕" panose="020B0503020000020004" pitchFamily="50" charset="-127"/>
              </a:rPr>
              <a:t>형식으로 반복 횟수를 </a:t>
            </a:r>
            <a:r>
              <a:rPr lang="en-US" altLang="ko-KR" sz="2000" b="1" dirty="0">
                <a:latin typeface="맑은 고딕" panose="020B0503020000020004" pitchFamily="50" charset="-127"/>
              </a:rPr>
              <a:t>m</a:t>
            </a:r>
            <a:r>
              <a:rPr lang="ko-KR" altLang="en-US" sz="2000" b="1" dirty="0">
                <a:latin typeface="맑은 고딕" panose="020B0503020000020004" pitchFamily="50" charset="-127"/>
              </a:rPr>
              <a:t>부터 </a:t>
            </a:r>
            <a:r>
              <a:rPr lang="en-US" altLang="ko-KR" sz="2000" b="1" dirty="0">
                <a:latin typeface="맑은 고딕" panose="020B0503020000020004" pitchFamily="50" charset="-127"/>
              </a:rPr>
              <a:t>n</a:t>
            </a:r>
            <a:r>
              <a:rPr lang="ko-KR" altLang="en-US" sz="2000" b="1" dirty="0">
                <a:latin typeface="맑은 고딕" panose="020B0503020000020004" pitchFamily="50" charset="-127"/>
              </a:rPr>
              <a:t>까지로 설정</a:t>
            </a:r>
            <a:endParaRPr lang="en-US" altLang="ko-KR" sz="2000" b="1" dirty="0"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맑은 고딕" panose="020B0503020000020004" pitchFamily="50" charset="-127"/>
              </a:rPr>
              <a:t>? : </a:t>
            </a:r>
            <a:r>
              <a:rPr lang="ko-KR" altLang="en-US" sz="2000" b="1" dirty="0">
                <a:latin typeface="맑은 고딕" panose="020B0503020000020004" pitchFamily="50" charset="-127"/>
              </a:rPr>
              <a:t>앞의 문자의 존재 여부 </a:t>
            </a:r>
            <a:r>
              <a:rPr lang="en-US" altLang="ko-KR" sz="2000" b="1" dirty="0">
                <a:latin typeface="맑은 고딕" panose="020B0503020000020004" pitchFamily="50" charset="-127"/>
              </a:rPr>
              <a:t>== {0,1}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9284B68-673F-6DB5-2E2F-485B598ED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536950"/>
              </p:ext>
            </p:extLst>
          </p:nvPr>
        </p:nvGraphicFramePr>
        <p:xfrm>
          <a:off x="2775177" y="1700808"/>
          <a:ext cx="6583888" cy="1854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16702">
                  <a:extLst>
                    <a:ext uri="{9D8B030D-6E8A-4147-A177-3AD203B41FA5}">
                      <a16:colId xmlns:a16="http://schemas.microsoft.com/office/drawing/2014/main" val="148076167"/>
                    </a:ext>
                  </a:extLst>
                </a:gridCol>
                <a:gridCol w="4167186">
                  <a:extLst>
                    <a:ext uri="{9D8B030D-6E8A-4147-A177-3AD203B41FA5}">
                      <a16:colId xmlns:a16="http://schemas.microsoft.com/office/drawing/2014/main" val="310802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정규 표현식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28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ca{0,}t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</a:t>
                      </a:r>
                      <a:r>
                        <a:rPr lang="ko-KR" altLang="en-US" dirty="0"/>
                        <a:t>과 동일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31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ca{1,}t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과 동일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38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ca{m}t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</a:t>
                      </a:r>
                      <a:r>
                        <a:rPr lang="ko-KR" altLang="en-US" dirty="0"/>
                        <a:t>번만 반복될 때 매치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198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ca{</a:t>
                      </a:r>
                      <a:r>
                        <a:rPr lang="en-US" altLang="ko-KR" dirty="0" err="1"/>
                        <a:t>m,n</a:t>
                      </a:r>
                      <a:r>
                        <a:rPr lang="en-US" altLang="ko-KR" dirty="0"/>
                        <a:t>}t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m~n</a:t>
                      </a:r>
                      <a:r>
                        <a:rPr lang="ko-KR" altLang="en-US" dirty="0"/>
                        <a:t>회 반복될 때 매치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672678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8981DBDF-C74C-8F02-0856-44E45BDE8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697412"/>
              </p:ext>
            </p:extLst>
          </p:nvPr>
        </p:nvGraphicFramePr>
        <p:xfrm>
          <a:off x="1246371" y="4703412"/>
          <a:ext cx="969925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03220">
                  <a:extLst>
                    <a:ext uri="{9D8B030D-6E8A-4147-A177-3AD203B41FA5}">
                      <a16:colId xmlns:a16="http://schemas.microsoft.com/office/drawing/2014/main" val="3328793062"/>
                    </a:ext>
                  </a:extLst>
                </a:gridCol>
                <a:gridCol w="1903056">
                  <a:extLst>
                    <a:ext uri="{9D8B030D-6E8A-4147-A177-3AD203B41FA5}">
                      <a16:colId xmlns:a16="http://schemas.microsoft.com/office/drawing/2014/main" val="4246082404"/>
                    </a:ext>
                  </a:extLst>
                </a:gridCol>
                <a:gridCol w="1966491">
                  <a:extLst>
                    <a:ext uri="{9D8B030D-6E8A-4147-A177-3AD203B41FA5}">
                      <a16:colId xmlns:a16="http://schemas.microsoft.com/office/drawing/2014/main" val="3041788143"/>
                    </a:ext>
                  </a:extLst>
                </a:gridCol>
                <a:gridCol w="4326491">
                  <a:extLst>
                    <a:ext uri="{9D8B030D-6E8A-4147-A177-3AD203B41FA5}">
                      <a16:colId xmlns:a16="http://schemas.microsoft.com/office/drawing/2014/main" val="3900361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정규 표현식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매치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71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ab?c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abc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Yes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“b”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 사용되어 매치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ab?c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Yes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b”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 사용되어 매치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289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708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50DB-B904-68E4-CE54-5D581036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0000"/>
                </a:solidFill>
              </a:rPr>
              <a:t>3. </a:t>
            </a:r>
            <a:r>
              <a:rPr lang="ko-KR" altLang="en-US" b="1" dirty="0">
                <a:solidFill>
                  <a:srgbClr val="000000"/>
                </a:solidFill>
              </a:rPr>
              <a:t>정규식을 이용한 문자열 검색 </a:t>
            </a:r>
            <a:r>
              <a:rPr lang="en-US" altLang="ko-KR" b="1" dirty="0">
                <a:solidFill>
                  <a:srgbClr val="000000"/>
                </a:solidFill>
              </a:rPr>
              <a:t>(1/8)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26EB9-157C-A1FD-A51D-8B2C0E16F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정규 표현식을 지원하는 </a:t>
            </a:r>
            <a:r>
              <a:rPr lang="en-US" altLang="ko-KR" sz="2000" b="1" dirty="0">
                <a:solidFill>
                  <a:srgbClr val="0070C0"/>
                </a:solidFill>
              </a:rPr>
              <a:t>re </a:t>
            </a:r>
            <a:r>
              <a:rPr lang="ko-KR" altLang="en-US" sz="2000" b="1" dirty="0">
                <a:solidFill>
                  <a:srgbClr val="0070C0"/>
                </a:solidFill>
              </a:rPr>
              <a:t>모듈 </a:t>
            </a:r>
            <a:r>
              <a:rPr lang="en-US" altLang="ko-KR" sz="2000" b="1" dirty="0"/>
              <a:t>( </a:t>
            </a:r>
            <a:r>
              <a:rPr lang="ko-KR" altLang="en-US" sz="2000" b="1" dirty="0"/>
              <a:t>표준 라이브러리 </a:t>
            </a:r>
            <a:r>
              <a:rPr lang="en-US" altLang="ko-KR" sz="2000" b="1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문자열 검색을 위한 </a:t>
            </a:r>
            <a:r>
              <a:rPr lang="en-US" altLang="ko-KR" sz="2000" b="1" dirty="0"/>
              <a:t>4</a:t>
            </a:r>
            <a:r>
              <a:rPr lang="ko-KR" altLang="en-US" sz="2000" b="1" dirty="0"/>
              <a:t>가지 메서드</a:t>
            </a:r>
            <a:endParaRPr lang="en-US" altLang="ko-KR" sz="20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15A2CE-5460-8C58-7ADE-F5DE67351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243" y="1772816"/>
            <a:ext cx="3207514" cy="8789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7D45EB-22DF-6449-9745-D73694526CA0}"/>
              </a:ext>
            </a:extLst>
          </p:cNvPr>
          <p:cNvSpPr txBox="1"/>
          <p:nvPr/>
        </p:nvSpPr>
        <p:spPr>
          <a:xfrm>
            <a:off x="7704199" y="223598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패턴 객체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71C22F6-5C4E-3533-62E4-C1CCF34D7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905230"/>
              </p:ext>
            </p:extLst>
          </p:nvPr>
        </p:nvGraphicFramePr>
        <p:xfrm>
          <a:off x="2248566" y="3837343"/>
          <a:ext cx="8128000" cy="1854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1806333438"/>
                    </a:ext>
                  </a:extLst>
                </a:gridCol>
                <a:gridCol w="6471816">
                  <a:extLst>
                    <a:ext uri="{9D8B030D-6E8A-4147-A177-3AD203B41FA5}">
                      <a16:colId xmlns:a16="http://schemas.microsoft.com/office/drawing/2014/main" val="4113804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3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match()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문자열의 처음부터 정규식과 매치되는지 조사</a:t>
                      </a:r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069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search()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 전체를 검색하여 정규식과 매치되는지 조사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52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findall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정규식과 매치되는 모든 문자열을 리스트로 리턴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820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finditer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정규식과 매치되는 모든 문자열을 반복 가능한 객체로 리턴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924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690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50DB-B904-68E4-CE54-5D581036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0000"/>
                </a:solidFill>
              </a:rPr>
              <a:t>3. </a:t>
            </a:r>
            <a:r>
              <a:rPr lang="ko-KR" altLang="en-US" b="1" dirty="0">
                <a:solidFill>
                  <a:srgbClr val="000000"/>
                </a:solidFill>
              </a:rPr>
              <a:t>정규식을 이용한 문자열 검색 </a:t>
            </a:r>
            <a:r>
              <a:rPr lang="en-US" altLang="ko-KR" b="1" dirty="0">
                <a:solidFill>
                  <a:srgbClr val="000000"/>
                </a:solidFill>
              </a:rPr>
              <a:t>(2/8)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26EB9-157C-A1FD-A51D-8B2C0E16F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match : </a:t>
            </a:r>
            <a:r>
              <a:rPr lang="ko-KR" altLang="en-US" sz="2000" b="1" dirty="0"/>
              <a:t>문자열의 처음부터 정규식과 매치되는지 조사</a:t>
            </a:r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F8E7CE5-FF8B-33E9-8595-D8CC5F48E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998" y="1700808"/>
            <a:ext cx="3202003" cy="7803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D06F5B-1F0F-D024-A489-FB542BA2DBC3}"/>
              </a:ext>
            </a:extLst>
          </p:cNvPr>
          <p:cNvSpPr txBox="1"/>
          <p:nvPr/>
        </p:nvSpPr>
        <p:spPr>
          <a:xfrm>
            <a:off x="3744233" y="2574508"/>
            <a:ext cx="470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패턴 객체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문자가 최소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이상 반복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D223ED0-6138-5780-6FD2-D568144E3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464" y="3022904"/>
            <a:ext cx="5076140" cy="158560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A4489A2-CC69-6AD1-F2B3-5DD100AAEE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6250" y="3084154"/>
            <a:ext cx="3202238" cy="1512168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BD5A085-1D0D-F68B-EC44-5946C8E45601}"/>
              </a:ext>
            </a:extLst>
          </p:cNvPr>
          <p:cNvCxnSpPr/>
          <p:nvPr/>
        </p:nvCxnSpPr>
        <p:spPr>
          <a:xfrm>
            <a:off x="1457767" y="4608509"/>
            <a:ext cx="470353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672C939-A91C-F3A7-3417-AA61884C0357}"/>
              </a:ext>
            </a:extLst>
          </p:cNvPr>
          <p:cNvCxnSpPr/>
          <p:nvPr/>
        </p:nvCxnSpPr>
        <p:spPr>
          <a:xfrm>
            <a:off x="7447327" y="4596322"/>
            <a:ext cx="4320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E1914A0-E24D-D663-F73B-48D4380D74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9926" y="4969525"/>
            <a:ext cx="4032147" cy="120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99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요소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ln w="28575">
          <a:solidFill>
            <a:srgbClr val="FF0000"/>
          </a:solidFill>
          <a:tailEnd type="triangl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7baa286-403d-47f5-b66e-f91cf776a048">
      <Terms xmlns="http://schemas.microsoft.com/office/infopath/2007/PartnerControls"/>
    </lcf76f155ced4ddcb4097134ff3c332f>
    <TaxCatchAll xmlns="48174e24-f607-4aa6-9ac3-a9fcbbb9a1e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E7603A81A6F1444B3766D6021F19B96" ma:contentTypeVersion="14" ma:contentTypeDescription="새 문서를 만듭니다." ma:contentTypeScope="" ma:versionID="037eb4c3e2defdf02cdac905d463ef69">
  <xsd:schema xmlns:xsd="http://www.w3.org/2001/XMLSchema" xmlns:xs="http://www.w3.org/2001/XMLSchema" xmlns:p="http://schemas.microsoft.com/office/2006/metadata/properties" xmlns:ns2="b7baa286-403d-47f5-b66e-f91cf776a048" xmlns:ns3="48174e24-f607-4aa6-9ac3-a9fcbbb9a1ec" targetNamespace="http://schemas.microsoft.com/office/2006/metadata/properties" ma:root="true" ma:fieldsID="5ccf443a820bb44ab82d3321411f6c5c" ns2:_="" ns3:_="">
    <xsd:import namespace="b7baa286-403d-47f5-b66e-f91cf776a048"/>
    <xsd:import namespace="48174e24-f607-4aa6-9ac3-a9fcbbb9a1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aa286-403d-47f5-b66e-f91cf776a0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이미지 태그" ma:readOnly="false" ma:fieldId="{5cf76f15-5ced-4ddc-b409-7134ff3c332f}" ma:taxonomyMulti="true" ma:sspId="8c9c0dcf-c05a-4c53-85a3-b320510381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174e24-f607-4aa6-9ac3-a9fcbbb9a1ec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0e6cbca1-fdb3-4b68-ad48-6c6183f0710c}" ma:internalName="TaxCatchAll" ma:showField="CatchAllData" ma:web="48174e24-f607-4aa6-9ac3-a9fcbbb9a1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32A347-D6E3-4429-9E0D-D951A61B5FE7}">
  <ds:schemaRefs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terms/"/>
    <ds:schemaRef ds:uri="b7baa286-403d-47f5-b66e-f91cf776a048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48174e24-f607-4aa6-9ac3-a9fcbbb9a1e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BAC7F2B-30C3-4738-AEDE-801D68092C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016348-9400-425F-BD4D-6ED6AF14A1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baa286-403d-47f5-b66e-f91cf776a048"/>
    <ds:schemaRef ds:uri="48174e24-f607-4aa6-9ac3-a9fcbbb9a1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26598</TotalTime>
  <Pages>32</Pages>
  <Words>1303</Words>
  <Characters>0</Characters>
  <Application>Microsoft Office PowerPoint</Application>
  <DocSecurity>0</DocSecurity>
  <PresentationFormat>와이드스크린</PresentationFormat>
  <Lines>0</Lines>
  <Paragraphs>318</Paragraphs>
  <Slides>28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굴림</vt:lpstr>
      <vt:lpstr>나눔고딕</vt:lpstr>
      <vt:lpstr>맑은 고딕</vt:lpstr>
      <vt:lpstr>Arial</vt:lpstr>
      <vt:lpstr>Georgia</vt:lpstr>
      <vt:lpstr>Wingdings</vt:lpstr>
      <vt:lpstr>Wingdings 2</vt:lpstr>
      <vt:lpstr>도시</vt:lpstr>
      <vt:lpstr>8. 정규표현식 </vt:lpstr>
      <vt:lpstr>목차</vt:lpstr>
      <vt:lpstr>1. 소개</vt:lpstr>
      <vt:lpstr>2. 메타 문자 (1/4)  </vt:lpstr>
      <vt:lpstr>2. 메타 문자 (2/4)</vt:lpstr>
      <vt:lpstr>2. 메타 문자 (3/4)</vt:lpstr>
      <vt:lpstr>2. 메타 문자 (4/4)</vt:lpstr>
      <vt:lpstr>3. 정규식을 이용한 문자열 검색 (1/8)</vt:lpstr>
      <vt:lpstr>3. 정규식을 이용한 문자열 검색 (2/8)</vt:lpstr>
      <vt:lpstr>3. 정규식을 이용한 문자열 검색 (3/8)</vt:lpstr>
      <vt:lpstr>3. 정규식을 이용한 문자열 검색 (4/8)</vt:lpstr>
      <vt:lpstr>3. 정규식을 이용한 문자열 검색 (5/8)</vt:lpstr>
      <vt:lpstr>3. 정규식을 이용한 문자열 검색 (6/8)</vt:lpstr>
      <vt:lpstr>3. 정규식을 이용한 문자열 검색 (7/8)</vt:lpstr>
      <vt:lpstr>3. 정규식을 이용한 문자열 검색 (8/8)</vt:lpstr>
      <vt:lpstr>4. 컴파일 옵션 (1/2)</vt:lpstr>
      <vt:lpstr>4. 컴파일 옵션 (2/2)</vt:lpstr>
      <vt:lpstr>4. 컴파일 옵션 (2/2)</vt:lpstr>
      <vt:lpstr>5. 역슬래시 문제</vt:lpstr>
      <vt:lpstr>6. 문자열 소비가 없는 메타 문자 (1/2)</vt:lpstr>
      <vt:lpstr>6. 문자열 소비가 없는 메타 문자 (2/2)</vt:lpstr>
      <vt:lpstr>7. 그루핑 (1/2)</vt:lpstr>
      <vt:lpstr>7. 그루핑 (2/2)</vt:lpstr>
      <vt:lpstr>8. 전방 탐색 (1/2)</vt:lpstr>
      <vt:lpstr>8. 전방 탐색 (2/2)</vt:lpstr>
      <vt:lpstr>9. 문자열 바꾸기 (1/2)</vt:lpstr>
      <vt:lpstr>9. 문자열 바꾸기 (2/2)</vt:lpstr>
      <vt:lpstr>Thank you for listening.  Do you have any questions?</vt:lpstr>
    </vt:vector>
  </TitlesOfParts>
  <Company>충북대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RSL in P2P</dc:title>
  <dc:creator>Jongtae Lim</dc:creator>
  <cp:lastModifiedBy>김은미</cp:lastModifiedBy>
  <cp:revision>701</cp:revision>
  <cp:lastPrinted>2023-01-02T05:22:37Z</cp:lastPrinted>
  <dcterms:modified xsi:type="dcterms:W3CDTF">2024-07-11T02:01:14Z</dcterms:modified>
  <cp:version>9.101.43.40686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0x0101004E7603A81A6F1444B3766D6021F19B96</vt:lpwstr>
  </property>
  <property fmtid="{D5CDD505-2E9C-101B-9397-08002B2CF9AE}" pid="3" name="MediaServiceImageTags">
    <vt:lpwstr/>
  </property>
</Properties>
</file>