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9" r:id="rId2"/>
    <p:sldId id="291" r:id="rId3"/>
    <p:sldId id="292" r:id="rId4"/>
    <p:sldId id="293" r:id="rId5"/>
    <p:sldId id="294" r:id="rId6"/>
    <p:sldId id="302" r:id="rId7"/>
    <p:sldId id="295" r:id="rId8"/>
    <p:sldId id="296" r:id="rId9"/>
    <p:sldId id="297" r:id="rId10"/>
    <p:sldId id="301" r:id="rId11"/>
    <p:sldId id="303" r:id="rId12"/>
    <p:sldId id="304" r:id="rId13"/>
    <p:sldId id="306" r:id="rId14"/>
    <p:sldId id="313" r:id="rId15"/>
    <p:sldId id="305" r:id="rId16"/>
    <p:sldId id="307" r:id="rId17"/>
    <p:sldId id="308" r:id="rId18"/>
    <p:sldId id="310" r:id="rId19"/>
    <p:sldId id="311" r:id="rId20"/>
    <p:sldId id="315" r:id="rId21"/>
    <p:sldId id="309" r:id="rId22"/>
    <p:sldId id="312" r:id="rId23"/>
    <p:sldId id="314" r:id="rId24"/>
    <p:sldId id="31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7ED"/>
    <a:srgbClr val="F2CAE8"/>
    <a:srgbClr val="F4B6E7"/>
    <a:srgbClr val="CC3399"/>
    <a:srgbClr val="FFCCFF"/>
    <a:srgbClr val="B43E8A"/>
    <a:srgbClr val="AD4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4" autoAdjust="0"/>
    <p:restoredTop sz="72149" autoAdjust="0"/>
  </p:normalViewPr>
  <p:slideViewPr>
    <p:cSldViewPr snapToGrid="0">
      <p:cViewPr varScale="1">
        <p:scale>
          <a:sx n="111" d="100"/>
          <a:sy n="111" d="100"/>
        </p:scale>
        <p:origin x="1212" y="114"/>
      </p:cViewPr>
      <p:guideLst/>
    </p:cSldViewPr>
  </p:slideViewPr>
  <p:outlineViewPr>
    <p:cViewPr>
      <p:scale>
        <a:sx n="33" d="100"/>
        <a:sy n="33" d="100"/>
      </p:scale>
      <p:origin x="0" y="-53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4B6DB-938B-44BF-B20F-8184DA6BB6F0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E4134-ACED-434F-9F35-59E8330D9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8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9507-6D34-4810-B3C6-A702FC52D2B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D4B4-CF04-4C8C-8727-5F3BF3D48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299DE-A26E-46A0-812E-963E8C54E0C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97180" y="1881601"/>
            <a:ext cx="8549640" cy="56855"/>
            <a:chOff x="0" y="2154267"/>
            <a:chExt cx="12192000" cy="2224970"/>
          </a:xfrm>
          <a:effectLst/>
        </p:grpSpPr>
        <p:sp>
          <p:nvSpPr>
            <p:cNvPr id="8" name="직사각형 7"/>
            <p:cNvSpPr/>
            <p:nvPr userDrawn="1"/>
          </p:nvSpPr>
          <p:spPr>
            <a:xfrm>
              <a:off x="0" y="215426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 userDrawn="1"/>
          </p:nvSpPr>
          <p:spPr>
            <a:xfrm flipV="1">
              <a:off x="0" y="326210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/>
            <p:cNvSpPr/>
            <p:nvPr userDrawn="1"/>
          </p:nvSpPr>
          <p:spPr>
            <a:xfrm flipH="1">
              <a:off x="8469086" y="215426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 userDrawn="1"/>
          </p:nvSpPr>
          <p:spPr>
            <a:xfrm flipH="1" flipV="1">
              <a:off x="8469086" y="326210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/>
            <p:cNvSpPr/>
            <p:nvPr userDrawn="1"/>
          </p:nvSpPr>
          <p:spPr>
            <a:xfrm flipH="1">
              <a:off x="3722914" y="2154267"/>
              <a:ext cx="4746172" cy="1117130"/>
            </a:xfrm>
            <a:prstGeom prst="rect">
              <a:avLst/>
            </a:prstGeom>
            <a:solidFill>
              <a:srgbClr val="B4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 userDrawn="1"/>
          </p:nvSpPr>
          <p:spPr>
            <a:xfrm flipH="1" flipV="1">
              <a:off x="3722914" y="3262107"/>
              <a:ext cx="4746172" cy="1117130"/>
            </a:xfrm>
            <a:prstGeom prst="rect">
              <a:avLst/>
            </a:prstGeom>
            <a:solidFill>
              <a:srgbClr val="B4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0155"/>
            <a:ext cx="7772400" cy="65657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B43E8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6292"/>
            <a:ext cx="6858000" cy="12255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6DB5467-A543-4C7A-900F-4E8B91899F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0880" y="2000013"/>
            <a:ext cx="5202238" cy="4953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lvl="0"/>
            <a:r>
              <a:rPr lang="ko-KR" altLang="en-US" dirty="0"/>
              <a:t>마스터 부제목 편집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ADD3A0A-BC16-421C-96E7-6C30EC6C11AD}"/>
              </a:ext>
            </a:extLst>
          </p:cNvPr>
          <p:cNvCxnSpPr/>
          <p:nvPr userDrawn="1"/>
        </p:nvCxnSpPr>
        <p:spPr>
          <a:xfrm>
            <a:off x="1143000" y="3782125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311353-6D1C-4837-9FF8-EE74BD6D0E31}"/>
              </a:ext>
            </a:extLst>
          </p:cNvPr>
          <p:cNvCxnSpPr/>
          <p:nvPr userDrawn="1"/>
        </p:nvCxnSpPr>
        <p:spPr>
          <a:xfrm>
            <a:off x="1143000" y="5091321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6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0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6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423"/>
            <a:ext cx="7886700" cy="691761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B43E8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592"/>
            <a:ext cx="7886700" cy="4913371"/>
          </a:xfrm>
        </p:spPr>
        <p:txBody>
          <a:bodyPr/>
          <a:lstStyle>
            <a:lvl1pPr marL="228600" indent="-360000">
              <a:buClr>
                <a:srgbClr val="B43E8A"/>
              </a:buClr>
              <a:buFont typeface="Wingdings" panose="05000000000000000000" pitchFamily="2" charset="2"/>
              <a:buChar char="l"/>
              <a:defRPr sz="22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buClr>
                <a:srgbClr val="FF0000"/>
              </a:buClr>
              <a:defRPr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9480" y="6356351"/>
            <a:ext cx="257586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90551" y="6356351"/>
            <a:ext cx="1762898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 </a:t>
            </a:r>
            <a:fld id="{F6F5CF67-209D-4C4F-8798-AF93A2AAF4BB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Freeform 13"/>
          <p:cNvSpPr>
            <a:spLocks/>
          </p:cNvSpPr>
          <p:nvPr userDrawn="1"/>
        </p:nvSpPr>
        <p:spPr bwMode="auto">
          <a:xfrm flipH="1">
            <a:off x="6465094" y="0"/>
            <a:ext cx="2678906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 flipH="1">
            <a:off x="8566555" y="1474803"/>
            <a:ext cx="577453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flipH="1">
            <a:off x="8129589" y="0"/>
            <a:ext cx="1014412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78246" y="1180942"/>
            <a:ext cx="7988301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B43E8A">
                    <a:alpha val="50000"/>
                  </a:srgbClr>
                </a:gs>
                <a:gs pos="50000">
                  <a:srgbClr val="B43E8A"/>
                </a:gs>
                <a:gs pos="100000">
                  <a:srgbClr val="B43E8A">
                    <a:alpha val="50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578246" y="6260942"/>
            <a:ext cx="7988301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B43E8A">
                    <a:alpha val="50000"/>
                  </a:srgbClr>
                </a:gs>
                <a:gs pos="50000">
                  <a:srgbClr val="B43E8A"/>
                </a:gs>
                <a:gs pos="100000">
                  <a:srgbClr val="B43E8A">
                    <a:alpha val="50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386345" y="0"/>
            <a:ext cx="1240779" cy="482568"/>
            <a:chOff x="5401469" y="1588"/>
            <a:chExt cx="1389063" cy="540239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8410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EB915E-E96D-4542-8118-2F9CEC53ADC2}"/>
              </a:ext>
            </a:extLst>
          </p:cNvPr>
          <p:cNvGrpSpPr/>
          <p:nvPr userDrawn="1"/>
        </p:nvGrpSpPr>
        <p:grpSpPr>
          <a:xfrm>
            <a:off x="297180" y="1881601"/>
            <a:ext cx="8549640" cy="56855"/>
            <a:chOff x="0" y="2154267"/>
            <a:chExt cx="12192000" cy="2224970"/>
          </a:xfrm>
          <a:effectLst/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1B0F73-C5E2-498F-BB41-50290335B4EF}"/>
                </a:ext>
              </a:extLst>
            </p:cNvPr>
            <p:cNvSpPr/>
            <p:nvPr userDrawn="1"/>
          </p:nvSpPr>
          <p:spPr>
            <a:xfrm>
              <a:off x="0" y="215426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EC6080-39F1-484B-9A5C-F8FCDD0EC75D}"/>
                </a:ext>
              </a:extLst>
            </p:cNvPr>
            <p:cNvSpPr/>
            <p:nvPr userDrawn="1"/>
          </p:nvSpPr>
          <p:spPr>
            <a:xfrm flipV="1">
              <a:off x="0" y="326210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BD7053-7F61-4085-958C-0042582D65A3}"/>
                </a:ext>
              </a:extLst>
            </p:cNvPr>
            <p:cNvSpPr/>
            <p:nvPr userDrawn="1"/>
          </p:nvSpPr>
          <p:spPr>
            <a:xfrm flipH="1">
              <a:off x="8469086" y="215426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AF494F-B971-412C-B736-B54CED5129A1}"/>
                </a:ext>
              </a:extLst>
            </p:cNvPr>
            <p:cNvSpPr/>
            <p:nvPr userDrawn="1"/>
          </p:nvSpPr>
          <p:spPr>
            <a:xfrm flipH="1" flipV="1">
              <a:off x="8469086" y="326210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964CEC-09E4-4D53-A344-1DBBF0020FCA}"/>
                </a:ext>
              </a:extLst>
            </p:cNvPr>
            <p:cNvSpPr/>
            <p:nvPr userDrawn="1"/>
          </p:nvSpPr>
          <p:spPr>
            <a:xfrm flipH="1">
              <a:off x="3722914" y="2154267"/>
              <a:ext cx="4746172" cy="1117130"/>
            </a:xfrm>
            <a:prstGeom prst="rect">
              <a:avLst/>
            </a:prstGeom>
            <a:solidFill>
              <a:srgbClr val="B4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FFFF667-684A-4135-88A7-A67530C2504A}"/>
                </a:ext>
              </a:extLst>
            </p:cNvPr>
            <p:cNvSpPr/>
            <p:nvPr userDrawn="1"/>
          </p:nvSpPr>
          <p:spPr>
            <a:xfrm flipH="1" flipV="1">
              <a:off x="3722914" y="3262107"/>
              <a:ext cx="4746172" cy="1117130"/>
            </a:xfrm>
            <a:prstGeom prst="rect">
              <a:avLst/>
            </a:prstGeom>
            <a:solidFill>
              <a:srgbClr val="B4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A5A0D547-127D-47CC-867D-D8C9AB9DA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80155"/>
            <a:ext cx="7772400" cy="65657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B43E8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C05060E-7F32-4BDD-8E7C-482D6D367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6292"/>
            <a:ext cx="6858000" cy="12255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16" name="텍스트 개체 틀 31">
            <a:extLst>
              <a:ext uri="{FF2B5EF4-FFF2-40B4-BE49-F238E27FC236}">
                <a16:creationId xmlns:a16="http://schemas.microsoft.com/office/drawing/2014/main" id="{C2F1AE99-C313-4BE7-A38E-C3B26F1CB4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0880" y="2000013"/>
            <a:ext cx="5202238" cy="4953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lvl="0"/>
            <a:r>
              <a:rPr lang="ko-KR" altLang="en-US" dirty="0"/>
              <a:t>마스터 부제목 편집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250E47-F24D-4D47-9E60-B3512BF8A138}"/>
              </a:ext>
            </a:extLst>
          </p:cNvPr>
          <p:cNvCxnSpPr/>
          <p:nvPr userDrawn="1"/>
        </p:nvCxnSpPr>
        <p:spPr>
          <a:xfrm>
            <a:off x="1143000" y="3782125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D455433-52AE-4C30-9DB6-3F6635934D63}"/>
              </a:ext>
            </a:extLst>
          </p:cNvPr>
          <p:cNvCxnSpPr/>
          <p:nvPr userDrawn="1"/>
        </p:nvCxnSpPr>
        <p:spPr>
          <a:xfrm>
            <a:off x="1143000" y="5091321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2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5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2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3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0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4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kkmg0157@chungbuk.ac.kr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CF67-209D-4C4F-8798-AF93A2AAF4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5EE5536-0C0C-421C-B380-583AFA9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신입생 세미나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9B67D3DF-41B8-437D-8F18-AC0455E4A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2019036083 </a:t>
            </a:r>
            <a:r>
              <a:rPr lang="ko-KR" altLang="en-US" b="1" dirty="0"/>
              <a:t>강민구</a:t>
            </a:r>
            <a:endParaRPr lang="en-US" altLang="ko-KR" b="1" dirty="0"/>
          </a:p>
          <a:p>
            <a:r>
              <a:rPr lang="en-US" altLang="ko-KR" b="1" dirty="0"/>
              <a:t>2024.07.18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7AA759-F065-4BBA-9B01-434822F3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/>
              <a:t>kkmg0157@chungbuk.ac.kr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9C50AD6-B4DA-473C-9A35-24CF9B99D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25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FB26-CE95-CFDF-A476-691A44D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&amp; Parallelism(2/6)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0B891-0A5F-C776-C68E-33FEADC1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일반적인 동기 실행 코드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DE98F7-4B6A-44FC-AADF-42283C24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42C3C9-72F7-BFB8-8E02-799ECFC7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0288"/>
            <a:ext cx="3952792" cy="2452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C9EBAC-21A0-CB82-7EEF-E9F2E3F8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32094"/>
            <a:ext cx="5421072" cy="15643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C7EA742-E9A3-F30F-890B-6AAA58C5009F}"/>
              </a:ext>
            </a:extLst>
          </p:cNvPr>
          <p:cNvSpPr/>
          <p:nvPr/>
        </p:nvSpPr>
        <p:spPr>
          <a:xfrm>
            <a:off x="543464" y="4537494"/>
            <a:ext cx="1354347" cy="10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044360-B205-4D20-692A-F3E8247EA5E2}"/>
              </a:ext>
            </a:extLst>
          </p:cNvPr>
          <p:cNvSpPr/>
          <p:nvPr/>
        </p:nvSpPr>
        <p:spPr>
          <a:xfrm>
            <a:off x="327805" y="5799808"/>
            <a:ext cx="1955320" cy="15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440289-D0DE-781C-D6EC-84CCC4EEE652}"/>
              </a:ext>
            </a:extLst>
          </p:cNvPr>
          <p:cNvSpPr txBox="1">
            <a:spLocks/>
          </p:cNvSpPr>
          <p:nvPr/>
        </p:nvSpPr>
        <p:spPr>
          <a:xfrm>
            <a:off x="4390845" y="1940945"/>
            <a:ext cx="4124504" cy="330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B43E8A"/>
              </a:buClr>
              <a:buFont typeface="Wingdings" panose="05000000000000000000" pitchFamily="2" charset="2"/>
              <a:buChar char="l"/>
              <a:defRPr sz="2200" b="1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/>
              <a:t>Process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Thread 1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sz="1600" dirty="0"/>
              <a:t>병렬 연산 </a:t>
            </a:r>
            <a:r>
              <a:rPr lang="en-US" altLang="ko-KR" sz="1600" dirty="0"/>
              <a:t>X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18.7</a:t>
            </a:r>
            <a:r>
              <a:rPr lang="ko-KR" altLang="en-US" sz="1600" dirty="0"/>
              <a:t>초 소요</a:t>
            </a:r>
            <a:endParaRPr lang="en-US" altLang="ko-KR" sz="16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FAFBB6F-FB6A-343A-1445-C9899A51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38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7BFE0-960A-2E9D-610D-3DD844B6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&amp; Parallelism(3/6)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53647-293A-1CF0-CE45-97BCFABC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Multithreading</a:t>
            </a:r>
          </a:p>
          <a:p>
            <a:pPr lvl="1"/>
            <a:r>
              <a:rPr lang="en-US" altLang="ko-KR" sz="1600" dirty="0"/>
              <a:t>concurrent</a:t>
            </a:r>
            <a:r>
              <a:rPr lang="ko-KR" altLang="en-US" sz="1600" dirty="0"/>
              <a:t> 라이브러리의 </a:t>
            </a:r>
            <a:r>
              <a:rPr lang="en-US" altLang="ko-KR" sz="1600" dirty="0" err="1"/>
              <a:t>ThreadPoolExecutor</a:t>
            </a:r>
            <a:r>
              <a:rPr lang="ko-KR" altLang="en-US" sz="1600" dirty="0"/>
              <a:t> 사용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1FA8A-B495-7515-7EF5-DEA6DDA4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1FCCF5-1F82-B9CA-007F-374BCB71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8" y="1940945"/>
            <a:ext cx="3555161" cy="2459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F0B20F-9253-2F4A-4D42-983DD276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56" y="4495521"/>
            <a:ext cx="5866031" cy="15655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E5ADA2-E4EF-71AD-F57F-29CE4AA0F416}"/>
              </a:ext>
            </a:extLst>
          </p:cNvPr>
          <p:cNvSpPr/>
          <p:nvPr/>
        </p:nvSpPr>
        <p:spPr>
          <a:xfrm>
            <a:off x="628650" y="4615132"/>
            <a:ext cx="1415810" cy="113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B9B80-1D3F-8761-27C8-0B5B12008186}"/>
              </a:ext>
            </a:extLst>
          </p:cNvPr>
          <p:cNvSpPr/>
          <p:nvPr/>
        </p:nvSpPr>
        <p:spPr>
          <a:xfrm>
            <a:off x="457201" y="5960211"/>
            <a:ext cx="1828800" cy="100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1D85700-2178-84F8-65EB-C3343BE71B2A}"/>
              </a:ext>
            </a:extLst>
          </p:cNvPr>
          <p:cNvSpPr txBox="1">
            <a:spLocks/>
          </p:cNvSpPr>
          <p:nvPr/>
        </p:nvSpPr>
        <p:spPr>
          <a:xfrm>
            <a:off x="4123426" y="1940945"/>
            <a:ext cx="4391923" cy="330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B43E8A"/>
              </a:buClr>
              <a:buFont typeface="Wingdings" panose="05000000000000000000" pitchFamily="2" charset="2"/>
              <a:buChar char="l"/>
              <a:defRPr sz="2200" b="1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/>
              <a:t>Process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Thread </a:t>
            </a:r>
            <a:r>
              <a:rPr lang="ko-KR" altLang="en-US" sz="1600" dirty="0"/>
              <a:t>여러 개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17.8</a:t>
            </a:r>
            <a:r>
              <a:rPr lang="ko-KR" altLang="en-US" sz="1600" dirty="0"/>
              <a:t>초 소요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Multithreading</a:t>
            </a:r>
            <a:r>
              <a:rPr lang="ko-KR" altLang="en-US" sz="1600" dirty="0"/>
              <a:t>이 사용되었지만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실행 시간의 차이 </a:t>
            </a:r>
            <a:r>
              <a:rPr lang="en-US" altLang="ko-KR" sz="1600" dirty="0"/>
              <a:t>X</a:t>
            </a:r>
          </a:p>
          <a:p>
            <a:pPr marL="457200" lvl="1" indent="0"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실질적인 병렬 연산 </a:t>
            </a:r>
            <a:r>
              <a:rPr lang="en-US" altLang="ko-KR" sz="1600" dirty="0"/>
              <a:t>X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D99DE03-703B-989F-F577-EE570324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99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74DAE86-8BE4-89E5-9AF4-23FC3837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" y="4509726"/>
            <a:ext cx="5907117" cy="15984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C7BFE0-960A-2E9D-610D-3DD844B6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&amp; Parallelism(4/6)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53647-293A-1CF0-CE45-97BCFABC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Multiprocessing</a:t>
            </a:r>
          </a:p>
          <a:p>
            <a:pPr lvl="1"/>
            <a:r>
              <a:rPr lang="en-US" altLang="ko-KR" sz="1600" dirty="0"/>
              <a:t>concurrent</a:t>
            </a:r>
            <a:r>
              <a:rPr lang="ko-KR" altLang="en-US" sz="1600" dirty="0"/>
              <a:t> 라이브러리의 </a:t>
            </a:r>
            <a:r>
              <a:rPr lang="en-US" altLang="ko-KR" sz="1600" dirty="0" err="1"/>
              <a:t>ProcessPoolExecutor</a:t>
            </a:r>
            <a:r>
              <a:rPr lang="ko-KR" altLang="en-US" sz="1600" dirty="0"/>
              <a:t> 사용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1FA8A-B495-7515-7EF5-DEA6DDA4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E5ADA2-E4EF-71AD-F57F-29CE4AA0F416}"/>
              </a:ext>
            </a:extLst>
          </p:cNvPr>
          <p:cNvSpPr/>
          <p:nvPr/>
        </p:nvSpPr>
        <p:spPr>
          <a:xfrm>
            <a:off x="628650" y="4615132"/>
            <a:ext cx="1415810" cy="113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B9B80-1D3F-8761-27C8-0B5B12008186}"/>
              </a:ext>
            </a:extLst>
          </p:cNvPr>
          <p:cNvSpPr/>
          <p:nvPr/>
        </p:nvSpPr>
        <p:spPr>
          <a:xfrm>
            <a:off x="457201" y="5968837"/>
            <a:ext cx="1828800" cy="190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22F0F6-C930-2822-8652-20DB9EFB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95894"/>
            <a:ext cx="3724651" cy="260337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1E556EA-14AA-A144-839F-C3B719EE5EFA}"/>
              </a:ext>
            </a:extLst>
          </p:cNvPr>
          <p:cNvSpPr txBox="1">
            <a:spLocks/>
          </p:cNvSpPr>
          <p:nvPr/>
        </p:nvSpPr>
        <p:spPr>
          <a:xfrm>
            <a:off x="4123426" y="1940945"/>
            <a:ext cx="4391923" cy="330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B43E8A"/>
              </a:buClr>
              <a:buFont typeface="Wingdings" panose="05000000000000000000" pitchFamily="2" charset="2"/>
              <a:buChar char="l"/>
              <a:defRPr sz="2200" b="1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/>
              <a:t>Process</a:t>
            </a:r>
            <a:r>
              <a:rPr lang="ko-KR" altLang="en-US" sz="1600" dirty="0"/>
              <a:t> 여러 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Thread 1</a:t>
            </a:r>
            <a:r>
              <a:rPr lang="ko-KR" altLang="en-US" sz="1600" dirty="0"/>
              <a:t> 개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3.7</a:t>
            </a:r>
            <a:r>
              <a:rPr lang="ko-KR" altLang="en-US" sz="1600" dirty="0"/>
              <a:t>초 소요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압도적인 실행 시간의 차이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병렬 연산 </a:t>
            </a:r>
            <a:r>
              <a:rPr lang="en-US" altLang="ko-KR" sz="1600" dirty="0"/>
              <a:t>O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4A49D18-245F-E3C7-D076-D4E46450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3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D254CB7-F677-1DC1-AE93-681E141F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2" y="4887707"/>
            <a:ext cx="4520243" cy="13505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C7BFE0-960A-2E9D-610D-3DD844B6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&amp; Parallelism(5/6)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53647-293A-1CF0-CE45-97BCFABC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Multiprocessing &amp; Multithreading</a:t>
            </a:r>
            <a:endParaRPr lang="ko-KR" altLang="en-US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1FA8A-B495-7515-7EF5-DEA6DDA4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E5ADA2-E4EF-71AD-F57F-29CE4AA0F416}"/>
              </a:ext>
            </a:extLst>
          </p:cNvPr>
          <p:cNvSpPr/>
          <p:nvPr/>
        </p:nvSpPr>
        <p:spPr>
          <a:xfrm>
            <a:off x="370937" y="4999530"/>
            <a:ext cx="1389932" cy="952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B9B80-1D3F-8761-27C8-0B5B12008186}"/>
              </a:ext>
            </a:extLst>
          </p:cNvPr>
          <p:cNvSpPr/>
          <p:nvPr/>
        </p:nvSpPr>
        <p:spPr>
          <a:xfrm>
            <a:off x="370936" y="6140286"/>
            <a:ext cx="1820171" cy="102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1E556EA-14AA-A144-839F-C3B719EE5EFA}"/>
              </a:ext>
            </a:extLst>
          </p:cNvPr>
          <p:cNvSpPr txBox="1">
            <a:spLocks/>
          </p:cNvSpPr>
          <p:nvPr/>
        </p:nvSpPr>
        <p:spPr>
          <a:xfrm>
            <a:off x="4123426" y="1940945"/>
            <a:ext cx="4391923" cy="330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B43E8A"/>
              </a:buClr>
              <a:buFont typeface="Wingdings" panose="05000000000000000000" pitchFamily="2" charset="2"/>
              <a:buChar char="l"/>
              <a:defRPr sz="2200" b="1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/>
              <a:t>Process</a:t>
            </a:r>
            <a:r>
              <a:rPr lang="ko-KR" altLang="en-US" sz="1600" dirty="0"/>
              <a:t> 여러 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Thread </a:t>
            </a:r>
            <a:r>
              <a:rPr lang="ko-KR" altLang="en-US" sz="1600" dirty="0"/>
              <a:t>여러 개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3.4</a:t>
            </a:r>
            <a:r>
              <a:rPr lang="ko-KR" altLang="en-US" sz="1600" dirty="0"/>
              <a:t>초 소요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Multiprocessing</a:t>
            </a:r>
            <a:r>
              <a:rPr lang="ko-KR" altLang="en-US" sz="1600" dirty="0"/>
              <a:t>만 사용했을 때와 </a:t>
            </a:r>
            <a:br>
              <a:rPr lang="en-US" altLang="ko-KR" sz="1600" dirty="0"/>
            </a:br>
            <a:r>
              <a:rPr lang="ko-KR" altLang="en-US" sz="1600" dirty="0"/>
              <a:t>차이 별로 없음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C19BCD-74A5-E784-99F4-0D6494DE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3" y="1632606"/>
            <a:ext cx="3881888" cy="3178222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777FE1B-7D16-4E19-D4C3-1B6DDFAD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01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7BFE0-960A-2E9D-610D-3DD844B6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&amp; Parallelism(6/6)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53647-293A-1CF0-CE45-97BCFABC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정리</a:t>
            </a:r>
            <a:endParaRPr lang="en-US" altLang="ko-KR" sz="1200" dirty="0"/>
          </a:p>
          <a:p>
            <a:pPr lvl="1"/>
            <a:r>
              <a:rPr lang="en-US" altLang="ko-KR" sz="1600" dirty="0" err="1"/>
              <a:t>concurrent.futures</a:t>
            </a:r>
            <a:r>
              <a:rPr lang="en-US" altLang="ko-KR" sz="1600" dirty="0"/>
              <a:t> </a:t>
            </a:r>
            <a:r>
              <a:rPr lang="ko-KR" altLang="en-US" sz="1600" dirty="0"/>
              <a:t>는 동시성과 병렬성을 모두 지원</a:t>
            </a:r>
            <a:endParaRPr lang="en-US" altLang="ko-KR" sz="1600" dirty="0"/>
          </a:p>
          <a:p>
            <a:pPr lvl="2"/>
            <a:r>
              <a:rPr lang="en-US" altLang="ko-KR" sz="1300" dirty="0" err="1"/>
              <a:t>ProcessPoolExecutor</a:t>
            </a:r>
            <a:r>
              <a:rPr lang="en-US" altLang="ko-KR" sz="1300" dirty="0"/>
              <a:t> (=multiprocessing)</a:t>
            </a:r>
          </a:p>
          <a:p>
            <a:pPr lvl="3"/>
            <a:r>
              <a:rPr lang="en-US" altLang="ko-KR" sz="1000" dirty="0"/>
              <a:t>Multiprocessing </a:t>
            </a:r>
            <a:r>
              <a:rPr lang="ko-KR" altLang="en-US" sz="1000" dirty="0"/>
              <a:t>을 통해 병렬 처리</a:t>
            </a:r>
            <a:endParaRPr lang="en-US" altLang="ko-KR" sz="1000" dirty="0"/>
          </a:p>
          <a:p>
            <a:pPr lvl="3"/>
            <a:r>
              <a:rPr lang="en-US" altLang="ko-KR" sz="1000" dirty="0"/>
              <a:t>CPU-bound </a:t>
            </a:r>
            <a:r>
              <a:rPr lang="ko-KR" altLang="en-US" sz="1000" dirty="0"/>
              <a:t>작업</a:t>
            </a:r>
            <a:endParaRPr lang="en-US" altLang="ko-KR" sz="1000" dirty="0"/>
          </a:p>
          <a:p>
            <a:pPr lvl="2"/>
            <a:r>
              <a:rPr lang="en-US" altLang="ko-KR" sz="1300" dirty="0" err="1"/>
              <a:t>ThreadPoolExecutor</a:t>
            </a:r>
            <a:r>
              <a:rPr lang="en-US" altLang="ko-KR" sz="1300" dirty="0"/>
              <a:t> (=threading)</a:t>
            </a:r>
          </a:p>
          <a:p>
            <a:pPr lvl="3"/>
            <a:r>
              <a:rPr lang="en-US" altLang="ko-KR" sz="1000" dirty="0"/>
              <a:t>Multithreading </a:t>
            </a:r>
            <a:r>
              <a:rPr lang="ko-KR" altLang="en-US" sz="1000" dirty="0"/>
              <a:t>을 통해 동시성 제공</a:t>
            </a:r>
            <a:endParaRPr lang="en-US" altLang="ko-KR" sz="1000" dirty="0"/>
          </a:p>
          <a:p>
            <a:pPr lvl="3"/>
            <a:r>
              <a:rPr lang="en-US" altLang="ko-KR" sz="1000" dirty="0"/>
              <a:t>I/O-bound </a:t>
            </a:r>
            <a:r>
              <a:rPr lang="ko-KR" altLang="en-US" sz="1000" dirty="0"/>
              <a:t>작업</a:t>
            </a:r>
            <a:endParaRPr lang="en-US" altLang="ko-KR" sz="1000" dirty="0"/>
          </a:p>
          <a:p>
            <a:pPr lvl="3"/>
            <a:endParaRPr lang="en-US" altLang="ko-KR" sz="1000" dirty="0"/>
          </a:p>
          <a:p>
            <a:pPr marL="0" indent="0">
              <a:buNone/>
            </a:pPr>
            <a:r>
              <a:rPr lang="en-US" altLang="ko-KR" sz="2000" dirty="0"/>
              <a:t>+) CPU-bound &amp; I/O-bound</a:t>
            </a:r>
          </a:p>
          <a:p>
            <a:pPr lvl="1"/>
            <a:r>
              <a:rPr lang="en-US" altLang="ko-KR" sz="1600" dirty="0"/>
              <a:t>bound</a:t>
            </a:r>
          </a:p>
          <a:p>
            <a:pPr lvl="2"/>
            <a:r>
              <a:rPr lang="en-US" altLang="ko-KR" sz="1300" dirty="0"/>
              <a:t>process</a:t>
            </a:r>
            <a:r>
              <a:rPr lang="ko-KR" altLang="en-US" sz="1300" dirty="0"/>
              <a:t> 진행이 제한되는 것</a:t>
            </a:r>
            <a:endParaRPr lang="en-US" altLang="ko-KR" sz="1300" dirty="0"/>
          </a:p>
          <a:p>
            <a:pPr lvl="1"/>
            <a:r>
              <a:rPr lang="en-US" altLang="ko-KR" sz="1600" dirty="0"/>
              <a:t>CPU-bound</a:t>
            </a:r>
          </a:p>
          <a:p>
            <a:pPr lvl="2"/>
            <a:r>
              <a:rPr lang="en-US" altLang="ko-KR" sz="1300" dirty="0"/>
              <a:t>process </a:t>
            </a:r>
            <a:r>
              <a:rPr lang="ko-KR" altLang="en-US" sz="1300" dirty="0"/>
              <a:t>진행속도가 </a:t>
            </a:r>
            <a:r>
              <a:rPr lang="en-US" altLang="ko-KR" sz="1300" dirty="0"/>
              <a:t>CPU </a:t>
            </a:r>
            <a:r>
              <a:rPr lang="ko-KR" altLang="en-US" sz="1300" dirty="0"/>
              <a:t>속도에 의해 제한됨</a:t>
            </a:r>
            <a:endParaRPr lang="en-US" altLang="ko-KR" sz="1300" dirty="0"/>
          </a:p>
          <a:p>
            <a:pPr lvl="2"/>
            <a:r>
              <a:rPr lang="ko-KR" altLang="en-US" sz="1300" dirty="0"/>
              <a:t>대규모 계산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알고리즘</a:t>
            </a:r>
            <a:endParaRPr lang="en-US" altLang="ko-KR" sz="1300" dirty="0"/>
          </a:p>
          <a:p>
            <a:pPr lvl="1"/>
            <a:r>
              <a:rPr lang="en-US" altLang="ko-KR" sz="1600" dirty="0"/>
              <a:t>I/O-bound</a:t>
            </a:r>
          </a:p>
          <a:p>
            <a:pPr lvl="2"/>
            <a:r>
              <a:rPr lang="en-US" altLang="ko-KR" sz="1300" dirty="0"/>
              <a:t>I/O </a:t>
            </a:r>
            <a:r>
              <a:rPr lang="ko-KR" altLang="en-US" sz="1300" dirty="0"/>
              <a:t>작업에 의해 </a:t>
            </a:r>
            <a:r>
              <a:rPr lang="en-US" altLang="ko-KR" sz="1300" dirty="0"/>
              <a:t>program</a:t>
            </a:r>
            <a:r>
              <a:rPr lang="ko-KR" altLang="en-US" sz="1300" dirty="0"/>
              <a:t> 실행속도가 제한됨</a:t>
            </a:r>
            <a:endParaRPr lang="en-US" altLang="ko-KR" sz="1300" dirty="0"/>
          </a:p>
          <a:p>
            <a:pPr lvl="2"/>
            <a:r>
              <a:rPr lang="ko-KR" altLang="en-US" sz="1300" dirty="0"/>
              <a:t>파일 읽기</a:t>
            </a:r>
            <a:r>
              <a:rPr lang="en-US" altLang="ko-KR" sz="1300" dirty="0"/>
              <a:t>/</a:t>
            </a:r>
            <a:r>
              <a:rPr lang="ko-KR" altLang="en-US" sz="1300" dirty="0"/>
              <a:t>쓰기</a:t>
            </a:r>
            <a:r>
              <a:rPr lang="en-US" altLang="ko-KR" sz="1300" dirty="0"/>
              <a:t>, </a:t>
            </a:r>
            <a:r>
              <a:rPr lang="ko-KR" altLang="en-US" sz="1300" dirty="0"/>
              <a:t>사용자 입력 대기</a:t>
            </a:r>
            <a:endParaRPr lang="en-US" altLang="ko-KR" sz="13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1FA8A-B495-7515-7EF5-DEA6DDA4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777FE1B-7D16-4E19-D4C3-1B6DDFAD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2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 &amp; Async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Synchronous(</a:t>
            </a:r>
            <a:r>
              <a:rPr lang="ko-KR" altLang="en-US" sz="2000" dirty="0"/>
              <a:t>동기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순차적인 실행 흐름을 지켜야 하는 것</a:t>
            </a:r>
            <a:endParaRPr lang="en-US" altLang="ko-KR" sz="1600" dirty="0"/>
          </a:p>
          <a:p>
            <a:pPr lvl="2"/>
            <a:r>
              <a:rPr lang="ko-KR" altLang="en-US" sz="1300" dirty="0"/>
              <a:t>한 작업이 완료되기 전까지</a:t>
            </a:r>
            <a:r>
              <a:rPr lang="en-US" altLang="ko-KR" sz="1300" dirty="0"/>
              <a:t>, </a:t>
            </a:r>
            <a:r>
              <a:rPr lang="ko-KR" altLang="en-US" sz="1300" dirty="0"/>
              <a:t>다음 작업 시작 </a:t>
            </a:r>
            <a:r>
              <a:rPr lang="en-US" altLang="ko-KR" sz="1300" dirty="0"/>
              <a:t>X</a:t>
            </a:r>
            <a:endParaRPr lang="en-US" altLang="ko-KR" sz="2000" dirty="0"/>
          </a:p>
          <a:p>
            <a:r>
              <a:rPr lang="en-US" altLang="ko-KR" sz="2000" dirty="0"/>
              <a:t>Asynchronous(</a:t>
            </a:r>
            <a:r>
              <a:rPr lang="ko-KR" altLang="en-US" sz="2000" dirty="0"/>
              <a:t>비동기</a:t>
            </a:r>
            <a:r>
              <a:rPr lang="en-US" altLang="ko-KR" sz="2000" dirty="0"/>
              <a:t>)</a:t>
            </a:r>
            <a:endParaRPr lang="en-US" altLang="ko-KR" sz="650" dirty="0"/>
          </a:p>
          <a:p>
            <a:pPr lvl="1"/>
            <a:r>
              <a:rPr lang="ko-KR" altLang="en-US" sz="1600" dirty="0"/>
              <a:t>이전 단계가 끝나지 않았더라도 다음 단계를 실행할 수 있는 것</a:t>
            </a:r>
            <a:endParaRPr lang="en-US" altLang="ko-KR" sz="1600" dirty="0"/>
          </a:p>
          <a:p>
            <a:pPr lvl="2"/>
            <a:r>
              <a:rPr lang="ko-KR" altLang="en-US" sz="1300" dirty="0"/>
              <a:t>작업이 중간에 중지되고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작업이 실행</a:t>
            </a:r>
            <a:endParaRPr lang="en-US" altLang="ko-KR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B725F6-25CE-F1AD-F800-750C7B6B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19" y="3590009"/>
            <a:ext cx="5219161" cy="258695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80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Coroutine(1/4)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Routine</a:t>
            </a:r>
            <a:endParaRPr lang="en-US" altLang="ko-KR" sz="900" dirty="0"/>
          </a:p>
          <a:p>
            <a:pPr lvl="1"/>
            <a:r>
              <a:rPr lang="ko-KR" altLang="en-US" sz="1600" dirty="0"/>
              <a:t>코드의 흐름을 의미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프로그램의 순서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Main Routine</a:t>
            </a:r>
          </a:p>
          <a:p>
            <a:pPr lvl="1"/>
            <a:r>
              <a:rPr lang="ko-KR" altLang="en-US" sz="1600" dirty="0"/>
              <a:t>프로그램의 메인 코드의 흐름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 err="1"/>
              <a:t>SubRoutine</a:t>
            </a:r>
            <a:endParaRPr lang="en-US" altLang="ko-KR" sz="2000" dirty="0"/>
          </a:p>
          <a:p>
            <a:pPr lvl="1"/>
            <a:r>
              <a:rPr lang="ko-KR" altLang="en-US" sz="1600" dirty="0"/>
              <a:t>독립적으로 실행될 수 있는 코드 블록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-&gt;</a:t>
            </a:r>
            <a:r>
              <a:rPr lang="ko-KR" altLang="en-US" sz="1600" dirty="0"/>
              <a:t>일반적인 함수</a:t>
            </a:r>
            <a:endParaRPr lang="en-US" altLang="ko-KR" sz="1600" dirty="0"/>
          </a:p>
          <a:p>
            <a:pPr lvl="2"/>
            <a:r>
              <a:rPr lang="ko-KR" altLang="en-US" sz="1300" dirty="0"/>
              <a:t>독립성 </a:t>
            </a:r>
            <a:r>
              <a:rPr lang="en-US" altLang="ko-KR" sz="1300" dirty="0"/>
              <a:t>: </a:t>
            </a:r>
            <a:r>
              <a:rPr lang="ko-KR" altLang="en-US" sz="1300" dirty="0"/>
              <a:t>필요할 때 호출해서 사용</a:t>
            </a:r>
            <a:endParaRPr lang="en-US" altLang="ko-KR" sz="1300" dirty="0"/>
          </a:p>
          <a:p>
            <a:pPr lvl="2"/>
            <a:r>
              <a:rPr lang="ko-KR" altLang="en-US" sz="1300" dirty="0"/>
              <a:t>매개변수 </a:t>
            </a:r>
            <a:r>
              <a:rPr lang="en-US" altLang="ko-KR" sz="1300" dirty="0"/>
              <a:t>: </a:t>
            </a:r>
            <a:r>
              <a:rPr lang="ko-KR" altLang="en-US" sz="1300" dirty="0"/>
              <a:t>매개변수를 입력 받아 수행 작업이 다라짐</a:t>
            </a:r>
            <a:endParaRPr lang="en-US" altLang="ko-KR" sz="1300" dirty="0"/>
          </a:p>
          <a:p>
            <a:pPr lvl="2"/>
            <a:r>
              <a:rPr lang="ko-KR" altLang="en-US" sz="1300" dirty="0" err="1"/>
              <a:t>반환값</a:t>
            </a:r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작업 수행 후 결과 반환</a:t>
            </a:r>
            <a:endParaRPr lang="en-US" altLang="ko-KR" sz="13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66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Coroutine(2/4)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Coroutine</a:t>
            </a:r>
            <a:endParaRPr lang="en-US" altLang="ko-KR" sz="400" dirty="0"/>
          </a:p>
          <a:p>
            <a:pPr lvl="1"/>
            <a:r>
              <a:rPr lang="ko-KR" altLang="en-US" sz="1600" dirty="0"/>
              <a:t>호출한 지점에서 실행을 멈추고</a:t>
            </a:r>
            <a:r>
              <a:rPr lang="en-US" altLang="ko-KR" sz="1600" dirty="0"/>
              <a:t>, </a:t>
            </a:r>
            <a:r>
              <a:rPr lang="ko-KR" altLang="en-US" sz="1600" dirty="0"/>
              <a:t>다시 그 지점부터 실행을 재개하는 함수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sz="1600" dirty="0"/>
              <a:t>일시 중단하고 재개할 수 있는 특수한 형태의 </a:t>
            </a:r>
            <a:r>
              <a:rPr lang="en-US" altLang="ko-KR" sz="1600" dirty="0"/>
              <a:t>Subroutine</a:t>
            </a:r>
          </a:p>
          <a:p>
            <a:pPr lvl="1"/>
            <a:r>
              <a:rPr lang="en-US" altLang="ko-KR" sz="1600" dirty="0">
                <a:highlight>
                  <a:srgbClr val="FFFF00"/>
                </a:highlight>
              </a:rPr>
              <a:t>Async, Concurrency</a:t>
            </a:r>
            <a:r>
              <a:rPr lang="ko-KR" altLang="en-US" sz="1600" dirty="0">
                <a:highlight>
                  <a:srgbClr val="FFFF00"/>
                </a:highlight>
              </a:rPr>
              <a:t> 프로그래밍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lvl="2"/>
            <a:endParaRPr lang="en-US" altLang="ko-KR" sz="1600" dirty="0"/>
          </a:p>
          <a:p>
            <a:r>
              <a:rPr lang="ko-KR" altLang="en-US" sz="2000" dirty="0"/>
              <a:t>구현 방법</a:t>
            </a:r>
            <a:endParaRPr lang="en-US" altLang="ko-KR" sz="2000" dirty="0"/>
          </a:p>
          <a:p>
            <a:pPr lvl="1"/>
            <a:r>
              <a:rPr lang="en-US" altLang="ko-KR" sz="1600" dirty="0"/>
              <a:t>Generator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lvl="2"/>
            <a:r>
              <a:rPr lang="en-US" altLang="ko-KR" sz="1300" dirty="0"/>
              <a:t>Generator</a:t>
            </a:r>
          </a:p>
          <a:p>
            <a:pPr lvl="3"/>
            <a:r>
              <a:rPr lang="ko-KR" altLang="en-US" sz="1000" dirty="0"/>
              <a:t>값을 반환하는 동시에 실행 상태를 유지하는 함수</a:t>
            </a:r>
            <a:endParaRPr lang="en-US" altLang="ko-KR" sz="1000" dirty="0"/>
          </a:p>
          <a:p>
            <a:pPr lvl="3"/>
            <a:r>
              <a:rPr lang="ko-KR" altLang="en-US" sz="1000" dirty="0"/>
              <a:t>일반적인 함수와 달리 실행 중간에 중지되었다가 다시 시작될 수 있음</a:t>
            </a:r>
            <a:endParaRPr lang="en-US" altLang="ko-KR" sz="1000" dirty="0"/>
          </a:p>
          <a:p>
            <a:pPr lvl="2"/>
            <a:r>
              <a:rPr lang="ko-KR" altLang="en-US" sz="1300" dirty="0"/>
              <a:t>단순한 </a:t>
            </a:r>
            <a:r>
              <a:rPr lang="en-US" altLang="ko-KR" sz="1300" dirty="0"/>
              <a:t>async </a:t>
            </a:r>
            <a:r>
              <a:rPr lang="ko-KR" altLang="en-US" sz="1300" dirty="0"/>
              <a:t>프로그래밍</a:t>
            </a:r>
            <a:endParaRPr lang="en-US" altLang="ko-KR" sz="13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/>
              <a:t>asyncio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 사용</a:t>
            </a:r>
            <a:endParaRPr lang="en-US" altLang="ko-KR" sz="1600" dirty="0"/>
          </a:p>
          <a:p>
            <a:pPr lvl="2"/>
            <a:r>
              <a:rPr lang="en-US" altLang="ko-KR" sz="1300" dirty="0"/>
              <a:t>async def </a:t>
            </a:r>
            <a:r>
              <a:rPr lang="ko-KR" altLang="en-US" sz="1300" dirty="0"/>
              <a:t>키워드</a:t>
            </a:r>
            <a:r>
              <a:rPr lang="en-US" altLang="ko-KR" sz="1300" dirty="0"/>
              <a:t> : </a:t>
            </a:r>
            <a:r>
              <a:rPr lang="ko-KR" altLang="en-US" sz="1300" dirty="0" err="1"/>
              <a:t>코루틴</a:t>
            </a:r>
            <a:r>
              <a:rPr lang="ko-KR" altLang="en-US" sz="1300" dirty="0"/>
              <a:t> 정의</a:t>
            </a:r>
            <a:endParaRPr lang="en-US" altLang="ko-KR" sz="1300" dirty="0"/>
          </a:p>
          <a:p>
            <a:pPr lvl="2"/>
            <a:r>
              <a:rPr lang="en-US" altLang="ko-KR" sz="1300" dirty="0"/>
              <a:t>await </a:t>
            </a:r>
            <a:r>
              <a:rPr lang="ko-KR" altLang="en-US" sz="1300" dirty="0"/>
              <a:t>키워드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코루틴</a:t>
            </a:r>
            <a:r>
              <a:rPr lang="ko-KR" altLang="en-US" sz="1300" dirty="0"/>
              <a:t> 호출</a:t>
            </a:r>
            <a:endParaRPr lang="en-US" altLang="ko-KR" sz="1300" dirty="0"/>
          </a:p>
          <a:p>
            <a:pPr lvl="2"/>
            <a:r>
              <a:rPr lang="ko-KR" altLang="en-US" sz="1300" dirty="0"/>
              <a:t>복잡한 </a:t>
            </a:r>
            <a:r>
              <a:rPr lang="en-US" altLang="ko-KR" sz="1300" dirty="0"/>
              <a:t>async </a:t>
            </a:r>
            <a:r>
              <a:rPr lang="ko-KR" altLang="en-US" sz="1300" dirty="0"/>
              <a:t>프로그래밍</a:t>
            </a:r>
            <a:endParaRPr lang="en-US" altLang="ko-KR" sz="13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01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Coroutine(3/4)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Generator </a:t>
            </a:r>
            <a:r>
              <a:rPr lang="ko-KR" altLang="en-US" sz="2000" dirty="0"/>
              <a:t>사용</a:t>
            </a:r>
            <a:endParaRPr lang="en-US" altLang="ko-KR" sz="13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94ED70-CC98-5204-D959-B9F2656D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80706"/>
            <a:ext cx="4405826" cy="34791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35A2B5-C46A-00B2-1607-54E385A21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418" y="3124962"/>
            <a:ext cx="20383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7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Coroutine(4/4)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asyncio</a:t>
            </a:r>
            <a:r>
              <a:rPr lang="ko-KR" altLang="en-US" sz="2000" dirty="0"/>
              <a:t> 라이브러리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13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4A2EE1-7075-C4B3-0236-C679104B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8" y="2199735"/>
            <a:ext cx="4057112" cy="31015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0905E7-4BA3-0431-2023-F26E3228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496" y="3307577"/>
            <a:ext cx="1752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2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471F7-6220-A89D-EE13-9DC598D9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14AED-F834-9603-6F4F-AA3773B1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&amp; Thread</a:t>
            </a:r>
          </a:p>
          <a:p>
            <a:r>
              <a:rPr lang="en-US" altLang="ko-KR" dirty="0"/>
              <a:t>GIL</a:t>
            </a:r>
          </a:p>
          <a:p>
            <a:r>
              <a:rPr lang="en-US" altLang="ko-KR" dirty="0"/>
              <a:t>Concurrency &amp; Parallelism</a:t>
            </a:r>
          </a:p>
          <a:p>
            <a:r>
              <a:rPr lang="en-US" altLang="ko-KR" dirty="0"/>
              <a:t>Sync &amp; Async</a:t>
            </a:r>
          </a:p>
          <a:p>
            <a:r>
              <a:rPr lang="en-US" altLang="ko-KR" dirty="0"/>
              <a:t>Coroutine</a:t>
            </a:r>
          </a:p>
          <a:p>
            <a:r>
              <a:rPr lang="en-US" altLang="ko-KR" dirty="0"/>
              <a:t>In Flask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A138A-A27B-FE94-0765-152C306E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74BC8-28E8-AB4A-3C85-E3EE7B25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51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Multithread vs Coroutine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공통점</a:t>
            </a:r>
            <a:endParaRPr lang="en-US" altLang="ko-KR" sz="900" dirty="0"/>
          </a:p>
          <a:p>
            <a:pPr lvl="1"/>
            <a:r>
              <a:rPr lang="ko-KR" altLang="en-US" sz="1600" dirty="0"/>
              <a:t>동시성 프로그래밍</a:t>
            </a:r>
            <a:endParaRPr lang="en-US" altLang="ko-KR" sz="1600" dirty="0"/>
          </a:p>
          <a:p>
            <a:r>
              <a:rPr lang="ko-KR" altLang="en-US" sz="2000" dirty="0"/>
              <a:t>차이점</a:t>
            </a:r>
            <a:endParaRPr lang="en-US" altLang="ko-KR" sz="2000" dirty="0"/>
          </a:p>
          <a:p>
            <a:pPr lvl="1"/>
            <a:r>
              <a:rPr lang="en-US" altLang="ko-KR" sz="1600" dirty="0"/>
              <a:t>Multithread</a:t>
            </a:r>
            <a:r>
              <a:rPr lang="ko-KR" altLang="en-US" sz="1600" dirty="0"/>
              <a:t>는 </a:t>
            </a:r>
            <a:r>
              <a:rPr lang="en-US" altLang="ko-KR" sz="1600" dirty="0"/>
              <a:t>Context Switching</a:t>
            </a:r>
            <a:r>
              <a:rPr lang="ko-KR" altLang="en-US" sz="1600" dirty="0"/>
              <a:t>으로 인해 비용 발생</a:t>
            </a:r>
            <a:endParaRPr lang="en-US" altLang="ko-KR" sz="1600" dirty="0"/>
          </a:p>
          <a:p>
            <a:pPr lvl="1"/>
            <a:r>
              <a:rPr lang="en-US" altLang="ko-KR" sz="1600" dirty="0"/>
              <a:t>Coroutine</a:t>
            </a:r>
            <a:r>
              <a:rPr lang="ko-KR" altLang="en-US" sz="1600" dirty="0"/>
              <a:t>은 </a:t>
            </a:r>
            <a:r>
              <a:rPr lang="en-US" altLang="ko-KR" sz="1600" dirty="0"/>
              <a:t>Context Switching</a:t>
            </a:r>
            <a:r>
              <a:rPr lang="ko-KR" altLang="en-US" sz="1600" dirty="0"/>
              <a:t>이 발생하지 않아 경량 </a:t>
            </a:r>
            <a:r>
              <a:rPr lang="en-US" altLang="ko-KR" sz="1600" dirty="0"/>
              <a:t>Thread</a:t>
            </a:r>
            <a:r>
              <a:rPr lang="ko-KR" altLang="en-US" sz="1600" dirty="0"/>
              <a:t>라 불림</a:t>
            </a:r>
            <a:endParaRPr lang="en-US" altLang="ko-KR" sz="1600" dirty="0"/>
          </a:p>
          <a:p>
            <a:pPr lvl="2"/>
            <a:r>
              <a:rPr lang="ko-KR" altLang="en-US" sz="1300" dirty="0"/>
              <a:t>비용과 메모리 사용에서 경량</a:t>
            </a:r>
            <a:endParaRPr lang="en-US" altLang="ko-KR" sz="13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3BC4C-6C45-B466-B6A8-EE02CED51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" y="3866283"/>
            <a:ext cx="4477831" cy="117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6BFF53-BE01-3373-F43D-841DB26E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40" y="3872318"/>
            <a:ext cx="4542708" cy="11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B94C04E-5ED4-2FE5-1FBB-798D4B53E49C}"/>
              </a:ext>
            </a:extLst>
          </p:cNvPr>
          <p:cNvCxnSpPr>
            <a:cxnSpLocks/>
          </p:cNvCxnSpPr>
          <p:nvPr/>
        </p:nvCxnSpPr>
        <p:spPr>
          <a:xfrm>
            <a:off x="4554748" y="3735238"/>
            <a:ext cx="0" cy="1466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7638FC-0AA2-F933-4F74-1FE22F65C8CE}"/>
              </a:ext>
            </a:extLst>
          </p:cNvPr>
          <p:cNvSpPr txBox="1"/>
          <p:nvPr/>
        </p:nvSpPr>
        <p:spPr>
          <a:xfrm>
            <a:off x="1874630" y="5133235"/>
            <a:ext cx="797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Multithread</a:t>
            </a:r>
            <a:endParaRPr lang="ko-KR" altLang="en-US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984A1-1473-193B-D30E-EAA9C71A53B8}"/>
              </a:ext>
            </a:extLst>
          </p:cNvPr>
          <p:cNvSpPr txBox="1"/>
          <p:nvPr/>
        </p:nvSpPr>
        <p:spPr>
          <a:xfrm>
            <a:off x="6456603" y="5120075"/>
            <a:ext cx="797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Coroutine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6759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+) </a:t>
            </a:r>
            <a:r>
              <a:rPr lang="ko-KR" altLang="en-US" dirty="0" err="1"/>
              <a:t>병렬성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비동기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Parallelism</a:t>
            </a:r>
            <a:endParaRPr lang="en-US" altLang="ko-KR" sz="900" dirty="0"/>
          </a:p>
          <a:p>
            <a:pPr lvl="1"/>
            <a:r>
              <a:rPr lang="ko-KR" altLang="en-US" sz="1600" dirty="0"/>
              <a:t>여러 작업이 실제로 동시에 실행되는 것</a:t>
            </a:r>
            <a:endParaRPr lang="en-US" altLang="ko-KR" sz="1300" dirty="0"/>
          </a:p>
          <a:p>
            <a:pPr lvl="1"/>
            <a:r>
              <a:rPr lang="ko-KR" altLang="en-US" sz="1600" dirty="0"/>
              <a:t>주로 </a:t>
            </a:r>
            <a:r>
              <a:rPr lang="en-US" altLang="ko-KR" sz="1600" dirty="0"/>
              <a:t>CPU-bound </a:t>
            </a:r>
            <a:r>
              <a:rPr lang="ko-KR" altLang="en-US" sz="1600" dirty="0"/>
              <a:t>작업에 유용</a:t>
            </a:r>
            <a:endParaRPr lang="en-US" altLang="ko-KR" sz="1600" dirty="0"/>
          </a:p>
          <a:p>
            <a:pPr lvl="1"/>
            <a:r>
              <a:rPr lang="en-US" altLang="ko-KR" sz="1600" dirty="0"/>
              <a:t>Multicore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Asynchronous</a:t>
            </a:r>
          </a:p>
          <a:p>
            <a:pPr lvl="1"/>
            <a:r>
              <a:rPr lang="ko-KR" altLang="en-US" sz="1600" dirty="0"/>
              <a:t>한 작업이 완료되기를 기다리지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작업을 진행할 수 있는 방식</a:t>
            </a:r>
            <a:endParaRPr lang="en-US" altLang="ko-KR" sz="1600" dirty="0"/>
          </a:p>
          <a:p>
            <a:pPr lvl="1"/>
            <a:r>
              <a:rPr lang="ko-KR" altLang="en-US" sz="1600" dirty="0"/>
              <a:t>주로 </a:t>
            </a:r>
            <a:r>
              <a:rPr lang="en-US" altLang="ko-KR" sz="1600" dirty="0"/>
              <a:t>I/O-bound </a:t>
            </a:r>
            <a:r>
              <a:rPr lang="ko-KR" altLang="en-US" sz="1600" dirty="0"/>
              <a:t>작업에 유용</a:t>
            </a:r>
            <a:endParaRPr lang="en-US" altLang="ko-KR" sz="1600" dirty="0"/>
          </a:p>
          <a:p>
            <a:pPr lvl="1"/>
            <a:r>
              <a:rPr lang="ko-KR" altLang="en-US" sz="1600" dirty="0"/>
              <a:t>이벤트 기반</a:t>
            </a:r>
            <a:endParaRPr lang="en-US" altLang="ko-KR" sz="1600" dirty="0"/>
          </a:p>
          <a:p>
            <a:pPr lvl="2"/>
            <a:r>
              <a:rPr lang="ko-KR" altLang="en-US" sz="1300" dirty="0"/>
              <a:t>작업 완료를 알리는 이벤트가 발생할 때까지 다른 작업 수행</a:t>
            </a:r>
            <a:endParaRPr lang="en-US" altLang="ko-KR" sz="1300" dirty="0"/>
          </a:p>
          <a:p>
            <a:pPr lvl="2"/>
            <a:endParaRPr lang="en-US" altLang="ko-KR" sz="1300" dirty="0"/>
          </a:p>
          <a:p>
            <a:pPr marL="0" indent="0">
              <a:buNone/>
            </a:pPr>
            <a:r>
              <a:rPr lang="ko-KR" altLang="en-US" sz="2000" dirty="0"/>
              <a:t>★요약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1400" dirty="0"/>
              <a:t>Parallelism</a:t>
            </a:r>
            <a:r>
              <a:rPr lang="ko-KR" altLang="en-US" sz="1400" dirty="0"/>
              <a:t>은 </a:t>
            </a:r>
            <a:r>
              <a:rPr lang="en-US" altLang="ko-KR" sz="1400" dirty="0"/>
              <a:t>multicore</a:t>
            </a:r>
            <a:r>
              <a:rPr lang="ko-KR" altLang="en-US" sz="1400" dirty="0"/>
              <a:t>를 사용하여 작업을 동시에 수행하는데 중점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en-US" altLang="ko-KR" sz="1400" dirty="0"/>
              <a:t>Asynchronous</a:t>
            </a:r>
            <a:r>
              <a:rPr lang="ko-KR" altLang="en-US" sz="1400" dirty="0"/>
              <a:t>는 한 작업이 끝나지 않아도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작업을 수행할 수 있는 것</a:t>
            </a:r>
            <a:endParaRPr lang="en-US" altLang="ko-KR" sz="1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53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Flask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Parallelism</a:t>
            </a:r>
            <a:endParaRPr lang="en-US" altLang="ko-KR" sz="1000" dirty="0"/>
          </a:p>
          <a:p>
            <a:pPr lvl="1"/>
            <a:r>
              <a:rPr lang="en-US" altLang="ko-KR" sz="1600" dirty="0"/>
              <a:t>Flask </a:t>
            </a:r>
            <a:r>
              <a:rPr lang="ko-KR" altLang="en-US" sz="1600" dirty="0"/>
              <a:t>또한 </a:t>
            </a:r>
            <a:r>
              <a:rPr lang="en-US" altLang="ko-KR" sz="1600" dirty="0"/>
              <a:t>Python</a:t>
            </a:r>
            <a:r>
              <a:rPr lang="ko-KR" altLang="en-US" sz="1600" dirty="0"/>
              <a:t>으로 동작하기 때문에 </a:t>
            </a:r>
            <a:r>
              <a:rPr lang="en-US" altLang="ko-KR" sz="1600" dirty="0"/>
              <a:t>GIL</a:t>
            </a:r>
            <a:r>
              <a:rPr lang="ko-KR" altLang="en-US" sz="1600" dirty="0"/>
              <a:t>에 의해 </a:t>
            </a:r>
            <a:r>
              <a:rPr lang="ko-KR" altLang="en-US" sz="1600" dirty="0" err="1"/>
              <a:t>병렬성</a:t>
            </a:r>
            <a:r>
              <a:rPr lang="ko-KR" altLang="en-US" sz="1600" dirty="0"/>
              <a:t> 지원 </a:t>
            </a:r>
            <a:r>
              <a:rPr lang="en-US" altLang="ko-KR" sz="1600" dirty="0"/>
              <a:t>X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Concurrency</a:t>
            </a:r>
          </a:p>
          <a:p>
            <a:pPr lvl="1"/>
            <a:r>
              <a:rPr lang="en-US" altLang="ko-KR" sz="1600" dirty="0" err="1"/>
              <a:t>app.run</a:t>
            </a:r>
            <a:r>
              <a:rPr lang="en-US" altLang="ko-KR" sz="1600" dirty="0"/>
              <a:t>()</a:t>
            </a:r>
            <a:r>
              <a:rPr lang="ko-KR" altLang="en-US" sz="1600" dirty="0"/>
              <a:t> 함수의 </a:t>
            </a:r>
            <a:r>
              <a:rPr lang="en-US" altLang="ko-KR" sz="1600" dirty="0"/>
              <a:t>threaded </a:t>
            </a:r>
            <a:r>
              <a:rPr lang="ko-KR" altLang="en-US" sz="1600" dirty="0"/>
              <a:t>매개변수</a:t>
            </a:r>
            <a:endParaRPr lang="en-US" altLang="ko-KR" sz="1600" dirty="0"/>
          </a:p>
          <a:p>
            <a:pPr lvl="2"/>
            <a:r>
              <a:rPr lang="ko-KR" altLang="en-US" sz="1300" dirty="0"/>
              <a:t>요청 처리를 </a:t>
            </a:r>
            <a:r>
              <a:rPr lang="en-US" altLang="ko-KR" sz="1300" dirty="0"/>
              <a:t>multithreading</a:t>
            </a:r>
            <a:r>
              <a:rPr lang="ko-KR" altLang="en-US" sz="1300" dirty="0"/>
              <a:t>으로 처리</a:t>
            </a:r>
            <a:endParaRPr lang="en-US" altLang="ko-KR" sz="1300" dirty="0"/>
          </a:p>
          <a:p>
            <a:pPr lvl="2"/>
            <a:r>
              <a:rPr lang="en-US" altLang="ko-KR" sz="1300" dirty="0"/>
              <a:t>default = False</a:t>
            </a:r>
          </a:p>
          <a:p>
            <a:pPr lvl="2"/>
            <a:r>
              <a:rPr lang="en-US" altLang="ko-KR" sz="1300" dirty="0"/>
              <a:t>True </a:t>
            </a:r>
            <a:r>
              <a:rPr lang="ko-KR" altLang="en-US" sz="1300" dirty="0"/>
              <a:t>설정 시 각 요청이 별도의 </a:t>
            </a:r>
            <a:r>
              <a:rPr lang="en-US" altLang="ko-KR" sz="1300" dirty="0"/>
              <a:t>Thread</a:t>
            </a:r>
            <a:r>
              <a:rPr lang="ko-KR" altLang="en-US" sz="1300" dirty="0"/>
              <a:t>에서 처리</a:t>
            </a:r>
            <a:r>
              <a:rPr lang="en-US" altLang="ko-KR" sz="1300" dirty="0"/>
              <a:t>(</a:t>
            </a:r>
            <a:r>
              <a:rPr lang="ko-KR" altLang="en-US" sz="1300" dirty="0"/>
              <a:t>동시성</a:t>
            </a:r>
            <a:r>
              <a:rPr lang="en-US" altLang="ko-KR" sz="1300" dirty="0"/>
              <a:t>)</a:t>
            </a:r>
          </a:p>
          <a:p>
            <a:pPr lvl="2"/>
            <a:endParaRPr lang="en-US" altLang="ko-KR" sz="1300" dirty="0"/>
          </a:p>
          <a:p>
            <a:endParaRPr lang="en-US" altLang="ko-KR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0E568D-E2D1-F7D7-4966-76A5DC88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19" y="3721256"/>
            <a:ext cx="5256362" cy="24557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95C2DD-1070-B012-6F60-C292ECE957C5}"/>
              </a:ext>
            </a:extLst>
          </p:cNvPr>
          <p:cNvSpPr/>
          <p:nvPr/>
        </p:nvSpPr>
        <p:spPr>
          <a:xfrm>
            <a:off x="1664898" y="5917722"/>
            <a:ext cx="5676181" cy="224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Parallelism</a:t>
            </a:r>
            <a:endParaRPr lang="en-US" altLang="ko-KR" sz="1000" dirty="0"/>
          </a:p>
          <a:p>
            <a:pPr lvl="1"/>
            <a:r>
              <a:rPr lang="ko-KR" altLang="en-US" sz="1600" dirty="0"/>
              <a:t>실제로 동시에 동작하는 것</a:t>
            </a:r>
            <a:endParaRPr lang="en-US" altLang="ko-KR" sz="1600" dirty="0"/>
          </a:p>
          <a:p>
            <a:pPr lvl="1"/>
            <a:r>
              <a:rPr lang="en-US" altLang="ko-KR" sz="1600" dirty="0"/>
              <a:t>Multiprocessing</a:t>
            </a:r>
            <a:r>
              <a:rPr lang="ko-KR" altLang="en-US" sz="1600" dirty="0"/>
              <a:t>으로 구현</a:t>
            </a:r>
            <a:endParaRPr lang="en-US" altLang="ko-KR" sz="1600" dirty="0"/>
          </a:p>
          <a:p>
            <a:r>
              <a:rPr lang="en-US" altLang="ko-KR" sz="2000" dirty="0"/>
              <a:t>Concurrency</a:t>
            </a:r>
          </a:p>
          <a:p>
            <a:pPr lvl="1"/>
            <a:r>
              <a:rPr lang="en-US" altLang="ko-KR" sz="1600" dirty="0"/>
              <a:t>thread</a:t>
            </a:r>
            <a:r>
              <a:rPr lang="ko-KR" altLang="en-US" sz="1600" dirty="0"/>
              <a:t>간의 빠른 시분할 작업으로 동시에 동작하는 것처럼 보이는 것</a:t>
            </a:r>
            <a:endParaRPr lang="en-US" altLang="ko-KR" sz="1600" dirty="0"/>
          </a:p>
          <a:p>
            <a:pPr lvl="1"/>
            <a:r>
              <a:rPr lang="en-US" altLang="ko-KR" sz="1600" dirty="0"/>
              <a:t>Multithreading, Coroutine</a:t>
            </a:r>
            <a:r>
              <a:rPr lang="ko-KR" altLang="en-US" sz="1600" dirty="0"/>
              <a:t>으로 구현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Synchronous</a:t>
            </a:r>
          </a:p>
          <a:p>
            <a:pPr lvl="1"/>
            <a:r>
              <a:rPr lang="ko-KR" altLang="en-US" sz="1600" dirty="0"/>
              <a:t>순차적인 실행 흐름대로 진행하는 것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Asynchronous</a:t>
            </a:r>
          </a:p>
          <a:p>
            <a:pPr lvl="1"/>
            <a:r>
              <a:rPr lang="ko-KR" altLang="en-US" sz="1600" dirty="0"/>
              <a:t>한 작업이 완료되기를 기다리지 않고 다음 작업을 진행할 수 있는 것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asyncio</a:t>
            </a:r>
            <a:r>
              <a:rPr lang="ko-KR" altLang="en-US" sz="1600" dirty="0"/>
              <a:t>로 구현</a:t>
            </a:r>
            <a:endParaRPr lang="en-US" altLang="ko-KR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55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Multiprocessing</a:t>
            </a:r>
            <a:endParaRPr lang="en-US" altLang="ko-KR" sz="1000" dirty="0"/>
          </a:p>
          <a:p>
            <a:pPr lvl="1"/>
            <a:r>
              <a:rPr lang="en-US" altLang="ko-KR" sz="1600" dirty="0"/>
              <a:t>Parallelism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Multithreading</a:t>
            </a:r>
          </a:p>
          <a:p>
            <a:pPr lvl="1"/>
            <a:r>
              <a:rPr lang="en-US" altLang="ko-KR" sz="1600" dirty="0"/>
              <a:t>Concurrency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Coroutine</a:t>
            </a:r>
          </a:p>
          <a:p>
            <a:pPr lvl="1"/>
            <a:r>
              <a:rPr lang="en-US" altLang="ko-KR" sz="1600" dirty="0"/>
              <a:t>Async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Concurrency</a:t>
            </a:r>
          </a:p>
          <a:p>
            <a:pPr lvl="1"/>
            <a:endParaRPr lang="en-US" altLang="ko-KR" sz="1600" dirty="0"/>
          </a:p>
          <a:p>
            <a:endParaRPr lang="en-US" altLang="ko-KR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A74D4-7E04-339D-B8A7-CD1932F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7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&amp; Thread(1/3)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Process</a:t>
            </a:r>
          </a:p>
          <a:p>
            <a:pPr lvl="1"/>
            <a:r>
              <a:rPr lang="ko-KR" altLang="en-US" sz="1600" dirty="0"/>
              <a:t>실행 중에 있는 프로그램</a:t>
            </a:r>
            <a:r>
              <a:rPr lang="en-US" altLang="ko-KR" sz="1600" dirty="0"/>
              <a:t>(Program)</a:t>
            </a:r>
          </a:p>
          <a:p>
            <a:pPr lvl="1"/>
            <a:endParaRPr lang="en-US" altLang="ko-KR" dirty="0"/>
          </a:p>
          <a:p>
            <a:r>
              <a:rPr lang="en-US" altLang="ko-KR" sz="1800" dirty="0"/>
              <a:t>Program</a:t>
            </a:r>
          </a:p>
          <a:p>
            <a:pPr lvl="1"/>
            <a:r>
              <a:rPr lang="ko-KR" altLang="en-US" sz="1600" dirty="0"/>
              <a:t>저장장치에 저장되어 있지만</a:t>
            </a:r>
            <a:r>
              <a:rPr lang="en-US" altLang="ko-KR" sz="1600" dirty="0"/>
              <a:t>, </a:t>
            </a:r>
            <a:r>
              <a:rPr lang="ko-KR" altLang="en-US" sz="1600" b="1" dirty="0"/>
              <a:t>메모리에 적재되지 않은 상태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r>
              <a:rPr lang="en-US" altLang="ko-KR" sz="1800" dirty="0"/>
              <a:t>Thread</a:t>
            </a:r>
          </a:p>
          <a:p>
            <a:pPr lvl="1"/>
            <a:r>
              <a:rPr lang="en-US" altLang="ko-KR" sz="1600" dirty="0"/>
              <a:t>Process </a:t>
            </a:r>
            <a:r>
              <a:rPr lang="ko-KR" altLang="en-US" sz="1600" dirty="0"/>
              <a:t>내에서 실행되는 흐름의 단위</a:t>
            </a:r>
            <a:endParaRPr lang="en-US" altLang="ko-KR" sz="1600" dirty="0"/>
          </a:p>
          <a:p>
            <a:pPr lvl="2"/>
            <a:r>
              <a:rPr lang="ko-KR" altLang="en-US" sz="1300" dirty="0"/>
              <a:t>실제로 작업을 수행하는 주체</a:t>
            </a:r>
            <a:endParaRPr lang="en-US" altLang="ko-KR" sz="1300" dirty="0"/>
          </a:p>
          <a:p>
            <a:endParaRPr lang="en-US" altLang="ko-KR" sz="20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F0F784-305F-7825-4959-DECF16D0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09" y="3821502"/>
            <a:ext cx="4336034" cy="235546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DCC50-88BC-2A01-3F84-F1214120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1" y="457200"/>
            <a:ext cx="3470147" cy="1929384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Process &amp; Thread</a:t>
            </a:r>
            <a:br>
              <a:rPr lang="en-US" altLang="ko-KR" dirty="0"/>
            </a:b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103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EA393DC4-77B8-2729-3B27-EF483224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947" y="457200"/>
            <a:ext cx="4505706" cy="19293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Process</a:t>
            </a:r>
          </a:p>
          <a:p>
            <a:pPr lvl="1"/>
            <a:r>
              <a:rPr lang="ko-KR" altLang="en-US" sz="1600" dirty="0"/>
              <a:t>각 </a:t>
            </a:r>
            <a:r>
              <a:rPr lang="en-US" altLang="ko-KR" sz="1600" dirty="0"/>
              <a:t>Process</a:t>
            </a:r>
            <a:r>
              <a:rPr lang="ko-KR" altLang="en-US" sz="1600" dirty="0"/>
              <a:t>는 별도의 공간에서 실행</a:t>
            </a:r>
            <a:endParaRPr lang="en-US" altLang="ko-KR" sz="1600" dirty="0"/>
          </a:p>
          <a:p>
            <a:pPr lvl="1"/>
            <a:r>
              <a:rPr lang="en-US" sz="1600" dirty="0"/>
              <a:t>Process </a:t>
            </a:r>
            <a:r>
              <a:rPr lang="ko-KR" altLang="en-US" sz="1600" dirty="0"/>
              <a:t>끼리 자원 공유 </a:t>
            </a:r>
            <a:r>
              <a:rPr lang="en-US" altLang="ko-KR" sz="1600" dirty="0"/>
              <a:t>X</a:t>
            </a:r>
          </a:p>
          <a:p>
            <a:r>
              <a:rPr lang="en-US" sz="2000" dirty="0"/>
              <a:t>Thread</a:t>
            </a:r>
          </a:p>
          <a:p>
            <a:pPr lvl="1"/>
            <a:r>
              <a:rPr lang="en-US" sz="1600" dirty="0"/>
              <a:t>Stack</a:t>
            </a:r>
            <a:r>
              <a:rPr lang="ko-KR" altLang="en-US" sz="1600" dirty="0"/>
              <a:t>만 할당</a:t>
            </a:r>
            <a:endParaRPr lang="en-US" altLang="ko-KR" sz="1600" dirty="0"/>
          </a:p>
          <a:p>
            <a:pPr lvl="1"/>
            <a:r>
              <a:rPr lang="en-US" sz="1600" dirty="0"/>
              <a:t>Code, Data, Heap</a:t>
            </a:r>
            <a:r>
              <a:rPr lang="ko-KR" altLang="en-US" sz="1600" dirty="0"/>
              <a:t>은 공유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3343D-9006-4C2B-0D8F-E739FCE1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3158" y="3398966"/>
            <a:ext cx="4101084" cy="217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922236-4248-E080-51A5-3C99C8B4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58" y="3398966"/>
            <a:ext cx="4101084" cy="212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676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kkmg0157@chungbuk.ac.kr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1D6C8B-255F-218B-7624-4A5F59EF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2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&amp; Thread(3/3)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err="1"/>
              <a:t>MultiProcess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장점</a:t>
            </a:r>
            <a:endParaRPr lang="en-US" altLang="ko-KR" sz="1600" dirty="0"/>
          </a:p>
          <a:p>
            <a:pPr lvl="2"/>
            <a:r>
              <a:rPr lang="en-US" altLang="ko-KR" sz="1300" dirty="0"/>
              <a:t>Process </a:t>
            </a:r>
            <a:r>
              <a:rPr lang="ko-KR" altLang="en-US" sz="1300" dirty="0"/>
              <a:t>하나에 문제가 발생해도 다른 </a:t>
            </a:r>
            <a:r>
              <a:rPr lang="en-US" altLang="ko-KR" sz="1300" dirty="0"/>
              <a:t>Process</a:t>
            </a:r>
            <a:r>
              <a:rPr lang="ko-KR" altLang="en-US" sz="1300" dirty="0"/>
              <a:t>에 영향 </a:t>
            </a:r>
            <a:r>
              <a:rPr lang="en-US" altLang="ko-KR" sz="1300" dirty="0"/>
              <a:t>X</a:t>
            </a:r>
          </a:p>
          <a:p>
            <a:pPr lvl="1"/>
            <a:r>
              <a:rPr lang="ko-KR" altLang="en-US" sz="1600" dirty="0"/>
              <a:t>단점</a:t>
            </a:r>
            <a:endParaRPr lang="en-US" altLang="ko-KR" sz="1600" dirty="0"/>
          </a:p>
          <a:p>
            <a:pPr lvl="2"/>
            <a:r>
              <a:rPr lang="en-US" altLang="ko-KR" sz="1300" dirty="0" err="1"/>
              <a:t>MultiThreading</a:t>
            </a:r>
            <a:r>
              <a:rPr lang="ko-KR" altLang="en-US" sz="1300" dirty="0"/>
              <a:t>보다 많은 메모리 공간과 </a:t>
            </a:r>
            <a:r>
              <a:rPr lang="en-US" altLang="ko-KR" sz="1300" dirty="0"/>
              <a:t>CPU </a:t>
            </a:r>
            <a:r>
              <a:rPr lang="ko-KR" altLang="en-US" sz="1300" dirty="0"/>
              <a:t>시간을 차지</a:t>
            </a:r>
            <a:endParaRPr lang="en-US" altLang="ko-KR" sz="1300" dirty="0"/>
          </a:p>
          <a:p>
            <a:pPr lvl="2"/>
            <a:r>
              <a:rPr lang="ko-KR" altLang="en-US" sz="1300" dirty="0"/>
              <a:t>프로세스 간의 별도의 통신 사용</a:t>
            </a:r>
            <a:endParaRPr lang="en-US" altLang="ko-KR" sz="1300" dirty="0"/>
          </a:p>
          <a:p>
            <a:pPr lvl="3"/>
            <a:r>
              <a:rPr lang="en-US" altLang="ko-KR" sz="1000" dirty="0"/>
              <a:t>IPC( inter-process communication) &gt; socket </a:t>
            </a:r>
            <a:r>
              <a:rPr lang="ko-KR" altLang="en-US" sz="1000" dirty="0"/>
              <a:t>등</a:t>
            </a:r>
            <a:endParaRPr lang="en-US" altLang="ko-KR" sz="1700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MultiThread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장점</a:t>
            </a:r>
            <a:endParaRPr lang="en-US" altLang="ko-KR" sz="1600" dirty="0"/>
          </a:p>
          <a:p>
            <a:pPr lvl="2"/>
            <a:r>
              <a:rPr lang="ko-KR" altLang="en-US" sz="1300" dirty="0"/>
              <a:t>시스템의 자원과 처리 비용이 </a:t>
            </a:r>
            <a:r>
              <a:rPr lang="en-US" altLang="ko-KR" sz="1300" dirty="0" err="1"/>
              <a:t>MultiProcessing</a:t>
            </a:r>
            <a:r>
              <a:rPr lang="ko-KR" altLang="en-US" sz="1300" dirty="0"/>
              <a:t>에 비해 적음</a:t>
            </a:r>
            <a:endParaRPr lang="en-US" altLang="ko-KR" sz="1300" dirty="0"/>
          </a:p>
          <a:p>
            <a:pPr lvl="2"/>
            <a:r>
              <a:rPr lang="ko-KR" altLang="en-US" sz="1300" dirty="0"/>
              <a:t>응답 시간 단축</a:t>
            </a:r>
            <a:endParaRPr lang="en-US" altLang="ko-KR" sz="1300" dirty="0"/>
          </a:p>
          <a:p>
            <a:pPr lvl="1"/>
            <a:r>
              <a:rPr lang="ko-KR" altLang="en-US" sz="1600" dirty="0"/>
              <a:t>단점</a:t>
            </a:r>
            <a:endParaRPr lang="en-US" altLang="ko-KR" sz="1600" dirty="0"/>
          </a:p>
          <a:p>
            <a:pPr lvl="2"/>
            <a:r>
              <a:rPr lang="ko-KR" altLang="en-US" sz="1300" dirty="0"/>
              <a:t>자원 공유로 인한 동기화 문제 발생</a:t>
            </a:r>
            <a:endParaRPr lang="en-US" altLang="ko-KR" sz="1300" dirty="0"/>
          </a:p>
          <a:p>
            <a:pPr lvl="3"/>
            <a:r>
              <a:rPr lang="ko-KR" altLang="en-US" sz="1100" dirty="0"/>
              <a:t>동기화 문제</a:t>
            </a:r>
            <a:r>
              <a:rPr lang="en-US" altLang="ko-KR" sz="1100" dirty="0"/>
              <a:t>: </a:t>
            </a:r>
            <a:r>
              <a:rPr lang="ko-KR" altLang="en-US" sz="1100" dirty="0"/>
              <a:t>동시에 </a:t>
            </a:r>
            <a:r>
              <a:rPr lang="en-US" altLang="ko-KR" sz="1100" dirty="0"/>
              <a:t>Thread</a:t>
            </a:r>
            <a:r>
              <a:rPr lang="ko-KR" altLang="en-US" sz="1100" dirty="0"/>
              <a:t>가 같은 자원을 접근하는 경우</a:t>
            </a:r>
            <a:endParaRPr lang="en-US" altLang="ko-KR" sz="1100" dirty="0"/>
          </a:p>
          <a:p>
            <a:pPr lvl="2"/>
            <a:r>
              <a:rPr lang="ko-KR" altLang="en-US" sz="1300" dirty="0"/>
              <a:t>한 </a:t>
            </a:r>
            <a:r>
              <a:rPr lang="en-US" altLang="ko-KR" sz="1300" dirty="0"/>
              <a:t>Thread</a:t>
            </a:r>
            <a:r>
              <a:rPr lang="ko-KR" altLang="en-US" sz="1300" dirty="0"/>
              <a:t>의 오류로 </a:t>
            </a:r>
            <a:r>
              <a:rPr lang="en-US" altLang="ko-KR" sz="1300" dirty="0"/>
              <a:t>Process</a:t>
            </a:r>
            <a:r>
              <a:rPr lang="ko-KR" altLang="en-US" sz="1300" dirty="0"/>
              <a:t>의 문제가 발생 가능 </a:t>
            </a:r>
            <a:endParaRPr lang="en-US" altLang="ko-KR" sz="1300" dirty="0"/>
          </a:p>
          <a:p>
            <a:pPr lvl="2"/>
            <a:endParaRPr lang="en-US" altLang="ko-KR" sz="1300" dirty="0"/>
          </a:p>
          <a:p>
            <a:endParaRPr lang="en-US" altLang="ko-KR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6FB7E0-2191-23F4-FEA8-13B556C5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1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+) </a:t>
            </a:r>
            <a:r>
              <a:rPr lang="ko-KR" altLang="en-US" dirty="0"/>
              <a:t>동기화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경쟁 조건</a:t>
            </a:r>
            <a:r>
              <a:rPr lang="en-US" altLang="ko-KR" sz="2000" dirty="0"/>
              <a:t>(race condition)</a:t>
            </a:r>
          </a:p>
          <a:p>
            <a:pPr lvl="1"/>
            <a:r>
              <a:rPr lang="ko-KR" altLang="en-US" sz="1600" dirty="0"/>
              <a:t>두 개 이상의 </a:t>
            </a:r>
            <a:r>
              <a:rPr lang="en-US" altLang="ko-KR" sz="1600" dirty="0"/>
              <a:t>Thread</a:t>
            </a:r>
            <a:r>
              <a:rPr lang="ko-KR" altLang="en-US" sz="1600" dirty="0"/>
              <a:t>가 동시에 공유 데이터에 접근하려고 할 때</a:t>
            </a:r>
            <a:r>
              <a:rPr lang="en-US" altLang="ko-KR" sz="1600" dirty="0"/>
              <a:t> </a:t>
            </a:r>
            <a:r>
              <a:rPr lang="ko-KR" altLang="en-US" sz="1600" dirty="0"/>
              <a:t>발생</a:t>
            </a:r>
            <a:endParaRPr lang="en-US" altLang="ko-KR" sz="1600" dirty="0"/>
          </a:p>
          <a:p>
            <a:pPr lvl="1"/>
            <a:r>
              <a:rPr lang="ko-KR" altLang="en-US" sz="1600" dirty="0"/>
              <a:t>데이터의 최종 상태가 마지막으로 접근한 </a:t>
            </a:r>
            <a:r>
              <a:rPr lang="en-US" altLang="ko-KR" sz="1600" dirty="0"/>
              <a:t>Thread</a:t>
            </a:r>
            <a:r>
              <a:rPr lang="ko-KR" altLang="en-US" sz="1600" dirty="0"/>
              <a:t>에 따라 달라지는 상황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 err="1"/>
              <a:t>데드락</a:t>
            </a:r>
            <a:r>
              <a:rPr lang="en-US" altLang="ko-KR" sz="2000" dirty="0"/>
              <a:t>(deadlock)</a:t>
            </a:r>
          </a:p>
          <a:p>
            <a:pPr lvl="1"/>
            <a:r>
              <a:rPr lang="ko-KR" altLang="en-US" sz="1600" dirty="0"/>
              <a:t>두 개 이상의 </a:t>
            </a:r>
            <a:r>
              <a:rPr lang="en-US" altLang="ko-KR" sz="1600" dirty="0"/>
              <a:t>Thread</a:t>
            </a:r>
            <a:r>
              <a:rPr lang="ko-KR" altLang="en-US" sz="1600" dirty="0"/>
              <a:t>가 서로 다른 </a:t>
            </a:r>
            <a:r>
              <a:rPr lang="en-US" altLang="ko-KR" sz="1600" dirty="0"/>
              <a:t>Thread</a:t>
            </a:r>
            <a:r>
              <a:rPr lang="ko-KR" altLang="en-US" sz="1600" dirty="0"/>
              <a:t>가 소유한 자원을 기다리며 </a:t>
            </a:r>
            <a:br>
              <a:rPr lang="en-US" altLang="ko-KR" sz="1600" dirty="0"/>
            </a:br>
            <a:r>
              <a:rPr lang="ko-KR" altLang="en-US" sz="1600" dirty="0"/>
              <a:t>서로 기다리는 상황</a:t>
            </a:r>
            <a:endParaRPr lang="en-US" altLang="ko-KR" sz="1600" dirty="0"/>
          </a:p>
          <a:p>
            <a:pPr lvl="1"/>
            <a:r>
              <a:rPr lang="ko-KR" altLang="en-US" sz="1600" dirty="0"/>
              <a:t>교착 상태</a:t>
            </a:r>
            <a:endParaRPr lang="en-US" altLang="ko-KR" sz="1300" dirty="0"/>
          </a:p>
          <a:p>
            <a:endParaRPr lang="en-US" altLang="ko-KR" sz="100" dirty="0"/>
          </a:p>
          <a:p>
            <a:endParaRPr lang="en-US" altLang="ko-KR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pic>
        <p:nvPicPr>
          <p:cNvPr id="1026" name="Picture 2" descr="데드락(Deadlock)">
            <a:extLst>
              <a:ext uri="{FF2B5EF4-FFF2-40B4-BE49-F238E27FC236}">
                <a16:creationId xmlns:a16="http://schemas.microsoft.com/office/drawing/2014/main" id="{6C971DB8-D1D6-316C-84F2-A75622F4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81" y="3884179"/>
            <a:ext cx="3451838" cy="208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636D1-AA11-FB75-3332-19DC7971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22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GIL(1/2)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GIL(Global Interpreter Lock)</a:t>
            </a:r>
          </a:p>
          <a:p>
            <a:pPr lvl="1"/>
            <a:r>
              <a:rPr lang="en-US" altLang="ko-KR" sz="1600" dirty="0"/>
              <a:t>Process</a:t>
            </a:r>
            <a:r>
              <a:rPr lang="ko-KR" altLang="en-US" sz="1600" dirty="0"/>
              <a:t> 당 하나의 </a:t>
            </a:r>
            <a:r>
              <a:rPr lang="en-US" altLang="ko-KR" sz="1600" dirty="0"/>
              <a:t>Thread</a:t>
            </a:r>
            <a:r>
              <a:rPr lang="ko-KR" altLang="en-US" sz="1600" dirty="0"/>
              <a:t>만 실행되는 메커니즘</a:t>
            </a:r>
            <a:endParaRPr lang="en-US" altLang="ko-KR" sz="1600" dirty="0"/>
          </a:p>
          <a:p>
            <a:pPr lvl="1"/>
            <a:r>
              <a:rPr lang="ko-KR" altLang="en-US" sz="1600" dirty="0"/>
              <a:t>전역 인터프리터에 </a:t>
            </a:r>
            <a:r>
              <a:rPr lang="en-US" altLang="ko-KR" sz="1600" dirty="0"/>
              <a:t>Lock</a:t>
            </a:r>
            <a:r>
              <a:rPr lang="ko-KR" altLang="en-US" sz="1600" dirty="0"/>
              <a:t>을 걸어 동시 접근 불가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역할</a:t>
            </a:r>
            <a:endParaRPr lang="en-US" altLang="ko-KR" sz="2000" dirty="0"/>
          </a:p>
          <a:p>
            <a:pPr lvl="1"/>
            <a:r>
              <a:rPr lang="ko-KR" altLang="en-US" sz="1600" dirty="0"/>
              <a:t>여러 </a:t>
            </a:r>
            <a:r>
              <a:rPr lang="en-US" altLang="ko-KR" sz="1600" dirty="0"/>
              <a:t>Thread</a:t>
            </a:r>
            <a:r>
              <a:rPr lang="ko-KR" altLang="en-US" sz="1600" dirty="0"/>
              <a:t>가 동시에 실행될 때 발생할 수 있는 데이터 충돌과 자원 경쟁 상태를 방지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동작 방식</a:t>
            </a:r>
            <a:endParaRPr lang="en-US" altLang="ko-KR" sz="2000" dirty="0"/>
          </a:p>
          <a:p>
            <a:pPr lvl="1"/>
            <a:r>
              <a:rPr lang="ko-KR" altLang="en-US" sz="1600" dirty="0"/>
              <a:t>인터프리터는 </a:t>
            </a:r>
            <a:r>
              <a:rPr lang="en-US" altLang="ko-KR" sz="1600" dirty="0"/>
              <a:t>Python Bytecode</a:t>
            </a:r>
            <a:r>
              <a:rPr lang="ko-KR" altLang="en-US" sz="1600" dirty="0"/>
              <a:t>를 실행할 때 </a:t>
            </a:r>
            <a:r>
              <a:rPr lang="en-US" altLang="ko-KR" sz="1600" dirty="0"/>
              <a:t>GIL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획득해야함</a:t>
            </a:r>
            <a:endParaRPr lang="en-US" altLang="ko-KR" sz="1600" dirty="0"/>
          </a:p>
          <a:p>
            <a:pPr lvl="2"/>
            <a:r>
              <a:rPr lang="ko-KR" altLang="en-US" sz="1300" dirty="0"/>
              <a:t>기본적으로 </a:t>
            </a:r>
            <a:r>
              <a:rPr lang="en-US" altLang="ko-KR" sz="1300" dirty="0"/>
              <a:t>1000Bytecode </a:t>
            </a:r>
            <a:r>
              <a:rPr lang="ko-KR" altLang="en-US" sz="1300" dirty="0"/>
              <a:t>실행 후</a:t>
            </a:r>
            <a:r>
              <a:rPr lang="en-US" altLang="ko-KR" sz="1300" dirty="0"/>
              <a:t>, GIL</a:t>
            </a:r>
            <a:r>
              <a:rPr lang="ko-KR" altLang="en-US" sz="1300" dirty="0"/>
              <a:t>을 해제하여 다른 스레드에 실행 기회 부여</a:t>
            </a:r>
            <a:endParaRPr lang="en-US" altLang="ko-KR" sz="1300" dirty="0"/>
          </a:p>
          <a:p>
            <a:pPr lvl="2"/>
            <a:r>
              <a:rPr lang="ko-KR" altLang="en-US" sz="1300" dirty="0"/>
              <a:t>또는 </a:t>
            </a:r>
            <a:r>
              <a:rPr lang="en-US" altLang="ko-KR" sz="1300" dirty="0"/>
              <a:t>I/O System Call </a:t>
            </a:r>
            <a:r>
              <a:rPr lang="ko-KR" altLang="en-US" sz="1300" dirty="0"/>
              <a:t>경우</a:t>
            </a:r>
            <a:endParaRPr lang="en-US" altLang="ko-KR" sz="13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r>
              <a:rPr lang="en-US" altLang="ko-KR" sz="1300" dirty="0"/>
              <a:t>+) Python Bytecode</a:t>
            </a:r>
          </a:p>
          <a:p>
            <a:pPr lvl="2">
              <a:buFontTx/>
              <a:buChar char="-"/>
            </a:pPr>
            <a:r>
              <a:rPr lang="en-US" altLang="ko-KR" sz="1300" dirty="0"/>
              <a:t>Source code</a:t>
            </a:r>
            <a:r>
              <a:rPr lang="ko-KR" altLang="en-US" sz="1300" dirty="0"/>
              <a:t>를 실행 가능하도록 변환한 중간 단계의 코드</a:t>
            </a:r>
            <a:endParaRPr lang="en-US" altLang="ko-KR" sz="1300" dirty="0"/>
          </a:p>
          <a:p>
            <a:pPr lvl="2">
              <a:buFontTx/>
              <a:buChar char="-"/>
            </a:pPr>
            <a:r>
              <a:rPr lang="en-US" altLang="ko-KR" sz="1300" dirty="0"/>
              <a:t>Bytecode</a:t>
            </a:r>
            <a:r>
              <a:rPr lang="ko-KR" altLang="en-US" sz="1300" dirty="0"/>
              <a:t>로 변환하여 </a:t>
            </a:r>
            <a:r>
              <a:rPr lang="en-US" altLang="ko-KR" sz="1300" dirty="0"/>
              <a:t>Python Virtual Machine</a:t>
            </a:r>
            <a:r>
              <a:rPr lang="ko-KR" altLang="en-US" sz="1300" dirty="0"/>
              <a:t>이 이해하고 실행하도록 함</a:t>
            </a:r>
            <a:endParaRPr lang="en-US" altLang="ko-KR" sz="13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01EC21-91E6-7DBF-F65E-96D710AB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3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GIL(2/2)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장점</a:t>
            </a:r>
            <a:endParaRPr lang="en-US" altLang="ko-KR" sz="2000" dirty="0"/>
          </a:p>
          <a:p>
            <a:pPr lvl="1"/>
            <a:r>
              <a:rPr lang="ko-KR" altLang="en-US" sz="1600" dirty="0"/>
              <a:t>간단한 메모리 관리</a:t>
            </a:r>
            <a:endParaRPr lang="en-US" altLang="ko-KR" sz="1600" dirty="0"/>
          </a:p>
          <a:p>
            <a:pPr lvl="2"/>
            <a:r>
              <a:rPr lang="ko-KR" altLang="en-US" sz="1300" dirty="0"/>
              <a:t>여러 </a:t>
            </a:r>
            <a:r>
              <a:rPr lang="en-US" altLang="ko-KR" sz="1300" dirty="0"/>
              <a:t>Thread</a:t>
            </a:r>
            <a:r>
              <a:rPr lang="ko-KR" altLang="en-US" sz="1300" dirty="0"/>
              <a:t>가 동시에 실행되어 발생하는 메모리 충돌 </a:t>
            </a:r>
            <a:r>
              <a:rPr lang="en-US" altLang="ko-KR" sz="1300" dirty="0"/>
              <a:t>X</a:t>
            </a:r>
          </a:p>
          <a:p>
            <a:pPr lvl="1"/>
            <a:r>
              <a:rPr lang="ko-KR" altLang="en-US" sz="1600" dirty="0"/>
              <a:t>개발 용이성</a:t>
            </a:r>
            <a:endParaRPr lang="en-US" altLang="ko-KR" sz="1600" dirty="0"/>
          </a:p>
          <a:p>
            <a:pPr lvl="2"/>
            <a:r>
              <a:rPr lang="ko-KR" altLang="en-US" sz="1300" dirty="0"/>
              <a:t>동기화 </a:t>
            </a:r>
            <a:r>
              <a:rPr lang="ko-KR" altLang="en-US" sz="1300" dirty="0" err="1"/>
              <a:t>매커니즘</a:t>
            </a:r>
            <a:r>
              <a:rPr lang="ko-KR" altLang="en-US" sz="1300" dirty="0"/>
              <a:t> 구현 필요 </a:t>
            </a:r>
            <a:r>
              <a:rPr lang="en-US" altLang="ko-KR" sz="1300" dirty="0"/>
              <a:t>X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단점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MultiThreading</a:t>
            </a:r>
            <a:r>
              <a:rPr lang="en-US" altLang="ko-KR" sz="1600" dirty="0"/>
              <a:t> </a:t>
            </a:r>
            <a:r>
              <a:rPr lang="ko-KR" altLang="en-US" sz="1600" dirty="0"/>
              <a:t>성능 저하</a:t>
            </a:r>
            <a:endParaRPr lang="en-US" altLang="ko-KR" sz="1600" dirty="0"/>
          </a:p>
          <a:p>
            <a:pPr lvl="2"/>
            <a:r>
              <a:rPr lang="ko-KR" altLang="en-US" sz="1300" dirty="0"/>
              <a:t>한 </a:t>
            </a:r>
            <a:r>
              <a:rPr lang="en-US" altLang="ko-KR" sz="1300" dirty="0"/>
              <a:t>Thread</a:t>
            </a:r>
            <a:r>
              <a:rPr lang="ko-KR" altLang="en-US" sz="1300" dirty="0"/>
              <a:t>만이 </a:t>
            </a:r>
            <a:r>
              <a:rPr lang="en-US" altLang="ko-KR" sz="1300" dirty="0"/>
              <a:t>GIL</a:t>
            </a:r>
            <a:r>
              <a:rPr lang="ko-KR" altLang="en-US" sz="1300" dirty="0"/>
              <a:t>획득하여 실행되므로 </a:t>
            </a:r>
            <a:r>
              <a:rPr lang="en-US" altLang="ko-KR" sz="1300" dirty="0"/>
              <a:t>Multicore Processor</a:t>
            </a:r>
            <a:r>
              <a:rPr lang="ko-KR" altLang="en-US" sz="1300" dirty="0"/>
              <a:t>에서도</a:t>
            </a:r>
            <a:r>
              <a:rPr lang="en-US" altLang="ko-KR" sz="1300" dirty="0"/>
              <a:t> </a:t>
            </a:r>
            <a:r>
              <a:rPr lang="ko-KR" altLang="en-US" sz="1300" dirty="0"/>
              <a:t>충분한 활용 </a:t>
            </a:r>
            <a:r>
              <a:rPr lang="en-US" altLang="ko-KR" sz="1300" dirty="0"/>
              <a:t>X</a:t>
            </a:r>
          </a:p>
          <a:p>
            <a:pPr lvl="3"/>
            <a:r>
              <a:rPr lang="en-US" altLang="ko-KR" sz="1000" dirty="0"/>
              <a:t>Multicore Processor : </a:t>
            </a:r>
            <a:r>
              <a:rPr lang="ko-KR" altLang="en-US" sz="1000" dirty="0"/>
              <a:t>단일 물리적 </a:t>
            </a:r>
            <a:r>
              <a:rPr lang="en-US" altLang="ko-KR" sz="1000" dirty="0"/>
              <a:t>Processer</a:t>
            </a:r>
            <a:r>
              <a:rPr lang="ko-KR" altLang="en-US" sz="1000" dirty="0"/>
              <a:t>에 두 개 이상의 </a:t>
            </a:r>
            <a:r>
              <a:rPr lang="en-US" altLang="ko-KR" sz="1000" dirty="0"/>
              <a:t>CPU</a:t>
            </a:r>
            <a:r>
              <a:rPr lang="ko-KR" altLang="en-US" sz="1000" dirty="0"/>
              <a:t> 코어 포함하는 </a:t>
            </a:r>
            <a:r>
              <a:rPr lang="en-US" altLang="ko-KR" sz="1000" dirty="0"/>
              <a:t>Processor</a:t>
            </a:r>
          </a:p>
          <a:p>
            <a:pPr lvl="1"/>
            <a:r>
              <a:rPr lang="ko-KR" altLang="en-US" sz="1600" dirty="0"/>
              <a:t>비효율적인 자원 사용</a:t>
            </a:r>
            <a:endParaRPr lang="en-US" altLang="ko-KR" sz="1600" dirty="0"/>
          </a:p>
          <a:p>
            <a:pPr lvl="2"/>
            <a:r>
              <a:rPr lang="en-US" altLang="ko-KR" sz="1300" dirty="0"/>
              <a:t>GIL</a:t>
            </a:r>
            <a:r>
              <a:rPr lang="ko-KR" altLang="en-US" sz="1300" dirty="0"/>
              <a:t> 획득을 위해 경쟁하여 </a:t>
            </a:r>
            <a:r>
              <a:rPr lang="en-US" altLang="ko-KR" sz="1300" dirty="0"/>
              <a:t>Context Switching </a:t>
            </a:r>
            <a:r>
              <a:rPr lang="ko-KR" altLang="en-US" sz="1300" dirty="0"/>
              <a:t>발생</a:t>
            </a:r>
            <a:endParaRPr lang="en-US" altLang="ko-KR" sz="1300" dirty="0"/>
          </a:p>
          <a:p>
            <a:pPr lvl="3"/>
            <a:r>
              <a:rPr lang="en-US" altLang="ko-KR" sz="1100" dirty="0"/>
              <a:t>Context Switching</a:t>
            </a:r>
          </a:p>
          <a:p>
            <a:pPr lvl="4"/>
            <a:r>
              <a:rPr lang="en-US" altLang="ko-KR" sz="1050" dirty="0"/>
              <a:t>OS</a:t>
            </a:r>
            <a:r>
              <a:rPr lang="ko-KR" altLang="en-US" sz="1050" dirty="0"/>
              <a:t>가 </a:t>
            </a:r>
            <a:r>
              <a:rPr lang="en-US" altLang="ko-KR" sz="1050" dirty="0"/>
              <a:t>Thread </a:t>
            </a:r>
            <a:r>
              <a:rPr lang="ko-KR" altLang="en-US" sz="1050" dirty="0"/>
              <a:t>간의 작업 전환하는 과정</a:t>
            </a:r>
            <a:endParaRPr lang="en-US" altLang="ko-KR" sz="1050" dirty="0"/>
          </a:p>
          <a:p>
            <a:pPr lvl="4"/>
            <a:r>
              <a:rPr lang="en-US" altLang="ko-KR" sz="1050" dirty="0"/>
              <a:t>CPU </a:t>
            </a:r>
            <a:r>
              <a:rPr lang="ko-KR" altLang="en-US" sz="1050" dirty="0"/>
              <a:t>시간과 메모리를 소비하는 작업으로 시스템 성능에 영향을 줌</a:t>
            </a:r>
            <a:endParaRPr lang="en-US" altLang="ko-KR" sz="105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93128-C7B8-45A1-DFA7-4D21600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BA16-D96E-5C5F-53E2-C1AA8C1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&amp; Parallelism(1/6)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0033-9A3A-82AC-C1B8-845C723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Concurrency(</a:t>
            </a:r>
            <a:r>
              <a:rPr lang="ko-KR" altLang="en-US" sz="2000" dirty="0"/>
              <a:t>동시성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동시에 작업이 수행되는 것이 아님</a:t>
            </a:r>
            <a:endParaRPr lang="en-US" altLang="ko-KR" sz="1600" dirty="0"/>
          </a:p>
          <a:p>
            <a:pPr lvl="1"/>
            <a:r>
              <a:rPr lang="ko-KR" altLang="en-US" sz="1600" dirty="0"/>
              <a:t>여러가지 일을 동시에 하는 것처럼 느껴지게 하기 위해 </a:t>
            </a:r>
            <a:r>
              <a:rPr lang="ko-KR" altLang="en-US" sz="1600" b="1" dirty="0"/>
              <a:t>시분할</a:t>
            </a:r>
            <a:r>
              <a:rPr lang="ko-KR" altLang="en-US" sz="1600" dirty="0"/>
              <a:t> 처리하는 것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Parallelism(</a:t>
            </a:r>
            <a:r>
              <a:rPr lang="ko-KR" altLang="en-US" sz="2000" dirty="0" err="1"/>
              <a:t>병렬성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실제로 </a:t>
            </a:r>
            <a:r>
              <a:rPr lang="ko-KR" altLang="en-US" sz="1600" b="1" dirty="0"/>
              <a:t>동시에 작업이 수행되어 </a:t>
            </a:r>
            <a:r>
              <a:rPr lang="ko-KR" altLang="en-US" sz="1600" dirty="0"/>
              <a:t>병렬로 수행되는 것</a:t>
            </a:r>
            <a:endParaRPr lang="en-US" altLang="ko-KR" sz="1600" dirty="0"/>
          </a:p>
          <a:p>
            <a:pPr lvl="2"/>
            <a:r>
              <a:rPr lang="ko-KR" altLang="en-US" sz="1300" dirty="0"/>
              <a:t>구현하기 위해 </a:t>
            </a:r>
            <a:r>
              <a:rPr lang="en-US" altLang="ko-KR" sz="1300" dirty="0"/>
              <a:t>Multiprocessing,</a:t>
            </a:r>
            <a:r>
              <a:rPr lang="ko-KR" altLang="en-US" sz="1300" dirty="0"/>
              <a:t> </a:t>
            </a:r>
            <a:r>
              <a:rPr lang="en-US" altLang="ko-KR" sz="1300" dirty="0"/>
              <a:t>Multithreading</a:t>
            </a:r>
            <a:r>
              <a:rPr lang="ko-KR" altLang="en-US" sz="1300" dirty="0"/>
              <a:t>이 활용</a:t>
            </a:r>
            <a:endParaRPr lang="en-US" altLang="ko-KR" sz="1300" dirty="0"/>
          </a:p>
          <a:p>
            <a:pPr lvl="2"/>
            <a:r>
              <a:rPr lang="ko-KR" altLang="en-US" sz="1300" dirty="0"/>
              <a:t>그러나 </a:t>
            </a:r>
            <a:r>
              <a:rPr lang="en-US" altLang="ko-KR" sz="1300" dirty="0"/>
              <a:t>Python</a:t>
            </a:r>
            <a:r>
              <a:rPr lang="ko-KR" altLang="en-US" sz="1300" dirty="0"/>
              <a:t>은 </a:t>
            </a:r>
            <a:r>
              <a:rPr lang="en-US" altLang="ko-KR" sz="1300" dirty="0"/>
              <a:t>GIL</a:t>
            </a:r>
            <a:r>
              <a:rPr lang="ko-KR" altLang="en-US" sz="1300" dirty="0"/>
              <a:t>로 인해 </a:t>
            </a:r>
            <a:r>
              <a:rPr lang="en-US" altLang="ko-KR" sz="1300" dirty="0"/>
              <a:t>Multithreading</a:t>
            </a:r>
            <a:r>
              <a:rPr lang="ko-KR" altLang="en-US" sz="1300" dirty="0"/>
              <a:t>에 제약 </a:t>
            </a:r>
            <a:r>
              <a:rPr lang="en-US" altLang="ko-KR" sz="1300" dirty="0"/>
              <a:t>-&gt; Concurrency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759A-ECC9-426F-1FBE-95C099B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pic>
        <p:nvPicPr>
          <p:cNvPr id="4098" name="Picture 2" descr="동시성과 병렬성">
            <a:extLst>
              <a:ext uri="{FF2B5EF4-FFF2-40B4-BE49-F238E27FC236}">
                <a16:creationId xmlns:a16="http://schemas.microsoft.com/office/drawing/2014/main" id="{030AB191-AE9A-A00F-3735-B4267952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80" y="3783552"/>
            <a:ext cx="2296057" cy="20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EB55906-C156-AB1D-F2A9-E20A496E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4" y="3601520"/>
            <a:ext cx="4982342" cy="240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5218CB-EF9A-4642-F9F4-1336DF8ED731}"/>
              </a:ext>
            </a:extLst>
          </p:cNvPr>
          <p:cNvSpPr txBox="1"/>
          <p:nvPr/>
        </p:nvSpPr>
        <p:spPr>
          <a:xfrm>
            <a:off x="2586061" y="5905161"/>
            <a:ext cx="655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Process</a:t>
            </a:r>
            <a:endParaRPr lang="ko-KR" altLang="en-US" sz="9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98804-BCD8-26EF-FF66-3EBD7E0420D2}"/>
              </a:ext>
            </a:extLst>
          </p:cNvPr>
          <p:cNvSpPr txBox="1"/>
          <p:nvPr/>
        </p:nvSpPr>
        <p:spPr>
          <a:xfrm>
            <a:off x="6899610" y="5902517"/>
            <a:ext cx="655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Thread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65FC3-6E7C-6355-722E-2A3DDA73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61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</TotalTime>
  <Words>1259</Words>
  <Application>Microsoft Office PowerPoint</Application>
  <PresentationFormat>화면 슬라이드 쇼(4:3)</PresentationFormat>
  <Paragraphs>302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함초롬바탕</vt:lpstr>
      <vt:lpstr>Arial</vt:lpstr>
      <vt:lpstr>Calibri</vt:lpstr>
      <vt:lpstr>Calibri Light</vt:lpstr>
      <vt:lpstr>Wingdings</vt:lpstr>
      <vt:lpstr>Office 테마</vt:lpstr>
      <vt:lpstr>신입생 세미나</vt:lpstr>
      <vt:lpstr>목차</vt:lpstr>
      <vt:lpstr>Process &amp; Thread(1/3)</vt:lpstr>
      <vt:lpstr>Process &amp; Thread (2/3)</vt:lpstr>
      <vt:lpstr>Process &amp; Thread(3/3)</vt:lpstr>
      <vt:lpstr>+) 동기화 문제</vt:lpstr>
      <vt:lpstr>GIL(1/2)</vt:lpstr>
      <vt:lpstr>GIL(2/2)</vt:lpstr>
      <vt:lpstr>Concurrency &amp; Parallelism(1/6)</vt:lpstr>
      <vt:lpstr>Concurrency &amp; Parallelism(2/6)</vt:lpstr>
      <vt:lpstr>Concurrency &amp; Parallelism(3/6)</vt:lpstr>
      <vt:lpstr>Concurrency &amp; Parallelism(4/6)</vt:lpstr>
      <vt:lpstr>Concurrency &amp; Parallelism(5/6)</vt:lpstr>
      <vt:lpstr>Concurrency &amp; Parallelism(6/6)</vt:lpstr>
      <vt:lpstr>Sync &amp; Async</vt:lpstr>
      <vt:lpstr>Coroutine(1/4)</vt:lpstr>
      <vt:lpstr>Coroutine(2/4)</vt:lpstr>
      <vt:lpstr>Coroutine(3/4)</vt:lpstr>
      <vt:lpstr>Coroutine(4/4)</vt:lpstr>
      <vt:lpstr>Multithread vs Coroutine</vt:lpstr>
      <vt:lpstr>+) 병렬성 vs 비동기</vt:lpstr>
      <vt:lpstr>In Flask</vt:lpstr>
      <vt:lpstr>정리 (1/2)</vt:lpstr>
      <vt:lpstr>정리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강민구</cp:lastModifiedBy>
  <cp:revision>790</cp:revision>
  <dcterms:created xsi:type="dcterms:W3CDTF">2020-09-02T04:31:17Z</dcterms:created>
  <dcterms:modified xsi:type="dcterms:W3CDTF">2024-07-18T06:25:20Z</dcterms:modified>
</cp:coreProperties>
</file>