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5" r:id="rId7"/>
    <p:sldId id="266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bin1189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A718B-0CBC-47C2-B45C-FD343797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725" y="1981832"/>
            <a:ext cx="9396549" cy="1759540"/>
          </a:xfrm>
        </p:spPr>
        <p:txBody>
          <a:bodyPr>
            <a:normAutofit/>
          </a:bodyPr>
          <a:lstStyle/>
          <a:p>
            <a:r>
              <a:rPr lang="en-US" altLang="ko-KR" dirty="0"/>
              <a:t>2024</a:t>
            </a:r>
            <a:r>
              <a:rPr lang="ko-KR" altLang="en-US" dirty="0"/>
              <a:t> 신입생 세미나 </a:t>
            </a:r>
            <a:r>
              <a:rPr lang="en-US" altLang="ko-KR" dirty="0"/>
              <a:t>(</a:t>
            </a:r>
            <a:r>
              <a:rPr lang="ko-KR" altLang="en-US" dirty="0"/>
              <a:t>추가 발표</a:t>
            </a:r>
            <a:r>
              <a:rPr lang="en-US" altLang="ko-KR" dirty="0"/>
              <a:t>) : </a:t>
            </a:r>
            <a:r>
              <a:rPr lang="ko-KR" altLang="en-US" dirty="0"/>
              <a:t>환경변수 설정 </a:t>
            </a:r>
            <a:r>
              <a:rPr lang="en-US" altLang="ko-KR" dirty="0"/>
              <a:t>/ </a:t>
            </a:r>
            <a:r>
              <a:rPr lang="ko-KR" altLang="en-US" dirty="0"/>
              <a:t>상속의 이점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21F92-83A6-46D1-8CE2-BA584305D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274" y="3811044"/>
            <a:ext cx="9144000" cy="90029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충북대학교 정보통신공학부 </a:t>
            </a:r>
            <a:r>
              <a:rPr lang="ko-KR" altLang="en-US" sz="1800" dirty="0" err="1"/>
              <a:t>박유빈</a:t>
            </a:r>
            <a:endParaRPr lang="en-US" altLang="ko-KR" sz="1800" dirty="0"/>
          </a:p>
          <a:p>
            <a:r>
              <a:rPr lang="en-US" altLang="ko-KR" sz="1800" dirty="0">
                <a:hlinkClick r:id="rId2"/>
              </a:rPr>
              <a:t>yubin11890@gmail.com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2024.06.27. (</a:t>
            </a:r>
            <a:r>
              <a:rPr lang="ko-KR" altLang="en-US" sz="1800" dirty="0"/>
              <a:t>목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99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2EAE2D-FB81-A22B-E9C7-1440BCDC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7132" y="1349827"/>
            <a:ext cx="6410238" cy="38753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en-US" altLang="ko-KR" dirty="0"/>
              <a:t> 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사용하였을 때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해당 모듈을 영구적으로 사용 가능한가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>
                <a:latin typeface="+mj-ea"/>
                <a:ea typeface="+mj-ea"/>
              </a:rPr>
              <a:t>1-1.</a:t>
            </a:r>
            <a:r>
              <a:rPr lang="en-US" altLang="ko-KR" dirty="0"/>
              <a:t> </a:t>
            </a:r>
            <a:r>
              <a:rPr lang="ko-KR" altLang="en-US" dirty="0"/>
              <a:t>비영구적인 방법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>
                <a:latin typeface="+mj-ea"/>
                <a:ea typeface="+mj-ea"/>
              </a:rPr>
              <a:t>1-2. </a:t>
            </a:r>
            <a:r>
              <a:rPr lang="ko-KR" altLang="en-US" dirty="0"/>
              <a:t>영구적인 방법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2  </a:t>
            </a:r>
            <a:r>
              <a:rPr lang="ko-KR" altLang="en-US" dirty="0"/>
              <a:t>상속의 이점에 대한 더 구체적인 설명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0770A5-48AE-F214-91FB-3054EE6A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9713E2-E8F9-EF77-0213-C6E58AEE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1-1.</a:t>
            </a:r>
            <a:r>
              <a:rPr lang="en-US" altLang="ko-KR" dirty="0"/>
              <a:t> </a:t>
            </a:r>
            <a:r>
              <a:rPr lang="ko-KR" altLang="en-US" dirty="0"/>
              <a:t>비영구적인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312BFE-EDAF-4376-4EDF-3B8F36055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79777-D293-BB47-F977-633E9ADE75C5}"/>
              </a:ext>
            </a:extLst>
          </p:cNvPr>
          <p:cNvSpPr txBox="1"/>
          <p:nvPr/>
        </p:nvSpPr>
        <p:spPr>
          <a:xfrm>
            <a:off x="182880" y="-55484"/>
            <a:ext cx="681010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en-US" altLang="ko-KR" dirty="0"/>
              <a:t> 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사용하였을 때 해당 모듈을 영구적으로 사용 가능한가</a:t>
            </a:r>
            <a:r>
              <a:rPr lang="en-US" altLang="ko-KR" dirty="0"/>
              <a:t>?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CEAC151-CD6A-55AD-0C5B-340006CB996B}"/>
              </a:ext>
            </a:extLst>
          </p:cNvPr>
          <p:cNvGrpSpPr/>
          <p:nvPr/>
        </p:nvGrpSpPr>
        <p:grpSpPr>
          <a:xfrm>
            <a:off x="189756" y="1324666"/>
            <a:ext cx="1881051" cy="2845188"/>
            <a:chOff x="174827" y="1264272"/>
            <a:chExt cx="1881051" cy="28576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905C30-3BD7-9D0E-F4FC-C29C46D44481}"/>
                </a:ext>
              </a:extLst>
            </p:cNvPr>
            <p:cNvSpPr txBox="1"/>
            <p:nvPr/>
          </p:nvSpPr>
          <p:spPr>
            <a:xfrm>
              <a:off x="253203" y="3389556"/>
              <a:ext cx="1775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프리젠테이션 5 Medium" pitchFamily="2" charset="-127"/>
                  <a:ea typeface="프리젠테이션 5 Medium" pitchFamily="2" charset="-127"/>
                </a:rPr>
                <a:t>▲ 테스트 파일의 계층구조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31265D6-604D-34FC-9F4E-74E74B069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336990"/>
              <a:ext cx="1639151" cy="205256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46F09DA-F30A-EA26-DD1C-B56AE9C15821}"/>
                </a:ext>
              </a:extLst>
            </p:cNvPr>
            <p:cNvSpPr/>
            <p:nvPr/>
          </p:nvSpPr>
          <p:spPr>
            <a:xfrm>
              <a:off x="174827" y="1264272"/>
              <a:ext cx="1881051" cy="2857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B0BC3D-A64B-02F4-3453-B55EC4758AEA}"/>
              </a:ext>
            </a:extLst>
          </p:cNvPr>
          <p:cNvGrpSpPr/>
          <p:nvPr/>
        </p:nvGrpSpPr>
        <p:grpSpPr>
          <a:xfrm>
            <a:off x="319729" y="3010864"/>
            <a:ext cx="11426356" cy="3029810"/>
            <a:chOff x="319019" y="3156847"/>
            <a:chExt cx="11426356" cy="3029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480A37-48E7-2ED5-8011-ECF836003DE3}"/>
                </a:ext>
              </a:extLst>
            </p:cNvPr>
            <p:cNvSpPr txBox="1"/>
            <p:nvPr/>
          </p:nvSpPr>
          <p:spPr>
            <a:xfrm>
              <a:off x="7408433" y="3156847"/>
              <a:ext cx="28760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2. </a:t>
              </a:r>
              <a:r>
                <a:rPr lang="en-US" altLang="ko-KR" dirty="0" err="1">
                  <a:highlight>
                    <a:srgbClr val="00FFFF"/>
                  </a:highlight>
                  <a:latin typeface="+mj-ea"/>
                  <a:ea typeface="+mj-ea"/>
                </a:rPr>
                <a:t>sys.path.append</a:t>
              </a:r>
              <a:r>
                <a:rPr lang="en-US" altLang="ko-KR" dirty="0">
                  <a:highlight>
                    <a:srgbClr val="00FFFF"/>
                  </a:highlight>
                  <a:latin typeface="+mj-ea"/>
                  <a:ea typeface="+mj-ea"/>
                </a:rPr>
                <a:t>()</a:t>
              </a:r>
              <a:r>
                <a:rPr lang="ko-KR" altLang="en-US" dirty="0">
                  <a:latin typeface="+mj-ea"/>
                  <a:ea typeface="+mj-ea"/>
                </a:rPr>
                <a:t>사용시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11B3412-3649-27C1-54E2-702B368B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8433" y="3570167"/>
              <a:ext cx="4336942" cy="140105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7FBC7A-A1CF-B97D-FBFB-F72F1154D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729" y="5102792"/>
              <a:ext cx="11425646" cy="1046054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96455EB-DDBB-4452-D01A-84DD2EE1CF75}"/>
                </a:ext>
              </a:extLst>
            </p:cNvPr>
            <p:cNvSpPr/>
            <p:nvPr/>
          </p:nvSpPr>
          <p:spPr>
            <a:xfrm>
              <a:off x="357427" y="5296840"/>
              <a:ext cx="11387948" cy="346598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F3A58F4-DE11-766D-D758-211398E6B0E8}"/>
                </a:ext>
              </a:extLst>
            </p:cNvPr>
            <p:cNvSpPr/>
            <p:nvPr/>
          </p:nvSpPr>
          <p:spPr>
            <a:xfrm>
              <a:off x="357427" y="5643437"/>
              <a:ext cx="11387948" cy="376774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6C5304-D6E4-7CED-7477-50D399DF95DF}"/>
                </a:ext>
              </a:extLst>
            </p:cNvPr>
            <p:cNvSpPr/>
            <p:nvPr/>
          </p:nvSpPr>
          <p:spPr>
            <a:xfrm>
              <a:off x="8695110" y="5860315"/>
              <a:ext cx="2500104" cy="1919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592EEE-C5A7-B775-DB95-F14ABD16D1DA}"/>
                </a:ext>
              </a:extLst>
            </p:cNvPr>
            <p:cNvSpPr/>
            <p:nvPr/>
          </p:nvSpPr>
          <p:spPr>
            <a:xfrm>
              <a:off x="319019" y="5994757"/>
              <a:ext cx="811262" cy="1919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accent1"/>
                  </a:solidFill>
                </a:ln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66B1A44-1BA5-0510-7B2C-FC53188D159A}"/>
              </a:ext>
            </a:extLst>
          </p:cNvPr>
          <p:cNvGrpSpPr/>
          <p:nvPr/>
        </p:nvGrpSpPr>
        <p:grpSpPr>
          <a:xfrm>
            <a:off x="2612979" y="1309213"/>
            <a:ext cx="7038094" cy="2981397"/>
            <a:chOff x="3451016" y="999791"/>
            <a:chExt cx="7038094" cy="298139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13965E4-2156-B7E7-D8B3-AFF0139246D0}"/>
                </a:ext>
              </a:extLst>
            </p:cNvPr>
            <p:cNvGrpSpPr/>
            <p:nvPr/>
          </p:nvGrpSpPr>
          <p:grpSpPr>
            <a:xfrm>
              <a:off x="3455781" y="999791"/>
              <a:ext cx="7033329" cy="1864939"/>
              <a:chOff x="2244014" y="946579"/>
              <a:chExt cx="7033329" cy="186493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0985B4-E14B-0B86-BF93-2B5D3A705B1B}"/>
                  </a:ext>
                </a:extLst>
              </p:cNvPr>
              <p:cNvSpPr txBox="1"/>
              <p:nvPr/>
            </p:nvSpPr>
            <p:spPr>
              <a:xfrm>
                <a:off x="2244014" y="1161350"/>
                <a:ext cx="1208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+mj-ea"/>
                    <a:ea typeface="+mj-ea"/>
                  </a:rPr>
                  <a:t>1. </a:t>
                </a:r>
                <a:r>
                  <a:rPr lang="ko-KR" altLang="en-US" dirty="0">
                    <a:latin typeface="+mj-ea"/>
                    <a:ea typeface="+mj-ea"/>
                  </a:rPr>
                  <a:t>초기상태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C032FEA-A55C-A6A4-D8DB-678AEB0F2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014" y="1544516"/>
                <a:ext cx="2667372" cy="126700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45A27B37-FF39-00B7-24FD-4B81AF509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2880" y="1348122"/>
                <a:ext cx="5144463" cy="683644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B14F53-6E85-6207-FBB2-7CEB5E2C47F5}"/>
                  </a:ext>
                </a:extLst>
              </p:cNvPr>
              <p:cNvSpPr txBox="1"/>
              <p:nvPr/>
            </p:nvSpPr>
            <p:spPr>
              <a:xfrm>
                <a:off x="4058857" y="946579"/>
                <a:ext cx="2971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프리젠테이션 5 Medium" pitchFamily="2" charset="-127"/>
                    <a:ea typeface="프리젠테이션 5 Medium" pitchFamily="2" charset="-127"/>
                  </a:rPr>
                  <a:t>Error : test1</a:t>
                </a:r>
                <a:r>
                  <a:rPr lang="ko-KR" altLang="en-US" dirty="0">
                    <a:solidFill>
                      <a:srgbClr val="C00000"/>
                    </a:solidFill>
                    <a:latin typeface="프리젠테이션 5 Medium" pitchFamily="2" charset="-127"/>
                    <a:ea typeface="프리젠테이션 5 Medium" pitchFamily="2" charset="-127"/>
                  </a:rPr>
                  <a:t>모듈을 찾을 수 없다</a:t>
                </a:r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1237EE8-7A21-591E-CEB0-20E5E582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27834" y="3275769"/>
              <a:ext cx="2532569" cy="70541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54A441-6CEE-F528-2020-F604B00C60C3}"/>
                </a:ext>
              </a:extLst>
            </p:cNvPr>
            <p:cNvSpPr txBox="1"/>
            <p:nvPr/>
          </p:nvSpPr>
          <p:spPr>
            <a:xfrm>
              <a:off x="3451016" y="3002054"/>
              <a:ext cx="30121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프리젠테이션 5 Medium" pitchFamily="2" charset="-127"/>
                  <a:ea typeface="프리젠테이션 5 Medium" pitchFamily="2" charset="-127"/>
                </a:rPr>
                <a:t>▼</a:t>
              </a:r>
              <a:r>
                <a:rPr lang="en-US" altLang="ko-KR" sz="1600" dirty="0">
                  <a:latin typeface="프리젠테이션 5 Medium" pitchFamily="2" charset="-127"/>
                  <a:ea typeface="프리젠테이션 5 Medium" pitchFamily="2" charset="-127"/>
                </a:rPr>
                <a:t> Test1 </a:t>
              </a:r>
              <a:r>
                <a:rPr lang="ko-KR" altLang="en-US" sz="1600" dirty="0">
                  <a:latin typeface="프리젠테이션 5 Medium" pitchFamily="2" charset="-127"/>
                  <a:ea typeface="프리젠테이션 5 Medium" pitchFamily="2" charset="-127"/>
                </a:rPr>
                <a:t>모듈의 </a:t>
              </a:r>
              <a:r>
                <a:rPr lang="en-US" altLang="ko-KR" sz="1600" dirty="0" err="1">
                  <a:latin typeface="프리젠테이션 5 Medium" pitchFamily="2" charset="-127"/>
                  <a:ea typeface="프리젠테이션 5 Medium" pitchFamily="2" charset="-127"/>
                </a:rPr>
                <a:t>test_func</a:t>
              </a:r>
              <a:r>
                <a:rPr lang="en-US" altLang="ko-KR" sz="1600" dirty="0">
                  <a:latin typeface="프리젠테이션 5 Medium" pitchFamily="2" charset="-127"/>
                  <a:ea typeface="프리젠테이션 5 Medium" pitchFamily="2" charset="-127"/>
                </a:rPr>
                <a:t>() </a:t>
              </a:r>
              <a:r>
                <a:rPr lang="ko-KR" altLang="en-US" sz="1600" dirty="0">
                  <a:latin typeface="프리젠테이션 5 Medium" pitchFamily="2" charset="-127"/>
                  <a:ea typeface="프리젠테이션 5 Medium" pitchFamily="2" charset="-127"/>
                </a:rPr>
                <a:t>함수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9CD3FB-F5A2-3CE1-2D1A-D19D807553C9}"/>
              </a:ext>
            </a:extLst>
          </p:cNvPr>
          <p:cNvSpPr txBox="1"/>
          <p:nvPr/>
        </p:nvSpPr>
        <p:spPr>
          <a:xfrm>
            <a:off x="8215908" y="5924077"/>
            <a:ext cx="385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사용하고자 하는 모듈이 존재하는 디렉토리가 </a:t>
            </a:r>
            <a:r>
              <a:rPr lang="en-US" altLang="ko-KR" dirty="0" err="1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sys.path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에 추가되었다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857BF-7477-7481-2CC7-99AC41789602}"/>
              </a:ext>
            </a:extLst>
          </p:cNvPr>
          <p:cNvSpPr txBox="1"/>
          <p:nvPr/>
        </p:nvSpPr>
        <p:spPr>
          <a:xfrm>
            <a:off x="1130281" y="5902381"/>
            <a:ext cx="385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에러없이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test1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모듈의 </a:t>
            </a:r>
            <a:endParaRPr lang="en-US" altLang="ko-KR" dirty="0">
              <a:solidFill>
                <a:schemeClr val="accent1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dirty="0" err="1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test_func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()</a:t>
            </a:r>
            <a:r>
              <a:rPr lang="ko-KR" altLang="en-US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함수가 실행되었다</a:t>
            </a:r>
            <a:r>
              <a:rPr lang="en-US" altLang="ko-KR" dirty="0">
                <a:solidFill>
                  <a:schemeClr val="accent1"/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CAAEA04-640A-F25A-138F-0712F6B86E32}"/>
              </a:ext>
            </a:extLst>
          </p:cNvPr>
          <p:cNvSpPr/>
          <p:nvPr/>
        </p:nvSpPr>
        <p:spPr>
          <a:xfrm rot="5400000">
            <a:off x="7814506" y="2236956"/>
            <a:ext cx="556657" cy="718964"/>
          </a:xfrm>
          <a:prstGeom prst="rightArrow">
            <a:avLst>
              <a:gd name="adj1" fmla="val 50000"/>
              <a:gd name="adj2" fmla="val 3910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58579-E6F5-3439-5044-D0317B1CCC4E}"/>
              </a:ext>
            </a:extLst>
          </p:cNvPr>
          <p:cNvSpPr txBox="1"/>
          <p:nvPr/>
        </p:nvSpPr>
        <p:spPr>
          <a:xfrm>
            <a:off x="8138777" y="2640264"/>
            <a:ext cx="1114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해결방법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7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9713E2-E8F9-EF77-0213-C6E58AEE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1-1.</a:t>
            </a:r>
            <a:r>
              <a:rPr lang="en-US" altLang="ko-KR" dirty="0"/>
              <a:t> </a:t>
            </a:r>
            <a:r>
              <a:rPr lang="ko-KR" altLang="en-US" dirty="0"/>
              <a:t>비영구적인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312BFE-EDAF-4376-4EDF-3B8F36055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79777-D293-BB47-F977-633E9ADE75C5}"/>
              </a:ext>
            </a:extLst>
          </p:cNvPr>
          <p:cNvSpPr txBox="1"/>
          <p:nvPr/>
        </p:nvSpPr>
        <p:spPr>
          <a:xfrm>
            <a:off x="182880" y="-55484"/>
            <a:ext cx="681010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en-US" altLang="ko-KR" dirty="0"/>
              <a:t> 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사용하였을 때 해당 모듈을 영구적으로 사용 가능한가</a:t>
            </a:r>
            <a:r>
              <a:rPr lang="en-US" altLang="ko-KR" dirty="0"/>
              <a:t>?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B421024-F491-8A5E-0EE6-5E5EA55DAF87}"/>
              </a:ext>
            </a:extLst>
          </p:cNvPr>
          <p:cNvGrpSpPr/>
          <p:nvPr/>
        </p:nvGrpSpPr>
        <p:grpSpPr>
          <a:xfrm>
            <a:off x="189756" y="1324666"/>
            <a:ext cx="1881051" cy="2845188"/>
            <a:chOff x="174827" y="1264272"/>
            <a:chExt cx="1881051" cy="28576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6614DF-DED0-8793-89EC-2D48F668273D}"/>
                </a:ext>
              </a:extLst>
            </p:cNvPr>
            <p:cNvSpPr txBox="1"/>
            <p:nvPr/>
          </p:nvSpPr>
          <p:spPr>
            <a:xfrm>
              <a:off x="253203" y="3389556"/>
              <a:ext cx="17751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프리젠테이션 5 Medium" pitchFamily="2" charset="-127"/>
                  <a:ea typeface="프리젠테이션 5 Medium" pitchFamily="2" charset="-127"/>
                </a:rPr>
                <a:t>▲ 테스트 파일의 계층구조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3880593-C600-84D1-5090-AA013F95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336990"/>
              <a:ext cx="1639151" cy="2052566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0BF2B7-CD60-60D1-2C05-AF591A487FBD}"/>
                </a:ext>
              </a:extLst>
            </p:cNvPr>
            <p:cNvSpPr/>
            <p:nvPr/>
          </p:nvSpPr>
          <p:spPr>
            <a:xfrm>
              <a:off x="174827" y="1264272"/>
              <a:ext cx="1881051" cy="28576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4137A1E-D3B8-0D6E-D3B3-1AEAAC646A11}"/>
              </a:ext>
            </a:extLst>
          </p:cNvPr>
          <p:cNvGrpSpPr/>
          <p:nvPr/>
        </p:nvGrpSpPr>
        <p:grpSpPr>
          <a:xfrm>
            <a:off x="2389259" y="1106135"/>
            <a:ext cx="9207447" cy="3063719"/>
            <a:chOff x="2392370" y="1254995"/>
            <a:chExt cx="9207447" cy="30637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E9D282-C8D9-07CA-CAC2-BEDA72951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2353"/>
            <a:stretch/>
          </p:blipFill>
          <p:spPr>
            <a:xfrm>
              <a:off x="2506412" y="1753575"/>
              <a:ext cx="9093405" cy="1045238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E1A1D-6A37-EFAE-57B3-A38FD25AB370}"/>
                </a:ext>
              </a:extLst>
            </p:cNvPr>
            <p:cNvSpPr txBox="1"/>
            <p:nvPr/>
          </p:nvSpPr>
          <p:spPr>
            <a:xfrm>
              <a:off x="2392370" y="1254995"/>
              <a:ext cx="41490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3. Test3.py</a:t>
              </a:r>
              <a:r>
                <a:rPr lang="ko-KR" altLang="en-US" dirty="0">
                  <a:latin typeface="+mj-ea"/>
                  <a:ea typeface="+mj-ea"/>
                </a:rPr>
                <a:t>에서 실행 </a:t>
              </a:r>
              <a:r>
                <a:rPr lang="en-US" altLang="ko-KR" dirty="0">
                  <a:latin typeface="+mj-ea"/>
                  <a:ea typeface="+mj-ea"/>
                </a:rPr>
                <a:t>(</a:t>
              </a:r>
              <a:r>
                <a:rPr lang="ko-KR" altLang="en-US" dirty="0">
                  <a:latin typeface="+mj-ea"/>
                  <a:ea typeface="+mj-ea"/>
                </a:rPr>
                <a:t>다른 디렉토리에서 실행</a:t>
              </a:r>
              <a:r>
                <a:rPr lang="en-US" altLang="ko-KR" dirty="0">
                  <a:latin typeface="+mj-ea"/>
                  <a:ea typeface="+mj-ea"/>
                </a:rPr>
                <a:t>)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96B2A6-7E3E-A707-CD5F-EB02AF70FC00}"/>
                </a:ext>
              </a:extLst>
            </p:cNvPr>
            <p:cNvSpPr txBox="1"/>
            <p:nvPr/>
          </p:nvSpPr>
          <p:spPr>
            <a:xfrm>
              <a:off x="2392370" y="3033505"/>
              <a:ext cx="54192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4. test1-1.py</a:t>
              </a:r>
              <a:r>
                <a:rPr lang="ko-KR" altLang="en-US" dirty="0">
                  <a:latin typeface="+mj-ea"/>
                  <a:ea typeface="+mj-ea"/>
                </a:rPr>
                <a:t>에서 실행 </a:t>
              </a:r>
              <a:r>
                <a:rPr lang="en-US" altLang="ko-KR" dirty="0">
                  <a:latin typeface="+mj-ea"/>
                  <a:ea typeface="+mj-ea"/>
                </a:rPr>
                <a:t>(</a:t>
              </a:r>
              <a:r>
                <a:rPr lang="ko-KR" altLang="en-US" dirty="0">
                  <a:latin typeface="+mj-ea"/>
                  <a:ea typeface="+mj-ea"/>
                </a:rPr>
                <a:t>같은 디렉토리의 다른 파일에서 사용</a:t>
              </a:r>
              <a:r>
                <a:rPr lang="en-US" altLang="ko-KR" dirty="0">
                  <a:latin typeface="+mj-ea"/>
                  <a:ea typeface="+mj-ea"/>
                </a:rPr>
                <a:t>)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47A3596-CC1C-CEA0-D2D0-6E07CF451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14"/>
            <a:stretch/>
          </p:blipFill>
          <p:spPr>
            <a:xfrm>
              <a:off x="2506412" y="3496256"/>
              <a:ext cx="9093405" cy="822458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661860-3D84-B401-DE37-D20A4D80A1EE}"/>
              </a:ext>
            </a:extLst>
          </p:cNvPr>
          <p:cNvSpPr txBox="1"/>
          <p:nvPr/>
        </p:nvSpPr>
        <p:spPr>
          <a:xfrm>
            <a:off x="1359625" y="4438325"/>
            <a:ext cx="947274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effectLst/>
                <a:latin typeface="+mn-ea"/>
              </a:rPr>
              <a:t>⇒ 결론적으로</a:t>
            </a:r>
            <a:r>
              <a:rPr lang="en-US" altLang="ko-KR" sz="2400" b="1" dirty="0">
                <a:effectLst/>
                <a:latin typeface="+mn-ea"/>
              </a:rPr>
              <a:t>, </a:t>
            </a:r>
            <a:r>
              <a:rPr lang="ko-KR" altLang="en-US" sz="2400" b="1" dirty="0">
                <a:effectLst/>
                <a:latin typeface="+mn-ea"/>
              </a:rPr>
              <a:t>해당 </a:t>
            </a:r>
            <a:r>
              <a:rPr lang="ko-KR" altLang="en-US" sz="2400" b="1" dirty="0">
                <a:latin typeface="+mn-ea"/>
              </a:rPr>
              <a:t>모듈 혹은 터미널</a:t>
            </a:r>
            <a:r>
              <a:rPr lang="ko-KR" altLang="en-US" sz="2400" b="1" dirty="0">
                <a:effectLst/>
                <a:latin typeface="+mn-ea"/>
              </a:rPr>
              <a:t>에서만 적용됨</a:t>
            </a:r>
            <a:endParaRPr lang="en-US" altLang="ko-KR" sz="2400" b="1" dirty="0">
              <a:effectLst/>
              <a:latin typeface="+mn-ea"/>
            </a:endParaRPr>
          </a:p>
          <a:p>
            <a:pPr algn="ctr"/>
            <a:r>
              <a:rPr lang="ko-KR" altLang="en-US" sz="2400" b="1" dirty="0">
                <a:latin typeface="+mn-ea"/>
              </a:rPr>
              <a:t>즉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en-US" altLang="ko-KR" sz="2400" b="1" dirty="0" err="1">
                <a:latin typeface="+mn-ea"/>
              </a:rPr>
              <a:t>sys.path.append</a:t>
            </a:r>
            <a:r>
              <a:rPr lang="en-US" altLang="ko-KR" sz="2400" b="1" dirty="0">
                <a:latin typeface="+mn-ea"/>
              </a:rPr>
              <a:t>()</a:t>
            </a:r>
            <a:r>
              <a:rPr lang="ko-KR" altLang="en-US" sz="2400" b="1" dirty="0">
                <a:latin typeface="+mn-ea"/>
              </a:rPr>
              <a:t>로 원하는 경로의 </a:t>
            </a:r>
            <a:r>
              <a:rPr lang="ko-KR" altLang="en-US" sz="2400" b="1" dirty="0" err="1">
                <a:latin typeface="+mn-ea"/>
              </a:rPr>
              <a:t>디렉터리을</a:t>
            </a:r>
            <a:r>
              <a:rPr lang="ko-KR" altLang="en-US" sz="2400" b="1" dirty="0">
                <a:latin typeface="+mn-ea"/>
              </a:rPr>
              <a:t> 넣어주었다 해도</a:t>
            </a:r>
            <a:r>
              <a:rPr lang="en-US" altLang="ko-KR" sz="2400" b="1" dirty="0">
                <a:latin typeface="+mn-ea"/>
              </a:rPr>
              <a:t>, </a:t>
            </a:r>
          </a:p>
          <a:p>
            <a:pPr algn="ctr"/>
            <a:r>
              <a:rPr lang="ko-KR" altLang="en-US" sz="2400" b="1" dirty="0">
                <a:latin typeface="+mn-ea"/>
              </a:rPr>
              <a:t>이후에 다른 파일에서는 상대경로를 찾는 등의 일련의 </a:t>
            </a:r>
            <a:r>
              <a:rPr lang="ko-KR" altLang="en-US" sz="2400" b="1" dirty="0" err="1">
                <a:latin typeface="+mn-ea"/>
              </a:rPr>
              <a:t>과정없이</a:t>
            </a:r>
            <a:r>
              <a:rPr lang="ko-KR" altLang="en-US" sz="2400" b="1" dirty="0">
                <a:latin typeface="+mn-ea"/>
              </a:rPr>
              <a:t>  바로 </a:t>
            </a:r>
            <a:r>
              <a:rPr lang="en-US" altLang="ko-KR" sz="2400" b="1" dirty="0">
                <a:latin typeface="+mn-ea"/>
              </a:rPr>
              <a:t>import </a:t>
            </a:r>
            <a:r>
              <a:rPr lang="ko-KR" altLang="en-US" sz="2400" b="1" dirty="0">
                <a:latin typeface="+mn-ea"/>
              </a:rPr>
              <a:t>해줄 수 없음</a:t>
            </a:r>
            <a:r>
              <a:rPr lang="en-US" altLang="ko-KR" sz="2400" b="1" dirty="0">
                <a:latin typeface="+mn-ea"/>
              </a:rPr>
              <a:t>.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AAC80A-323F-1658-2E72-78081F29C9F4}"/>
              </a:ext>
            </a:extLst>
          </p:cNvPr>
          <p:cNvSpPr txBox="1"/>
          <p:nvPr/>
        </p:nvSpPr>
        <p:spPr>
          <a:xfrm>
            <a:off x="1359624" y="5877899"/>
            <a:ext cx="9472749" cy="646331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+) </a:t>
            </a:r>
            <a:r>
              <a:rPr lang="en-US" altLang="ko-KR" b="1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sys.path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는 리스트형 변수 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, append()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로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값을 추가해주었듯 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pop()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으로 마지막 인자 제거도 가능</a:t>
            </a: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AA6A5-7CB9-9ECE-7AB9-7D1C2A5195BE}"/>
              </a:ext>
            </a:extLst>
          </p:cNvPr>
          <p:cNvSpPr txBox="1"/>
          <p:nvPr/>
        </p:nvSpPr>
        <p:spPr>
          <a:xfrm>
            <a:off x="5730164" y="2089119"/>
            <a:ext cx="2971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Error : test1</a:t>
            </a:r>
            <a:r>
              <a:rPr lang="ko-KR" altLang="en-US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모듈을 찾을 수 없다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30BCC-2D49-032E-0F65-550586A4C0F1}"/>
              </a:ext>
            </a:extLst>
          </p:cNvPr>
          <p:cNvSpPr txBox="1"/>
          <p:nvPr/>
        </p:nvSpPr>
        <p:spPr>
          <a:xfrm>
            <a:off x="5730164" y="3768155"/>
            <a:ext cx="2971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Error : test1</a:t>
            </a:r>
            <a:r>
              <a:rPr lang="ko-KR" altLang="en-US" dirty="0">
                <a:solidFill>
                  <a:srgbClr val="C00000"/>
                </a:solidFill>
                <a:latin typeface="프리젠테이션 5 Medium" pitchFamily="2" charset="-127"/>
                <a:ea typeface="프리젠테이션 5 Medium" pitchFamily="2" charset="-127"/>
              </a:rPr>
              <a:t>모듈을 찾을 수 없다</a:t>
            </a:r>
          </a:p>
        </p:txBody>
      </p:sp>
    </p:spTree>
    <p:extLst>
      <p:ext uri="{BB962C8B-B14F-4D97-AF65-F5344CB8AC3E}">
        <p14:creationId xmlns:p14="http://schemas.microsoft.com/office/powerpoint/2010/main" val="39034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8C0A-3DB1-487A-97F0-218BB7E3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1-2. </a:t>
            </a:r>
            <a:r>
              <a:rPr lang="ko-KR" altLang="en-US" dirty="0"/>
              <a:t>영구적인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130741-F9EA-B5C7-42DB-BE5B8F43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7F6AB-B990-07D3-8D9F-8A3181A56653}"/>
              </a:ext>
            </a:extLst>
          </p:cNvPr>
          <p:cNvSpPr txBox="1"/>
          <p:nvPr/>
        </p:nvSpPr>
        <p:spPr>
          <a:xfrm>
            <a:off x="182880" y="-55484"/>
            <a:ext cx="681010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en-US" altLang="ko-KR" dirty="0"/>
              <a:t> 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사용하였을 때 해당 모듈을 영구적으로 사용 가능한가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F4825-6D78-B07C-FB73-DE5158CF7E3D}"/>
              </a:ext>
            </a:extLst>
          </p:cNvPr>
          <p:cNvSpPr txBox="1"/>
          <p:nvPr/>
        </p:nvSpPr>
        <p:spPr>
          <a:xfrm>
            <a:off x="182880" y="1228530"/>
            <a:ext cx="512934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effectLst/>
              </a:rPr>
              <a:t>⇒ </a:t>
            </a:r>
            <a:r>
              <a:rPr lang="ko-KR" altLang="en-US" sz="2400" b="1" dirty="0">
                <a:effectLst/>
                <a:latin typeface="+mn-ea"/>
              </a:rPr>
              <a:t>환경변수 </a:t>
            </a:r>
            <a:r>
              <a:rPr lang="en-US" altLang="ko-KR" sz="2400" b="1" dirty="0">
                <a:effectLst/>
                <a:latin typeface="+mn-ea"/>
              </a:rPr>
              <a:t>(</a:t>
            </a:r>
            <a:r>
              <a:rPr lang="ko-KR" altLang="en-US" sz="2400" b="1" dirty="0">
                <a:effectLst/>
                <a:latin typeface="+mn-ea"/>
              </a:rPr>
              <a:t>시스템변수</a:t>
            </a:r>
            <a:r>
              <a:rPr lang="en-US" altLang="ko-KR" sz="2400" b="1" dirty="0">
                <a:effectLst/>
                <a:latin typeface="+mn-ea"/>
              </a:rPr>
              <a:t>)</a:t>
            </a:r>
            <a:r>
              <a:rPr lang="ko-KR" altLang="en-US" sz="2400" b="1" dirty="0">
                <a:effectLst/>
                <a:latin typeface="+mn-ea"/>
              </a:rPr>
              <a:t>를 설정해주면 된다</a:t>
            </a:r>
            <a:r>
              <a:rPr lang="en-US" altLang="ko-KR" sz="2400" b="1" dirty="0">
                <a:effectLst/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DA0E8-277B-7EE3-E6A7-B3D5AAB482B3}"/>
              </a:ext>
            </a:extLst>
          </p:cNvPr>
          <p:cNvSpPr txBox="1"/>
          <p:nvPr/>
        </p:nvSpPr>
        <p:spPr>
          <a:xfrm>
            <a:off x="574765" y="2085561"/>
            <a:ext cx="280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방법</a:t>
            </a:r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컴퓨터 속성에서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C0BAB-DA2C-F046-F5E2-60E81007A8EB}"/>
              </a:ext>
            </a:extLst>
          </p:cNvPr>
          <p:cNvSpPr txBox="1"/>
          <p:nvPr/>
        </p:nvSpPr>
        <p:spPr>
          <a:xfrm>
            <a:off x="574764" y="2480718"/>
            <a:ext cx="5355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내 컴퓨터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속성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고급 시스템 설정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고급 </a:t>
            </a:r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환경변수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시스템 변수 </a:t>
            </a:r>
            <a:r>
              <a:rPr lang="ko-KR" altLang="en-US" dirty="0" err="1">
                <a:latin typeface="+mn-ea"/>
              </a:rPr>
              <a:t>새로만들기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편집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&gt; </a:t>
            </a:r>
            <a:r>
              <a:rPr lang="ko-KR" altLang="en-US" dirty="0">
                <a:latin typeface="+mn-ea"/>
              </a:rPr>
              <a:t>변수 </a:t>
            </a:r>
            <a:r>
              <a:rPr lang="en-US" altLang="ko-KR" dirty="0">
                <a:latin typeface="+mn-ea"/>
              </a:rPr>
              <a:t>PYTHONPATH</a:t>
            </a:r>
            <a:r>
              <a:rPr lang="ko-KR" altLang="en-US" dirty="0">
                <a:latin typeface="+mn-ea"/>
              </a:rPr>
              <a:t>에 자신이 원하는 경로 추가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76C5F7-255E-F07A-23A3-4F05B3978746}"/>
              </a:ext>
            </a:extLst>
          </p:cNvPr>
          <p:cNvGrpSpPr/>
          <p:nvPr/>
        </p:nvGrpSpPr>
        <p:grpSpPr>
          <a:xfrm>
            <a:off x="6331135" y="2270227"/>
            <a:ext cx="4067743" cy="1829055"/>
            <a:chOff x="182880" y="3509748"/>
            <a:chExt cx="4067743" cy="182905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1AC0A62-6BFA-F51C-9274-B36C2F12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3509748"/>
              <a:ext cx="4067743" cy="182905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FB1A4D-9514-D763-3C1A-DD0934E5D1E2}"/>
                </a:ext>
              </a:extLst>
            </p:cNvPr>
            <p:cNvSpPr/>
            <p:nvPr/>
          </p:nvSpPr>
          <p:spPr>
            <a:xfrm>
              <a:off x="320290" y="4424275"/>
              <a:ext cx="3389562" cy="167641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/>
                  </a:solidFill>
                </a:ln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775C1D-11D9-40D3-FE9B-3FBD6453277E}"/>
              </a:ext>
            </a:extLst>
          </p:cNvPr>
          <p:cNvSpPr txBox="1"/>
          <p:nvPr/>
        </p:nvSpPr>
        <p:spPr>
          <a:xfrm>
            <a:off x="574764" y="3359811"/>
            <a:ext cx="4293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+mn-ea"/>
              </a:rPr>
              <a:t>시스템변수의 </a:t>
            </a:r>
            <a: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  <a:t>PYTHONPATH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에 경로를 추가하면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자동으로 </a:t>
            </a:r>
            <a:r>
              <a:rPr lang="en-US" altLang="ko-KR" dirty="0" err="1">
                <a:solidFill>
                  <a:schemeClr val="accent1"/>
                </a:solidFill>
                <a:latin typeface="+mj-ea"/>
                <a:ea typeface="+mj-ea"/>
              </a:rPr>
              <a:t>sys.path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에 해당 경로가 </a:t>
            </a:r>
            <a:r>
              <a:rPr lang="ko-KR" altLang="en-US" dirty="0" err="1">
                <a:solidFill>
                  <a:schemeClr val="accent1"/>
                </a:solidFill>
                <a:latin typeface="+mj-ea"/>
                <a:ea typeface="+mj-ea"/>
              </a:rPr>
              <a:t>들어감</a:t>
            </a:r>
            <a:endParaRPr lang="ko-KR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F7351E-CA24-FD10-0098-B35B31F4B158}"/>
              </a:ext>
            </a:extLst>
          </p:cNvPr>
          <p:cNvCxnSpPr/>
          <p:nvPr/>
        </p:nvCxnSpPr>
        <p:spPr>
          <a:xfrm>
            <a:off x="1245325" y="3347555"/>
            <a:ext cx="3518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4E235CF-C5B9-61A9-47DD-AB79ECEFC66B}"/>
              </a:ext>
            </a:extLst>
          </p:cNvPr>
          <p:cNvGrpSpPr/>
          <p:nvPr/>
        </p:nvGrpSpPr>
        <p:grpSpPr>
          <a:xfrm>
            <a:off x="531224" y="4808985"/>
            <a:ext cx="11129551" cy="1308044"/>
            <a:chOff x="444139" y="5207840"/>
            <a:chExt cx="11129551" cy="130804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35F80E0-7F31-2495-C5F9-A0AD488BF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139" y="5207840"/>
              <a:ext cx="11129551" cy="600725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482BD7-8270-3D87-228B-44A743DE54C2}"/>
                </a:ext>
              </a:extLst>
            </p:cNvPr>
            <p:cNvSpPr/>
            <p:nvPr/>
          </p:nvSpPr>
          <p:spPr>
            <a:xfrm>
              <a:off x="574764" y="5424382"/>
              <a:ext cx="4084322" cy="140396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/>
                  </a:solidFill>
                </a:ln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B9D6C7-EE5A-5F47-51C5-45EE14F0AC6F}"/>
                </a:ext>
              </a:extLst>
            </p:cNvPr>
            <p:cNvSpPr txBox="1"/>
            <p:nvPr/>
          </p:nvSpPr>
          <p:spPr>
            <a:xfrm>
              <a:off x="444139" y="5869553"/>
              <a:ext cx="61961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accent1"/>
                  </a:solidFill>
                  <a:latin typeface="+mn-ea"/>
                </a:rPr>
                <a:t>파이썬 쉘에서 </a:t>
              </a:r>
              <a:r>
                <a:rPr lang="en-US" altLang="ko-KR" dirty="0" err="1">
                  <a:solidFill>
                    <a:schemeClr val="accent1"/>
                  </a:solidFill>
                  <a:latin typeface="+mj-ea"/>
                  <a:ea typeface="+mj-ea"/>
                </a:rPr>
                <a:t>sys.path</a:t>
              </a:r>
              <a:r>
                <a:rPr lang="ko-KR" altLang="en-US" dirty="0">
                  <a:solidFill>
                    <a:schemeClr val="accent1"/>
                  </a:solidFill>
                  <a:latin typeface="+mj-ea"/>
                  <a:ea typeface="+mj-ea"/>
                </a:rPr>
                <a:t>명령어</a:t>
              </a:r>
              <a:r>
                <a:rPr lang="ko-KR" altLang="en-US" dirty="0">
                  <a:solidFill>
                    <a:schemeClr val="accent1"/>
                  </a:solidFill>
                  <a:latin typeface="+mn-ea"/>
                </a:rPr>
                <a:t>를 입력해보면</a:t>
              </a:r>
              <a:endParaRPr lang="en-US" altLang="ko-KR" dirty="0">
                <a:solidFill>
                  <a:schemeClr val="accent1"/>
                </a:solidFill>
                <a:latin typeface="+mn-ea"/>
              </a:endParaRPr>
            </a:p>
            <a:p>
              <a:r>
                <a:rPr lang="ko-KR" altLang="en-US" dirty="0">
                  <a:solidFill>
                    <a:schemeClr val="accent1"/>
                  </a:solidFill>
                  <a:latin typeface="+mn-ea"/>
                </a:rPr>
                <a:t>원하는 경로가 들어가 있는 것을 확인할 수 있다</a:t>
              </a:r>
              <a:r>
                <a:rPr lang="en-US" altLang="ko-KR" dirty="0">
                  <a:solidFill>
                    <a:schemeClr val="accent1"/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39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E8C0A-3DB1-487A-97F0-218BB7E3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1-2. </a:t>
            </a:r>
            <a:r>
              <a:rPr lang="ko-KR" altLang="en-US" dirty="0"/>
              <a:t>영구적인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130741-F9EA-B5C7-42DB-BE5B8F43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7F6AB-B990-07D3-8D9F-8A3181A56653}"/>
              </a:ext>
            </a:extLst>
          </p:cNvPr>
          <p:cNvSpPr txBox="1"/>
          <p:nvPr/>
        </p:nvSpPr>
        <p:spPr>
          <a:xfrm>
            <a:off x="182880" y="-55484"/>
            <a:ext cx="6810103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en-US" altLang="ko-KR" dirty="0"/>
              <a:t> 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사용하였을 때 해당 모듈을 영구적으로 사용 가능한가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F4825-6D78-B07C-FB73-DE5158CF7E3D}"/>
              </a:ext>
            </a:extLst>
          </p:cNvPr>
          <p:cNvSpPr txBox="1"/>
          <p:nvPr/>
        </p:nvSpPr>
        <p:spPr>
          <a:xfrm>
            <a:off x="182880" y="1228530"/>
            <a:ext cx="512934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effectLst/>
              </a:rPr>
              <a:t>⇒ </a:t>
            </a:r>
            <a:r>
              <a:rPr lang="ko-KR" altLang="en-US" sz="2400" b="1" dirty="0">
                <a:effectLst/>
                <a:latin typeface="+mn-ea"/>
              </a:rPr>
              <a:t>환경변수 </a:t>
            </a:r>
            <a:r>
              <a:rPr lang="en-US" altLang="ko-KR" sz="2400" b="1" dirty="0">
                <a:effectLst/>
                <a:latin typeface="+mn-ea"/>
              </a:rPr>
              <a:t>(</a:t>
            </a:r>
            <a:r>
              <a:rPr lang="ko-KR" altLang="en-US" sz="2400" b="1" dirty="0">
                <a:effectLst/>
                <a:latin typeface="+mn-ea"/>
              </a:rPr>
              <a:t>시스템변수</a:t>
            </a:r>
            <a:r>
              <a:rPr lang="en-US" altLang="ko-KR" sz="2400" b="1" dirty="0">
                <a:effectLst/>
                <a:latin typeface="+mn-ea"/>
              </a:rPr>
              <a:t>)</a:t>
            </a:r>
            <a:r>
              <a:rPr lang="ko-KR" altLang="en-US" sz="2400" b="1" dirty="0">
                <a:effectLst/>
                <a:latin typeface="+mn-ea"/>
              </a:rPr>
              <a:t>를 설정해주면 된다</a:t>
            </a:r>
            <a:r>
              <a:rPr lang="en-US" altLang="ko-KR" sz="2400" b="1" dirty="0">
                <a:effectLst/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EC606-2364-1311-D49D-863E627625A4}"/>
              </a:ext>
            </a:extLst>
          </p:cNvPr>
          <p:cNvSpPr txBox="1"/>
          <p:nvPr/>
        </p:nvSpPr>
        <p:spPr>
          <a:xfrm>
            <a:off x="357051" y="2053398"/>
            <a:ext cx="280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방법</a:t>
            </a: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터미널 명령어로 설정하기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D140C6-92BD-D9BB-32F5-D07664360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82"/>
          <a:stretch/>
        </p:blipFill>
        <p:spPr>
          <a:xfrm>
            <a:off x="381808" y="2466871"/>
            <a:ext cx="4715924" cy="32289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FADE2CA-9B55-F8D5-47FE-ACDD7750C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41" y="4391129"/>
            <a:ext cx="2248888" cy="2138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884652-EC89-EACE-45EB-74237B818040}"/>
              </a:ext>
            </a:extLst>
          </p:cNvPr>
          <p:cNvSpPr txBox="1"/>
          <p:nvPr/>
        </p:nvSpPr>
        <p:spPr>
          <a:xfrm>
            <a:off x="5562600" y="2238064"/>
            <a:ext cx="6098178" cy="382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터미널 명령어 종류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S</a:t>
            </a:r>
            <a:r>
              <a:rPr lang="ko-KR" altLang="en-US" dirty="0" err="1">
                <a:latin typeface="+mj-ea"/>
                <a:ea typeface="+mj-ea"/>
              </a:rPr>
              <a:t>et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시스템변수 설정 </a:t>
            </a:r>
            <a:r>
              <a:rPr lang="en-US" altLang="ko-KR" dirty="0"/>
              <a:t>(</a:t>
            </a:r>
            <a:r>
              <a:rPr lang="ko-KR" altLang="en-US" dirty="0"/>
              <a:t>일시적으로 현재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세션에서만 적용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S</a:t>
            </a:r>
            <a:r>
              <a:rPr lang="ko-KR" altLang="en-US" dirty="0" err="1">
                <a:latin typeface="+mj-ea"/>
                <a:ea typeface="+mj-ea"/>
              </a:rPr>
              <a:t>etx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/>
              <a:t>: (</a:t>
            </a:r>
            <a:r>
              <a:rPr lang="ko-KR" altLang="en-US" dirty="0"/>
              <a:t>관리자 권한 필요</a:t>
            </a:r>
            <a:r>
              <a:rPr lang="en-US" altLang="ko-KR" dirty="0"/>
              <a:t>)</a:t>
            </a:r>
            <a:r>
              <a:rPr lang="ko-KR" altLang="en-US" dirty="0"/>
              <a:t> 시스템변수 설정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CMD </a:t>
            </a:r>
            <a:r>
              <a:rPr lang="ko-KR" altLang="en-US" dirty="0"/>
              <a:t>세션에 적용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%VARIABLE_NAME% </a:t>
            </a:r>
            <a:r>
              <a:rPr lang="en-US" altLang="ko-KR" dirty="0"/>
              <a:t>: </a:t>
            </a:r>
            <a:r>
              <a:rPr lang="ko-KR" altLang="en-US" dirty="0"/>
              <a:t>현재 세션의 변수 혹은 환경변수 값을 가져옴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Echo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환경변수에 있는 경로를 보여줌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/m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시스템 환경변수 설정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/m </a:t>
            </a:r>
            <a:r>
              <a:rPr lang="ko-KR" altLang="en-US" dirty="0">
                <a:latin typeface="+mj-ea"/>
                <a:ea typeface="+mj-ea"/>
              </a:rPr>
              <a:t>옵션 없을 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사용자 환경 변수를 설정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+)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경로가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 이상일 시</a:t>
            </a:r>
            <a:r>
              <a:rPr lang="en-US" altLang="ko-KR" dirty="0">
                <a:latin typeface="+mn-ea"/>
              </a:rPr>
              <a:t> ‘;’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구분함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E0787-B8EF-1AC7-7BAE-310FAC4876F7}"/>
              </a:ext>
            </a:extLst>
          </p:cNvPr>
          <p:cNvSpPr/>
          <p:nvPr/>
        </p:nvSpPr>
        <p:spPr>
          <a:xfrm>
            <a:off x="1361317" y="4050606"/>
            <a:ext cx="3566120" cy="146715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44C75-AD66-5038-CC00-1F7565E420F0}"/>
              </a:ext>
            </a:extLst>
          </p:cNvPr>
          <p:cNvSpPr/>
          <p:nvPr/>
        </p:nvSpPr>
        <p:spPr>
          <a:xfrm>
            <a:off x="1267079" y="2753264"/>
            <a:ext cx="1123696" cy="161387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8544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574B9-234F-6C27-35B5-325D79AF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2  </a:t>
            </a:r>
            <a:r>
              <a:rPr lang="ko-KR" altLang="en-US" dirty="0"/>
              <a:t>상속의 이점에 대한 더 구체적인 설명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600C47-5578-836A-2167-35C987B48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EDEB15-BEDC-528E-1B10-A39ABB58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82" y="1668546"/>
            <a:ext cx="1824394" cy="2132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5B421A-58CD-CA99-18C0-250C67FB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51" y="1668546"/>
            <a:ext cx="4218480" cy="466046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67573D7-C6DB-C37C-6816-42752252328D}"/>
              </a:ext>
            </a:extLst>
          </p:cNvPr>
          <p:cNvGrpSpPr/>
          <p:nvPr/>
        </p:nvGrpSpPr>
        <p:grpSpPr>
          <a:xfrm>
            <a:off x="683076" y="1511691"/>
            <a:ext cx="4045678" cy="2078557"/>
            <a:chOff x="386985" y="1285268"/>
            <a:chExt cx="4045678" cy="20785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8222AB-7ABF-9EF3-BE72-7D56B42DD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38"/>
            <a:stretch/>
          </p:blipFill>
          <p:spPr>
            <a:xfrm>
              <a:off x="386985" y="1285268"/>
              <a:ext cx="2774226" cy="207855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04E94A0-1A89-EE9E-E6EE-52BF7DB90B32}"/>
                </a:ext>
              </a:extLst>
            </p:cNvPr>
            <p:cNvSpPr/>
            <p:nvPr/>
          </p:nvSpPr>
          <p:spPr>
            <a:xfrm>
              <a:off x="1052502" y="2515642"/>
              <a:ext cx="1443192" cy="427853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8423C3-B7D8-C18F-B23C-F3F9D9623080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495694" y="2729568"/>
              <a:ext cx="1936969" cy="1"/>
            </a:xfrm>
            <a:prstGeom prst="straightConnector1">
              <a:avLst/>
            </a:prstGeom>
            <a:ln w="5397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9C477F-E049-073F-F937-39E25051AA45}"/>
              </a:ext>
            </a:extLst>
          </p:cNvPr>
          <p:cNvSpPr txBox="1"/>
          <p:nvPr/>
        </p:nvSpPr>
        <p:spPr>
          <a:xfrm>
            <a:off x="858895" y="3686207"/>
            <a:ext cx="4924685" cy="1149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1.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구조를 체계적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으로 조직할 수 있음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상위 클래스에서 변경이 발생하면 이를 상속받은 모든 하위 클래스에 자동으로 반영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되기 때문에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유지보수에 용이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05FCD-CFD6-3055-D74F-AF7513D7BCE7}"/>
              </a:ext>
            </a:extLst>
          </p:cNvPr>
          <p:cNvSpPr txBox="1"/>
          <p:nvPr/>
        </p:nvSpPr>
        <p:spPr>
          <a:xfrm>
            <a:off x="9899176" y="1299214"/>
            <a:ext cx="12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atin typeface="+mj-ea"/>
                <a:ea typeface="+mj-ea"/>
              </a:rPr>
              <a:t>예제 코드</a:t>
            </a:r>
          </a:p>
        </p:txBody>
      </p:sp>
    </p:spTree>
    <p:extLst>
      <p:ext uri="{BB962C8B-B14F-4D97-AF65-F5344CB8AC3E}">
        <p14:creationId xmlns:p14="http://schemas.microsoft.com/office/powerpoint/2010/main" val="368103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F7B86-10A8-DA15-44A7-64F7FAB5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질문</a:t>
            </a:r>
            <a:r>
              <a:rPr lang="en-US" altLang="ko-KR" dirty="0">
                <a:latin typeface="+mj-ea"/>
                <a:ea typeface="+mj-ea"/>
              </a:rPr>
              <a:t>2  </a:t>
            </a:r>
            <a:r>
              <a:rPr lang="ko-KR" altLang="en-US" dirty="0"/>
              <a:t>상속의 이점에 대한 더 구체적인 설명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BC24CC-0DFE-429D-5C00-7312F408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D7C99-F34B-0760-7CB6-09EC502E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2026872"/>
            <a:ext cx="3360196" cy="4301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B06EC-46B3-EB55-5D97-DF3C10A952E2}"/>
              </a:ext>
            </a:extLst>
          </p:cNvPr>
          <p:cNvSpPr txBox="1"/>
          <p:nvPr/>
        </p:nvSpPr>
        <p:spPr>
          <a:xfrm>
            <a:off x="616744" y="1008198"/>
            <a:ext cx="9398119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상위 클래스에서 변경이 발생하면 이를 상속받은 모든 하위 클래스에 자동으로 반영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되기 때문에 </a:t>
            </a:r>
            <a:r>
              <a:rPr lang="ko-KR" altLang="en-US" dirty="0">
                <a:solidFill>
                  <a:schemeClr val="accent1"/>
                </a:solidFill>
                <a:latin typeface="+mj-ea"/>
                <a:ea typeface="+mj-ea"/>
              </a:rPr>
              <a:t>유지보수에 용이</a:t>
            </a:r>
            <a:endParaRPr lang="en-US" altLang="ko-KR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71482-86BD-130E-0A71-CA5A5E56471E}"/>
              </a:ext>
            </a:extLst>
          </p:cNvPr>
          <p:cNvSpPr txBox="1"/>
          <p:nvPr/>
        </p:nvSpPr>
        <p:spPr>
          <a:xfrm>
            <a:off x="307501" y="1617370"/>
            <a:ext cx="12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latin typeface="+mj-ea"/>
                <a:ea typeface="+mj-ea"/>
              </a:rPr>
              <a:t>예제 코드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CB349E-E87F-177D-7FFF-B288665F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44" y="3415398"/>
            <a:ext cx="4377232" cy="1402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7398A2-DF66-94DF-FA0B-B5CCBDF61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02"/>
          <a:stretch/>
        </p:blipFill>
        <p:spPr>
          <a:xfrm>
            <a:off x="4109544" y="4911468"/>
            <a:ext cx="3034206" cy="1416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62342-1AE2-69A4-5B3D-311D45DCDEA3}"/>
              </a:ext>
            </a:extLst>
          </p:cNvPr>
          <p:cNvSpPr txBox="1"/>
          <p:nvPr/>
        </p:nvSpPr>
        <p:spPr>
          <a:xfrm>
            <a:off x="4109544" y="2026872"/>
            <a:ext cx="7291881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1"/>
                </a:solidFill>
                <a:latin typeface="+mn-ea"/>
              </a:rPr>
              <a:t>예를 들어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, `Car`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클래스에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단 기어 변경 달리기 기능을 추가하고 싶다면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, `SUV`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나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`Sedan`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클래스 등을 각각 수정할 필요 없이 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`Car`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클래스만 수정하면 됨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chemeClr val="accent1"/>
                </a:solidFill>
                <a:latin typeface="+mn-ea"/>
              </a:rPr>
              <a:t>이를 통해 모든 자식 클래스들이 자동으로 해당 기능을 상속받아 사용할 수 있게 되어 유지보수에 용이</a:t>
            </a:r>
            <a:endParaRPr lang="en-US" altLang="ko-KR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5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5B7F5-B507-BCFE-746D-7FBD7C3D0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575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Yoon 윤고딕 520_TT</vt:lpstr>
      <vt:lpstr>맑은 고딕</vt:lpstr>
      <vt:lpstr>프리젠테이션 4 Regular</vt:lpstr>
      <vt:lpstr>프리젠테이션 5 Medium</vt:lpstr>
      <vt:lpstr>프리젠테이션 7 Bold</vt:lpstr>
      <vt:lpstr>Arial</vt:lpstr>
      <vt:lpstr>1_Office 테마</vt:lpstr>
      <vt:lpstr>2024 신입생 세미나 (추가 발표) : 환경변수 설정 / 상속의 이점</vt:lpstr>
      <vt:lpstr>PowerPoint 프레젠테이션</vt:lpstr>
      <vt:lpstr>1-1. 비영구적인 방법</vt:lpstr>
      <vt:lpstr>1-1. 비영구적인 방법</vt:lpstr>
      <vt:lpstr>1-2. 영구적인 방법</vt:lpstr>
      <vt:lpstr>1-2. 영구적인 방법</vt:lpstr>
      <vt:lpstr>질문2  상속의 이점에 대한 더 구체적인 설명</vt:lpstr>
      <vt:lpstr>질문2  상속의 이점에 대한 더 구체적인 설명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12</cp:revision>
  <dcterms:created xsi:type="dcterms:W3CDTF">2022-01-06T01:09:02Z</dcterms:created>
  <dcterms:modified xsi:type="dcterms:W3CDTF">2024-06-27T11:28:14Z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