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71" r:id="rId2"/>
    <p:sldId id="275" r:id="rId3"/>
    <p:sldId id="279" r:id="rId4"/>
    <p:sldId id="292" r:id="rId5"/>
    <p:sldId id="293" r:id="rId6"/>
    <p:sldId id="299" r:id="rId7"/>
    <p:sldId id="283" r:id="rId8"/>
    <p:sldId id="280" r:id="rId9"/>
    <p:sldId id="310" r:id="rId10"/>
    <p:sldId id="308" r:id="rId11"/>
    <p:sldId id="309" r:id="rId12"/>
    <p:sldId id="311" r:id="rId13"/>
    <p:sldId id="307" r:id="rId14"/>
    <p:sldId id="312" r:id="rId15"/>
    <p:sldId id="305" r:id="rId16"/>
    <p:sldId id="313" r:id="rId17"/>
    <p:sldId id="315" r:id="rId18"/>
    <p:sldId id="304" r:id="rId19"/>
    <p:sldId id="317" r:id="rId20"/>
    <p:sldId id="320" r:id="rId21"/>
    <p:sldId id="306" r:id="rId22"/>
    <p:sldId id="318" r:id="rId23"/>
    <p:sldId id="319" r:id="rId24"/>
    <p:sldId id="26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9BE"/>
    <a:srgbClr val="F9FCFD"/>
    <a:srgbClr val="718EA0"/>
    <a:srgbClr val="6C899B"/>
    <a:srgbClr val="F3F9FB"/>
    <a:srgbClr val="23B0C3"/>
    <a:srgbClr val="146772"/>
    <a:srgbClr val="95E2EC"/>
    <a:srgbClr val="D0C6E9"/>
    <a:srgbClr val="FAD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3935" autoAdjust="0"/>
  </p:normalViewPr>
  <p:slideViewPr>
    <p:cSldViewPr snapToGrid="0" showGuides="1">
      <p:cViewPr varScale="1">
        <p:scale>
          <a:sx n="104" d="100"/>
          <a:sy n="104" d="100"/>
        </p:scale>
        <p:origin x="588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3578E46-2CD6-85ED-C458-D16D13B2F5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391D4E-A25A-7761-1D1F-9BD669BA9D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31EF6-8FAD-4767-B244-7DC25E4F5F15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A88C2C-B432-A7E7-93F7-7327A8EB60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2F0FCD-5DCD-FF7C-1266-D6B4DEB5A1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8F0D3-6F03-4E61-B5E4-0C91E5DBE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6773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89CE8-174B-42BC-8AD1-6BCD7DCEFF0B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DDADF-6334-4F23-AD96-4A2E03AF8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419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DDADF-6334-4F23-AD96-4A2E03AF888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467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DDADF-6334-4F23-AD96-4A2E03AF888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223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DDADF-6334-4F23-AD96-4A2E03AF888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826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라벨</a:t>
            </a:r>
            <a:r>
              <a:rPr lang="en-US" altLang="ko-KR" dirty="0"/>
              <a:t>(</a:t>
            </a:r>
            <a:r>
              <a:rPr lang="ko-KR" altLang="en-US" dirty="0"/>
              <a:t>행 이름</a:t>
            </a:r>
            <a:r>
              <a:rPr lang="en-US" altLang="ko-KR" dirty="0"/>
              <a:t>, </a:t>
            </a:r>
            <a:r>
              <a:rPr lang="ko-KR" altLang="en-US" dirty="0"/>
              <a:t>열 이름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DDADF-6334-4F23-AD96-4A2E03AF888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53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라벨</a:t>
            </a:r>
            <a:r>
              <a:rPr lang="en-US" altLang="ko-KR" dirty="0"/>
              <a:t>(</a:t>
            </a:r>
            <a:r>
              <a:rPr lang="ko-KR" altLang="en-US" dirty="0"/>
              <a:t>행 이름</a:t>
            </a:r>
            <a:r>
              <a:rPr lang="en-US" altLang="ko-KR" dirty="0"/>
              <a:t>, </a:t>
            </a:r>
            <a:r>
              <a:rPr lang="ko-KR" altLang="en-US" dirty="0"/>
              <a:t>열 이름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DDADF-6334-4F23-AD96-4A2E03AF888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346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DDADF-6334-4F23-AD96-4A2E03AF888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41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DDADF-6334-4F23-AD96-4A2E03AF888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8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라벨</a:t>
            </a:r>
            <a:r>
              <a:rPr lang="en-US" altLang="ko-KR" dirty="0"/>
              <a:t>(</a:t>
            </a:r>
            <a:r>
              <a:rPr lang="ko-KR" altLang="en-US" dirty="0"/>
              <a:t>행 이름</a:t>
            </a:r>
            <a:r>
              <a:rPr lang="en-US" altLang="ko-KR" dirty="0"/>
              <a:t>, </a:t>
            </a:r>
            <a:r>
              <a:rPr lang="ko-KR" altLang="en-US" dirty="0"/>
              <a:t>열 이름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DDADF-6334-4F23-AD96-4A2E03AF888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82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DDADF-6334-4F23-AD96-4A2E03AF888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46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Datetime</a:t>
            </a:r>
            <a:r>
              <a:rPr lang="ko-KR" altLang="en-US" dirty="0"/>
              <a:t>의 데이터 타입 </a:t>
            </a:r>
            <a:r>
              <a:rPr lang="en-US" altLang="ko-KR" dirty="0"/>
              <a:t>4</a:t>
            </a:r>
            <a:r>
              <a:rPr lang="ko-KR" altLang="en-US" dirty="0"/>
              <a:t>가지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DDADF-6334-4F23-AD96-4A2E03AF888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95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DDADF-6334-4F23-AD96-4A2E03AF888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888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DDADF-6334-4F23-AD96-4A2E03AF888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13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DDADF-6334-4F23-AD96-4A2E03AF888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064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DDADF-6334-4F23-AD96-4A2E03AF888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21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DDADF-6334-4F23-AD96-4A2E03AF888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179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DDADF-6334-4F23-AD96-4A2E03AF888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22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C41A778-E908-4432-BB93-29EAA93A69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FA2BA6A3-7FD2-D30C-79FC-DEDBC1FA2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 altLang="ko-KR" dirty="0"/>
              <a:t>Network &amp; Database Lab.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513347" y="942236"/>
            <a:ext cx="695895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 </a:t>
            </a:r>
            <a:r>
              <a:rPr lang="ko-KR" altLang="en-US" sz="44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발표</a:t>
            </a:r>
            <a:endParaRPr lang="en-US" altLang="ko-KR" sz="44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2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신입생 세미나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2903620"/>
            <a:ext cx="1779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김현지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Ibau0308@naver.com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5717059-F652-F691-990C-F3CB02796B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1</a:t>
            </a:fld>
            <a:endParaRPr lang="ko-KR" altLang="en-US" dirty="0"/>
          </a:p>
        </p:txBody>
      </p:sp>
      <p:pic>
        <p:nvPicPr>
          <p:cNvPr id="2050" name="Picture 2" descr="Python (programming language) - Wikipedia">
            <a:extLst>
              <a:ext uri="{FF2B5EF4-FFF2-40B4-BE49-F238E27FC236}">
                <a16:creationId xmlns:a16="http://schemas.microsoft.com/office/drawing/2014/main" id="{018414E1-0394-F522-2045-F6842AD84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3950408"/>
            <a:ext cx="2528599" cy="27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2B0507-A8DE-E887-3CA3-045407092D7A}"/>
              </a:ext>
            </a:extLst>
          </p:cNvPr>
          <p:cNvSpPr/>
          <p:nvPr/>
        </p:nvSpPr>
        <p:spPr>
          <a:xfrm>
            <a:off x="6233948" y="1044531"/>
            <a:ext cx="5343126" cy="5242305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85943"/>
            <a:ext cx="436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oto Sans KR"/>
              </a:rPr>
              <a:t>외부 라이브러리 </a:t>
            </a:r>
            <a:r>
              <a:rPr lang="en-US" altLang="ko-KR" sz="28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oto Sans KR"/>
              </a:rPr>
              <a:t>-  requests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A4542A-93EF-F6D8-0FCA-0E92CE1BCF23}"/>
              </a:ext>
            </a:extLst>
          </p:cNvPr>
          <p:cNvSpPr txBox="1"/>
          <p:nvPr/>
        </p:nvSpPr>
        <p:spPr>
          <a:xfrm>
            <a:off x="5946562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26A35A-5CC0-8035-DB88-4E74C818A02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294AF-95EB-1426-7957-34FE2714348E}"/>
              </a:ext>
            </a:extLst>
          </p:cNvPr>
          <p:cNvSpPr txBox="1"/>
          <p:nvPr/>
        </p:nvSpPr>
        <p:spPr>
          <a:xfrm flipH="1">
            <a:off x="7489293" y="1167117"/>
            <a:ext cx="2242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함수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4A01EA-B741-6E6D-D1E4-FFD13782B256}"/>
              </a:ext>
            </a:extLst>
          </p:cNvPr>
          <p:cNvSpPr/>
          <p:nvPr/>
        </p:nvSpPr>
        <p:spPr>
          <a:xfrm>
            <a:off x="819948" y="1260009"/>
            <a:ext cx="5343126" cy="50268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4A19AC-BC12-A3DC-7584-626868887FAB}"/>
              </a:ext>
            </a:extLst>
          </p:cNvPr>
          <p:cNvSpPr/>
          <p:nvPr/>
        </p:nvSpPr>
        <p:spPr>
          <a:xfrm>
            <a:off x="1013079" y="1417370"/>
            <a:ext cx="4956864" cy="671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DA7793-8D4F-F64C-7A2B-48C11005AE28}"/>
              </a:ext>
            </a:extLst>
          </p:cNvPr>
          <p:cNvSpPr txBox="1"/>
          <p:nvPr/>
        </p:nvSpPr>
        <p:spPr>
          <a:xfrm>
            <a:off x="2984000" y="1397949"/>
            <a:ext cx="10150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/>
              <a:t>GET</a:t>
            </a:r>
            <a:endParaRPr lang="ko-KR" altLang="en-US" sz="40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A07828-0872-EF60-FDC2-4687A378B677}"/>
              </a:ext>
            </a:extLst>
          </p:cNvPr>
          <p:cNvSpPr/>
          <p:nvPr/>
        </p:nvSpPr>
        <p:spPr>
          <a:xfrm>
            <a:off x="1013079" y="4276725"/>
            <a:ext cx="4956864" cy="1783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2F5024A-033A-F21A-FB9D-0BCFB59FBA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955"/>
          <a:stretch/>
        </p:blipFill>
        <p:spPr>
          <a:xfrm>
            <a:off x="6400086" y="1242765"/>
            <a:ext cx="5010849" cy="128951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C2861B4-95F9-5B6B-C43F-3B22C9BA85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26" b="30809"/>
          <a:stretch/>
        </p:blipFill>
        <p:spPr>
          <a:xfrm>
            <a:off x="6400086" y="3946502"/>
            <a:ext cx="5010848" cy="89519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4A02FDA-D9D2-B54B-7D96-D375B5F520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6114"/>
          <a:stretch/>
        </p:blipFill>
        <p:spPr>
          <a:xfrm>
            <a:off x="6400086" y="4959198"/>
            <a:ext cx="5018101" cy="1100639"/>
          </a:xfrm>
          <a:prstGeom prst="rect">
            <a:avLst/>
          </a:prstGeom>
        </p:spPr>
      </p:pic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AEDCAFAD-C397-BC82-9BD1-DD0AFB5B3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914162"/>
              </p:ext>
            </p:extLst>
          </p:nvPr>
        </p:nvGraphicFramePr>
        <p:xfrm>
          <a:off x="1084542" y="4375801"/>
          <a:ext cx="481393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25">
                  <a:extLst>
                    <a:ext uri="{9D8B030D-6E8A-4147-A177-3AD203B41FA5}">
                      <a16:colId xmlns:a16="http://schemas.microsoft.com/office/drawing/2014/main" val="2931351662"/>
                    </a:ext>
                  </a:extLst>
                </a:gridCol>
                <a:gridCol w="3242312">
                  <a:extLst>
                    <a:ext uri="{9D8B030D-6E8A-4147-A177-3AD203B41FA5}">
                      <a16:colId xmlns:a16="http://schemas.microsoft.com/office/drawing/2014/main" val="2173364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dirty="0" err="1">
                          <a:solidFill>
                            <a:schemeClr val="tx1"/>
                          </a:solidFill>
                          <a:effectLst/>
                          <a:latin typeface="se-nanummaruburi"/>
                        </a:rPr>
                        <a:t>status_code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응답상태코드 표시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98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ko-KR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응답 본문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847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headers</a:t>
                      </a:r>
                      <a:endParaRPr lang="ko-KR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헤더정보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0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cookies</a:t>
                      </a:r>
                      <a:endParaRPr lang="ko-KR" alt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쿠키정보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4856714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80C26E5B-FCFD-5F1D-84C7-992619FDD56D}"/>
              </a:ext>
            </a:extLst>
          </p:cNvPr>
          <p:cNvSpPr/>
          <p:nvPr/>
        </p:nvSpPr>
        <p:spPr>
          <a:xfrm>
            <a:off x="1013078" y="2382277"/>
            <a:ext cx="4956864" cy="1658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93F4AB-1A2D-F139-D119-23BBA4854718}"/>
              </a:ext>
            </a:extLst>
          </p:cNvPr>
          <p:cNvSpPr txBox="1"/>
          <p:nvPr/>
        </p:nvSpPr>
        <p:spPr>
          <a:xfrm>
            <a:off x="1163052" y="2428854"/>
            <a:ext cx="4617370" cy="1337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/>
              <a:t>데이터 전달 방법</a:t>
            </a:r>
            <a:endParaRPr lang="en-US" altLang="ko-KR" sz="2000" b="1" dirty="0"/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ko-KR" dirty="0"/>
              <a:t>URL </a:t>
            </a:r>
            <a:r>
              <a:rPr lang="ko-KR" altLang="en-US" dirty="0" err="1"/>
              <a:t>쿼리스트링에</a:t>
            </a:r>
            <a:r>
              <a:rPr lang="ko-KR" altLang="en-US" dirty="0"/>
              <a:t> 입력  </a:t>
            </a:r>
            <a:r>
              <a:rPr lang="en-US" altLang="ko-KR" sz="1600" dirty="0">
                <a:solidFill>
                  <a:schemeClr val="accent2"/>
                </a:solidFill>
              </a:rPr>
              <a:t>?</a:t>
            </a:r>
            <a:r>
              <a:rPr lang="ko-KR" altLang="en-US" sz="1600" dirty="0">
                <a:solidFill>
                  <a:schemeClr val="accent2"/>
                </a:solidFill>
              </a:rPr>
              <a:t>뒤에 </a:t>
            </a:r>
            <a:r>
              <a:rPr lang="en-US" altLang="ko-KR" sz="1600" dirty="0">
                <a:solidFill>
                  <a:schemeClr val="accent2"/>
                </a:solidFill>
              </a:rPr>
              <a:t>a=b</a:t>
            </a:r>
            <a:r>
              <a:rPr lang="ko-KR" altLang="en-US" sz="1600" dirty="0">
                <a:solidFill>
                  <a:schemeClr val="accent2"/>
                </a:solidFill>
              </a:rPr>
              <a:t>의 형태</a:t>
            </a:r>
            <a:endParaRPr lang="en-US" altLang="ko-KR" sz="1600" dirty="0">
              <a:solidFill>
                <a:schemeClr val="accent2"/>
              </a:solidFill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ko-KR" i="0" dirty="0">
                <a:solidFill>
                  <a:srgbClr val="333333"/>
                </a:solidFill>
                <a:effectLst/>
                <a:latin typeface="-apple-system"/>
              </a:rPr>
              <a:t>params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-apple-system"/>
              </a:rPr>
              <a:t>속성 이용    </a:t>
            </a:r>
            <a:r>
              <a:rPr lang="ko-KR" altLang="en-US" sz="1600" dirty="0" err="1">
                <a:solidFill>
                  <a:schemeClr val="accent2"/>
                </a:solidFill>
              </a:rPr>
              <a:t>딕셔너리</a:t>
            </a:r>
            <a:r>
              <a:rPr lang="ko-KR" altLang="en-US" sz="1600" dirty="0">
                <a:solidFill>
                  <a:schemeClr val="accent2"/>
                </a:solidFill>
              </a:rPr>
              <a:t> 형태</a:t>
            </a:r>
            <a:endParaRPr lang="en-US" altLang="ko-KR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8040586-84D8-70AC-2E98-486849FE1A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387"/>
          <a:stretch/>
        </p:blipFill>
        <p:spPr>
          <a:xfrm>
            <a:off x="6400086" y="2730514"/>
            <a:ext cx="5010849" cy="109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76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8215B2A8-58C7-9C90-1DD4-B6FD3F5DC6F4}"/>
              </a:ext>
            </a:extLst>
          </p:cNvPr>
          <p:cNvSpPr/>
          <p:nvPr/>
        </p:nvSpPr>
        <p:spPr>
          <a:xfrm>
            <a:off x="6308051" y="5091231"/>
            <a:ext cx="4359949" cy="963021"/>
          </a:xfrm>
          <a:prstGeom prst="rect">
            <a:avLst/>
          </a:prstGeom>
          <a:solidFill>
            <a:srgbClr val="F3F9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85943"/>
            <a:ext cx="436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oto Sans KR"/>
              </a:rPr>
              <a:t>외부 라이브러리 </a:t>
            </a:r>
            <a:r>
              <a:rPr lang="en-US" altLang="ko-KR" sz="28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oto Sans KR"/>
              </a:rPr>
              <a:t>-  requests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A4542A-93EF-F6D8-0FCA-0E92CE1BCF23}"/>
              </a:ext>
            </a:extLst>
          </p:cNvPr>
          <p:cNvSpPr txBox="1"/>
          <p:nvPr/>
        </p:nvSpPr>
        <p:spPr>
          <a:xfrm>
            <a:off x="5946562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26A35A-5CC0-8035-DB88-4E74C818A02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294AF-95EB-1426-7957-34FE2714348E}"/>
              </a:ext>
            </a:extLst>
          </p:cNvPr>
          <p:cNvSpPr txBox="1"/>
          <p:nvPr/>
        </p:nvSpPr>
        <p:spPr>
          <a:xfrm flipH="1">
            <a:off x="7489293" y="1167117"/>
            <a:ext cx="2242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함수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4A01EA-B741-6E6D-D1E4-FFD13782B256}"/>
              </a:ext>
            </a:extLst>
          </p:cNvPr>
          <p:cNvSpPr/>
          <p:nvPr/>
        </p:nvSpPr>
        <p:spPr>
          <a:xfrm>
            <a:off x="457146" y="1250871"/>
            <a:ext cx="5343126" cy="47502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4A19AC-BC12-A3DC-7584-626868887FAB}"/>
              </a:ext>
            </a:extLst>
          </p:cNvPr>
          <p:cNvSpPr/>
          <p:nvPr/>
        </p:nvSpPr>
        <p:spPr>
          <a:xfrm>
            <a:off x="650277" y="1408231"/>
            <a:ext cx="4956864" cy="671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DA7793-8D4F-F64C-7A2B-48C11005AE28}"/>
              </a:ext>
            </a:extLst>
          </p:cNvPr>
          <p:cNvSpPr txBox="1"/>
          <p:nvPr/>
        </p:nvSpPr>
        <p:spPr>
          <a:xfrm>
            <a:off x="2481834" y="1388810"/>
            <a:ext cx="12937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/>
              <a:t>POST</a:t>
            </a:r>
            <a:endParaRPr lang="ko-KR" altLang="en-US" sz="40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0C26E5B-FCFD-5F1D-84C7-992619FDD56D}"/>
              </a:ext>
            </a:extLst>
          </p:cNvPr>
          <p:cNvSpPr/>
          <p:nvPr/>
        </p:nvSpPr>
        <p:spPr>
          <a:xfrm>
            <a:off x="642045" y="2161817"/>
            <a:ext cx="4956864" cy="1046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93F4AB-1A2D-F139-D119-23BBA4854718}"/>
              </a:ext>
            </a:extLst>
          </p:cNvPr>
          <p:cNvSpPr txBox="1"/>
          <p:nvPr/>
        </p:nvSpPr>
        <p:spPr>
          <a:xfrm>
            <a:off x="773106" y="2186906"/>
            <a:ext cx="4133337" cy="922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/>
              <a:t>데이터 전달 방법</a:t>
            </a:r>
            <a:endParaRPr lang="en-US" altLang="ko-KR" sz="2000" b="1" dirty="0"/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ko-KR" i="0" dirty="0">
                <a:solidFill>
                  <a:srgbClr val="333333"/>
                </a:solidFill>
                <a:effectLst/>
                <a:latin typeface="-apple-system"/>
              </a:rPr>
              <a:t>data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-apple-system"/>
              </a:rPr>
              <a:t>속성 이용    </a:t>
            </a:r>
            <a:r>
              <a:rPr lang="ko-KR" altLang="en-US" sz="1600" dirty="0" err="1">
                <a:solidFill>
                  <a:schemeClr val="accent2"/>
                </a:solidFill>
              </a:rPr>
              <a:t>딕셔너리</a:t>
            </a:r>
            <a:r>
              <a:rPr lang="ko-KR" altLang="en-US" sz="1600" dirty="0">
                <a:solidFill>
                  <a:schemeClr val="accent2"/>
                </a:solidFill>
              </a:rPr>
              <a:t> 형태</a:t>
            </a:r>
            <a:endParaRPr lang="en-US" altLang="ko-KR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05FB21-F09C-F671-6628-329A0EBFB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022" y="1441301"/>
            <a:ext cx="5611832" cy="15243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796EAFF-5CE8-1A7E-C6DA-66EDC2D5C4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532"/>
          <a:stretch/>
        </p:blipFill>
        <p:spPr>
          <a:xfrm>
            <a:off x="6174378" y="3852894"/>
            <a:ext cx="4948634" cy="111627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C747B92-CDEE-67A2-A0D0-486D51A2A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121" y="3273661"/>
            <a:ext cx="4977788" cy="156723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9E057FE-564F-9CE6-AE9F-B98CB409D61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2842"/>
          <a:stretch/>
        </p:blipFill>
        <p:spPr>
          <a:xfrm>
            <a:off x="621122" y="4939688"/>
            <a:ext cx="4977788" cy="93280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D5A62F-469A-C695-0A6F-B50C6A5AA805}"/>
              </a:ext>
            </a:extLst>
          </p:cNvPr>
          <p:cNvSpPr/>
          <p:nvPr/>
        </p:nvSpPr>
        <p:spPr>
          <a:xfrm>
            <a:off x="5993401" y="3171911"/>
            <a:ext cx="5715511" cy="58425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471438-6BC5-3DE8-B354-C3E5DC4257AB}"/>
              </a:ext>
            </a:extLst>
          </p:cNvPr>
          <p:cNvSpPr txBox="1"/>
          <p:nvPr/>
        </p:nvSpPr>
        <p:spPr>
          <a:xfrm>
            <a:off x="7973351" y="3193056"/>
            <a:ext cx="1768913" cy="50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실행 결과</a:t>
            </a:r>
            <a:endParaRPr lang="ko-KR" altLang="en-US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A266E2-3AFF-E410-D629-F5A51F628775}"/>
              </a:ext>
            </a:extLst>
          </p:cNvPr>
          <p:cNvSpPr txBox="1"/>
          <p:nvPr/>
        </p:nvSpPr>
        <p:spPr>
          <a:xfrm>
            <a:off x="6308051" y="5091231"/>
            <a:ext cx="4359949" cy="963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/>
              <a:t>구글 검색은 검색어를</a:t>
            </a:r>
            <a:r>
              <a:rPr lang="en-US" altLang="ko-KR" sz="2000" b="1" dirty="0"/>
              <a:t> GET </a:t>
            </a:r>
            <a:r>
              <a:rPr lang="ko-KR" altLang="en-US" sz="2000" b="1" dirty="0"/>
              <a:t>방식으로만 </a:t>
            </a:r>
            <a:endParaRPr lang="en-US" altLang="ko-KR" sz="2000" b="1" dirty="0"/>
          </a:p>
          <a:p>
            <a:pPr algn="just">
              <a:lnSpc>
                <a:spcPct val="150000"/>
              </a:lnSpc>
            </a:pPr>
            <a:r>
              <a:rPr lang="ko-KR" altLang="en-US" sz="2000" b="1" dirty="0"/>
              <a:t>받아들이기 때문에 오류 발생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882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85943"/>
            <a:ext cx="436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oto Sans KR"/>
              </a:rPr>
              <a:t>외부 라이브러리 </a:t>
            </a:r>
            <a:r>
              <a:rPr lang="en-US" altLang="ko-KR" sz="28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oto Sans KR"/>
              </a:rPr>
              <a:t>-  requests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A4542A-93EF-F6D8-0FCA-0E92CE1BCF23}"/>
              </a:ext>
            </a:extLst>
          </p:cNvPr>
          <p:cNvSpPr txBox="1"/>
          <p:nvPr/>
        </p:nvSpPr>
        <p:spPr>
          <a:xfrm>
            <a:off x="5946562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26A35A-5CC0-8035-DB88-4E74C818A02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294AF-95EB-1426-7957-34FE2714348E}"/>
              </a:ext>
            </a:extLst>
          </p:cNvPr>
          <p:cNvSpPr txBox="1"/>
          <p:nvPr/>
        </p:nvSpPr>
        <p:spPr>
          <a:xfrm flipH="1">
            <a:off x="7489293" y="1167117"/>
            <a:ext cx="2242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함수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4A01EA-B741-6E6D-D1E4-FFD13782B256}"/>
              </a:ext>
            </a:extLst>
          </p:cNvPr>
          <p:cNvSpPr/>
          <p:nvPr/>
        </p:nvSpPr>
        <p:spPr>
          <a:xfrm>
            <a:off x="642046" y="1218252"/>
            <a:ext cx="5343126" cy="47502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4A19AC-BC12-A3DC-7584-626868887FAB}"/>
              </a:ext>
            </a:extLst>
          </p:cNvPr>
          <p:cNvSpPr/>
          <p:nvPr/>
        </p:nvSpPr>
        <p:spPr>
          <a:xfrm>
            <a:off x="835177" y="1375612"/>
            <a:ext cx="4956864" cy="671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DA7793-8D4F-F64C-7A2B-48C11005AE28}"/>
              </a:ext>
            </a:extLst>
          </p:cNvPr>
          <p:cNvSpPr txBox="1"/>
          <p:nvPr/>
        </p:nvSpPr>
        <p:spPr>
          <a:xfrm>
            <a:off x="2790875" y="1356191"/>
            <a:ext cx="10454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/>
              <a:t>PUT</a:t>
            </a:r>
            <a:endParaRPr lang="ko-KR" altLang="en-US" sz="40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0C26E5B-FCFD-5F1D-84C7-992619FDD56D}"/>
              </a:ext>
            </a:extLst>
          </p:cNvPr>
          <p:cNvSpPr/>
          <p:nvPr/>
        </p:nvSpPr>
        <p:spPr>
          <a:xfrm>
            <a:off x="826945" y="2129199"/>
            <a:ext cx="4956864" cy="992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93F4AB-1A2D-F139-D119-23BBA4854718}"/>
              </a:ext>
            </a:extLst>
          </p:cNvPr>
          <p:cNvSpPr txBox="1"/>
          <p:nvPr/>
        </p:nvSpPr>
        <p:spPr>
          <a:xfrm>
            <a:off x="958006" y="2154287"/>
            <a:ext cx="4661744" cy="87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/>
              <a:t>데이터는 </a:t>
            </a:r>
            <a:r>
              <a:rPr lang="en-US" altLang="ko-KR" dirty="0"/>
              <a:t>HTTP </a:t>
            </a:r>
            <a:r>
              <a:rPr lang="ko-KR" altLang="en-US" dirty="0"/>
              <a:t>메시지 본문에 포함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dirty="0"/>
              <a:t>전체 리소스를 업데이트하는 데 주로 사용</a:t>
            </a: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2823D4-6258-EBBD-4411-5F30394B31CE}"/>
              </a:ext>
            </a:extLst>
          </p:cNvPr>
          <p:cNvSpPr/>
          <p:nvPr/>
        </p:nvSpPr>
        <p:spPr>
          <a:xfrm>
            <a:off x="6206829" y="1237810"/>
            <a:ext cx="5343126" cy="47502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A32DD9-E0D9-6256-A2B6-20EDA945561D}"/>
              </a:ext>
            </a:extLst>
          </p:cNvPr>
          <p:cNvSpPr/>
          <p:nvPr/>
        </p:nvSpPr>
        <p:spPr>
          <a:xfrm>
            <a:off x="6399960" y="1395170"/>
            <a:ext cx="4956864" cy="671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25C342-08EE-664F-90A0-210A40B588AF}"/>
              </a:ext>
            </a:extLst>
          </p:cNvPr>
          <p:cNvSpPr txBox="1"/>
          <p:nvPr/>
        </p:nvSpPr>
        <p:spPr>
          <a:xfrm>
            <a:off x="8014219" y="1375749"/>
            <a:ext cx="1728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/>
              <a:t>DELETE</a:t>
            </a:r>
            <a:endParaRPr lang="ko-KR" altLang="en-US" sz="40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B9BAF9A-196A-960D-F1D8-0C58681673FB}"/>
              </a:ext>
            </a:extLst>
          </p:cNvPr>
          <p:cNvSpPr/>
          <p:nvPr/>
        </p:nvSpPr>
        <p:spPr>
          <a:xfrm>
            <a:off x="6408191" y="2147731"/>
            <a:ext cx="4956864" cy="1013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D64422-6F35-0F18-C528-0989953907FE}"/>
              </a:ext>
            </a:extLst>
          </p:cNvPr>
          <p:cNvSpPr txBox="1"/>
          <p:nvPr/>
        </p:nvSpPr>
        <p:spPr>
          <a:xfrm>
            <a:off x="6547520" y="2174767"/>
            <a:ext cx="4661744" cy="87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/>
              <a:t>데이터는 </a:t>
            </a:r>
            <a:r>
              <a:rPr lang="en-US" altLang="ko-KR" dirty="0"/>
              <a:t>URL</a:t>
            </a:r>
            <a:r>
              <a:rPr lang="ko-KR" altLang="en-US" dirty="0"/>
              <a:t>에 포함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dirty="0"/>
              <a:t>리소스를 삭제하고 서버의 상태 변경</a:t>
            </a:r>
            <a:endParaRPr lang="en-US" altLang="ko-KR" spc="-150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2A9C82A-6C00-8351-D967-3ECC7D8DB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47" y="3224690"/>
            <a:ext cx="4956864" cy="16898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B69F406-BEDE-B2A7-785B-F269D6CA7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192" y="3251835"/>
            <a:ext cx="4956864" cy="1717611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362BDEC2-210F-58A8-11B8-02615BD394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6591"/>
          <a:stretch/>
        </p:blipFill>
        <p:spPr>
          <a:xfrm>
            <a:off x="819948" y="5038763"/>
            <a:ext cx="4956863" cy="844054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7F02E0E-910A-AE0D-B149-F76A15D5458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9855"/>
          <a:stretch/>
        </p:blipFill>
        <p:spPr>
          <a:xfrm>
            <a:off x="6408191" y="5076826"/>
            <a:ext cx="4945609" cy="78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4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57215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26A35A-5CC0-8035-DB88-4E74C818A02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FC3CF9-A76E-90CB-748C-A99F987935AE}"/>
              </a:ext>
            </a:extLst>
          </p:cNvPr>
          <p:cNvSpPr txBox="1"/>
          <p:nvPr/>
        </p:nvSpPr>
        <p:spPr>
          <a:xfrm>
            <a:off x="1163052" y="285943"/>
            <a:ext cx="3427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외부 라이브러리 </a:t>
            </a:r>
            <a:r>
              <a:rPr lang="en-US" altLang="ko-KR" sz="2800" b="1" dirty="0">
                <a:solidFill>
                  <a:schemeClr val="accent1"/>
                </a:solidFill>
              </a:rPr>
              <a:t>–</a:t>
            </a:r>
            <a:r>
              <a:rPr lang="ko-KR" altLang="en-US" sz="2800" b="1" dirty="0">
                <a:solidFill>
                  <a:schemeClr val="accent1"/>
                </a:solidFill>
              </a:rPr>
              <a:t> </a:t>
            </a:r>
            <a:r>
              <a:rPr lang="en-US" altLang="ko-KR" sz="2800" b="1" dirty="0">
                <a:solidFill>
                  <a:schemeClr val="accent1"/>
                </a:solidFill>
                <a:highlight>
                  <a:srgbClr val="FFFFFF"/>
                </a:highlight>
                <a:latin typeface="Noto Sans KR"/>
              </a:rPr>
              <a:t>f</a:t>
            </a:r>
            <a:r>
              <a:rPr lang="en-US" altLang="ko-KR" sz="28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oto Sans KR"/>
              </a:rPr>
              <a:t>lask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720418-4974-231F-053C-A6583DE8C969}"/>
              </a:ext>
            </a:extLst>
          </p:cNvPr>
          <p:cNvSpPr/>
          <p:nvPr/>
        </p:nvSpPr>
        <p:spPr>
          <a:xfrm>
            <a:off x="1069785" y="1415351"/>
            <a:ext cx="4154917" cy="66443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C56F8D-29D6-B474-68C9-90F96EE148F6}"/>
              </a:ext>
            </a:extLst>
          </p:cNvPr>
          <p:cNvSpPr txBox="1"/>
          <p:nvPr/>
        </p:nvSpPr>
        <p:spPr>
          <a:xfrm>
            <a:off x="542537" y="1588883"/>
            <a:ext cx="50036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b="1" i="0" dirty="0" err="1">
                <a:solidFill>
                  <a:srgbClr val="24292F"/>
                </a:solidFill>
                <a:effectLst/>
                <a:latin typeface="Noto Sans KR"/>
              </a:rPr>
              <a:t>경량화된</a:t>
            </a:r>
            <a:r>
              <a:rPr lang="ko-KR" altLang="en-US" sz="1600" b="1" i="0" dirty="0">
                <a:solidFill>
                  <a:srgbClr val="24292F"/>
                </a:solidFill>
                <a:effectLst/>
                <a:latin typeface="Noto Sans KR"/>
              </a:rPr>
              <a:t> 유연한 마이크로 웹 프레임워크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86F593C-F4FA-FBD1-3C8E-742DCC3B2DCC}"/>
              </a:ext>
            </a:extLst>
          </p:cNvPr>
          <p:cNvGrpSpPr/>
          <p:nvPr/>
        </p:nvGrpSpPr>
        <p:grpSpPr>
          <a:xfrm>
            <a:off x="1069786" y="2385624"/>
            <a:ext cx="4154916" cy="2461620"/>
            <a:chOff x="1069786" y="2385624"/>
            <a:chExt cx="4154916" cy="24616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BB2C81-2C36-BFAF-F8BF-91BC4B766C18}"/>
                </a:ext>
              </a:extLst>
            </p:cNvPr>
            <p:cNvSpPr/>
            <p:nvPr/>
          </p:nvSpPr>
          <p:spPr>
            <a:xfrm>
              <a:off x="1069786" y="2385624"/>
              <a:ext cx="4154916" cy="24616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F677B01-8FB5-8DC6-B676-456D321BD005}"/>
                </a:ext>
              </a:extLst>
            </p:cNvPr>
            <p:cNvSpPr/>
            <p:nvPr/>
          </p:nvSpPr>
          <p:spPr>
            <a:xfrm>
              <a:off x="1320255" y="2584385"/>
              <a:ext cx="3675846" cy="7739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6294AF-95EB-1426-7957-34FE2714348E}"/>
                </a:ext>
              </a:extLst>
            </p:cNvPr>
            <p:cNvSpPr txBox="1"/>
            <p:nvPr/>
          </p:nvSpPr>
          <p:spPr>
            <a:xfrm flipH="1">
              <a:off x="1948491" y="2644782"/>
              <a:ext cx="24193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chemeClr val="bg1"/>
                  </a:solidFill>
                  <a:latin typeface="+mn-ea"/>
                </a:rPr>
                <a:t>프레임 워크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09D50E-9259-590F-367F-FDB4AC58A751}"/>
                </a:ext>
              </a:extLst>
            </p:cNvPr>
            <p:cNvSpPr txBox="1"/>
            <p:nvPr/>
          </p:nvSpPr>
          <p:spPr>
            <a:xfrm>
              <a:off x="1320256" y="3488715"/>
              <a:ext cx="3675846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/>
                <a:t>라이브러리와 다르게 </a:t>
              </a:r>
              <a:r>
                <a:rPr lang="ko-KR" altLang="en-US" b="1" dirty="0"/>
                <a:t>제어의 역전</a:t>
              </a:r>
              <a:r>
                <a:rPr lang="en-US" altLang="ko-KR" b="1" dirty="0"/>
                <a:t>*</a:t>
              </a:r>
              <a:r>
                <a:rPr lang="ko-KR" altLang="en-US" dirty="0"/>
                <a:t>이 발생</a:t>
              </a:r>
              <a:endParaRPr lang="en-US" altLang="ko-KR" dirty="0"/>
            </a:p>
            <a:p>
              <a:r>
                <a:rPr lang="en-US" altLang="ko-KR" dirty="0"/>
                <a:t>=&gt; </a:t>
              </a:r>
              <a:r>
                <a:rPr lang="ko-KR" altLang="en-US" dirty="0"/>
                <a:t>프레임워크가 제공하는 구조에 따라 코드를 작성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A3489E4-492B-E7CD-ABF0-E2F77BE3A648}"/>
              </a:ext>
            </a:extLst>
          </p:cNvPr>
          <p:cNvSpPr txBox="1"/>
          <p:nvPr/>
        </p:nvSpPr>
        <p:spPr>
          <a:xfrm>
            <a:off x="1042618" y="4917653"/>
            <a:ext cx="42311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*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제어의 역전</a:t>
            </a:r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개발자가 작성한 코드를 </a:t>
            </a:r>
            <a:endParaRPr lang="en-US" altLang="ko-KR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                           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프레임워크가 호출</a:t>
            </a:r>
            <a:endParaRPr lang="en-US" altLang="ko-K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5D177C-9666-1AD9-D549-0536396C63B4}"/>
              </a:ext>
            </a:extLst>
          </p:cNvPr>
          <p:cNvSpPr/>
          <p:nvPr/>
        </p:nvSpPr>
        <p:spPr>
          <a:xfrm>
            <a:off x="5751950" y="1415351"/>
            <a:ext cx="5343126" cy="39179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89E4A84-5D3E-8C1B-0525-3AA17D2B5DBC}"/>
              </a:ext>
            </a:extLst>
          </p:cNvPr>
          <p:cNvSpPr/>
          <p:nvPr/>
        </p:nvSpPr>
        <p:spPr>
          <a:xfrm>
            <a:off x="5945081" y="1544147"/>
            <a:ext cx="4956864" cy="621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3C007D-1F72-B728-035A-6B5827C3D97D}"/>
              </a:ext>
            </a:extLst>
          </p:cNvPr>
          <p:cNvSpPr txBox="1"/>
          <p:nvPr/>
        </p:nvSpPr>
        <p:spPr>
          <a:xfrm>
            <a:off x="7797387" y="1524726"/>
            <a:ext cx="12522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/>
              <a:t>Flask</a:t>
            </a:r>
            <a:endParaRPr lang="ko-KR" altLang="en-US" sz="40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DC369F6-244B-6198-FC33-73E415620E09}"/>
              </a:ext>
            </a:extLst>
          </p:cNvPr>
          <p:cNvSpPr/>
          <p:nvPr/>
        </p:nvSpPr>
        <p:spPr>
          <a:xfrm>
            <a:off x="5945081" y="3470025"/>
            <a:ext cx="4956864" cy="1738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272B39-A9CE-9C77-DB48-FB63F3F6D28C}"/>
              </a:ext>
            </a:extLst>
          </p:cNvPr>
          <p:cNvSpPr txBox="1"/>
          <p:nvPr/>
        </p:nvSpPr>
        <p:spPr>
          <a:xfrm>
            <a:off x="6092641" y="3433073"/>
            <a:ext cx="466174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 spc="-150" dirty="0"/>
              <a:t>사용 방법</a:t>
            </a:r>
            <a:endParaRPr lang="en-US" altLang="ko-KR" b="1" spc="-150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ko-KR" spc="-150" dirty="0"/>
              <a:t>Flask </a:t>
            </a:r>
            <a:r>
              <a:rPr lang="ko-KR" altLang="en-US" spc="-150" dirty="0"/>
              <a:t>객체 생성</a:t>
            </a:r>
            <a:endParaRPr lang="en-US" altLang="ko-KR" spc="-150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ko-KR" spc="-150" dirty="0"/>
              <a:t>‘@</a:t>
            </a:r>
            <a:r>
              <a:rPr lang="en-US" altLang="ko-KR" spc="-150" dirty="0" err="1"/>
              <a:t>app.route</a:t>
            </a:r>
            <a:r>
              <a:rPr lang="en-US" altLang="ko-KR" spc="-150" dirty="0"/>
              <a:t>()’ *</a:t>
            </a:r>
            <a:r>
              <a:rPr lang="ko-KR" altLang="en-US" spc="-300" dirty="0"/>
              <a:t>로 특정 </a:t>
            </a:r>
            <a:r>
              <a:rPr lang="en-US" altLang="ko-KR" spc="-300" dirty="0"/>
              <a:t>URL </a:t>
            </a:r>
            <a:r>
              <a:rPr lang="ko-KR" altLang="en-US" spc="-300" dirty="0"/>
              <a:t>경로에 대한 함수 등록</a:t>
            </a:r>
            <a:endParaRPr lang="en-US" altLang="ko-KR" spc="-300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ko-KR" dirty="0"/>
              <a:t>run</a:t>
            </a:r>
            <a:r>
              <a:rPr lang="ko-KR" altLang="en-US" dirty="0"/>
              <a:t>으로 객체 실행</a:t>
            </a:r>
            <a:endParaRPr lang="en-US" altLang="ko-KR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B01BCFD-BECA-8F5F-C5BE-DE8F2D1740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715"/>
          <a:stretch/>
        </p:blipFill>
        <p:spPr>
          <a:xfrm>
            <a:off x="5945081" y="2225478"/>
            <a:ext cx="4956864" cy="114181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4E5AF88-684B-B338-F8A6-E017C2FA6F71}"/>
              </a:ext>
            </a:extLst>
          </p:cNvPr>
          <p:cNvSpPr txBox="1"/>
          <p:nvPr/>
        </p:nvSpPr>
        <p:spPr>
          <a:xfrm>
            <a:off x="5751950" y="5399054"/>
            <a:ext cx="86919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*</a:t>
            </a:r>
            <a:r>
              <a:rPr lang="ko-KR" altLang="en-US" sz="1400" dirty="0" err="1">
                <a:solidFill>
                  <a:schemeClr val="accent4">
                    <a:lumMod val="50000"/>
                  </a:schemeClr>
                </a:solidFill>
              </a:rPr>
              <a:t>데코레이터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함수내의 추가적인 작업들을 간단하게 사용 가능하게 함</a:t>
            </a:r>
          </a:p>
        </p:txBody>
      </p:sp>
    </p:spTree>
    <p:extLst>
      <p:ext uri="{BB962C8B-B14F-4D97-AF65-F5344CB8AC3E}">
        <p14:creationId xmlns:p14="http://schemas.microsoft.com/office/powerpoint/2010/main" val="523443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8DDF8F-6AB5-FEFB-A85B-52381BE0DFD2}"/>
              </a:ext>
            </a:extLst>
          </p:cNvPr>
          <p:cNvSpPr/>
          <p:nvPr/>
        </p:nvSpPr>
        <p:spPr>
          <a:xfrm>
            <a:off x="6434810" y="1402030"/>
            <a:ext cx="4314064" cy="4512069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A8E8934-FECE-2DB4-6044-9F81363F294F}"/>
              </a:ext>
            </a:extLst>
          </p:cNvPr>
          <p:cNvSpPr/>
          <p:nvPr/>
        </p:nvSpPr>
        <p:spPr>
          <a:xfrm>
            <a:off x="1443126" y="1569727"/>
            <a:ext cx="4653453" cy="43232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57215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26A35A-5CC0-8035-DB88-4E74C818A02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294AF-95EB-1426-7957-34FE2714348E}"/>
              </a:ext>
            </a:extLst>
          </p:cNvPr>
          <p:cNvSpPr txBox="1"/>
          <p:nvPr/>
        </p:nvSpPr>
        <p:spPr>
          <a:xfrm flipH="1">
            <a:off x="2222516" y="2065691"/>
            <a:ext cx="2242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get</a:t>
            </a:r>
            <a:endParaRPr lang="ko-KR" altLang="en-US" sz="3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FC3CF9-A76E-90CB-748C-A99F987935AE}"/>
              </a:ext>
            </a:extLst>
          </p:cNvPr>
          <p:cNvSpPr txBox="1"/>
          <p:nvPr/>
        </p:nvSpPr>
        <p:spPr>
          <a:xfrm>
            <a:off x="1163052" y="285943"/>
            <a:ext cx="3427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외부 라이브러리 </a:t>
            </a:r>
            <a:r>
              <a:rPr lang="en-US" altLang="ko-KR" sz="2800" b="1" dirty="0">
                <a:solidFill>
                  <a:schemeClr val="accent1"/>
                </a:solidFill>
              </a:rPr>
              <a:t>–</a:t>
            </a:r>
            <a:r>
              <a:rPr lang="ko-KR" altLang="en-US" sz="2800" b="1" dirty="0">
                <a:solidFill>
                  <a:schemeClr val="accent1"/>
                </a:solidFill>
              </a:rPr>
              <a:t> </a:t>
            </a:r>
            <a:r>
              <a:rPr lang="en-US" altLang="ko-KR" sz="2800" b="1" dirty="0">
                <a:solidFill>
                  <a:schemeClr val="accent1"/>
                </a:solidFill>
              </a:rPr>
              <a:t>f</a:t>
            </a:r>
            <a:r>
              <a:rPr lang="en-US" altLang="ko-KR" sz="28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oto Sans KR"/>
              </a:rPr>
              <a:t>lask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A260C9-F19B-0A81-4032-1E28A0D2CEE2}"/>
              </a:ext>
            </a:extLst>
          </p:cNvPr>
          <p:cNvSpPr txBox="1"/>
          <p:nvPr/>
        </p:nvSpPr>
        <p:spPr>
          <a:xfrm flipH="1">
            <a:off x="2222516" y="4463540"/>
            <a:ext cx="2242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get</a:t>
            </a:r>
            <a:endParaRPr lang="ko-KR" altLang="en-US" sz="32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199FC5C-2FA7-81D1-AAC6-53377B544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523"/>
          <a:stretch/>
        </p:blipFill>
        <p:spPr>
          <a:xfrm>
            <a:off x="6670236" y="3205714"/>
            <a:ext cx="3870759" cy="9797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243826-CE9F-DD42-7000-F3ED07B30DCD}"/>
              </a:ext>
            </a:extLst>
          </p:cNvPr>
          <p:cNvSpPr txBox="1"/>
          <p:nvPr/>
        </p:nvSpPr>
        <p:spPr>
          <a:xfrm>
            <a:off x="6423582" y="1507697"/>
            <a:ext cx="1462949" cy="50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실행 결과</a:t>
            </a:r>
            <a:endParaRPr lang="ko-KR" altLang="en-US" sz="2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BE92F71-50DF-7DCE-55F3-57840DC35A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005"/>
          <a:stretch/>
        </p:blipFill>
        <p:spPr>
          <a:xfrm>
            <a:off x="6687163" y="5135619"/>
            <a:ext cx="3865719" cy="6820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E440DA5-1580-E911-6EB6-8E0AC12E3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551" y="1720332"/>
            <a:ext cx="4350768" cy="40171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041B5B-DDF0-14D4-BB5C-C001FCF6F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0235" y="2233054"/>
            <a:ext cx="2002418" cy="76563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2B26563-AF00-00B9-4643-48D2D809BBE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724" t="32720" r="30087" b="47516"/>
          <a:stretch/>
        </p:blipFill>
        <p:spPr>
          <a:xfrm>
            <a:off x="6628961" y="2396229"/>
            <a:ext cx="3906993" cy="71868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4D98981-06AA-65C9-CCE2-DC950083F9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0236" y="4276235"/>
            <a:ext cx="3865719" cy="77486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C619D79-5D82-1D30-71A2-D9140470A2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4930" y="1489503"/>
            <a:ext cx="1881024" cy="113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4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85943"/>
            <a:ext cx="4093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oto Sans KR"/>
              </a:rPr>
              <a:t>외부 라이브러리</a:t>
            </a:r>
            <a:r>
              <a:rPr lang="en-US" altLang="ko-KR" sz="2800" b="1" dirty="0">
                <a:solidFill>
                  <a:schemeClr val="accent1"/>
                </a:solidFill>
                <a:highlight>
                  <a:srgbClr val="FFFFFF"/>
                </a:highlight>
                <a:latin typeface="Noto Sans KR"/>
              </a:rPr>
              <a:t> - NumPy</a:t>
            </a:r>
            <a:endParaRPr lang="en-US" altLang="ko-KR" sz="2800" b="1" i="0" dirty="0">
              <a:solidFill>
                <a:schemeClr val="accent1"/>
              </a:solidFill>
              <a:effectLst/>
              <a:highlight>
                <a:srgbClr val="FFFFFF"/>
              </a:highlight>
              <a:latin typeface="Noto Sans KR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A4542A-93EF-F6D8-0FCA-0E92CE1BCF23}"/>
              </a:ext>
            </a:extLst>
          </p:cNvPr>
          <p:cNvSpPr txBox="1"/>
          <p:nvPr/>
        </p:nvSpPr>
        <p:spPr>
          <a:xfrm>
            <a:off x="5946562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57215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26A35A-5CC0-8035-DB88-4E74C818A02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CABD182-30C1-8DFD-39B2-52CC920135FF}"/>
              </a:ext>
            </a:extLst>
          </p:cNvPr>
          <p:cNvSpPr/>
          <p:nvPr/>
        </p:nvSpPr>
        <p:spPr>
          <a:xfrm>
            <a:off x="804288" y="1870916"/>
            <a:ext cx="4947837" cy="66443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8BDFD2-D41A-2271-6332-9AEEC12723A4}"/>
              </a:ext>
            </a:extLst>
          </p:cNvPr>
          <p:cNvSpPr txBox="1"/>
          <p:nvPr/>
        </p:nvSpPr>
        <p:spPr>
          <a:xfrm>
            <a:off x="707069" y="2032397"/>
            <a:ext cx="51422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rgbClr val="24292F"/>
                </a:solidFill>
                <a:latin typeface="Noto Sans KR"/>
              </a:rPr>
              <a:t>대규모  다차원  배열과  행렬  연산을  위한  고급  수학  함수  제공</a:t>
            </a:r>
            <a:endParaRPr lang="ko-KR" altLang="en-US" sz="1600" b="1" i="0" spc="-150" dirty="0">
              <a:solidFill>
                <a:srgbClr val="24292F"/>
              </a:solidFill>
              <a:effectLst/>
              <a:latin typeface="Noto Sans KR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A8804EA1-6B02-3632-278E-EB8699BB8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0635"/>
              </p:ext>
            </p:extLst>
          </p:nvPr>
        </p:nvGraphicFramePr>
        <p:xfrm>
          <a:off x="6189837" y="1899225"/>
          <a:ext cx="5366915" cy="3776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570">
                  <a:extLst>
                    <a:ext uri="{9D8B030D-6E8A-4147-A177-3AD203B41FA5}">
                      <a16:colId xmlns:a16="http://schemas.microsoft.com/office/drawing/2014/main" val="24958888"/>
                    </a:ext>
                  </a:extLst>
                </a:gridCol>
                <a:gridCol w="3477345">
                  <a:extLst>
                    <a:ext uri="{9D8B030D-6E8A-4147-A177-3AD203B41FA5}">
                      <a16:colId xmlns:a16="http://schemas.microsoft.com/office/drawing/2014/main" val="549158517"/>
                    </a:ext>
                  </a:extLst>
                </a:gridCol>
              </a:tblGrid>
              <a:tr h="472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함수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기능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05223"/>
                  </a:ext>
                </a:extLst>
              </a:tr>
              <a:tr h="5145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array(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리스트를 </a:t>
                      </a:r>
                      <a:r>
                        <a:rPr lang="en-US" altLang="ko-KR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numpy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의 행렬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배열으로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5720"/>
                  </a:ext>
                </a:extLst>
              </a:tr>
              <a:tr h="5145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zeros(</a:t>
                      </a:r>
                      <a:r>
                        <a:rPr lang="en-US" altLang="ko-KR" dirty="0"/>
                        <a:t>size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원소가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 행렬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배열 생성</a:t>
                      </a:r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19733"/>
                  </a:ext>
                </a:extLst>
              </a:tr>
              <a:tr h="5145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ones(</a:t>
                      </a:r>
                      <a:r>
                        <a:rPr lang="en-US" altLang="ko-KR" dirty="0"/>
                        <a:t>size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1" spc="-15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원소가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 행렬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배열 생성</a:t>
                      </a:r>
                      <a:endParaRPr lang="ko-KR" altLang="en-US" sz="1400" spc="-15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016709"/>
                  </a:ext>
                </a:extLst>
              </a:tr>
              <a:tr h="5145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full(</a:t>
                      </a:r>
                      <a:r>
                        <a:rPr lang="en-US" altLang="ko-KR" dirty="0" err="1"/>
                        <a:t>size,value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모든 원소가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value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인 행렬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배열 생성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74741"/>
                  </a:ext>
                </a:extLst>
              </a:tr>
              <a:tr h="5145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arange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범위 내 일정 간격을 가진 행렬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배열 생성</a:t>
                      </a:r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37571"/>
                  </a:ext>
                </a:extLst>
              </a:tr>
              <a:tr h="5145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reshape(size)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배열의 형태를 변경 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accent3"/>
                          </a:solidFill>
                        </a:rPr>
                        <a:t>reshape</a:t>
                      </a:r>
                      <a:r>
                        <a:rPr lang="en-US" altLang="ko-KR" sz="1400" dirty="0">
                          <a:solidFill>
                            <a:schemeClr val="accent3"/>
                          </a:solidFill>
                          <a:effectLst/>
                        </a:rPr>
                        <a:t>((2,</a:t>
                      </a:r>
                      <a:r>
                        <a:rPr lang="en-US" altLang="ko-KR" sz="1400" dirty="0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accent3"/>
                          </a:solidFill>
                          <a:effectLst/>
                        </a:rPr>
                        <a:t>3))</a:t>
                      </a:r>
                      <a:r>
                        <a:rPr lang="ko-KR" altLang="en-US" sz="1400" dirty="0">
                          <a:solidFill>
                            <a:schemeClr val="accent3"/>
                          </a:solidFill>
                          <a:effectLst/>
                        </a:rPr>
                        <a:t>인 경우 </a:t>
                      </a:r>
                      <a:endParaRPr lang="en-US" altLang="ko-KR" sz="1400" dirty="0">
                        <a:solidFill>
                          <a:schemeClr val="accent3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accent3"/>
                          </a:solidFill>
                          <a:effectLst/>
                        </a:rPr>
                        <a:t>배열의 개수</a:t>
                      </a:r>
                      <a:r>
                        <a:rPr lang="en-US" altLang="ko-KR" sz="1400" dirty="0">
                          <a:solidFill>
                            <a:schemeClr val="accent3"/>
                          </a:solidFill>
                          <a:effectLst/>
                        </a:rPr>
                        <a:t>:2, </a:t>
                      </a:r>
                      <a:r>
                        <a:rPr lang="ko-KR" altLang="en-US" sz="1400" dirty="0">
                          <a:solidFill>
                            <a:schemeClr val="accent3"/>
                          </a:solidFill>
                          <a:effectLst/>
                        </a:rPr>
                        <a:t>원소 개수</a:t>
                      </a:r>
                      <a:r>
                        <a:rPr lang="en-US" altLang="ko-KR" sz="1400" dirty="0">
                          <a:solidFill>
                            <a:schemeClr val="accent3"/>
                          </a:solidFill>
                          <a:effectLst/>
                        </a:rPr>
                        <a:t>:3</a:t>
                      </a:r>
                      <a:endParaRPr lang="en-US" altLang="ko-KR" sz="1400" b="1" spc="-15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41904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41624012-B3F3-9B58-C8B3-F2E250C83F64}"/>
              </a:ext>
            </a:extLst>
          </p:cNvPr>
          <p:cNvSpPr/>
          <p:nvPr/>
        </p:nvSpPr>
        <p:spPr>
          <a:xfrm>
            <a:off x="804288" y="2662300"/>
            <a:ext cx="4947837" cy="3013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F09C76-9C72-0F34-463B-C8302D0805F4}"/>
              </a:ext>
            </a:extLst>
          </p:cNvPr>
          <p:cNvSpPr/>
          <p:nvPr/>
        </p:nvSpPr>
        <p:spPr>
          <a:xfrm>
            <a:off x="1102556" y="2861061"/>
            <a:ext cx="4377342" cy="7739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403C38-1A99-62D7-F091-EF62D21EB391}"/>
              </a:ext>
            </a:extLst>
          </p:cNvPr>
          <p:cNvSpPr txBox="1"/>
          <p:nvPr/>
        </p:nvSpPr>
        <p:spPr>
          <a:xfrm flipH="1">
            <a:off x="1850684" y="2921458"/>
            <a:ext cx="2881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Noto Sans KR"/>
              </a:rPr>
              <a:t>NumPy</a:t>
            </a:r>
            <a:endParaRPr lang="ko-KR" altLang="en-US" sz="3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D41D86-4106-8BF3-D505-BBE8405355A2}"/>
              </a:ext>
            </a:extLst>
          </p:cNvPr>
          <p:cNvSpPr txBox="1"/>
          <p:nvPr/>
        </p:nvSpPr>
        <p:spPr>
          <a:xfrm>
            <a:off x="1102558" y="3765391"/>
            <a:ext cx="4377342" cy="1900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다차원 배열을 효과적으로 처리할 수 있게 함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600" dirty="0">
                <a:solidFill>
                  <a:schemeClr val="accent2"/>
                </a:solidFill>
              </a:rPr>
              <a:t>기본 </a:t>
            </a:r>
            <a:r>
              <a:rPr lang="en-US" altLang="ko-KR" sz="1600" dirty="0">
                <a:solidFill>
                  <a:schemeClr val="accent2"/>
                </a:solidFill>
              </a:rPr>
              <a:t>list</a:t>
            </a:r>
            <a:r>
              <a:rPr lang="ko-KR" altLang="en-US" sz="1600" dirty="0">
                <a:solidFill>
                  <a:schemeClr val="accent2"/>
                </a:solidFill>
              </a:rPr>
              <a:t>에 비해 빠르고 다양한 기능</a:t>
            </a:r>
            <a:endParaRPr lang="en-US" altLang="ko-KR" sz="1600" dirty="0">
              <a:solidFill>
                <a:schemeClr val="accent2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schemeClr val="accent2"/>
                </a:solidFill>
              </a:rPr>
              <a:t>과학 계산</a:t>
            </a:r>
            <a:endParaRPr lang="en-US" altLang="ko-KR" sz="1600" dirty="0">
              <a:solidFill>
                <a:schemeClr val="accent2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schemeClr val="accent2"/>
                </a:solidFill>
              </a:rPr>
              <a:t>행렬</a:t>
            </a:r>
            <a:r>
              <a:rPr lang="en-US" altLang="ko-KR" sz="1600" dirty="0">
                <a:solidFill>
                  <a:schemeClr val="accent2"/>
                </a:solidFill>
              </a:rPr>
              <a:t>/</a:t>
            </a:r>
            <a:r>
              <a:rPr lang="ko-KR" altLang="en-US" sz="1600" dirty="0">
                <a:solidFill>
                  <a:schemeClr val="accent2"/>
                </a:solidFill>
              </a:rPr>
              <a:t>배열 처리 및 연산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schemeClr val="accent2"/>
                </a:solidFill>
              </a:rPr>
              <a:t>난수 생성</a:t>
            </a:r>
          </a:p>
        </p:txBody>
      </p:sp>
    </p:spTree>
    <p:extLst>
      <p:ext uri="{BB962C8B-B14F-4D97-AF65-F5344CB8AC3E}">
        <p14:creationId xmlns:p14="http://schemas.microsoft.com/office/powerpoint/2010/main" val="876535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85943"/>
            <a:ext cx="4093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oto Sans KR"/>
              </a:rPr>
              <a:t>외부 라이브러리</a:t>
            </a:r>
            <a:r>
              <a:rPr lang="en-US" altLang="ko-KR" sz="2800" b="1" dirty="0">
                <a:solidFill>
                  <a:schemeClr val="accent1"/>
                </a:solidFill>
                <a:highlight>
                  <a:srgbClr val="FFFFFF"/>
                </a:highlight>
                <a:latin typeface="Noto Sans KR"/>
              </a:rPr>
              <a:t> - NumPy</a:t>
            </a:r>
            <a:endParaRPr lang="en-US" altLang="ko-KR" sz="2800" b="1" i="0" dirty="0">
              <a:solidFill>
                <a:schemeClr val="accent1"/>
              </a:solidFill>
              <a:effectLst/>
              <a:highlight>
                <a:srgbClr val="FFFFFF"/>
              </a:highlight>
              <a:latin typeface="Noto Sans KR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A4542A-93EF-F6D8-0FCA-0E92CE1BCF23}"/>
              </a:ext>
            </a:extLst>
          </p:cNvPr>
          <p:cNvSpPr txBox="1"/>
          <p:nvPr/>
        </p:nvSpPr>
        <p:spPr>
          <a:xfrm>
            <a:off x="5946562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57215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26A35A-5CC0-8035-DB88-4E74C818A02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16</a:t>
            </a:fld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A8804EA1-6B02-3632-278E-EB8699BB8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484499"/>
              </p:ext>
            </p:extLst>
          </p:nvPr>
        </p:nvGraphicFramePr>
        <p:xfrm>
          <a:off x="1219894" y="1186602"/>
          <a:ext cx="4328143" cy="4374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896">
                  <a:extLst>
                    <a:ext uri="{9D8B030D-6E8A-4147-A177-3AD203B41FA5}">
                      <a16:colId xmlns:a16="http://schemas.microsoft.com/office/drawing/2014/main" val="24958888"/>
                    </a:ext>
                  </a:extLst>
                </a:gridCol>
                <a:gridCol w="2703247">
                  <a:extLst>
                    <a:ext uri="{9D8B030D-6E8A-4147-A177-3AD203B41FA5}">
                      <a16:colId xmlns:a16="http://schemas.microsoft.com/office/drawing/2014/main" val="549158517"/>
                    </a:ext>
                  </a:extLst>
                </a:gridCol>
              </a:tblGrid>
              <a:tr h="450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함수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기능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05223"/>
                  </a:ext>
                </a:extLst>
              </a:tr>
              <a:tr h="4905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add(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a+b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각 요소의 덧셈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5720"/>
                  </a:ext>
                </a:extLst>
              </a:tr>
              <a:tr h="4905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substract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spc="0" dirty="0">
                          <a:solidFill>
                            <a:schemeClr val="tx1"/>
                          </a:solidFill>
                        </a:rPr>
                        <a:t>a-b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각 요소의 뺄셈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en-US" altLang="ko-KR" sz="1400" b="0" spc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707227"/>
                  </a:ext>
                </a:extLst>
              </a:tr>
              <a:tr h="4905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multiply(</a:t>
                      </a:r>
                      <a:r>
                        <a:rPr lang="en-US" altLang="ko-KR" dirty="0" err="1"/>
                        <a:t>a,b</a:t>
                      </a:r>
                      <a:r>
                        <a:rPr lang="en-US" altLang="ko-KR" dirty="0"/>
                        <a:t>)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a*b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각 요소의 곱셈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400" b="0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19733"/>
                  </a:ext>
                </a:extLst>
              </a:tr>
              <a:tr h="490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divide(</a:t>
                      </a:r>
                      <a:r>
                        <a:rPr lang="en-US" altLang="ko-KR" dirty="0" err="1"/>
                        <a:t>a,b</a:t>
                      </a:r>
                      <a:r>
                        <a:rPr lang="en-US" altLang="ko-KR" dirty="0"/>
                        <a:t>)</a:t>
                      </a:r>
                      <a:endParaRPr lang="ko-KR" altLang="en-US" sz="1800" b="0" spc="-15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a/b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각 요소의 나눗셈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400" b="0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016709"/>
                  </a:ext>
                </a:extLst>
              </a:tr>
              <a:tr h="490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dot(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행렬과 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행렬의 내적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*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74741"/>
                  </a:ext>
                </a:extLst>
              </a:tr>
              <a:tr h="4905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sum(a)</a:t>
                      </a:r>
                      <a:endParaRPr lang="ko-KR" altLang="en-US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모든 원소의 합</a:t>
                      </a:r>
                      <a:endParaRPr lang="en-US" altLang="ko-KR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i="1" u="none" strike="noStrike" kern="1200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행별</a:t>
                      </a:r>
                      <a:r>
                        <a:rPr lang="en-US" altLang="ko-KR" sz="1200" i="1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i="1" u="none" strike="noStrike" kern="1200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열별</a:t>
                      </a:r>
                      <a:r>
                        <a:rPr lang="ko-KR" altLang="en-US" sz="1200" i="1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연산 </a:t>
                      </a:r>
                      <a:r>
                        <a:rPr lang="en-US" altLang="ko-KR" sz="1200" i="1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(axis=0/1)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37571"/>
                  </a:ext>
                </a:extLst>
              </a:tr>
              <a:tr h="4905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prod(a)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모든 원소의 곱</a:t>
                      </a:r>
                      <a:endParaRPr lang="en-US" altLang="ko-KR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i="1" u="none" strike="noStrike" kern="1200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행별</a:t>
                      </a:r>
                      <a:r>
                        <a:rPr lang="en-US" altLang="ko-KR" sz="1200" i="1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i="1" u="none" strike="noStrike" kern="1200" dirty="0" err="1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열별</a:t>
                      </a:r>
                      <a:r>
                        <a:rPr lang="ko-KR" altLang="en-US" sz="1200" i="1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연산 </a:t>
                      </a:r>
                      <a:r>
                        <a:rPr lang="en-US" altLang="ko-KR" sz="1200" i="1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(axis=0/1)</a:t>
                      </a:r>
                      <a:endParaRPr lang="ko-KR" altLang="en-US" sz="1200" b="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841074"/>
                  </a:ext>
                </a:extLst>
              </a:tr>
              <a:tr h="4905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mean(a)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모든 원소의 평균</a:t>
                      </a:r>
                      <a:endParaRPr lang="en-US" altLang="ko-KR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344222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255A59F1-9C8C-153C-848E-6B7028CF71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053"/>
          <a:stretch/>
        </p:blipFill>
        <p:spPr>
          <a:xfrm>
            <a:off x="794000" y="5664471"/>
            <a:ext cx="4591691" cy="72505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F9312D3-CE69-FF22-DC88-0128DF09E8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37" t="63053" b="-1069"/>
          <a:stretch/>
        </p:blipFill>
        <p:spPr>
          <a:xfrm>
            <a:off x="3645852" y="5678326"/>
            <a:ext cx="4098699" cy="7460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4A92FB2-824C-DB90-5E09-209D626F3FD7}"/>
              </a:ext>
            </a:extLst>
          </p:cNvPr>
          <p:cNvSpPr txBox="1"/>
          <p:nvPr/>
        </p:nvSpPr>
        <p:spPr>
          <a:xfrm>
            <a:off x="614246" y="5682009"/>
            <a:ext cx="365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31D8F5-E72E-AB27-4223-BD15C6147F44}"/>
              </a:ext>
            </a:extLst>
          </p:cNvPr>
          <p:cNvSpPr/>
          <p:nvPr/>
        </p:nvSpPr>
        <p:spPr>
          <a:xfrm>
            <a:off x="5946562" y="611270"/>
            <a:ext cx="5705880" cy="50670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A7D0AF5-49A5-9D5D-B604-882490E345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868"/>
          <a:stretch/>
        </p:blipFill>
        <p:spPr>
          <a:xfrm>
            <a:off x="6106320" y="692822"/>
            <a:ext cx="2659704" cy="242658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650F232-E4EB-B8DE-D190-B3DCC4ABC2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6238"/>
          <a:stretch/>
        </p:blipFill>
        <p:spPr>
          <a:xfrm>
            <a:off x="6104029" y="3106122"/>
            <a:ext cx="2671657" cy="24937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49E7680-1A95-EFEF-C7BA-EF2DFD1A3C1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2383" t="6682" r="32055" b="14965"/>
          <a:stretch/>
        </p:blipFill>
        <p:spPr>
          <a:xfrm>
            <a:off x="8766024" y="761378"/>
            <a:ext cx="2759096" cy="479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85943"/>
            <a:ext cx="4093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oto Sans KR"/>
              </a:rPr>
              <a:t>외부 라이브러리</a:t>
            </a:r>
            <a:r>
              <a:rPr lang="en-US" altLang="ko-KR" sz="2800" b="1" dirty="0">
                <a:solidFill>
                  <a:schemeClr val="accent1"/>
                </a:solidFill>
                <a:highlight>
                  <a:srgbClr val="FFFFFF"/>
                </a:highlight>
                <a:latin typeface="Noto Sans KR"/>
              </a:rPr>
              <a:t> - NumPy</a:t>
            </a:r>
            <a:endParaRPr lang="en-US" altLang="ko-KR" sz="2800" b="1" i="0" dirty="0">
              <a:solidFill>
                <a:schemeClr val="accent1"/>
              </a:solidFill>
              <a:effectLst/>
              <a:highlight>
                <a:srgbClr val="FFFFFF"/>
              </a:highlight>
              <a:latin typeface="Noto Sans KR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A4542A-93EF-F6D8-0FCA-0E92CE1BCF23}"/>
              </a:ext>
            </a:extLst>
          </p:cNvPr>
          <p:cNvSpPr txBox="1"/>
          <p:nvPr/>
        </p:nvSpPr>
        <p:spPr>
          <a:xfrm>
            <a:off x="5946562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57215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26A35A-5CC0-8035-DB88-4E74C818A02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7DEB619-7D41-B53A-EDE1-D56770299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332930"/>
              </p:ext>
            </p:extLst>
          </p:nvPr>
        </p:nvGraphicFramePr>
        <p:xfrm>
          <a:off x="482163" y="2124843"/>
          <a:ext cx="5091842" cy="3152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273">
                  <a:extLst>
                    <a:ext uri="{9D8B030D-6E8A-4147-A177-3AD203B41FA5}">
                      <a16:colId xmlns:a16="http://schemas.microsoft.com/office/drawing/2014/main" val="24958888"/>
                    </a:ext>
                  </a:extLst>
                </a:gridCol>
                <a:gridCol w="2872569">
                  <a:extLst>
                    <a:ext uri="{9D8B030D-6E8A-4147-A177-3AD203B41FA5}">
                      <a16:colId xmlns:a16="http://schemas.microsoft.com/office/drawing/2014/main" val="549158517"/>
                    </a:ext>
                  </a:extLst>
                </a:gridCol>
              </a:tblGrid>
              <a:tr h="464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함수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기능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05223"/>
                  </a:ext>
                </a:extLst>
              </a:tr>
              <a:tr h="5057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rand(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행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열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r>
                        <a:rPr lang="ko-KR" altLang="en-US" sz="1400" dirty="0"/>
                        <a:t>에서 </a:t>
                      </a:r>
                      <a:r>
                        <a:rPr lang="en-US" altLang="ko-KR" sz="1400" dirty="0"/>
                        <a:t>1 </a:t>
                      </a:r>
                      <a:r>
                        <a:rPr lang="ko-KR" altLang="en-US" sz="1400" dirty="0"/>
                        <a:t>사이의 난수 생성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accent3"/>
                          </a:solidFill>
                        </a:rPr>
                        <a:t>각 차원의 크기를 별도로 받음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5720"/>
                  </a:ext>
                </a:extLst>
              </a:tr>
              <a:tr h="5057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random(size)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0</a:t>
                      </a:r>
                      <a:r>
                        <a:rPr lang="ko-KR" altLang="en-US" sz="1400" dirty="0"/>
                        <a:t>에서 </a:t>
                      </a:r>
                      <a:r>
                        <a:rPr lang="en-US" altLang="ko-KR" sz="1400" dirty="0"/>
                        <a:t>1 </a:t>
                      </a:r>
                      <a:r>
                        <a:rPr lang="ko-KR" altLang="en-US" sz="1400" dirty="0"/>
                        <a:t>사이의 난수 생성</a:t>
                      </a:r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spc="0" dirty="0">
                          <a:solidFill>
                            <a:schemeClr val="accent3"/>
                          </a:solidFill>
                        </a:rPr>
                        <a:t>인자가 </a:t>
                      </a:r>
                      <a:r>
                        <a:rPr lang="ko-KR" altLang="en-US" sz="1400" b="0" spc="0" dirty="0" err="1">
                          <a:solidFill>
                            <a:schemeClr val="accent3"/>
                          </a:solidFill>
                        </a:rPr>
                        <a:t>튜플</a:t>
                      </a:r>
                      <a:r>
                        <a:rPr lang="ko-KR" altLang="en-US" sz="1400" b="0" spc="0" dirty="0">
                          <a:solidFill>
                            <a:schemeClr val="accent3"/>
                          </a:solidFill>
                        </a:rPr>
                        <a:t> 형식</a:t>
                      </a:r>
                      <a:endParaRPr lang="en-US" altLang="ko-KR" sz="1400" b="0" spc="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707227"/>
                  </a:ext>
                </a:extLst>
              </a:tr>
              <a:tr h="5057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randint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(low, high, size)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low~high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- 1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사이의 정수 임의 추출</a:t>
                      </a:r>
                      <a:endParaRPr lang="ko-KR" altLang="en-US" sz="1400" b="0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19733"/>
                  </a:ext>
                </a:extLst>
              </a:tr>
              <a:tr h="5057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choice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(a, size, replace, p)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replace</a:t>
                      </a:r>
                      <a:r>
                        <a:rPr lang="en-US" altLang="ko-KR" sz="1400" b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1400" b="0" spc="0" dirty="0">
                          <a:solidFill>
                            <a:schemeClr val="accent3"/>
                          </a:solidFill>
                        </a:rPr>
                        <a:t>복원추출 여부</a:t>
                      </a:r>
                      <a:r>
                        <a:rPr lang="en-US" altLang="ko-KR" sz="1400" b="0" spc="0" dirty="0">
                          <a:solidFill>
                            <a:schemeClr val="accent3"/>
                          </a:solidFill>
                        </a:rPr>
                        <a:t>(bool) </a:t>
                      </a:r>
                    </a:p>
                    <a:p>
                      <a:pPr algn="l" latinLnBrk="1"/>
                      <a:r>
                        <a:rPr lang="en-US" altLang="ko-KR" sz="1400" b="1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    p</a:t>
                      </a:r>
                      <a:r>
                        <a:rPr lang="en-US" altLang="ko-KR" sz="1400" b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      </a:t>
                      </a:r>
                      <a:r>
                        <a:rPr lang="ko-KR" altLang="en-US" sz="1400" b="0" spc="0" dirty="0">
                          <a:solidFill>
                            <a:schemeClr val="accent3"/>
                          </a:solidFill>
                        </a:rPr>
                        <a:t>선택 요소의 확률</a:t>
                      </a:r>
                      <a:endParaRPr lang="en-US" altLang="ko-KR" sz="1400" b="0" spc="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016709"/>
                  </a:ext>
                </a:extLst>
              </a:tr>
              <a:tr h="5057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shuffle(a)</a:t>
                      </a:r>
                      <a:endParaRPr lang="ko-KR" altLang="en-US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행렬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배열을 무작위로 섞는 함수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74741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53D7FE-86F1-7096-33AA-F4A3C64A323D}"/>
              </a:ext>
            </a:extLst>
          </p:cNvPr>
          <p:cNvSpPr/>
          <p:nvPr/>
        </p:nvSpPr>
        <p:spPr>
          <a:xfrm>
            <a:off x="482163" y="1433769"/>
            <a:ext cx="2749897" cy="5141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FBDE5-9B98-9239-2FB2-65C04147801D}"/>
              </a:ext>
            </a:extLst>
          </p:cNvPr>
          <p:cNvSpPr txBox="1"/>
          <p:nvPr/>
        </p:nvSpPr>
        <p:spPr>
          <a:xfrm>
            <a:off x="801958" y="1491595"/>
            <a:ext cx="21103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i="0" dirty="0">
                <a:solidFill>
                  <a:schemeClr val="bg1"/>
                </a:solidFill>
                <a:effectLst/>
                <a:latin typeface="Noto Sans KR"/>
              </a:rPr>
              <a:t>random </a:t>
            </a:r>
            <a:r>
              <a:rPr lang="ko-KR" altLang="en-US" sz="2000" b="1" i="0" dirty="0">
                <a:solidFill>
                  <a:schemeClr val="bg1"/>
                </a:solidFill>
                <a:effectLst/>
                <a:latin typeface="Noto Sans KR"/>
              </a:rPr>
              <a:t>모듈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3F1530-E10A-BAC9-9D12-08FAE50259A0}"/>
              </a:ext>
            </a:extLst>
          </p:cNvPr>
          <p:cNvSpPr/>
          <p:nvPr/>
        </p:nvSpPr>
        <p:spPr>
          <a:xfrm>
            <a:off x="5820596" y="707795"/>
            <a:ext cx="5889241" cy="53681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AD370FE-34A0-9725-5801-4033FD670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956" y="5451597"/>
            <a:ext cx="2896004" cy="93358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667973F-982B-C82B-B57A-BC21DA6C3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6562" y="822470"/>
            <a:ext cx="5619868" cy="335539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AA5712B-34CF-6F28-DF68-886EA38A02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071"/>
          <a:stretch/>
        </p:blipFill>
        <p:spPr>
          <a:xfrm>
            <a:off x="5946563" y="4292538"/>
            <a:ext cx="5619868" cy="161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72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85943"/>
            <a:ext cx="4084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oto Sans KR"/>
              </a:rPr>
              <a:t>외부 라이브러리</a:t>
            </a:r>
            <a:r>
              <a:rPr lang="en-US" altLang="ko-KR" sz="2800" b="1" dirty="0">
                <a:solidFill>
                  <a:schemeClr val="accent1"/>
                </a:solidFill>
                <a:highlight>
                  <a:srgbClr val="FFFFFF"/>
                </a:highlight>
                <a:latin typeface="Noto Sans KR"/>
              </a:rPr>
              <a:t> - pandas</a:t>
            </a:r>
            <a:endParaRPr lang="en-US" altLang="ko-KR" sz="2800" b="1" i="0" dirty="0">
              <a:solidFill>
                <a:schemeClr val="accent1"/>
              </a:solidFill>
              <a:effectLst/>
              <a:highlight>
                <a:srgbClr val="FFFFFF"/>
              </a:highlight>
              <a:latin typeface="Noto Sans KR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A4542A-93EF-F6D8-0FCA-0E92CE1BCF23}"/>
              </a:ext>
            </a:extLst>
          </p:cNvPr>
          <p:cNvSpPr txBox="1"/>
          <p:nvPr/>
        </p:nvSpPr>
        <p:spPr>
          <a:xfrm>
            <a:off x="5946562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57215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26A35A-5CC0-8035-DB88-4E74C818A02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CABD182-30C1-8DFD-39B2-52CC920135FF}"/>
              </a:ext>
            </a:extLst>
          </p:cNvPr>
          <p:cNvSpPr/>
          <p:nvPr/>
        </p:nvSpPr>
        <p:spPr>
          <a:xfrm>
            <a:off x="792003" y="1253844"/>
            <a:ext cx="5382375" cy="66443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6DE0AC-79DB-E828-B5AA-4AFAE19AEFE2}"/>
              </a:ext>
            </a:extLst>
          </p:cNvPr>
          <p:cNvSpPr txBox="1"/>
          <p:nvPr/>
        </p:nvSpPr>
        <p:spPr>
          <a:xfrm flipH="1">
            <a:off x="2550966" y="2489139"/>
            <a:ext cx="2395835" cy="74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함수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8BDFD2-D41A-2271-6332-9AEEC12723A4}"/>
              </a:ext>
            </a:extLst>
          </p:cNvPr>
          <p:cNvSpPr txBox="1"/>
          <p:nvPr/>
        </p:nvSpPr>
        <p:spPr>
          <a:xfrm>
            <a:off x="989698" y="1416782"/>
            <a:ext cx="50036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b="1" i="0" dirty="0">
                <a:solidFill>
                  <a:srgbClr val="24292F"/>
                </a:solidFill>
                <a:effectLst/>
                <a:latin typeface="Noto Sans KR"/>
              </a:rPr>
              <a:t>데이터 조작 및 분석을 위한 도구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DB33347-F7FE-D8FB-9590-E31F8315D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470540"/>
              </p:ext>
            </p:extLst>
          </p:nvPr>
        </p:nvGraphicFramePr>
        <p:xfrm>
          <a:off x="6370717" y="2282097"/>
          <a:ext cx="5091842" cy="3231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273">
                  <a:extLst>
                    <a:ext uri="{9D8B030D-6E8A-4147-A177-3AD203B41FA5}">
                      <a16:colId xmlns:a16="http://schemas.microsoft.com/office/drawing/2014/main" val="24958888"/>
                    </a:ext>
                  </a:extLst>
                </a:gridCol>
                <a:gridCol w="2872569">
                  <a:extLst>
                    <a:ext uri="{9D8B030D-6E8A-4147-A177-3AD203B41FA5}">
                      <a16:colId xmlns:a16="http://schemas.microsoft.com/office/drawing/2014/main" val="549158517"/>
                    </a:ext>
                  </a:extLst>
                </a:gridCol>
              </a:tblGrid>
              <a:tr h="464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메소드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기능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05223"/>
                  </a:ext>
                </a:extLst>
              </a:tr>
              <a:tr h="5057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head(n),tail(n)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앞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뒤에서부터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개만큼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default=5</a:t>
                      </a:r>
                      <a:endParaRPr lang="ko-KR" altLang="en-US" sz="12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5720"/>
                  </a:ext>
                </a:extLst>
              </a:tr>
              <a:tr h="5057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info()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타입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Null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건수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건수 정보 등 출력</a:t>
                      </a:r>
                      <a:endParaRPr lang="en-US" altLang="ko-KR" sz="1400" b="0" spc="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707227"/>
                  </a:ext>
                </a:extLst>
              </a:tr>
              <a:tr h="5057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DataFrame</a:t>
                      </a:r>
                      <a:r>
                        <a:rPr lang="ko-KR" altLang="en-US" sz="1400" dirty="0"/>
                        <a:t>의 행 레이블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200" b="0" spc="0" dirty="0">
                          <a:solidFill>
                            <a:schemeClr val="accent3"/>
                          </a:solidFill>
                        </a:rPr>
                        <a:t>기본적으로는 </a:t>
                      </a:r>
                      <a:r>
                        <a:rPr lang="en-US" altLang="ko-KR" sz="1200" b="0" spc="0" dirty="0">
                          <a:solidFill>
                            <a:schemeClr val="accent3"/>
                          </a:solidFill>
                        </a:rPr>
                        <a:t>0</a:t>
                      </a:r>
                      <a:r>
                        <a:rPr lang="ko-KR" altLang="en-US" sz="1200" b="0" spc="0" dirty="0">
                          <a:solidFill>
                            <a:schemeClr val="accent3"/>
                          </a:solidFill>
                        </a:rPr>
                        <a:t>으로 시작하는 정수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19733"/>
                  </a:ext>
                </a:extLst>
              </a:tr>
              <a:tr h="5057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DataFrame</a:t>
                      </a:r>
                      <a:r>
                        <a:rPr lang="ko-KR" altLang="en-US" sz="1400" dirty="0"/>
                        <a:t>의 열 이름</a:t>
                      </a:r>
                      <a:endParaRPr lang="en-US" altLang="ko-KR" sz="1400" b="0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016709"/>
                  </a:ext>
                </a:extLst>
              </a:tr>
              <a:tr h="5057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describe()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데이터 타입이 숫자인 열의 </a:t>
                      </a:r>
                      <a:endParaRPr lang="en-US" altLang="ko-KR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count, mean, std, min, 25%, 50%, 75%, max 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값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7474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7DC74DE-CB17-F571-0B62-8B2E640C6A51}"/>
              </a:ext>
            </a:extLst>
          </p:cNvPr>
          <p:cNvSpPr txBox="1"/>
          <p:nvPr/>
        </p:nvSpPr>
        <p:spPr>
          <a:xfrm>
            <a:off x="957996" y="5641136"/>
            <a:ext cx="5003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i="0" dirty="0">
                <a:solidFill>
                  <a:schemeClr val="accent4">
                    <a:lumMod val="50000"/>
                  </a:schemeClr>
                </a:solidFill>
                <a:effectLst/>
                <a:latin typeface="Noto Sans KR"/>
              </a:rPr>
              <a:t>*</a:t>
            </a:r>
            <a:r>
              <a:rPr lang="ko-KR" altLang="en-US" sz="1200" b="1" i="0" dirty="0" err="1">
                <a:solidFill>
                  <a:schemeClr val="accent4">
                    <a:lumMod val="50000"/>
                  </a:schemeClr>
                </a:solidFill>
                <a:effectLst/>
                <a:latin typeface="Noto Sans KR"/>
              </a:rPr>
              <a:t>결측치</a:t>
            </a:r>
            <a:r>
              <a:rPr lang="en-US" altLang="ko-KR" sz="1200" b="1" i="0" dirty="0">
                <a:solidFill>
                  <a:schemeClr val="accent4">
                    <a:lumMod val="50000"/>
                  </a:schemeClr>
                </a:solidFill>
                <a:effectLst/>
                <a:latin typeface="Noto Sans KR"/>
              </a:rPr>
              <a:t>:</a:t>
            </a:r>
            <a:r>
              <a:rPr lang="ko-KR" altLang="en-US" sz="1200" b="1" i="0" dirty="0">
                <a:solidFill>
                  <a:schemeClr val="accent4">
                    <a:lumMod val="50000"/>
                  </a:schemeClr>
                </a:solidFill>
                <a:effectLst/>
                <a:latin typeface="Noto Sans KR"/>
              </a:rPr>
              <a:t> 데이터 세트에서 값이 존재하지 않는 경우</a:t>
            </a:r>
            <a:endParaRPr lang="en-US" altLang="ko-KR" sz="1200" b="1" i="0" dirty="0">
              <a:solidFill>
                <a:schemeClr val="accent4">
                  <a:lumMod val="50000"/>
                </a:schemeClr>
              </a:solidFill>
              <a:effectLst/>
              <a:latin typeface="Noto Sans KR"/>
            </a:endParaRPr>
          </a:p>
          <a:p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Noto Sans KR"/>
              </a:rPr>
              <a:t>                  </a:t>
            </a:r>
            <a:r>
              <a:rPr lang="en-US" altLang="ko-KR" sz="1200" dirty="0" err="1">
                <a:solidFill>
                  <a:schemeClr val="accent4">
                    <a:lumMod val="50000"/>
                  </a:schemeClr>
                </a:solidFill>
                <a:latin typeface="Noto Sans KR"/>
              </a:rPr>
              <a:t>NaN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  <a:latin typeface="Noto Sans KR"/>
              </a:rPr>
              <a:t>(Not a Number) 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  <a:latin typeface="Noto Sans KR"/>
              </a:rPr>
              <a:t>또는 </a:t>
            </a: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  <a:latin typeface="Noto Sans KR"/>
              </a:rPr>
              <a:t>None</a:t>
            </a:r>
            <a:endParaRPr lang="ko-KR" altLang="en-US" sz="1200" i="0" dirty="0">
              <a:solidFill>
                <a:schemeClr val="accent4">
                  <a:lumMod val="50000"/>
                </a:schemeClr>
              </a:solidFill>
              <a:effectLst/>
              <a:latin typeface="Noto Sans KR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71AF2E-1F5B-5387-F5F8-9592DB36FE64}"/>
              </a:ext>
            </a:extLst>
          </p:cNvPr>
          <p:cNvSpPr/>
          <p:nvPr/>
        </p:nvSpPr>
        <p:spPr>
          <a:xfrm>
            <a:off x="6370717" y="1588991"/>
            <a:ext cx="2749897" cy="5141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88C9E-6E9C-29EF-F754-71793C108BF0}"/>
              </a:ext>
            </a:extLst>
          </p:cNvPr>
          <p:cNvSpPr txBox="1"/>
          <p:nvPr/>
        </p:nvSpPr>
        <p:spPr>
          <a:xfrm flipH="1">
            <a:off x="6886423" y="1646022"/>
            <a:ext cx="1724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latin typeface="Noto Sans KR"/>
              </a:rPr>
              <a:t>DataFrame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6DE0AC-79DB-E828-B5AA-4AFAE19AEFE2}"/>
              </a:ext>
            </a:extLst>
          </p:cNvPr>
          <p:cNvSpPr txBox="1"/>
          <p:nvPr/>
        </p:nvSpPr>
        <p:spPr>
          <a:xfrm flipH="1">
            <a:off x="2550966" y="2489139"/>
            <a:ext cx="2395835" cy="74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함수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8C941A6-B2D6-211F-1C9B-CEFB1018437E}"/>
              </a:ext>
            </a:extLst>
          </p:cNvPr>
          <p:cNvSpPr/>
          <p:nvPr/>
        </p:nvSpPr>
        <p:spPr>
          <a:xfrm>
            <a:off x="819948" y="2040822"/>
            <a:ext cx="5343126" cy="3563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5C2A44-67DB-5D05-194C-D319EF22C5D5}"/>
              </a:ext>
            </a:extLst>
          </p:cNvPr>
          <p:cNvSpPr/>
          <p:nvPr/>
        </p:nvSpPr>
        <p:spPr>
          <a:xfrm>
            <a:off x="1004758" y="2161412"/>
            <a:ext cx="4956864" cy="8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B346FA-0A44-634F-EE1B-14F0C6656A1E}"/>
              </a:ext>
            </a:extLst>
          </p:cNvPr>
          <p:cNvSpPr txBox="1"/>
          <p:nvPr/>
        </p:nvSpPr>
        <p:spPr>
          <a:xfrm>
            <a:off x="1028867" y="2300984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300" dirty="0"/>
              <a:t>데이터  구조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375C20-9DBC-3B1A-8752-3149A76F1AE0}"/>
              </a:ext>
            </a:extLst>
          </p:cNvPr>
          <p:cNvSpPr txBox="1"/>
          <p:nvPr/>
        </p:nvSpPr>
        <p:spPr>
          <a:xfrm>
            <a:off x="2448561" y="2208652"/>
            <a:ext cx="36661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chemeClr val="accent2"/>
                </a:solidFill>
              </a:rPr>
              <a:t>Series           </a:t>
            </a:r>
            <a:r>
              <a:rPr lang="en-US" altLang="ko-KR" sz="1400" dirty="0">
                <a:solidFill>
                  <a:schemeClr val="accent2"/>
                </a:solidFill>
              </a:rPr>
              <a:t>1</a:t>
            </a:r>
            <a:r>
              <a:rPr lang="ko-KR" altLang="en-US" sz="1400" dirty="0">
                <a:solidFill>
                  <a:schemeClr val="accent2"/>
                </a:solidFill>
              </a:rPr>
              <a:t>차원 </a:t>
            </a:r>
            <a:endParaRPr lang="en-US" altLang="ko-KR" sz="1400" dirty="0">
              <a:solidFill>
                <a:schemeClr val="accent2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600" dirty="0" err="1">
                <a:solidFill>
                  <a:schemeClr val="accent2"/>
                </a:solidFill>
              </a:rPr>
              <a:t>DataFrame</a:t>
            </a:r>
            <a:r>
              <a:rPr lang="en-US" altLang="ko-KR" sz="1600" dirty="0">
                <a:solidFill>
                  <a:schemeClr val="accent2"/>
                </a:solidFill>
              </a:rPr>
              <a:t>  </a:t>
            </a:r>
            <a:r>
              <a:rPr lang="en-US" altLang="ko-KR" sz="1400" dirty="0">
                <a:solidFill>
                  <a:schemeClr val="accent2"/>
                </a:solidFill>
              </a:rPr>
              <a:t>2</a:t>
            </a:r>
            <a:r>
              <a:rPr lang="ko-KR" altLang="en-US" sz="1400" dirty="0">
                <a:solidFill>
                  <a:schemeClr val="accent2"/>
                </a:solidFill>
              </a:rPr>
              <a:t>차원 </a:t>
            </a:r>
            <a:endParaRPr lang="en-US" altLang="ko-KR" sz="1400" dirty="0">
              <a:solidFill>
                <a:schemeClr val="accent2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chemeClr val="accent2"/>
                </a:solidFill>
              </a:rPr>
              <a:t>Panel            </a:t>
            </a:r>
            <a:r>
              <a:rPr lang="en-US" altLang="ko-KR" sz="1400" dirty="0">
                <a:solidFill>
                  <a:schemeClr val="accent2"/>
                </a:solidFill>
              </a:rPr>
              <a:t>3</a:t>
            </a:r>
            <a:r>
              <a:rPr lang="ko-KR" altLang="en-US" sz="1400" dirty="0">
                <a:solidFill>
                  <a:schemeClr val="accent2"/>
                </a:solidFill>
              </a:rPr>
              <a:t>차원</a:t>
            </a:r>
            <a:endParaRPr lang="en-US" altLang="ko-KR" sz="1400" dirty="0">
              <a:solidFill>
                <a:schemeClr val="accent2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A55B8E5-112F-2489-52BD-974847D4459E}"/>
              </a:ext>
            </a:extLst>
          </p:cNvPr>
          <p:cNvSpPr/>
          <p:nvPr/>
        </p:nvSpPr>
        <p:spPr>
          <a:xfrm>
            <a:off x="1013079" y="3131102"/>
            <a:ext cx="4956864" cy="671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D771AF-A878-79A4-3446-E730AA991321}"/>
              </a:ext>
            </a:extLst>
          </p:cNvPr>
          <p:cNvSpPr/>
          <p:nvPr/>
        </p:nvSpPr>
        <p:spPr>
          <a:xfrm>
            <a:off x="1013079" y="3939545"/>
            <a:ext cx="4956864" cy="671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3901A27-64B4-D630-2541-B7DCD3B5B093}"/>
              </a:ext>
            </a:extLst>
          </p:cNvPr>
          <p:cNvSpPr/>
          <p:nvPr/>
        </p:nvSpPr>
        <p:spPr>
          <a:xfrm>
            <a:off x="1013079" y="4753226"/>
            <a:ext cx="4956864" cy="671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F97C0B-9AF1-F641-A19A-A37575408C46}"/>
              </a:ext>
            </a:extLst>
          </p:cNvPr>
          <p:cNvSpPr txBox="1"/>
          <p:nvPr/>
        </p:nvSpPr>
        <p:spPr>
          <a:xfrm>
            <a:off x="1031272" y="3269264"/>
            <a:ext cx="1308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300" dirty="0"/>
              <a:t>데이터   조작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70A0FB-52AC-D053-29CD-6F8B2B0E8790}"/>
              </a:ext>
            </a:extLst>
          </p:cNvPr>
          <p:cNvSpPr txBox="1"/>
          <p:nvPr/>
        </p:nvSpPr>
        <p:spPr>
          <a:xfrm>
            <a:off x="996007" y="4074350"/>
            <a:ext cx="1378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300" dirty="0" err="1"/>
              <a:t>결측치</a:t>
            </a:r>
            <a:r>
              <a:rPr lang="ko-KR" altLang="en-US" sz="2000" b="1" spc="-300" dirty="0"/>
              <a:t> </a:t>
            </a:r>
            <a:r>
              <a:rPr lang="en-US" altLang="ko-KR" sz="2000" b="1" spc="-300" dirty="0"/>
              <a:t>*</a:t>
            </a:r>
            <a:r>
              <a:rPr lang="ko-KR" altLang="en-US" sz="2000" b="1" spc="-300" dirty="0"/>
              <a:t> 처리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85744B-7C0C-3786-A12E-C0D3515D106C}"/>
              </a:ext>
            </a:extLst>
          </p:cNvPr>
          <p:cNvSpPr txBox="1"/>
          <p:nvPr/>
        </p:nvSpPr>
        <p:spPr>
          <a:xfrm>
            <a:off x="1028868" y="4889386"/>
            <a:ext cx="1308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300" dirty="0"/>
              <a:t>데이터   분석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88F5B9-976E-B542-25EE-D91AE310A139}"/>
              </a:ext>
            </a:extLst>
          </p:cNvPr>
          <p:cNvSpPr txBox="1"/>
          <p:nvPr/>
        </p:nvSpPr>
        <p:spPr>
          <a:xfrm>
            <a:off x="2437339" y="3210929"/>
            <a:ext cx="36661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</a:rPr>
              <a:t>데이터 정렬</a:t>
            </a:r>
            <a:r>
              <a:rPr lang="en-US" altLang="ko-KR" sz="1400" dirty="0">
                <a:solidFill>
                  <a:schemeClr val="accent2"/>
                </a:solidFill>
              </a:rPr>
              <a:t>, </a:t>
            </a:r>
            <a:r>
              <a:rPr lang="ko-KR" altLang="en-US" sz="1400" dirty="0">
                <a:solidFill>
                  <a:schemeClr val="accent2"/>
                </a:solidFill>
              </a:rPr>
              <a:t>필터링</a:t>
            </a:r>
            <a:r>
              <a:rPr lang="en-US" altLang="ko-KR" sz="1400" dirty="0">
                <a:solidFill>
                  <a:schemeClr val="accent2"/>
                </a:solidFill>
              </a:rPr>
              <a:t>, </a:t>
            </a:r>
            <a:r>
              <a:rPr lang="ko-KR" altLang="en-US" sz="1400" dirty="0">
                <a:solidFill>
                  <a:schemeClr val="accent2"/>
                </a:solidFill>
              </a:rPr>
              <a:t>그룹화</a:t>
            </a:r>
            <a:r>
              <a:rPr lang="en-US" altLang="ko-KR" sz="1400" dirty="0">
                <a:solidFill>
                  <a:schemeClr val="accent2"/>
                </a:solidFill>
              </a:rPr>
              <a:t>, </a:t>
            </a:r>
            <a:r>
              <a:rPr lang="ko-KR" altLang="en-US" sz="1400" dirty="0">
                <a:solidFill>
                  <a:schemeClr val="accent2"/>
                </a:solidFill>
              </a:rPr>
              <a:t>병합 등 </a:t>
            </a:r>
            <a:endParaRPr lang="en-US" altLang="ko-KR" sz="1400" dirty="0">
              <a:solidFill>
                <a:schemeClr val="accent2"/>
              </a:solidFill>
            </a:endParaRPr>
          </a:p>
          <a:p>
            <a:r>
              <a:rPr lang="ko-KR" altLang="en-US" sz="1400" dirty="0">
                <a:solidFill>
                  <a:schemeClr val="accent2"/>
                </a:solidFill>
              </a:rPr>
              <a:t>다양한 조작 기능 제공</a:t>
            </a:r>
            <a:endParaRPr lang="en-US" altLang="ko-KR" sz="1400" dirty="0">
              <a:solidFill>
                <a:schemeClr val="accent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D52572-BE71-750F-F24D-CB64CC8EB19C}"/>
              </a:ext>
            </a:extLst>
          </p:cNvPr>
          <p:cNvSpPr txBox="1"/>
          <p:nvPr/>
        </p:nvSpPr>
        <p:spPr>
          <a:xfrm>
            <a:off x="2437339" y="4125444"/>
            <a:ext cx="36661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chemeClr val="accent2"/>
                </a:solidFill>
              </a:rPr>
              <a:t>결측치를</a:t>
            </a:r>
            <a:r>
              <a:rPr lang="ko-KR" altLang="en-US" sz="1400" dirty="0">
                <a:solidFill>
                  <a:schemeClr val="accent2"/>
                </a:solidFill>
              </a:rPr>
              <a:t> 찾고</a:t>
            </a:r>
            <a:r>
              <a:rPr lang="en-US" altLang="ko-KR" sz="1400" dirty="0">
                <a:solidFill>
                  <a:schemeClr val="accent2"/>
                </a:solidFill>
              </a:rPr>
              <a:t>,</a:t>
            </a:r>
            <a:r>
              <a:rPr lang="ko-KR" altLang="en-US" sz="1400" dirty="0">
                <a:solidFill>
                  <a:schemeClr val="accent2"/>
                </a:solidFill>
              </a:rPr>
              <a:t> 채우거나 제거하는 기능 제공</a:t>
            </a:r>
            <a:endParaRPr lang="en-US" altLang="ko-KR" sz="1400" dirty="0">
              <a:solidFill>
                <a:schemeClr val="accent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6EFBB7-F92B-F6F3-6F01-6A35C194469A}"/>
              </a:ext>
            </a:extLst>
          </p:cNvPr>
          <p:cNvSpPr txBox="1"/>
          <p:nvPr/>
        </p:nvSpPr>
        <p:spPr>
          <a:xfrm>
            <a:off x="2450901" y="4827455"/>
            <a:ext cx="36661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</a:rPr>
              <a:t>기술 통계</a:t>
            </a:r>
            <a:r>
              <a:rPr lang="en-US" altLang="ko-KR" sz="1400" dirty="0">
                <a:solidFill>
                  <a:schemeClr val="accent2"/>
                </a:solidFill>
              </a:rPr>
              <a:t>, </a:t>
            </a:r>
            <a:r>
              <a:rPr lang="ko-KR" altLang="en-US" sz="1400" dirty="0">
                <a:solidFill>
                  <a:schemeClr val="accent2"/>
                </a:solidFill>
              </a:rPr>
              <a:t>데이터 그룹화 및 집계 기능 등</a:t>
            </a:r>
            <a:endParaRPr lang="en-US" altLang="ko-KR" sz="1400" dirty="0">
              <a:solidFill>
                <a:schemeClr val="accent2"/>
              </a:solidFill>
            </a:endParaRPr>
          </a:p>
          <a:p>
            <a:r>
              <a:rPr lang="ko-KR" altLang="en-US" sz="1400" dirty="0">
                <a:solidFill>
                  <a:schemeClr val="accent2"/>
                </a:solidFill>
              </a:rPr>
              <a:t>데이터 분석을 위한 다양한 도구 제공</a:t>
            </a:r>
            <a:endParaRPr lang="en-US" altLang="ko-KR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34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1585E29D-66E5-27F9-DAC0-5D17FEF5D012}"/>
              </a:ext>
            </a:extLst>
          </p:cNvPr>
          <p:cNvSpPr/>
          <p:nvPr/>
        </p:nvSpPr>
        <p:spPr>
          <a:xfrm>
            <a:off x="6162939" y="823456"/>
            <a:ext cx="5410954" cy="5612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85943"/>
            <a:ext cx="4084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oto Sans KR"/>
              </a:rPr>
              <a:t>외부 라이브러리</a:t>
            </a:r>
            <a:r>
              <a:rPr lang="en-US" altLang="ko-KR" sz="2800" b="1" dirty="0">
                <a:solidFill>
                  <a:schemeClr val="accent1"/>
                </a:solidFill>
                <a:highlight>
                  <a:srgbClr val="FFFFFF"/>
                </a:highlight>
                <a:latin typeface="Noto Sans KR"/>
              </a:rPr>
              <a:t> - pandas</a:t>
            </a:r>
            <a:endParaRPr lang="en-US" altLang="ko-KR" sz="2800" b="1" i="0" dirty="0">
              <a:solidFill>
                <a:schemeClr val="accent1"/>
              </a:solidFill>
              <a:effectLst/>
              <a:highlight>
                <a:srgbClr val="FFFFFF"/>
              </a:highlight>
              <a:latin typeface="Noto Sans KR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26A35A-5CC0-8035-DB88-4E74C818A02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1026" name="Picture 2" descr="Two-dimensional array slicing">
            <a:extLst>
              <a:ext uri="{FF2B5EF4-FFF2-40B4-BE49-F238E27FC236}">
                <a16:creationId xmlns:a16="http://schemas.microsoft.com/office/drawing/2014/main" id="{67A053FF-1F03-1778-5EE9-A5C15F49D4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09" r="34061"/>
          <a:stretch/>
        </p:blipFill>
        <p:spPr bwMode="auto">
          <a:xfrm>
            <a:off x="3137907" y="1388887"/>
            <a:ext cx="2396385" cy="177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1754C1F-B16C-702C-8554-B70DAE0EF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193823"/>
              </p:ext>
            </p:extLst>
          </p:nvPr>
        </p:nvGraphicFramePr>
        <p:xfrm>
          <a:off x="708319" y="3668666"/>
          <a:ext cx="5319453" cy="2682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068">
                  <a:extLst>
                    <a:ext uri="{9D8B030D-6E8A-4147-A177-3AD203B41FA5}">
                      <a16:colId xmlns:a16="http://schemas.microsoft.com/office/drawing/2014/main" val="2773273120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4958888"/>
                    </a:ext>
                  </a:extLst>
                </a:gridCol>
                <a:gridCol w="2163185">
                  <a:extLst>
                    <a:ext uri="{9D8B030D-6E8A-4147-A177-3AD203B41FA5}">
                      <a16:colId xmlns:a16="http://schemas.microsoft.com/office/drawing/2014/main" val="549158517"/>
                    </a:ext>
                  </a:extLst>
                </a:gridCol>
              </a:tblGrid>
              <a:tr h="464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특징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loc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iloc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05223"/>
                  </a:ext>
                </a:extLst>
              </a:tr>
              <a:tr h="5057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  <a:endParaRPr lang="en-US" altLang="ko-K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라벨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기반으로 선택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인덱스 기반으로 선택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5720"/>
                  </a:ext>
                </a:extLst>
              </a:tr>
              <a:tr h="5057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사용법</a:t>
                      </a:r>
                      <a:endParaRPr lang="en-US" altLang="ko-K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/>
                        <a:t>df.loc</a:t>
                      </a:r>
                      <a:r>
                        <a:rPr lang="en-US" altLang="ko-KR" sz="1200" dirty="0"/>
                        <a:t>['</a:t>
                      </a:r>
                      <a:r>
                        <a:rPr lang="ko-KR" altLang="en-US" sz="1200" dirty="0"/>
                        <a:t>행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라벨</a:t>
                      </a:r>
                      <a:r>
                        <a:rPr lang="en-US" altLang="ko-KR" sz="1200" dirty="0"/>
                        <a:t>', '</a:t>
                      </a:r>
                      <a:r>
                        <a:rPr lang="ko-KR" altLang="en-US" sz="1200" dirty="0"/>
                        <a:t>열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라벨</a:t>
                      </a:r>
                      <a:r>
                        <a:rPr lang="en-US" altLang="ko-KR" sz="1200" dirty="0"/>
                        <a:t>'</a:t>
                      </a:r>
                      <a:r>
                        <a:rPr lang="en-US" altLang="ko-KR" sz="1400" dirty="0"/>
                        <a:t>]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df.iloc</a:t>
                      </a:r>
                      <a:r>
                        <a:rPr lang="en-US" altLang="ko-KR" sz="1400" dirty="0"/>
                        <a:t>[</a:t>
                      </a:r>
                      <a:r>
                        <a:rPr lang="ko-KR" altLang="en-US" sz="1200" dirty="0"/>
                        <a:t>행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인덱스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열</a:t>
                      </a:r>
                      <a:r>
                        <a:rPr lang="en-US" altLang="ko-KR" sz="1200" dirty="0"/>
                        <a:t>_</a:t>
                      </a:r>
                      <a:r>
                        <a:rPr lang="ko-KR" altLang="en-US" sz="1200" dirty="0"/>
                        <a:t>인덱스</a:t>
                      </a:r>
                      <a:r>
                        <a:rPr lang="en-US" altLang="ko-KR" sz="1400" dirty="0"/>
                        <a:t>]</a:t>
                      </a:r>
                      <a:endParaRPr lang="en-US" altLang="ko-KR" sz="1400" b="0" spc="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707227"/>
                  </a:ext>
                </a:extLst>
              </a:tr>
              <a:tr h="5057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</a:t>
                      </a:r>
                      <a:endParaRPr lang="en-US" altLang="ko-K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시작과 끝 라벨 모두 포함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끝 인덱스는 포함하지 않음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accent3"/>
                          </a:solidFill>
                        </a:rPr>
                        <a:t>파이썬 </a:t>
                      </a:r>
                      <a:r>
                        <a:rPr lang="ko-KR" altLang="en-US" sz="1200" dirty="0" err="1">
                          <a:solidFill>
                            <a:schemeClr val="accent3"/>
                          </a:solidFill>
                        </a:rPr>
                        <a:t>슬라이싱과</a:t>
                      </a:r>
                      <a:r>
                        <a:rPr lang="ko-KR" altLang="en-US" sz="1200" dirty="0">
                          <a:solidFill>
                            <a:schemeClr val="accent3"/>
                          </a:solidFill>
                        </a:rPr>
                        <a:t> 유사</a:t>
                      </a:r>
                      <a:endParaRPr lang="ko-KR" altLang="en-US" sz="1200" b="0" spc="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19733"/>
                  </a:ext>
                </a:extLst>
              </a:tr>
              <a:tr h="5057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df.loc</a:t>
                      </a:r>
                      <a:r>
                        <a:rPr lang="en-US" altLang="ko-KR" sz="1400" dirty="0"/>
                        <a:t>['A', 'B']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df.iloc</a:t>
                      </a:r>
                      <a:r>
                        <a:rPr lang="en-US" altLang="ko-KR" sz="1400" dirty="0"/>
                        <a:t>[0, 1] 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첫 번째 행</a:t>
                      </a:r>
                      <a:r>
                        <a:rPr lang="en-US" altLang="ko-KR" sz="120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두 번째 열</a:t>
                      </a:r>
                      <a:endParaRPr lang="en-US" altLang="ko-KR" sz="1200" b="0" spc="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016709"/>
                  </a:ext>
                </a:extLst>
              </a:tr>
            </a:tbl>
          </a:graphicData>
        </a:graphic>
      </p:graphicFrame>
      <p:pic>
        <p:nvPicPr>
          <p:cNvPr id="8" name="Picture 2" descr="Two-dimensional array slicing">
            <a:extLst>
              <a:ext uri="{FF2B5EF4-FFF2-40B4-BE49-F238E27FC236}">
                <a16:creationId xmlns:a16="http://schemas.microsoft.com/office/drawing/2014/main" id="{2D46D9A4-C5A1-F5E2-46B8-BBA2FD648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61" b="45575"/>
          <a:stretch/>
        </p:blipFill>
        <p:spPr bwMode="auto">
          <a:xfrm>
            <a:off x="741522" y="1111022"/>
            <a:ext cx="2396385" cy="210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F12A045-0F6E-0382-90B6-C16F66A7F4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488" t="88432"/>
          <a:stretch/>
        </p:blipFill>
        <p:spPr>
          <a:xfrm>
            <a:off x="6433273" y="5759103"/>
            <a:ext cx="4129276" cy="62064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10B9351-D39F-C999-C697-F8118AC69A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8" t="24913" r="1" b="70570"/>
          <a:stretch/>
        </p:blipFill>
        <p:spPr>
          <a:xfrm>
            <a:off x="6277448" y="948367"/>
            <a:ext cx="4057221" cy="2327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6C2B66F-8F37-4B29-D817-2689CBB996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8414" y="940304"/>
            <a:ext cx="1624914" cy="69347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5FDF3C8-EFEC-B0C3-7371-8BBE370C27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8" t="30293" r="1" b="60385"/>
          <a:stretch/>
        </p:blipFill>
        <p:spPr>
          <a:xfrm>
            <a:off x="6277448" y="1650329"/>
            <a:ext cx="4057221" cy="48029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A0DAEA2-09C7-5CA1-786E-5B392CF7E8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694" b="80384"/>
          <a:stretch/>
        </p:blipFill>
        <p:spPr>
          <a:xfrm>
            <a:off x="9315539" y="1631025"/>
            <a:ext cx="2038261" cy="86004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2D2D8352-7B72-39C0-B0ED-F87BD9F3DA7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9" t="48884" r="-758" b="41023"/>
          <a:stretch/>
        </p:blipFill>
        <p:spPr>
          <a:xfrm>
            <a:off x="6301335" y="2595737"/>
            <a:ext cx="4084773" cy="519988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0673C5B-3530-7783-B5F3-6B03A3EA42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9" t="69195" r="1" b="21841"/>
          <a:stretch/>
        </p:blipFill>
        <p:spPr>
          <a:xfrm>
            <a:off x="6309236" y="3557750"/>
            <a:ext cx="4053942" cy="461818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1FFCFAE-861E-1BB5-A888-5F32FDF007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9" t="60411" r="-758" b="32911"/>
          <a:stretch/>
        </p:blipFill>
        <p:spPr>
          <a:xfrm>
            <a:off x="6301334" y="3103542"/>
            <a:ext cx="4084773" cy="34405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555432D4-4582-5989-727D-D62D92D069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95" t="41495" r="39229" b="42112"/>
          <a:stretch/>
        </p:blipFill>
        <p:spPr>
          <a:xfrm>
            <a:off x="9472654" y="2719358"/>
            <a:ext cx="1894966" cy="669697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ED2A397-59D1-78CC-DB09-EFCCF9377E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444" t="79456" b="10747"/>
          <a:stretch/>
        </p:blipFill>
        <p:spPr>
          <a:xfrm>
            <a:off x="6301334" y="4507790"/>
            <a:ext cx="4249774" cy="52561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95A3451-22A1-28AA-4BA4-D89DE3724A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488" t="58282" r="38130" b="28962"/>
          <a:stretch/>
        </p:blipFill>
        <p:spPr>
          <a:xfrm>
            <a:off x="9285067" y="3868079"/>
            <a:ext cx="2038261" cy="54112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343D096-E38E-63CD-BF8C-D795E2311C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488" t="72889" r="38357" b="12796"/>
          <a:stretch/>
        </p:blipFill>
        <p:spPr>
          <a:xfrm>
            <a:off x="9066934" y="4507790"/>
            <a:ext cx="2285972" cy="683499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931017DD-11C1-9287-E278-738EE6D325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444" t="91403"/>
          <a:stretch/>
        </p:blipFill>
        <p:spPr>
          <a:xfrm>
            <a:off x="6301334" y="5235196"/>
            <a:ext cx="4249774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7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C1ACF7-8A35-25CF-FF70-3E0814963361}"/>
              </a:ext>
            </a:extLst>
          </p:cNvPr>
          <p:cNvCxnSpPr/>
          <p:nvPr/>
        </p:nvCxnSpPr>
        <p:spPr>
          <a:xfrm>
            <a:off x="251460" y="344355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68BDFDEA-2A55-402D-6599-C07C84E494E6}"/>
              </a:ext>
            </a:extLst>
          </p:cNvPr>
          <p:cNvSpPr/>
          <p:nvPr/>
        </p:nvSpPr>
        <p:spPr>
          <a:xfrm>
            <a:off x="2350570" y="2066911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01C1F6-1EBD-E5CE-94C9-5878C1918FEC}"/>
              </a:ext>
            </a:extLst>
          </p:cNvPr>
          <p:cNvSpPr/>
          <p:nvPr/>
        </p:nvSpPr>
        <p:spPr>
          <a:xfrm>
            <a:off x="7146357" y="2066911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B81F6-76A1-1777-8953-CB7B9A32A7A3}"/>
              </a:ext>
            </a:extLst>
          </p:cNvPr>
          <p:cNvSpPr txBox="1"/>
          <p:nvPr/>
        </p:nvSpPr>
        <p:spPr>
          <a:xfrm flipH="1">
            <a:off x="438296" y="486035"/>
            <a:ext cx="4873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요약 </a:t>
            </a:r>
            <a:r>
              <a:rPr lang="en-US" altLang="ko-KR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| Overview</a:t>
            </a:r>
            <a:endParaRPr lang="ko-KR" altLang="en-US" sz="2800" b="1" spc="-3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7F3690-7BDD-C82C-2D75-CA78375FE1B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F88B3-C808-CA6B-1EF4-3C5D34263F64}"/>
              </a:ext>
            </a:extLst>
          </p:cNvPr>
          <p:cNvSpPr txBox="1"/>
          <p:nvPr/>
        </p:nvSpPr>
        <p:spPr>
          <a:xfrm>
            <a:off x="7262783" y="2875837"/>
            <a:ext cx="24140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외부 </a:t>
            </a:r>
            <a:endParaRPr lang="en-US" altLang="ko-KR" sz="32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라이브러리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701BB0-88B0-ACAD-8DCD-1312C8187E4A}"/>
              </a:ext>
            </a:extLst>
          </p:cNvPr>
          <p:cNvSpPr txBox="1"/>
          <p:nvPr/>
        </p:nvSpPr>
        <p:spPr>
          <a:xfrm>
            <a:off x="2473315" y="3122058"/>
            <a:ext cx="2449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추가 질문</a:t>
            </a:r>
          </a:p>
        </p:txBody>
      </p:sp>
    </p:spTree>
    <p:extLst>
      <p:ext uri="{BB962C8B-B14F-4D97-AF65-F5344CB8AC3E}">
        <p14:creationId xmlns:p14="http://schemas.microsoft.com/office/powerpoint/2010/main" val="396970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3A2CEEF6-AFB6-5124-F3BA-3C7E4509B66F}"/>
              </a:ext>
            </a:extLst>
          </p:cNvPr>
          <p:cNvSpPr/>
          <p:nvPr/>
        </p:nvSpPr>
        <p:spPr>
          <a:xfrm>
            <a:off x="5883938" y="823453"/>
            <a:ext cx="5698461" cy="5612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85943"/>
            <a:ext cx="4084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oto Sans KR"/>
              </a:rPr>
              <a:t>외부 라이브러리</a:t>
            </a:r>
            <a:r>
              <a:rPr lang="en-US" altLang="ko-KR" sz="2800" b="1" dirty="0">
                <a:solidFill>
                  <a:schemeClr val="accent1"/>
                </a:solidFill>
                <a:highlight>
                  <a:srgbClr val="FFFFFF"/>
                </a:highlight>
                <a:latin typeface="Noto Sans KR"/>
              </a:rPr>
              <a:t> - pandas</a:t>
            </a:r>
            <a:endParaRPr lang="en-US" altLang="ko-KR" sz="2800" b="1" i="0" dirty="0">
              <a:solidFill>
                <a:schemeClr val="accent1"/>
              </a:solidFill>
              <a:effectLst/>
              <a:highlight>
                <a:srgbClr val="FFFFFF"/>
              </a:highlight>
              <a:latin typeface="Noto Sans KR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26A35A-5CC0-8035-DB88-4E74C818A02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1ED0DA-40DC-0655-596C-4A069D2E0F85}"/>
              </a:ext>
            </a:extLst>
          </p:cNvPr>
          <p:cNvSpPr/>
          <p:nvPr/>
        </p:nvSpPr>
        <p:spPr>
          <a:xfrm>
            <a:off x="727494" y="1050267"/>
            <a:ext cx="4947837" cy="5303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A0B73F-5CFE-92B2-43A0-341AF88730D7}"/>
              </a:ext>
            </a:extLst>
          </p:cNvPr>
          <p:cNvSpPr/>
          <p:nvPr/>
        </p:nvSpPr>
        <p:spPr>
          <a:xfrm>
            <a:off x="1025762" y="1249028"/>
            <a:ext cx="4377342" cy="7739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FF328-915A-4FA8-A400-C8D7C7930D67}"/>
              </a:ext>
            </a:extLst>
          </p:cNvPr>
          <p:cNvSpPr txBox="1"/>
          <p:nvPr/>
        </p:nvSpPr>
        <p:spPr>
          <a:xfrm flipH="1">
            <a:off x="1773890" y="1309425"/>
            <a:ext cx="2881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>
                <a:solidFill>
                  <a:schemeClr val="bg1"/>
                </a:solidFill>
              </a:rPr>
              <a:t>groupby</a:t>
            </a:r>
            <a:endParaRPr lang="ko-KR" altLang="en-US" sz="3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5595E3-C437-9317-6772-036609348369}"/>
              </a:ext>
            </a:extLst>
          </p:cNvPr>
          <p:cNvSpPr txBox="1"/>
          <p:nvPr/>
        </p:nvSpPr>
        <p:spPr>
          <a:xfrm>
            <a:off x="1025764" y="2153358"/>
            <a:ext cx="4377342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데이터를 특정 기준에 따라 묶어 분석하는 방법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en-US" altLang="ko-KR" sz="1600" b="1" dirty="0" err="1">
                <a:solidFill>
                  <a:schemeClr val="accent2"/>
                </a:solidFill>
              </a:rPr>
              <a:t>df.groupby</a:t>
            </a:r>
            <a:r>
              <a:rPr lang="en-US" altLang="ko-KR" sz="1600" b="1" dirty="0">
                <a:solidFill>
                  <a:schemeClr val="accent2"/>
                </a:solidFill>
              </a:rPr>
              <a:t>('</a:t>
            </a:r>
            <a:r>
              <a:rPr lang="ko-KR" altLang="en-US" sz="1600" b="1" dirty="0">
                <a:solidFill>
                  <a:schemeClr val="accent2"/>
                </a:solidFill>
              </a:rPr>
              <a:t>기준 열</a:t>
            </a:r>
            <a:r>
              <a:rPr lang="en-US" altLang="ko-KR" sz="1600" b="1" dirty="0">
                <a:solidFill>
                  <a:schemeClr val="accent2"/>
                </a:solidFill>
              </a:rPr>
              <a:t>')['</a:t>
            </a:r>
            <a:r>
              <a:rPr lang="ko-KR" altLang="en-US" sz="1600" b="1" dirty="0">
                <a:solidFill>
                  <a:schemeClr val="accent2"/>
                </a:solidFill>
              </a:rPr>
              <a:t>적용할 열</a:t>
            </a:r>
            <a:r>
              <a:rPr lang="en-US" altLang="ko-KR" sz="1600" b="1" dirty="0">
                <a:solidFill>
                  <a:schemeClr val="accent2"/>
                </a:solidFill>
              </a:rPr>
              <a:t>'].</a:t>
            </a:r>
            <a:r>
              <a:rPr lang="ko-KR" altLang="en-US" sz="1600" b="1" dirty="0">
                <a:solidFill>
                  <a:schemeClr val="accent2"/>
                </a:solidFill>
              </a:rPr>
              <a:t>함수</a:t>
            </a:r>
            <a:r>
              <a:rPr lang="en-US" altLang="ko-KR" sz="1600" b="1" dirty="0">
                <a:solidFill>
                  <a:schemeClr val="accent2"/>
                </a:solidFill>
              </a:rPr>
              <a:t>()</a:t>
            </a: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chemeClr val="accent2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8354D79B-4C39-F259-959D-39815E8B3E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101" b="87373"/>
          <a:stretch/>
        </p:blipFill>
        <p:spPr>
          <a:xfrm>
            <a:off x="5997493" y="990521"/>
            <a:ext cx="5110114" cy="688413"/>
          </a:xfrm>
          <a:prstGeom prst="rect">
            <a:avLst/>
          </a:prstGeom>
        </p:spPr>
      </p:pic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E94972A0-4BBC-4068-02F4-6EB3494F0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878257"/>
              </p:ext>
            </p:extLst>
          </p:nvPr>
        </p:nvGraphicFramePr>
        <p:xfrm>
          <a:off x="1025762" y="3341308"/>
          <a:ext cx="4377342" cy="2789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859">
                  <a:extLst>
                    <a:ext uri="{9D8B030D-6E8A-4147-A177-3AD203B41FA5}">
                      <a16:colId xmlns:a16="http://schemas.microsoft.com/office/drawing/2014/main" val="24958888"/>
                    </a:ext>
                  </a:extLst>
                </a:gridCol>
                <a:gridCol w="2469483">
                  <a:extLst>
                    <a:ext uri="{9D8B030D-6E8A-4147-A177-3AD203B41FA5}">
                      <a16:colId xmlns:a16="http://schemas.microsoft.com/office/drawing/2014/main" val="549158517"/>
                    </a:ext>
                  </a:extLst>
                </a:gridCol>
              </a:tblGrid>
              <a:tr h="368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함수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기능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05223"/>
                  </a:ext>
                </a:extLst>
              </a:tr>
              <a:tr h="4013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sum()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5720"/>
                  </a:ext>
                </a:extLst>
              </a:tr>
              <a:tr h="4112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mean()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spc="0" dirty="0">
                          <a:solidFill>
                            <a:schemeClr val="tx1"/>
                          </a:solidFill>
                        </a:rPr>
                        <a:t>평균</a:t>
                      </a:r>
                      <a:endParaRPr lang="en-US" altLang="ko-KR" sz="1400" b="0" spc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707227"/>
                  </a:ext>
                </a:extLst>
              </a:tr>
              <a:tr h="4013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median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0" spc="0" dirty="0">
                          <a:solidFill>
                            <a:schemeClr val="tx1"/>
                          </a:solidFill>
                        </a:rPr>
                        <a:t>중앙값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19733"/>
                  </a:ext>
                </a:extLst>
              </a:tr>
              <a:tr h="4013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min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0" spc="0" dirty="0">
                          <a:solidFill>
                            <a:schemeClr val="tx1"/>
                          </a:solidFill>
                        </a:rPr>
                        <a:t>최솟값</a:t>
                      </a:r>
                      <a:endParaRPr lang="en-US" altLang="ko-KR" sz="1400" b="0" spc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016709"/>
                  </a:ext>
                </a:extLst>
              </a:tr>
              <a:tr h="396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max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최댓값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74741"/>
                  </a:ext>
                </a:extLst>
              </a:tr>
              <a:tr h="408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count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원소 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349534"/>
                  </a:ext>
                </a:extLst>
              </a:tr>
            </a:tbl>
          </a:graphicData>
        </a:graphic>
      </p:graphicFrame>
      <p:pic>
        <p:nvPicPr>
          <p:cNvPr id="38" name="그림 37">
            <a:extLst>
              <a:ext uri="{FF2B5EF4-FFF2-40B4-BE49-F238E27FC236}">
                <a16:creationId xmlns:a16="http://schemas.microsoft.com/office/drawing/2014/main" id="{3DA54053-A48F-A6BB-3690-3B401A6B09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502"/>
          <a:stretch/>
        </p:blipFill>
        <p:spPr>
          <a:xfrm>
            <a:off x="6541076" y="1658082"/>
            <a:ext cx="1808702" cy="122289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A319DF54-ED74-9480-B62B-A39D1097A6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952" r="12641" b="52516"/>
          <a:stretch/>
        </p:blipFill>
        <p:spPr>
          <a:xfrm>
            <a:off x="6016920" y="2985570"/>
            <a:ext cx="5344790" cy="1908794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E71B55F-0050-757D-D2A4-52574ACC8A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2041"/>
          <a:stretch/>
        </p:blipFill>
        <p:spPr>
          <a:xfrm>
            <a:off x="5997493" y="4986572"/>
            <a:ext cx="2547733" cy="1366847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6B77C072-1E4E-E497-9E31-E5B4A84E96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185" b="47304"/>
          <a:stretch/>
        </p:blipFill>
        <p:spPr>
          <a:xfrm>
            <a:off x="9006915" y="982440"/>
            <a:ext cx="2346885" cy="1650616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791C5EA-D2B8-086A-2A34-C2DAE289E42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" r="38155" b="73178"/>
          <a:stretch/>
        </p:blipFill>
        <p:spPr>
          <a:xfrm>
            <a:off x="9848272" y="3594450"/>
            <a:ext cx="1513438" cy="690483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14D6A24D-DBBE-FCF1-9D9D-127754B6ADC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6821" r="30429" b="42174"/>
          <a:stretch/>
        </p:blipFill>
        <p:spPr>
          <a:xfrm>
            <a:off x="8580255" y="5019862"/>
            <a:ext cx="2773545" cy="130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96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85943"/>
            <a:ext cx="4375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oto Sans KR"/>
              </a:rPr>
              <a:t>외부 라이브러리</a:t>
            </a:r>
            <a:r>
              <a:rPr lang="en-US" altLang="ko-KR" sz="2800" b="1" dirty="0">
                <a:solidFill>
                  <a:schemeClr val="accent1"/>
                </a:solidFill>
                <a:highlight>
                  <a:srgbClr val="FFFFFF"/>
                </a:highlight>
                <a:latin typeface="Noto Sans KR"/>
              </a:rPr>
              <a:t> – </a:t>
            </a:r>
            <a:r>
              <a:rPr lang="en-US" altLang="ko-KR" sz="2800" b="1" dirty="0" err="1">
                <a:solidFill>
                  <a:schemeClr val="accent1"/>
                </a:solidFill>
                <a:highlight>
                  <a:srgbClr val="FFFFFF"/>
                </a:highlight>
                <a:latin typeface="Noto Sans KR"/>
              </a:rPr>
              <a:t>PyMySql</a:t>
            </a:r>
            <a:endParaRPr lang="en-US" altLang="ko-KR" sz="2800" b="1" i="0" dirty="0">
              <a:solidFill>
                <a:schemeClr val="accent1"/>
              </a:solidFill>
              <a:effectLst/>
              <a:highlight>
                <a:srgbClr val="FFFFFF"/>
              </a:highlight>
              <a:latin typeface="Noto Sans KR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A4542A-93EF-F6D8-0FCA-0E92CE1BCF23}"/>
              </a:ext>
            </a:extLst>
          </p:cNvPr>
          <p:cNvSpPr txBox="1"/>
          <p:nvPr/>
        </p:nvSpPr>
        <p:spPr>
          <a:xfrm>
            <a:off x="5946562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57215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26A35A-5CC0-8035-DB88-4E74C818A02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CABD182-30C1-8DFD-39B2-52CC920135FF}"/>
              </a:ext>
            </a:extLst>
          </p:cNvPr>
          <p:cNvSpPr/>
          <p:nvPr/>
        </p:nvSpPr>
        <p:spPr>
          <a:xfrm>
            <a:off x="792003" y="1253844"/>
            <a:ext cx="5382375" cy="66443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6DE0AC-79DB-E828-B5AA-4AFAE19AEFE2}"/>
              </a:ext>
            </a:extLst>
          </p:cNvPr>
          <p:cNvSpPr txBox="1"/>
          <p:nvPr/>
        </p:nvSpPr>
        <p:spPr>
          <a:xfrm flipH="1">
            <a:off x="2550966" y="2489139"/>
            <a:ext cx="2395835" cy="74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함수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8BDFD2-D41A-2271-6332-9AEEC12723A4}"/>
              </a:ext>
            </a:extLst>
          </p:cNvPr>
          <p:cNvSpPr txBox="1"/>
          <p:nvPr/>
        </p:nvSpPr>
        <p:spPr>
          <a:xfrm>
            <a:off x="989698" y="1416782"/>
            <a:ext cx="50036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1" i="0" dirty="0">
                <a:solidFill>
                  <a:srgbClr val="24292F"/>
                </a:solidFill>
                <a:effectLst/>
                <a:latin typeface="Noto Sans KR"/>
              </a:rPr>
              <a:t>MySQL </a:t>
            </a:r>
            <a:r>
              <a:rPr lang="ko-KR" altLang="en-US" sz="1600" b="1" i="0" dirty="0">
                <a:solidFill>
                  <a:srgbClr val="24292F"/>
                </a:solidFill>
                <a:effectLst/>
                <a:latin typeface="Noto Sans KR"/>
              </a:rPr>
              <a:t>클라이언트 라이브러리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C941A6-B2D6-211F-1C9B-CEFB1018437E}"/>
              </a:ext>
            </a:extLst>
          </p:cNvPr>
          <p:cNvSpPr/>
          <p:nvPr/>
        </p:nvSpPr>
        <p:spPr>
          <a:xfrm>
            <a:off x="819948" y="2040822"/>
            <a:ext cx="5343126" cy="36191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5C2A44-67DB-5D05-194C-D319EF22C5D5}"/>
              </a:ext>
            </a:extLst>
          </p:cNvPr>
          <p:cNvSpPr/>
          <p:nvPr/>
        </p:nvSpPr>
        <p:spPr>
          <a:xfrm>
            <a:off x="1004758" y="2161412"/>
            <a:ext cx="4956864" cy="671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346FA-0A44-634F-EE1B-14F0C6656A1E}"/>
              </a:ext>
            </a:extLst>
          </p:cNvPr>
          <p:cNvSpPr txBox="1"/>
          <p:nvPr/>
        </p:nvSpPr>
        <p:spPr>
          <a:xfrm>
            <a:off x="989698" y="2292894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300" dirty="0"/>
              <a:t>데이터 베이스  연결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55B8E5-112F-2489-52BD-974847D4459E}"/>
              </a:ext>
            </a:extLst>
          </p:cNvPr>
          <p:cNvSpPr/>
          <p:nvPr/>
        </p:nvSpPr>
        <p:spPr>
          <a:xfrm>
            <a:off x="1013079" y="3033751"/>
            <a:ext cx="4956864" cy="671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4D771AF-A878-79A4-3446-E730AA991321}"/>
              </a:ext>
            </a:extLst>
          </p:cNvPr>
          <p:cNvSpPr/>
          <p:nvPr/>
        </p:nvSpPr>
        <p:spPr>
          <a:xfrm>
            <a:off x="1013079" y="3939545"/>
            <a:ext cx="4956864" cy="671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3901A27-64B4-D630-2541-B7DCD3B5B093}"/>
              </a:ext>
            </a:extLst>
          </p:cNvPr>
          <p:cNvSpPr/>
          <p:nvPr/>
        </p:nvSpPr>
        <p:spPr>
          <a:xfrm>
            <a:off x="1013079" y="4813886"/>
            <a:ext cx="4956864" cy="671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97C0B-9AF1-F641-A19A-A37575408C46}"/>
              </a:ext>
            </a:extLst>
          </p:cNvPr>
          <p:cNvSpPr txBox="1"/>
          <p:nvPr/>
        </p:nvSpPr>
        <p:spPr>
          <a:xfrm>
            <a:off x="1039057" y="3163373"/>
            <a:ext cx="1075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300" dirty="0"/>
              <a:t>쿼리  실행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70A0FB-52AC-D053-29CD-6F8B2B0E8790}"/>
              </a:ext>
            </a:extLst>
          </p:cNvPr>
          <p:cNvSpPr txBox="1"/>
          <p:nvPr/>
        </p:nvSpPr>
        <p:spPr>
          <a:xfrm>
            <a:off x="1039057" y="4074338"/>
            <a:ext cx="1502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300" dirty="0"/>
              <a:t>트랜잭션 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85744B-7C0C-3786-A12E-C0D3515D106C}"/>
              </a:ext>
            </a:extLst>
          </p:cNvPr>
          <p:cNvSpPr txBox="1"/>
          <p:nvPr/>
        </p:nvSpPr>
        <p:spPr>
          <a:xfrm>
            <a:off x="1039056" y="4950046"/>
            <a:ext cx="1075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300" dirty="0"/>
              <a:t>커서  사용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88F5B9-976E-B542-25EE-D91AE310A139}"/>
              </a:ext>
            </a:extLst>
          </p:cNvPr>
          <p:cNvSpPr txBox="1"/>
          <p:nvPr/>
        </p:nvSpPr>
        <p:spPr>
          <a:xfrm>
            <a:off x="2294659" y="3217173"/>
            <a:ext cx="39515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150" dirty="0">
                <a:solidFill>
                  <a:schemeClr val="accent2"/>
                </a:solidFill>
              </a:rPr>
              <a:t>쿼리  실행으로  데이터  조회</a:t>
            </a:r>
            <a:r>
              <a:rPr lang="en-US" altLang="ko-KR" sz="1400" spc="-150" dirty="0">
                <a:solidFill>
                  <a:schemeClr val="accent2"/>
                </a:solidFill>
              </a:rPr>
              <a:t>,  </a:t>
            </a:r>
            <a:r>
              <a:rPr lang="ko-KR" altLang="en-US" sz="1400" spc="-150" dirty="0">
                <a:solidFill>
                  <a:schemeClr val="accent2"/>
                </a:solidFill>
              </a:rPr>
              <a:t>삽입</a:t>
            </a:r>
            <a:r>
              <a:rPr lang="en-US" altLang="ko-KR" sz="1400" spc="-150" dirty="0">
                <a:solidFill>
                  <a:schemeClr val="accent2"/>
                </a:solidFill>
              </a:rPr>
              <a:t>,  </a:t>
            </a:r>
            <a:r>
              <a:rPr lang="ko-KR" altLang="en-US" sz="1400" spc="-150" dirty="0">
                <a:solidFill>
                  <a:schemeClr val="accent2"/>
                </a:solidFill>
              </a:rPr>
              <a:t>수정</a:t>
            </a:r>
            <a:r>
              <a:rPr lang="en-US" altLang="ko-KR" sz="1400" spc="-150" dirty="0">
                <a:solidFill>
                  <a:schemeClr val="accent2"/>
                </a:solidFill>
              </a:rPr>
              <a:t>,</a:t>
            </a:r>
            <a:r>
              <a:rPr lang="ko-KR" altLang="en-US" sz="1400" spc="-150" dirty="0">
                <a:solidFill>
                  <a:schemeClr val="accent2"/>
                </a:solidFill>
              </a:rPr>
              <a:t>  삭제  가능</a:t>
            </a:r>
            <a:endParaRPr lang="en-US" altLang="ko-KR" sz="1400" spc="-150" dirty="0">
              <a:solidFill>
                <a:schemeClr val="accent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52572-BE71-750F-F24D-CB64CC8EB19C}"/>
              </a:ext>
            </a:extLst>
          </p:cNvPr>
          <p:cNvSpPr txBox="1"/>
          <p:nvPr/>
        </p:nvSpPr>
        <p:spPr>
          <a:xfrm>
            <a:off x="2522895" y="4126113"/>
            <a:ext cx="36661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</a:rPr>
              <a:t>데이터 일관성을 위해 </a:t>
            </a:r>
            <a:r>
              <a:rPr lang="ko-KR" altLang="en-US" sz="1400" dirty="0" err="1">
                <a:solidFill>
                  <a:schemeClr val="accent2"/>
                </a:solidFill>
              </a:rPr>
              <a:t>커밋</a:t>
            </a:r>
            <a:r>
              <a:rPr lang="en-US" altLang="ko-KR" sz="1400" dirty="0">
                <a:solidFill>
                  <a:schemeClr val="accent2"/>
                </a:solidFill>
              </a:rPr>
              <a:t>, </a:t>
            </a:r>
            <a:r>
              <a:rPr lang="ko-KR" altLang="en-US" sz="1400" dirty="0">
                <a:solidFill>
                  <a:schemeClr val="accent2"/>
                </a:solidFill>
              </a:rPr>
              <a:t>롤백 가능</a:t>
            </a:r>
            <a:endParaRPr lang="en-US" altLang="ko-KR" sz="1400" dirty="0">
              <a:solidFill>
                <a:schemeClr val="accent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76EFBB7-F92B-F6F3-6F01-6A35C194469A}"/>
              </a:ext>
            </a:extLst>
          </p:cNvPr>
          <p:cNvSpPr txBox="1"/>
          <p:nvPr/>
        </p:nvSpPr>
        <p:spPr>
          <a:xfrm>
            <a:off x="2580017" y="4894025"/>
            <a:ext cx="36661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</a:rPr>
              <a:t>쿼리 결과를 탐색하고 조작하기 위한 </a:t>
            </a:r>
            <a:endParaRPr lang="en-US" altLang="ko-KR" sz="1400" dirty="0">
              <a:solidFill>
                <a:schemeClr val="accent2"/>
              </a:solidFill>
            </a:endParaRPr>
          </a:p>
          <a:p>
            <a:r>
              <a:rPr lang="ko-KR" altLang="en-US" sz="1400" dirty="0">
                <a:solidFill>
                  <a:schemeClr val="accent2"/>
                </a:solidFill>
              </a:rPr>
              <a:t>다양한 커서 타입 지원</a:t>
            </a:r>
            <a:endParaRPr lang="en-US" altLang="ko-KR" sz="1400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78C153-1D40-4F39-CE85-1A1C49AB22EC}"/>
              </a:ext>
            </a:extLst>
          </p:cNvPr>
          <p:cNvSpPr txBox="1"/>
          <p:nvPr/>
        </p:nvSpPr>
        <p:spPr>
          <a:xfrm>
            <a:off x="2956903" y="2324521"/>
            <a:ext cx="36661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chemeClr val="accent3"/>
                </a:solidFill>
                <a:effectLst/>
                <a:highlight>
                  <a:srgbClr val="FFFFFF"/>
                </a:highlight>
                <a:latin typeface="Noto Sans KR"/>
              </a:rPr>
              <a:t>MySQL </a:t>
            </a:r>
            <a:r>
              <a:rPr lang="ko-KR" altLang="en-US" sz="1400" b="0" i="0" dirty="0">
                <a:solidFill>
                  <a:schemeClr val="accent3"/>
                </a:solidFill>
                <a:effectLst/>
                <a:highlight>
                  <a:srgbClr val="FFFFFF"/>
                </a:highlight>
                <a:latin typeface="Noto Sans KR"/>
              </a:rPr>
              <a:t>서버에 연결</a:t>
            </a:r>
            <a:r>
              <a:rPr lang="en-US" altLang="ko-KR" sz="1400" b="0" i="0" dirty="0">
                <a:solidFill>
                  <a:schemeClr val="accent3"/>
                </a:solidFill>
                <a:effectLst/>
                <a:highlight>
                  <a:srgbClr val="FFFFFF"/>
                </a:highlight>
                <a:latin typeface="Noto Sans KR"/>
              </a:rPr>
              <a:t>,</a:t>
            </a:r>
            <a:r>
              <a:rPr lang="ko-KR" altLang="en-US" sz="1400" b="0" i="0" dirty="0">
                <a:solidFill>
                  <a:schemeClr val="accent3"/>
                </a:solidFill>
                <a:effectLst/>
                <a:highlight>
                  <a:srgbClr val="FFFFFF"/>
                </a:highlight>
                <a:latin typeface="Noto Sans KR"/>
              </a:rPr>
              <a:t> 세션 시작</a:t>
            </a:r>
            <a:endParaRPr lang="en-US" altLang="ko-KR" sz="1400" dirty="0">
              <a:solidFill>
                <a:schemeClr val="accent3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1C1769-BFB8-FF1A-EA2B-D0187313AA6E}"/>
              </a:ext>
            </a:extLst>
          </p:cNvPr>
          <p:cNvSpPr/>
          <p:nvPr/>
        </p:nvSpPr>
        <p:spPr>
          <a:xfrm>
            <a:off x="6452160" y="2040822"/>
            <a:ext cx="4947837" cy="3650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53D276-CB6A-77B6-F741-77A4EB9C5DF0}"/>
              </a:ext>
            </a:extLst>
          </p:cNvPr>
          <p:cNvSpPr/>
          <p:nvPr/>
        </p:nvSpPr>
        <p:spPr>
          <a:xfrm>
            <a:off x="6775599" y="2179819"/>
            <a:ext cx="4377342" cy="7739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66371C-B6DD-32CA-8929-5C01438113C0}"/>
              </a:ext>
            </a:extLst>
          </p:cNvPr>
          <p:cNvSpPr txBox="1"/>
          <p:nvPr/>
        </p:nvSpPr>
        <p:spPr>
          <a:xfrm flipH="1">
            <a:off x="7523727" y="2240216"/>
            <a:ext cx="2881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i="0" dirty="0">
                <a:solidFill>
                  <a:schemeClr val="bg1"/>
                </a:solidFill>
                <a:effectLst/>
                <a:latin typeface="Spoqa Han Sans"/>
              </a:rPr>
              <a:t>연결 </a:t>
            </a:r>
            <a:r>
              <a:rPr lang="en-US" altLang="ko-KR" sz="3200" b="1" i="0" dirty="0">
                <a:solidFill>
                  <a:schemeClr val="bg1"/>
                </a:solidFill>
                <a:effectLst/>
                <a:latin typeface="Spoqa Han Sans"/>
              </a:rPr>
              <a:t>	</a:t>
            </a:r>
            <a:r>
              <a:rPr lang="ko-KR" altLang="en-US" sz="3200" b="1" i="0" dirty="0">
                <a:solidFill>
                  <a:schemeClr val="bg1"/>
                </a:solidFill>
                <a:effectLst/>
                <a:latin typeface="Spoqa Han Sans"/>
              </a:rPr>
              <a:t>방법</a:t>
            </a:r>
            <a:endParaRPr lang="ko-KR" altLang="en-US" sz="3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46F60C-9A75-1E06-1CF2-A990616AF925}"/>
              </a:ext>
            </a:extLst>
          </p:cNvPr>
          <p:cNvSpPr txBox="1"/>
          <p:nvPr/>
        </p:nvSpPr>
        <p:spPr>
          <a:xfrm>
            <a:off x="6775599" y="2953805"/>
            <a:ext cx="437734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0" dirty="0">
                <a:solidFill>
                  <a:srgbClr val="272C33"/>
                </a:solidFill>
                <a:effectLst/>
                <a:highlight>
                  <a:srgbClr val="FFFFFF"/>
                </a:highlight>
                <a:latin typeface="Spoqa Han Sans"/>
              </a:rPr>
              <a:t>connect() </a:t>
            </a:r>
            <a:r>
              <a:rPr lang="ko-KR" altLang="en-US" sz="1600" b="1" i="0" dirty="0">
                <a:solidFill>
                  <a:srgbClr val="272C33"/>
                </a:solidFill>
                <a:effectLst/>
                <a:highlight>
                  <a:srgbClr val="FFFFFF"/>
                </a:highlight>
                <a:latin typeface="Spoqa Han Sans"/>
              </a:rPr>
              <a:t>메소드 사용</a:t>
            </a:r>
            <a:endParaRPr lang="en-US" altLang="ko-KR" sz="1600" b="1" i="0" dirty="0">
              <a:solidFill>
                <a:srgbClr val="272C33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chemeClr val="accent3"/>
                </a:solidFill>
                <a:effectLst/>
                <a:highlight>
                  <a:srgbClr val="FFFFFF"/>
                </a:highlight>
                <a:latin typeface="Spoqa Han Sans"/>
              </a:rPr>
              <a:t>주요 파라미터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chemeClr val="accent3"/>
                </a:solidFill>
                <a:effectLst/>
                <a:highlight>
                  <a:srgbClr val="FFFFFF"/>
                </a:highlight>
                <a:latin typeface="Spoqa Han Sans"/>
              </a:rPr>
              <a:t>host : </a:t>
            </a:r>
            <a:r>
              <a:rPr lang="ko-KR" altLang="en-US" sz="1600" b="0" i="0" dirty="0">
                <a:solidFill>
                  <a:schemeClr val="accent3"/>
                </a:solidFill>
                <a:effectLst/>
                <a:highlight>
                  <a:srgbClr val="FFFFFF"/>
                </a:highlight>
                <a:latin typeface="Spoqa Han Sans"/>
              </a:rPr>
              <a:t>접속할 </a:t>
            </a:r>
            <a:r>
              <a:rPr lang="en-US" altLang="ko-KR" sz="1600" b="0" i="0" dirty="0" err="1">
                <a:solidFill>
                  <a:schemeClr val="accent3"/>
                </a:solidFill>
                <a:effectLst/>
                <a:highlight>
                  <a:srgbClr val="FFFFFF"/>
                </a:highlight>
                <a:latin typeface="Spoqa Han Sans"/>
              </a:rPr>
              <a:t>mysql</a:t>
            </a:r>
            <a:r>
              <a:rPr lang="en-US" altLang="ko-KR" sz="1600" b="0" i="0" dirty="0">
                <a:solidFill>
                  <a:schemeClr val="accent3"/>
                </a:solidFill>
                <a:effectLst/>
                <a:highlight>
                  <a:srgbClr val="FFFFFF"/>
                </a:highlight>
                <a:latin typeface="Spoqa Han Sans"/>
              </a:rPr>
              <a:t> server </a:t>
            </a:r>
            <a:r>
              <a:rPr lang="ko-KR" altLang="en-US" sz="1600" b="0" i="0" dirty="0">
                <a:solidFill>
                  <a:schemeClr val="accent3"/>
                </a:solidFill>
                <a:effectLst/>
                <a:highlight>
                  <a:srgbClr val="FFFFFF"/>
                </a:highlight>
                <a:latin typeface="Spoqa Han Sans"/>
              </a:rPr>
              <a:t>주소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chemeClr val="accent3"/>
                </a:solidFill>
                <a:effectLst/>
                <a:highlight>
                  <a:srgbClr val="FFFFFF"/>
                </a:highlight>
                <a:latin typeface="Spoqa Han Sans"/>
              </a:rPr>
              <a:t>port : </a:t>
            </a:r>
            <a:r>
              <a:rPr lang="ko-KR" altLang="en-US" sz="1600" b="0" i="0" dirty="0">
                <a:solidFill>
                  <a:schemeClr val="accent3"/>
                </a:solidFill>
                <a:effectLst/>
                <a:highlight>
                  <a:srgbClr val="FFFFFF"/>
                </a:highlight>
                <a:latin typeface="Spoqa Han Sans"/>
              </a:rPr>
              <a:t>접속할 </a:t>
            </a:r>
            <a:r>
              <a:rPr lang="en-US" altLang="ko-KR" sz="1600" b="0" i="0" dirty="0" err="1">
                <a:solidFill>
                  <a:schemeClr val="accent3"/>
                </a:solidFill>
                <a:effectLst/>
                <a:highlight>
                  <a:srgbClr val="FFFFFF"/>
                </a:highlight>
                <a:latin typeface="Spoqa Han Sans"/>
              </a:rPr>
              <a:t>mysql</a:t>
            </a:r>
            <a:r>
              <a:rPr lang="en-US" altLang="ko-KR" sz="1600" b="0" i="0" dirty="0">
                <a:solidFill>
                  <a:schemeClr val="accent3"/>
                </a:solidFill>
                <a:effectLst/>
                <a:highlight>
                  <a:srgbClr val="FFFFFF"/>
                </a:highlight>
                <a:latin typeface="Spoqa Han Sans"/>
              </a:rPr>
              <a:t> server </a:t>
            </a:r>
            <a:r>
              <a:rPr lang="ko-KR" altLang="en-US" sz="1600" b="0" i="0" dirty="0">
                <a:solidFill>
                  <a:schemeClr val="accent3"/>
                </a:solidFill>
                <a:effectLst/>
                <a:highlight>
                  <a:srgbClr val="FFFFFF"/>
                </a:highlight>
                <a:latin typeface="Spoqa Han Sans"/>
              </a:rPr>
              <a:t>의 포트 번호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chemeClr val="accent3"/>
                </a:solidFill>
                <a:effectLst/>
                <a:highlight>
                  <a:srgbClr val="FFFFFF"/>
                </a:highlight>
                <a:latin typeface="Spoqa Han Sans"/>
              </a:rPr>
              <a:t>user : </a:t>
            </a:r>
            <a:r>
              <a:rPr lang="en-US" altLang="ko-KR" sz="1600" b="0" i="0" dirty="0" err="1">
                <a:solidFill>
                  <a:schemeClr val="accent3"/>
                </a:solidFill>
                <a:effectLst/>
                <a:highlight>
                  <a:srgbClr val="FFFFFF"/>
                </a:highlight>
                <a:latin typeface="Spoqa Han Sans"/>
              </a:rPr>
              <a:t>mysql</a:t>
            </a:r>
            <a:r>
              <a:rPr lang="en-US" altLang="ko-KR" sz="1600" b="0" i="0" dirty="0">
                <a:solidFill>
                  <a:schemeClr val="accent3"/>
                </a:solidFill>
                <a:effectLst/>
                <a:highlight>
                  <a:srgbClr val="FFFFFF"/>
                </a:highlight>
                <a:latin typeface="Spoqa Han Sans"/>
              </a:rPr>
              <a:t> ID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chemeClr val="accent3"/>
                </a:solidFill>
                <a:effectLst/>
                <a:highlight>
                  <a:srgbClr val="FFFFFF"/>
                </a:highlight>
                <a:latin typeface="Spoqa Han Sans"/>
              </a:rPr>
              <a:t>passwd : </a:t>
            </a:r>
            <a:r>
              <a:rPr lang="en-US" altLang="ko-KR" sz="1600" b="0" i="0" dirty="0" err="1">
                <a:solidFill>
                  <a:schemeClr val="accent3"/>
                </a:solidFill>
                <a:effectLst/>
                <a:highlight>
                  <a:srgbClr val="FFFFFF"/>
                </a:highlight>
                <a:latin typeface="Spoqa Han Sans"/>
              </a:rPr>
              <a:t>mysql</a:t>
            </a:r>
            <a:r>
              <a:rPr lang="en-US" altLang="ko-KR" sz="1600" b="0" i="0" dirty="0">
                <a:solidFill>
                  <a:schemeClr val="accent3"/>
                </a:solidFill>
                <a:effectLst/>
                <a:highlight>
                  <a:srgbClr val="FFFFFF"/>
                </a:highlight>
                <a:latin typeface="Spoqa Han Sans"/>
              </a:rPr>
              <a:t> ID</a:t>
            </a:r>
            <a:r>
              <a:rPr lang="ko-KR" altLang="en-US" sz="1600" b="0" i="0" dirty="0">
                <a:solidFill>
                  <a:schemeClr val="accent3"/>
                </a:solidFill>
                <a:effectLst/>
                <a:highlight>
                  <a:srgbClr val="FFFFFF"/>
                </a:highlight>
                <a:latin typeface="Spoqa Han Sans"/>
              </a:rPr>
              <a:t>의 암호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600" b="0" i="0" dirty="0" err="1">
                <a:solidFill>
                  <a:schemeClr val="accent3"/>
                </a:solidFill>
                <a:effectLst/>
                <a:highlight>
                  <a:srgbClr val="FFFFFF"/>
                </a:highlight>
                <a:latin typeface="Spoqa Han Sans"/>
              </a:rPr>
              <a:t>db</a:t>
            </a:r>
            <a:r>
              <a:rPr lang="en-US" altLang="ko-KR" sz="1600" b="0" i="0" dirty="0">
                <a:solidFill>
                  <a:schemeClr val="accent3"/>
                </a:solidFill>
                <a:effectLst/>
                <a:highlight>
                  <a:srgbClr val="FFFFFF"/>
                </a:highlight>
                <a:latin typeface="Spoqa Han Sans"/>
              </a:rPr>
              <a:t> : </a:t>
            </a:r>
            <a:r>
              <a:rPr lang="ko-KR" altLang="en-US" sz="1600" b="0" i="0" dirty="0">
                <a:solidFill>
                  <a:schemeClr val="accent3"/>
                </a:solidFill>
                <a:effectLst/>
                <a:highlight>
                  <a:srgbClr val="FFFFFF"/>
                </a:highlight>
                <a:latin typeface="Spoqa Han Sans"/>
              </a:rPr>
              <a:t>접속할 데이터베이스 이름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chemeClr val="accent3"/>
                </a:solidFill>
                <a:effectLst/>
                <a:highlight>
                  <a:srgbClr val="FFFFFF"/>
                </a:highlight>
                <a:latin typeface="Spoqa Han Sans"/>
              </a:rPr>
              <a:t>charset : </a:t>
            </a:r>
            <a:r>
              <a:rPr lang="ko-KR" altLang="en-US" sz="1600" dirty="0">
                <a:solidFill>
                  <a:schemeClr val="accent3"/>
                </a:solidFill>
              </a:rPr>
              <a:t>문자 인코딩을 설정</a:t>
            </a:r>
            <a:endParaRPr lang="en-US" altLang="ko-KR" sz="1600" dirty="0">
              <a:solidFill>
                <a:schemeClr val="accent3"/>
              </a:solidFill>
            </a:endParaRPr>
          </a:p>
          <a:p>
            <a:pPr lvl="1" algn="l"/>
            <a:r>
              <a:rPr lang="en-US" altLang="ko-KR" sz="1600" dirty="0">
                <a:solidFill>
                  <a:schemeClr val="accent3"/>
                </a:solidFill>
              </a:rPr>
              <a:t>                       </a:t>
            </a:r>
            <a:r>
              <a:rPr lang="ko-KR" altLang="en-US" sz="1600" dirty="0">
                <a:solidFill>
                  <a:schemeClr val="accent3"/>
                </a:solidFill>
              </a:rPr>
              <a:t>한국에서는 주로</a:t>
            </a:r>
            <a:r>
              <a:rPr lang="en-US" altLang="ko-KR" sz="1600" dirty="0">
                <a:solidFill>
                  <a:schemeClr val="accent3"/>
                </a:solidFill>
              </a:rPr>
              <a:t>‘utf8’</a:t>
            </a:r>
            <a:endParaRPr lang="ko-KR" altLang="en-US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643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85943"/>
            <a:ext cx="4375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oto Sans KR"/>
              </a:rPr>
              <a:t>외부 라이브러리</a:t>
            </a:r>
            <a:r>
              <a:rPr lang="en-US" altLang="ko-KR" sz="2800" b="1" dirty="0">
                <a:solidFill>
                  <a:schemeClr val="accent1"/>
                </a:solidFill>
                <a:highlight>
                  <a:srgbClr val="FFFFFF"/>
                </a:highlight>
                <a:latin typeface="Noto Sans KR"/>
              </a:rPr>
              <a:t> – </a:t>
            </a:r>
            <a:r>
              <a:rPr lang="en-US" altLang="ko-KR" sz="2800" b="1" dirty="0" err="1">
                <a:solidFill>
                  <a:schemeClr val="accent1"/>
                </a:solidFill>
                <a:highlight>
                  <a:srgbClr val="FFFFFF"/>
                </a:highlight>
                <a:latin typeface="Noto Sans KR"/>
              </a:rPr>
              <a:t>PyMySql</a:t>
            </a:r>
            <a:endParaRPr lang="en-US" altLang="ko-KR" sz="2800" b="1" i="0" dirty="0">
              <a:solidFill>
                <a:schemeClr val="accent1"/>
              </a:solidFill>
              <a:effectLst/>
              <a:highlight>
                <a:srgbClr val="FFFFFF"/>
              </a:highlight>
              <a:latin typeface="Noto Sans KR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A4542A-93EF-F6D8-0FCA-0E92CE1BCF23}"/>
              </a:ext>
            </a:extLst>
          </p:cNvPr>
          <p:cNvSpPr txBox="1"/>
          <p:nvPr/>
        </p:nvSpPr>
        <p:spPr>
          <a:xfrm>
            <a:off x="5946562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26A35A-5CC0-8035-DB88-4E74C818A02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66371C-B6DD-32CA-8929-5C01438113C0}"/>
              </a:ext>
            </a:extLst>
          </p:cNvPr>
          <p:cNvSpPr txBox="1"/>
          <p:nvPr/>
        </p:nvSpPr>
        <p:spPr>
          <a:xfrm flipH="1">
            <a:off x="7495784" y="2008790"/>
            <a:ext cx="2881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cursor</a:t>
            </a:r>
            <a:endParaRPr lang="ko-KR" altLang="en-US" sz="3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C257C8-ED6B-5CED-52B7-C967AB23900B}"/>
              </a:ext>
            </a:extLst>
          </p:cNvPr>
          <p:cNvSpPr/>
          <p:nvPr/>
        </p:nvSpPr>
        <p:spPr>
          <a:xfrm>
            <a:off x="1131129" y="1427137"/>
            <a:ext cx="4636655" cy="4396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1BC2FF8-F5CF-A150-FD04-94F93F78BDC3}"/>
              </a:ext>
            </a:extLst>
          </p:cNvPr>
          <p:cNvSpPr/>
          <p:nvPr/>
        </p:nvSpPr>
        <p:spPr>
          <a:xfrm>
            <a:off x="1266507" y="1546580"/>
            <a:ext cx="4377342" cy="7739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663E8B-51E7-A5F4-A5B4-A1DFF151B226}"/>
              </a:ext>
            </a:extLst>
          </p:cNvPr>
          <p:cNvSpPr txBox="1"/>
          <p:nvPr/>
        </p:nvSpPr>
        <p:spPr>
          <a:xfrm flipH="1">
            <a:off x="2014635" y="1606977"/>
            <a:ext cx="2881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cursor</a:t>
            </a:r>
            <a:endParaRPr lang="ko-KR" altLang="en-US" sz="3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F26001-7EF1-23A6-4D53-B5A58BF5B377}"/>
              </a:ext>
            </a:extLst>
          </p:cNvPr>
          <p:cNvSpPr txBox="1"/>
          <p:nvPr/>
        </p:nvSpPr>
        <p:spPr>
          <a:xfrm>
            <a:off x="1266506" y="2312026"/>
            <a:ext cx="4377342" cy="875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/>
              <a:t>PyMySQL</a:t>
            </a:r>
            <a:r>
              <a:rPr lang="en-US" altLang="ko-KR" dirty="0"/>
              <a:t> </a:t>
            </a:r>
            <a:r>
              <a:rPr lang="ko-KR" altLang="en-US" dirty="0"/>
              <a:t>라이브러리에서 데이터베이스와 상호작용하기 위해 사용되는 객체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6D8008-C326-AB2D-4798-DCA776B7A2A6}"/>
              </a:ext>
            </a:extLst>
          </p:cNvPr>
          <p:cNvSpPr txBox="1"/>
          <p:nvPr/>
        </p:nvSpPr>
        <p:spPr>
          <a:xfrm>
            <a:off x="1266506" y="3241352"/>
            <a:ext cx="4377342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 dirty="0">
                <a:solidFill>
                  <a:srgbClr val="272C33"/>
                </a:solidFill>
                <a:highlight>
                  <a:srgbClr val="FFFFFF"/>
                </a:highlight>
                <a:latin typeface="Spoqa Han Sans"/>
              </a:rPr>
              <a:t>쿼리 실행</a:t>
            </a:r>
            <a:endParaRPr lang="en-US" altLang="ko-KR" sz="2000" b="1" dirty="0">
              <a:solidFill>
                <a:srgbClr val="272C33"/>
              </a:solidFill>
              <a:highlight>
                <a:srgbClr val="FFFFFF"/>
              </a:highlight>
              <a:latin typeface="Spoqa Han Sans"/>
            </a:endParaRPr>
          </a:p>
          <a:p>
            <a:r>
              <a:rPr lang="en-US" altLang="ko-KR" sz="2000" b="1" dirty="0">
                <a:solidFill>
                  <a:srgbClr val="272C33"/>
                </a:solidFill>
                <a:highlight>
                  <a:srgbClr val="FFFFFF"/>
                </a:highlight>
                <a:latin typeface="Spoqa Han Sans"/>
              </a:rPr>
              <a:t>	</a:t>
            </a:r>
            <a:r>
              <a:rPr lang="en-US" altLang="ko-KR" sz="1600" dirty="0"/>
              <a:t>execute(</a:t>
            </a:r>
            <a:r>
              <a:rPr lang="ko-KR" altLang="en-US" sz="1600" dirty="0" err="1"/>
              <a:t>쿼리문</a:t>
            </a:r>
            <a:r>
              <a:rPr lang="en-US" altLang="ko-KR" sz="1600" dirty="0"/>
              <a:t>) </a:t>
            </a:r>
            <a:r>
              <a:rPr lang="en-US" altLang="ko-KR" sz="1600" dirty="0">
                <a:solidFill>
                  <a:schemeClr val="accent3"/>
                </a:solidFill>
              </a:rPr>
              <a:t>SQL </a:t>
            </a:r>
            <a:r>
              <a:rPr lang="ko-KR" altLang="en-US" sz="1600" dirty="0">
                <a:solidFill>
                  <a:schemeClr val="accent3"/>
                </a:solidFill>
              </a:rPr>
              <a:t>쿼리를 실행  </a:t>
            </a:r>
            <a:endParaRPr lang="en-US" altLang="ko-KR" sz="1600" dirty="0">
              <a:solidFill>
                <a:schemeClr val="accent3"/>
              </a:solidFill>
            </a:endParaRPr>
          </a:p>
          <a:p>
            <a:pPr marL="457200" indent="-457200">
              <a:buAutoNum type="arabicPeriod" startAt="2"/>
            </a:pPr>
            <a:r>
              <a:rPr lang="ko-KR" altLang="en-US" sz="2000" b="1" dirty="0">
                <a:solidFill>
                  <a:srgbClr val="272C33"/>
                </a:solidFill>
                <a:highlight>
                  <a:srgbClr val="FFFFFF"/>
                </a:highlight>
                <a:latin typeface="Spoqa Han Sans"/>
              </a:rPr>
              <a:t>결과 가져오기</a:t>
            </a:r>
            <a:endParaRPr lang="en-US" altLang="ko-KR" sz="2000" b="1" dirty="0">
              <a:solidFill>
                <a:srgbClr val="272C33"/>
              </a:solidFill>
              <a:highlight>
                <a:srgbClr val="FFFFFF"/>
              </a:highlight>
              <a:latin typeface="Spoqa Han Sans"/>
            </a:endParaRPr>
          </a:p>
          <a:p>
            <a:r>
              <a:rPr lang="en-US" altLang="ko-KR" sz="2000" b="1" dirty="0">
                <a:solidFill>
                  <a:srgbClr val="272C33"/>
                </a:solidFill>
                <a:highlight>
                  <a:srgbClr val="FFFFFF"/>
                </a:highlight>
                <a:latin typeface="Spoqa Han Sans"/>
              </a:rPr>
              <a:t>	</a:t>
            </a:r>
            <a:r>
              <a:rPr lang="en-US" altLang="ko-KR" sz="1600" dirty="0" err="1"/>
              <a:t>fetchall</a:t>
            </a:r>
            <a:r>
              <a:rPr lang="en-US" altLang="ko-KR" sz="1600" dirty="0"/>
              <a:t>() </a:t>
            </a:r>
            <a:r>
              <a:rPr lang="ko-KR" altLang="en-US" sz="1600" dirty="0">
                <a:solidFill>
                  <a:schemeClr val="accent3"/>
                </a:solidFill>
              </a:rPr>
              <a:t>쿼리 결과의 모든 행</a:t>
            </a:r>
            <a:endParaRPr lang="en-US" altLang="ko-KR" sz="1600" dirty="0"/>
          </a:p>
          <a:p>
            <a:r>
              <a:rPr lang="en-US" altLang="ko-KR" sz="1600" b="1" dirty="0">
                <a:solidFill>
                  <a:srgbClr val="272C33"/>
                </a:solidFill>
                <a:highlight>
                  <a:srgbClr val="FFFFFF"/>
                </a:highlight>
                <a:latin typeface="Spoqa Han Sans"/>
              </a:rPr>
              <a:t>	</a:t>
            </a:r>
            <a:r>
              <a:rPr lang="en-US" altLang="ko-KR" sz="1600" dirty="0" err="1"/>
              <a:t>fetchone</a:t>
            </a:r>
            <a:r>
              <a:rPr lang="en-US" altLang="ko-KR" sz="1600" dirty="0"/>
              <a:t>() </a:t>
            </a:r>
            <a:r>
              <a:rPr lang="ko-KR" altLang="en-US" sz="1600" dirty="0">
                <a:solidFill>
                  <a:schemeClr val="accent3"/>
                </a:solidFill>
              </a:rPr>
              <a:t>쿼리 결과의 첫번째 행 </a:t>
            </a:r>
            <a:r>
              <a:rPr lang="en-US" altLang="ko-KR" sz="1600" b="1" dirty="0">
                <a:solidFill>
                  <a:srgbClr val="272C33"/>
                </a:solidFill>
                <a:highlight>
                  <a:srgbClr val="FFFFFF"/>
                </a:highlight>
                <a:latin typeface="Spoqa Han Sans"/>
              </a:rPr>
              <a:t>	</a:t>
            </a:r>
            <a:r>
              <a:rPr lang="en-US" altLang="ko-KR" sz="1600" dirty="0" err="1"/>
              <a:t>fetchmany</a:t>
            </a:r>
            <a:r>
              <a:rPr lang="en-US" altLang="ko-KR" sz="1600" dirty="0"/>
              <a:t>(size) </a:t>
            </a:r>
            <a:r>
              <a:rPr lang="en-US" altLang="ko-KR" sz="1600" dirty="0">
                <a:solidFill>
                  <a:schemeClr val="accent3"/>
                </a:solidFill>
              </a:rPr>
              <a:t>size</a:t>
            </a:r>
            <a:r>
              <a:rPr lang="ko-KR" altLang="en-US" sz="1600" dirty="0">
                <a:solidFill>
                  <a:schemeClr val="accent3"/>
                </a:solidFill>
              </a:rPr>
              <a:t>만큼의 행</a:t>
            </a:r>
            <a:endParaRPr lang="en-US" altLang="ko-KR" sz="1600" b="1" dirty="0">
              <a:solidFill>
                <a:schemeClr val="accent3"/>
              </a:solidFill>
              <a:highlight>
                <a:srgbClr val="FFFFFF"/>
              </a:highlight>
              <a:latin typeface="Spoqa Han Sans"/>
            </a:endParaRPr>
          </a:p>
          <a:p>
            <a:pPr marL="457200" indent="-457200">
              <a:buAutoNum type="arabicPeriod" startAt="3"/>
            </a:pPr>
            <a:r>
              <a:rPr lang="ko-KR" altLang="en-US" sz="2000" b="1" dirty="0"/>
              <a:t>커서 위치 제어</a:t>
            </a:r>
            <a:endParaRPr lang="en-US" altLang="ko-KR" sz="2000" b="1" dirty="0"/>
          </a:p>
          <a:p>
            <a:r>
              <a:rPr lang="en-US" altLang="ko-KR" sz="2000" b="1" dirty="0"/>
              <a:t>	</a:t>
            </a:r>
            <a:r>
              <a:rPr lang="en-US" altLang="ko-KR" sz="1600" dirty="0"/>
              <a:t>scroll() </a:t>
            </a:r>
            <a:r>
              <a:rPr lang="ko-KR" altLang="en-US" sz="1600" dirty="0">
                <a:solidFill>
                  <a:schemeClr val="accent3"/>
                </a:solidFill>
              </a:rPr>
              <a:t>커서의 위치를 조절</a:t>
            </a:r>
            <a:endParaRPr lang="en-US" altLang="ko-KR" sz="1600" b="1" dirty="0">
              <a:solidFill>
                <a:schemeClr val="accent3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A6CCDF8-C82B-0CF5-F7F1-30B14B3733A6}"/>
              </a:ext>
            </a:extLst>
          </p:cNvPr>
          <p:cNvSpPr/>
          <p:nvPr/>
        </p:nvSpPr>
        <p:spPr>
          <a:xfrm>
            <a:off x="6288838" y="1427137"/>
            <a:ext cx="4636655" cy="4396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90D1264-1DAF-7062-0F30-F39B23DF210E}"/>
              </a:ext>
            </a:extLst>
          </p:cNvPr>
          <p:cNvSpPr/>
          <p:nvPr/>
        </p:nvSpPr>
        <p:spPr>
          <a:xfrm>
            <a:off x="6424216" y="1546580"/>
            <a:ext cx="4377342" cy="7739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CD6146-B050-2B3A-7021-765D408A9D91}"/>
              </a:ext>
            </a:extLst>
          </p:cNvPr>
          <p:cNvSpPr txBox="1"/>
          <p:nvPr/>
        </p:nvSpPr>
        <p:spPr>
          <a:xfrm>
            <a:off x="6424216" y="2995022"/>
            <a:ext cx="4377342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b="1" dirty="0"/>
              <a:t>close() </a:t>
            </a:r>
            <a:r>
              <a:rPr lang="ko-KR" altLang="en-US" sz="2000" b="1" dirty="0"/>
              <a:t>메소드</a:t>
            </a:r>
            <a:endParaRPr lang="en-US" altLang="ko-KR" sz="2000" b="1" dirty="0"/>
          </a:p>
          <a:p>
            <a:pPr lvl="2"/>
            <a:r>
              <a:rPr lang="ko-KR" altLang="en-US" sz="1600" dirty="0">
                <a:solidFill>
                  <a:schemeClr val="accent3"/>
                </a:solidFill>
              </a:rPr>
              <a:t>관련 자원들을 직접 닫는다</a:t>
            </a:r>
            <a:endParaRPr lang="en-US" altLang="ko-KR" sz="1600" dirty="0">
              <a:solidFill>
                <a:schemeClr val="accent3"/>
              </a:solidFill>
            </a:endParaRPr>
          </a:p>
          <a:p>
            <a:pPr lvl="2"/>
            <a:r>
              <a:rPr lang="en-US" altLang="ko-KR" sz="1400" dirty="0" err="1">
                <a:solidFill>
                  <a:schemeClr val="accent3"/>
                </a:solidFill>
              </a:rPr>
              <a:t>cursor.close</a:t>
            </a:r>
            <a:r>
              <a:rPr lang="en-US" altLang="ko-KR" sz="1400" dirty="0">
                <a:solidFill>
                  <a:schemeClr val="accent3"/>
                </a:solidFill>
              </a:rPr>
              <a:t>()</a:t>
            </a:r>
          </a:p>
          <a:p>
            <a:pPr lvl="2"/>
            <a:r>
              <a:rPr lang="en-US" altLang="ko-KR" sz="1400" dirty="0" err="1">
                <a:solidFill>
                  <a:schemeClr val="accent3"/>
                </a:solidFill>
              </a:rPr>
              <a:t>connection.close</a:t>
            </a:r>
            <a:r>
              <a:rPr lang="en-US" altLang="ko-KR" sz="1400" dirty="0">
                <a:solidFill>
                  <a:schemeClr val="accent3"/>
                </a:solidFill>
              </a:rPr>
              <a:t>()</a:t>
            </a:r>
          </a:p>
          <a:p>
            <a:pPr lvl="2"/>
            <a:endParaRPr lang="en-US" altLang="ko-KR" sz="1400" dirty="0">
              <a:solidFill>
                <a:schemeClr val="accent3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2000" b="1" dirty="0"/>
              <a:t>with </a:t>
            </a:r>
            <a:r>
              <a:rPr lang="ko-KR" altLang="en-US" sz="2000" b="1" dirty="0"/>
              <a:t>구문</a:t>
            </a:r>
            <a:endParaRPr lang="en-US" altLang="ko-KR" sz="2000" b="1" dirty="0"/>
          </a:p>
          <a:p>
            <a:pPr lvl="2"/>
            <a:r>
              <a:rPr lang="en-US" altLang="ko-KR" sz="1600" dirty="0">
                <a:solidFill>
                  <a:schemeClr val="accent3"/>
                </a:solidFill>
              </a:rPr>
              <a:t>with </a:t>
            </a:r>
            <a:r>
              <a:rPr lang="ko-KR" altLang="en-US" sz="1600" dirty="0">
                <a:solidFill>
                  <a:schemeClr val="accent3"/>
                </a:solidFill>
              </a:rPr>
              <a:t>구문에서 </a:t>
            </a:r>
            <a:r>
              <a:rPr lang="en-US" altLang="ko-KR" sz="1600" i="0" dirty="0">
                <a:solidFill>
                  <a:schemeClr val="accent3"/>
                </a:solidFill>
                <a:effectLst/>
                <a:highlight>
                  <a:srgbClr val="FFFFFF"/>
                </a:highlight>
                <a:latin typeface="Spoqa Han Sans"/>
              </a:rPr>
              <a:t>connect() </a:t>
            </a:r>
            <a:r>
              <a:rPr lang="ko-KR" altLang="en-US" sz="1600" i="0" dirty="0">
                <a:solidFill>
                  <a:schemeClr val="accent3"/>
                </a:solidFill>
                <a:effectLst/>
                <a:highlight>
                  <a:srgbClr val="FFFFFF"/>
                </a:highlight>
                <a:latin typeface="Spoqa Han Sans"/>
              </a:rPr>
              <a:t>메소드 사용</a:t>
            </a:r>
            <a:endParaRPr lang="en-US" altLang="ko-KR" sz="1600" i="0" dirty="0">
              <a:solidFill>
                <a:schemeClr val="accent3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lvl="2"/>
            <a:r>
              <a:rPr lang="en-US" altLang="ko-KR" sz="1600" dirty="0">
                <a:solidFill>
                  <a:schemeClr val="accent3"/>
                </a:solidFill>
                <a:highlight>
                  <a:srgbClr val="FFFFFF"/>
                </a:highlight>
                <a:latin typeface="Spoqa Han Sans"/>
              </a:rPr>
              <a:t>=&gt;close()</a:t>
            </a:r>
            <a:r>
              <a:rPr lang="ko-KR" altLang="en-US" sz="1600" dirty="0">
                <a:solidFill>
                  <a:schemeClr val="accent3"/>
                </a:solidFill>
                <a:highlight>
                  <a:srgbClr val="FFFFFF"/>
                </a:highlight>
                <a:latin typeface="Spoqa Han Sans"/>
              </a:rPr>
              <a:t> 메소드 사용하지 않아도 됨</a:t>
            </a:r>
            <a:endParaRPr lang="en-US" altLang="ko-KR" sz="1600" i="0" dirty="0">
              <a:solidFill>
                <a:schemeClr val="accent3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lvl="2"/>
            <a:endParaRPr lang="en-US" altLang="ko-KR" sz="2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8BF3CE-4AC3-0B67-F3AD-5C29C34D7536}"/>
              </a:ext>
            </a:extLst>
          </p:cNvPr>
          <p:cNvSpPr txBox="1"/>
          <p:nvPr/>
        </p:nvSpPr>
        <p:spPr>
          <a:xfrm flipH="1">
            <a:off x="7166623" y="1641185"/>
            <a:ext cx="2881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+mn-ea"/>
              </a:rPr>
              <a:t>종료</a:t>
            </a:r>
          </a:p>
        </p:txBody>
      </p:sp>
    </p:spTree>
    <p:extLst>
      <p:ext uri="{BB962C8B-B14F-4D97-AF65-F5344CB8AC3E}">
        <p14:creationId xmlns:p14="http://schemas.microsoft.com/office/powerpoint/2010/main" val="1878593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570CBFE3-2DC9-8F9B-6797-3516B38B027E}"/>
              </a:ext>
            </a:extLst>
          </p:cNvPr>
          <p:cNvSpPr/>
          <p:nvPr/>
        </p:nvSpPr>
        <p:spPr>
          <a:xfrm>
            <a:off x="838200" y="917094"/>
            <a:ext cx="10557578" cy="55147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26A35A-5CC0-8035-DB88-4E74C818A02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A93752-53B5-4E05-5300-B3379C3CED0A}"/>
              </a:ext>
            </a:extLst>
          </p:cNvPr>
          <p:cNvSpPr txBox="1"/>
          <p:nvPr/>
        </p:nvSpPr>
        <p:spPr>
          <a:xfrm>
            <a:off x="1163052" y="285943"/>
            <a:ext cx="4375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oto Sans KR"/>
              </a:rPr>
              <a:t>외부 라이브러리</a:t>
            </a:r>
            <a:r>
              <a:rPr lang="en-US" altLang="ko-KR" sz="2800" b="1" dirty="0">
                <a:solidFill>
                  <a:schemeClr val="accent1"/>
                </a:solidFill>
                <a:highlight>
                  <a:srgbClr val="FFFFFF"/>
                </a:highlight>
                <a:latin typeface="Noto Sans KR"/>
              </a:rPr>
              <a:t> – </a:t>
            </a:r>
            <a:r>
              <a:rPr lang="en-US" altLang="ko-KR" sz="2800" b="1" dirty="0" err="1">
                <a:solidFill>
                  <a:schemeClr val="accent1"/>
                </a:solidFill>
                <a:highlight>
                  <a:srgbClr val="FFFFFF"/>
                </a:highlight>
                <a:latin typeface="Noto Sans KR"/>
              </a:rPr>
              <a:t>PyMySql</a:t>
            </a:r>
            <a:endParaRPr lang="en-US" altLang="ko-KR" sz="2800" b="1" i="0" dirty="0">
              <a:solidFill>
                <a:schemeClr val="accent1"/>
              </a:solidFill>
              <a:effectLst/>
              <a:highlight>
                <a:srgbClr val="FFFFFF"/>
              </a:highlight>
              <a:latin typeface="Noto Sans KR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7497843-C7BC-E4D6-911F-010C536A0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86" y="987051"/>
            <a:ext cx="5284951" cy="531599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F9D110E-9E55-2FE6-E77B-165F88F35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23" y="987051"/>
            <a:ext cx="4745497" cy="531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35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2C13BD8-DA23-AEB8-2492-8F10D3BB36A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1AC6A9-6570-7EE4-8F40-1A719D43DCC3}"/>
              </a:ext>
            </a:extLst>
          </p:cNvPr>
          <p:cNvSpPr txBox="1"/>
          <p:nvPr/>
        </p:nvSpPr>
        <p:spPr>
          <a:xfrm>
            <a:off x="3455693" y="1851645"/>
            <a:ext cx="528061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b="1" dirty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19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C117D6E-E0C9-19AF-F3D1-1E141532865F}"/>
              </a:ext>
            </a:extLst>
          </p:cNvPr>
          <p:cNvCxnSpPr>
            <a:cxnSpLocks/>
          </p:cNvCxnSpPr>
          <p:nvPr/>
        </p:nvCxnSpPr>
        <p:spPr>
          <a:xfrm>
            <a:off x="0" y="4784437"/>
            <a:ext cx="12192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F811791-5551-1680-6045-386D8B471E40}"/>
              </a:ext>
            </a:extLst>
          </p:cNvPr>
          <p:cNvCxnSpPr>
            <a:cxnSpLocks/>
          </p:cNvCxnSpPr>
          <p:nvPr/>
        </p:nvCxnSpPr>
        <p:spPr>
          <a:xfrm>
            <a:off x="-203200" y="5006355"/>
            <a:ext cx="125984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E13DDDC4-7ABD-0B63-DCF5-0048F0591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8692" y="197589"/>
            <a:ext cx="1509326" cy="16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34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7829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25490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추가 질문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9ABF32-4E5C-1EC6-1DE8-48B9AD2595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53E95B-94CB-FCC4-F5AF-BCB7F91A88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511138-0798-9BBD-454D-1BC8178696F8}"/>
              </a:ext>
            </a:extLst>
          </p:cNvPr>
          <p:cNvSpPr txBox="1"/>
          <p:nvPr/>
        </p:nvSpPr>
        <p:spPr>
          <a:xfrm>
            <a:off x="1163052" y="272716"/>
            <a:ext cx="3797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추가 질문 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-  </a:t>
            </a:r>
            <a:r>
              <a:rPr lang="en-US" altLang="ko-KR" sz="2800" b="1" spc="-150" dirty="0" err="1">
                <a:solidFill>
                  <a:schemeClr val="accent1"/>
                </a:solidFill>
              </a:rPr>
              <a:t>strftime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지시자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AC11325-27C6-4201-637A-96ADA2A2D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353901"/>
              </p:ext>
            </p:extLst>
          </p:nvPr>
        </p:nvGraphicFramePr>
        <p:xfrm>
          <a:off x="900890" y="1760610"/>
          <a:ext cx="4823919" cy="4215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51">
                  <a:extLst>
                    <a:ext uri="{9D8B030D-6E8A-4147-A177-3AD203B41FA5}">
                      <a16:colId xmlns:a16="http://schemas.microsoft.com/office/drawing/2014/main" val="11208482"/>
                    </a:ext>
                  </a:extLst>
                </a:gridCol>
                <a:gridCol w="3703068">
                  <a:extLst>
                    <a:ext uri="{9D8B030D-6E8A-4147-A177-3AD203B41FA5}">
                      <a16:colId xmlns:a16="http://schemas.microsoft.com/office/drawing/2014/main" val="1250084996"/>
                    </a:ext>
                  </a:extLst>
                </a:gridCol>
              </a:tblGrid>
              <a:tr h="4334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메소드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기능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526460"/>
                  </a:ext>
                </a:extLst>
              </a:tr>
              <a:tr h="4718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UNIX </a:t>
                      </a:r>
                      <a:r>
                        <a:rPr lang="ko-KR" altLang="en-US" sz="1200" dirty="0" err="1"/>
                        <a:t>에포크</a:t>
                      </a:r>
                      <a:r>
                        <a:rPr lang="ko-KR" altLang="en-US" sz="1200" dirty="0"/>
                        <a:t> 시간</a:t>
                      </a:r>
                      <a:r>
                        <a:rPr lang="en-US" altLang="ko-KR" sz="1200" dirty="0"/>
                        <a:t>*</a:t>
                      </a:r>
                      <a:r>
                        <a:rPr lang="ko-KR" altLang="en-US" sz="1200" dirty="0"/>
                        <a:t>부터 현재 시간을 </a:t>
                      </a:r>
                      <a:r>
                        <a:rPr lang="ko-KR" altLang="en-US" sz="1200" b="1" dirty="0"/>
                        <a:t>초 단위로 리턴</a:t>
                      </a:r>
                      <a:endParaRPr lang="en-US" altLang="ko-KR" sz="1200" b="1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01741"/>
                  </a:ext>
                </a:extLst>
              </a:tr>
              <a:tr h="475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localtime</a:t>
                      </a:r>
                      <a:endParaRPr lang="ko-KR" altLang="en-US" sz="1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현지 시간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기준으로 </a:t>
                      </a:r>
                      <a:endParaRPr lang="en-US" altLang="ko-KR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초 단위 시간을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struct_time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타입으로 변환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216126"/>
                  </a:ext>
                </a:extLst>
              </a:tr>
              <a:tr h="475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gmtime</a:t>
                      </a:r>
                      <a:endParaRPr lang="ko-KR" altLang="en-US" sz="12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UTC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시간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을 기준으로 </a:t>
                      </a:r>
                      <a:endParaRPr lang="en-US" altLang="ko-KR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초 단위 시간을 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struct_time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타입으로 변환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405809"/>
                  </a:ext>
                </a:extLst>
              </a:tr>
              <a:tr h="47188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asctime</a:t>
                      </a:r>
                      <a:endParaRPr lang="en-US" altLang="ko-KR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struct_time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을 보기 쉬운 형태로 변환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718112"/>
                  </a:ext>
                </a:extLst>
              </a:tr>
              <a:tr h="47188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ctime</a:t>
                      </a:r>
                      <a:endParaRPr lang="en-US" altLang="ko-KR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현재 시간을 보기 쉬운 형태로 변환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116739"/>
                  </a:ext>
                </a:extLst>
              </a:tr>
              <a:tr h="4718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strftime</a:t>
                      </a:r>
                      <a:endParaRPr lang="en-US" altLang="ko-KR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출력할 형식을 지정</a:t>
                      </a:r>
                      <a:endParaRPr lang="en-US" altLang="ko-KR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i="0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time.strftime</a:t>
                      </a:r>
                      <a:r>
                        <a:rPr lang="en-US" altLang="ko-KR" sz="1000" b="0" i="0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ko-KR" altLang="en-US" sz="1000" b="0" i="0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출력할 형식 포맷 코드</a:t>
                      </a:r>
                      <a:r>
                        <a:rPr lang="en-US" altLang="ko-KR" sz="1000" b="0" i="0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en-US" altLang="ko-KR" sz="1000" b="0" i="0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time.localtime</a:t>
                      </a:r>
                      <a:r>
                        <a:rPr lang="en-US" altLang="ko-KR" sz="1000" b="0" i="0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0" i="0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time.time</a:t>
                      </a:r>
                      <a:r>
                        <a:rPr lang="en-US" altLang="ko-KR" sz="1000" b="0" i="0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()))</a:t>
                      </a:r>
                      <a:endParaRPr lang="ko-KR" altLang="en-US" sz="10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908188"/>
                  </a:ext>
                </a:extLst>
              </a:tr>
              <a:tr h="4718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sleep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프로그램을 일정 시간 동안 일시 정지</a:t>
                      </a:r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081183"/>
                  </a:ext>
                </a:extLst>
              </a:tr>
              <a:tr h="4718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mktime</a:t>
                      </a:r>
                      <a:endParaRPr lang="en-US" altLang="ko-KR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struct_time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타입을 초 단위 시간으로 변환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835748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3982A350-844B-900C-6DFF-896A8831970A}"/>
              </a:ext>
            </a:extLst>
          </p:cNvPr>
          <p:cNvGrpSpPr/>
          <p:nvPr/>
        </p:nvGrpSpPr>
        <p:grpSpPr>
          <a:xfrm>
            <a:off x="819948" y="967401"/>
            <a:ext cx="5532581" cy="406740"/>
            <a:chOff x="485041" y="1167474"/>
            <a:chExt cx="5532581" cy="40674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85041" y="1167474"/>
              <a:ext cx="5532581" cy="4067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2000" b="1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90FE2E-7CC0-DEB7-5348-4A91B2B3D3A8}"/>
                </a:ext>
              </a:extLst>
            </p:cNvPr>
            <p:cNvSpPr txBox="1"/>
            <p:nvPr/>
          </p:nvSpPr>
          <p:spPr>
            <a:xfrm>
              <a:off x="535375" y="1204882"/>
              <a:ext cx="54006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i="0" kern="12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Q1. </a:t>
              </a:r>
              <a:r>
                <a:rPr lang="en-US" altLang="ko-KR" b="1" i="0" kern="1200" dirty="0" err="1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strftime</a:t>
              </a:r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</a:t>
              </a:r>
              <a:r>
                <a:rPr lang="el-GR" altLang="ko-KR" b="1" i="0" u="none" strike="noStrike" kern="1200" dirty="0">
                  <a:solidFill>
                    <a:schemeClr val="bg1"/>
                  </a:solidFill>
                  <a:effectLst/>
                  <a:latin typeface="+mn-ea"/>
                  <a:ea typeface="맑은 고딕" panose="020B0503020000020004" pitchFamily="50" charset="-127"/>
                </a:rPr>
                <a:t>μ</a:t>
              </a:r>
              <a:r>
                <a:rPr lang="ko-KR" altLang="en-US" b="1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초의 형식으로 출력하고 싶다면</a:t>
              </a:r>
              <a:r>
                <a:rPr lang="en-US" altLang="ko-KR" b="1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r>
                <a:rPr lang="ko-KR" altLang="en-US" b="1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endParaRPr lang="en-US" altLang="ko-KR" b="1" i="0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4B4DE13B-5EFD-0D3E-5137-DAAE43454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864" y="2009162"/>
            <a:ext cx="5306165" cy="158137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2BBDAF1-FAFA-95D9-7B96-75BFD93D8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730" y="4781628"/>
            <a:ext cx="4972744" cy="609685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3B9E89E9-3419-1529-3DAA-339C060D2F38}"/>
              </a:ext>
            </a:extLst>
          </p:cNvPr>
          <p:cNvGrpSpPr/>
          <p:nvPr/>
        </p:nvGrpSpPr>
        <p:grpSpPr>
          <a:xfrm>
            <a:off x="6031730" y="3847102"/>
            <a:ext cx="5222637" cy="584250"/>
            <a:chOff x="5707838" y="3457067"/>
            <a:chExt cx="4399406" cy="58425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569B426-F1CC-A41C-9D92-BE9523A1AD52}"/>
                </a:ext>
              </a:extLst>
            </p:cNvPr>
            <p:cNvSpPr/>
            <p:nvPr/>
          </p:nvSpPr>
          <p:spPr>
            <a:xfrm>
              <a:off x="5707838" y="3457067"/>
              <a:ext cx="4399406" cy="584250"/>
            </a:xfrm>
            <a:prstGeom prst="rect">
              <a:avLst/>
            </a:prstGeom>
            <a:solidFill>
              <a:srgbClr val="F3F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E25823-3770-3813-96F6-4D8EDE180B98}"/>
                </a:ext>
              </a:extLst>
            </p:cNvPr>
            <p:cNvSpPr txBox="1"/>
            <p:nvPr/>
          </p:nvSpPr>
          <p:spPr>
            <a:xfrm>
              <a:off x="7162499" y="3478212"/>
              <a:ext cx="1490084" cy="500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2400" b="1" i="0" dirty="0">
                  <a:solidFill>
                    <a:srgbClr val="000000"/>
                  </a:solidFill>
                  <a:effectLst/>
                  <a:latin typeface="-apple-system"/>
                </a:rPr>
                <a:t>실행 결과</a:t>
              </a:r>
              <a:endPara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657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53E95B-94CB-FCC4-F5AF-BCB7F91A88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475E262-56C6-DE93-067B-68CEF25F0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723925"/>
              </p:ext>
            </p:extLst>
          </p:nvPr>
        </p:nvGraphicFramePr>
        <p:xfrm>
          <a:off x="1163052" y="1576941"/>
          <a:ext cx="4523967" cy="4707358"/>
        </p:xfrm>
        <a:graphic>
          <a:graphicData uri="http://schemas.openxmlformats.org/drawingml/2006/table">
            <a:tbl>
              <a:tblPr/>
              <a:tblGrid>
                <a:gridCol w="679561">
                  <a:extLst>
                    <a:ext uri="{9D8B030D-6E8A-4147-A177-3AD203B41FA5}">
                      <a16:colId xmlns:a16="http://schemas.microsoft.com/office/drawing/2014/main" val="1084149429"/>
                    </a:ext>
                  </a:extLst>
                </a:gridCol>
                <a:gridCol w="3844406">
                  <a:extLst>
                    <a:ext uri="{9D8B030D-6E8A-4147-A177-3AD203B41FA5}">
                      <a16:colId xmlns:a16="http://schemas.microsoft.com/office/drawing/2014/main" val="697817208"/>
                    </a:ext>
                  </a:extLst>
                </a:gridCol>
              </a:tblGrid>
              <a:tr h="12705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지시자</a:t>
                      </a:r>
                      <a:endParaRPr lang="ko-KR" altLang="en-US" sz="1400" dirty="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</a:txBody>
                  <a:tcPr marL="10309" marR="10309" marT="10309" marB="10309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6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설 명</a:t>
                      </a:r>
                      <a:endParaRPr lang="ko-KR" altLang="en-US" sz="1400" dirty="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</a:txBody>
                  <a:tcPr marL="10309" marR="10309" marT="10309" marB="1030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155373"/>
                  </a:ext>
                </a:extLst>
              </a:tr>
              <a:tr h="37177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%Y</a:t>
                      </a:r>
                      <a:endParaRPr lang="en-US" sz="1400" dirty="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</a:txBody>
                  <a:tcPr marL="10309" marR="10309" marT="10309" marB="10309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자리 연도를 </a:t>
                      </a:r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진수로 출력</a:t>
                      </a:r>
                      <a:endParaRPr lang="ko-KR" altLang="en-US" sz="1400" dirty="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예</a:t>
                      </a:r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&gt; 2019)</a:t>
                      </a:r>
                      <a:endParaRPr lang="ko-KR" altLang="en-US" sz="1400" dirty="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</a:txBody>
                  <a:tcPr marL="10309" marR="10309" marT="10309" marB="1030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758882"/>
                  </a:ext>
                </a:extLst>
              </a:tr>
              <a:tr h="371776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%y</a:t>
                      </a:r>
                      <a:endParaRPr lang="en-US" sz="140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</a:txBody>
                  <a:tcPr marL="10309" marR="10309" marT="10309" marB="10309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자리 년도를 </a:t>
                      </a:r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진수로 출력</a:t>
                      </a:r>
                      <a:endParaRPr lang="ko-KR" altLang="en-US" sz="1400" dirty="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예</a:t>
                      </a:r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&gt; 19)</a:t>
                      </a:r>
                      <a:endParaRPr lang="ko-KR" altLang="en-US" sz="1400" dirty="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</a:txBody>
                  <a:tcPr marL="10309" marR="10309" marT="10309" marB="1030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020859"/>
                  </a:ext>
                </a:extLst>
              </a:tr>
              <a:tr h="371776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%m</a:t>
                      </a:r>
                      <a:endParaRPr lang="en-US" sz="140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</a:txBody>
                  <a:tcPr marL="10309" marR="10309" marT="10309" marB="10309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월</a:t>
                      </a:r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(month)</a:t>
                      </a:r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을 </a:t>
                      </a:r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진수로</a:t>
                      </a:r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(2</a:t>
                      </a:r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자릿수를 위해 </a:t>
                      </a:r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0</a:t>
                      </a:r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추가</a:t>
                      </a:r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)</a:t>
                      </a:r>
                      <a:endParaRPr lang="ko-KR" altLang="en-US" sz="1400" dirty="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예</a:t>
                      </a:r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&gt; 01, 02, 03,..., 12)</a:t>
                      </a:r>
                      <a:endParaRPr lang="ko-KR" altLang="en-US" sz="1400" dirty="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</a:txBody>
                  <a:tcPr marL="10309" marR="10309" marT="10309" marB="1030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771596"/>
                  </a:ext>
                </a:extLst>
              </a:tr>
              <a:tr h="371776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333333"/>
                          </a:solidFill>
                          <a:effectLst/>
                          <a:latin typeface="AppleSDGothicNeo-Regular"/>
                        </a:rPr>
                        <a:t>%d</a:t>
                      </a:r>
                      <a:endParaRPr lang="en-US" sz="140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</a:txBody>
                  <a:tcPr marL="10309" marR="10309" marT="10309" marB="10309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월의 일</a:t>
                      </a:r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(day)</a:t>
                      </a:r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를 </a:t>
                      </a:r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0</a:t>
                      </a:r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으로 채운 </a:t>
                      </a:r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2 </a:t>
                      </a:r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자릿수</a:t>
                      </a:r>
                      <a:endParaRPr lang="ko-KR" altLang="en-US" sz="1400" dirty="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  <a:p>
                      <a:pPr algn="l"/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예</a:t>
                      </a:r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&gt; 01, 02, 03,..., 31)</a:t>
                      </a:r>
                      <a:endParaRPr lang="ko-KR" altLang="en-US" sz="1400" dirty="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</a:txBody>
                  <a:tcPr marL="10309" marR="10309" marT="10309" marB="1030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81577"/>
                  </a:ext>
                </a:extLst>
              </a:tr>
              <a:tr h="147094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%a</a:t>
                      </a:r>
                      <a:endParaRPr lang="en-US" sz="140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</a:txBody>
                  <a:tcPr marL="10309" marR="10309" marT="10309" marB="10309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요일을 축약하여 출력</a:t>
                      </a:r>
                      <a:endParaRPr lang="ko-KR" altLang="en-US" sz="1400" dirty="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  <a:p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예</a:t>
                      </a:r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&gt; Sun, Mon...)</a:t>
                      </a:r>
                      <a:endParaRPr lang="ko-KR" altLang="en-US" sz="1400" dirty="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</a:txBody>
                  <a:tcPr marL="10309" marR="10309" marT="10309" marB="1030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56935"/>
                  </a:ext>
                </a:extLst>
              </a:tr>
              <a:tr h="147094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%A</a:t>
                      </a:r>
                      <a:endParaRPr lang="en-US" sz="140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</a:txBody>
                  <a:tcPr marL="10309" marR="10309" marT="10309" marB="10309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요일을 전체 이름으로 출력</a:t>
                      </a:r>
                      <a:endParaRPr lang="ko-KR" altLang="en-US" sz="1400" dirty="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  <a:p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예</a:t>
                      </a:r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&gt; Sunday, Monday...)</a:t>
                      </a:r>
                      <a:endParaRPr lang="ko-KR" altLang="en-US" sz="1400" dirty="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</a:txBody>
                  <a:tcPr marL="10309" marR="10309" marT="10309" marB="1030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624980"/>
                  </a:ext>
                </a:extLst>
              </a:tr>
              <a:tr h="14709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%w</a:t>
                      </a:r>
                      <a:endParaRPr lang="en-US" sz="1400" dirty="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</a:txBody>
                  <a:tcPr marL="10309" marR="10309" marT="10309" marB="10309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일요일을 </a:t>
                      </a:r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0,</a:t>
                      </a:r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 토요일을 </a:t>
                      </a:r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으로 하는 요일</a:t>
                      </a:r>
                      <a:endParaRPr lang="en-US" altLang="ko-KR" sz="1400" dirty="0">
                        <a:solidFill>
                          <a:srgbClr val="222222"/>
                        </a:solidFill>
                        <a:effectLst/>
                        <a:latin typeface="AppleSDGothicNeo-Regular"/>
                      </a:endParaRPr>
                    </a:p>
                    <a:p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예</a:t>
                      </a:r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&gt; 0, 1,..., 6)</a:t>
                      </a:r>
                      <a:endParaRPr lang="ko-KR" altLang="en-US" sz="1400" dirty="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</a:txBody>
                  <a:tcPr marL="10309" marR="10309" marT="10309" marB="1030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295847"/>
                  </a:ext>
                </a:extLst>
              </a:tr>
              <a:tr h="147094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%b</a:t>
                      </a:r>
                      <a:endParaRPr lang="en-US" sz="140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</a:txBody>
                  <a:tcPr marL="10309" marR="10309" marT="10309" marB="10309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월</a:t>
                      </a:r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(month)</a:t>
                      </a:r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을 축약하여 출력</a:t>
                      </a:r>
                      <a:endParaRPr lang="ko-KR" altLang="en-US" sz="1400" dirty="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  <a:p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예</a:t>
                      </a:r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&gt; Jan, Feb,..., Dec)</a:t>
                      </a:r>
                      <a:endParaRPr lang="ko-KR" altLang="en-US" sz="1400" dirty="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</a:txBody>
                  <a:tcPr marL="10309" marR="10309" marT="10309" marB="1030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80067"/>
                  </a:ext>
                </a:extLst>
              </a:tr>
              <a:tr h="147094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%B</a:t>
                      </a:r>
                      <a:endParaRPr lang="en-US" sz="140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</a:txBody>
                  <a:tcPr marL="10309" marR="10309" marT="10309" marB="10309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월</a:t>
                      </a:r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month)</a:t>
                      </a:r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을 전체 이름으로 출력</a:t>
                      </a:r>
                      <a:endParaRPr lang="ko-KR" altLang="en-US" sz="1400" dirty="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  <a:p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예</a:t>
                      </a:r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&gt; </a:t>
                      </a: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January, February,..., </a:t>
                      </a:r>
                      <a:r>
                        <a:rPr lang="en-US" sz="1400" dirty="0" err="1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Desember</a:t>
                      </a:r>
                      <a:r>
                        <a:rPr 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)</a:t>
                      </a:r>
                      <a:endParaRPr lang="en-US" sz="1400" dirty="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</a:txBody>
                  <a:tcPr marL="10309" marR="10309" marT="10309" marB="1030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39545"/>
                  </a:ext>
                </a:extLst>
              </a:tr>
              <a:tr h="14709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%p</a:t>
                      </a:r>
                      <a:endParaRPr lang="en-US" sz="1400" dirty="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</a:txBody>
                  <a:tcPr marL="10309" marR="10309" marT="10309" marB="10309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시간의 오전</a:t>
                      </a:r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/</a:t>
                      </a:r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오후를 출력</a:t>
                      </a:r>
                      <a:endParaRPr lang="ko-KR" altLang="en-US" sz="1400" dirty="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  <a:p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예</a:t>
                      </a:r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&gt; AM, PM)</a:t>
                      </a:r>
                      <a:endParaRPr lang="ko-KR" altLang="en-US" sz="1400" dirty="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</a:txBody>
                  <a:tcPr marL="10309" marR="10309" marT="10309" marB="1030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544092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51F4505-0ADB-83FD-C971-94ABC2DF0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174694"/>
              </p:ext>
            </p:extLst>
          </p:nvPr>
        </p:nvGraphicFramePr>
        <p:xfrm>
          <a:off x="6281115" y="647906"/>
          <a:ext cx="4920743" cy="5540610"/>
        </p:xfrm>
        <a:graphic>
          <a:graphicData uri="http://schemas.openxmlformats.org/drawingml/2006/table">
            <a:tbl>
              <a:tblPr/>
              <a:tblGrid>
                <a:gridCol w="744983">
                  <a:extLst>
                    <a:ext uri="{9D8B030D-6E8A-4147-A177-3AD203B41FA5}">
                      <a16:colId xmlns:a16="http://schemas.microsoft.com/office/drawing/2014/main" val="1003725823"/>
                    </a:ext>
                  </a:extLst>
                </a:gridCol>
                <a:gridCol w="4175760">
                  <a:extLst>
                    <a:ext uri="{9D8B030D-6E8A-4147-A177-3AD203B41FA5}">
                      <a16:colId xmlns:a16="http://schemas.microsoft.com/office/drawing/2014/main" val="2440439506"/>
                    </a:ext>
                  </a:extLst>
                </a:gridCol>
              </a:tblGrid>
              <a:tr h="19418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지시자</a:t>
                      </a:r>
                      <a:endParaRPr lang="ko-KR" altLang="en-US" sz="1400" dirty="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</a:txBody>
                  <a:tcPr marL="10309" marR="10309" marT="10309" marB="10309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6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설 명</a:t>
                      </a:r>
                      <a:endParaRPr lang="ko-KR" altLang="en-US" sz="1400" dirty="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</a:txBody>
                  <a:tcPr marL="10309" marR="10309" marT="10309" marB="1030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220941"/>
                  </a:ext>
                </a:extLst>
              </a:tr>
              <a:tr h="4429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%H</a:t>
                      </a:r>
                      <a:endParaRPr lang="en-US" sz="1400" dirty="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</a:txBody>
                  <a:tcPr marL="10309" marR="10309" marT="10309" marB="10309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(24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시간제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십진수로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예</a:t>
                      </a:r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&gt; 00, 01, 02,..., 23)</a:t>
                      </a:r>
                      <a:endParaRPr lang="ko-KR" altLang="en-US" sz="1400" dirty="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</a:txBody>
                  <a:tcPr marL="10309" marR="10309" marT="10309" marB="1030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220992"/>
                  </a:ext>
                </a:extLst>
              </a:tr>
              <a:tr h="4429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%I</a:t>
                      </a:r>
                      <a:endParaRPr lang="en-US" sz="1400" dirty="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</a:txBody>
                  <a:tcPr marL="10309" marR="10309" marT="10309" marB="10309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(12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시간제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십진수로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예</a:t>
                      </a:r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&gt; 01, 02, 03,..., 12)</a:t>
                      </a:r>
                      <a:endParaRPr lang="ko-KR" altLang="en-US" sz="1400" dirty="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</a:txBody>
                  <a:tcPr marL="10309" marR="10309" marT="10309" marB="1030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094621"/>
                  </a:ext>
                </a:extLst>
              </a:tr>
              <a:tr h="44293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%M</a:t>
                      </a:r>
                      <a:endParaRPr lang="en-US" sz="140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</a:txBody>
                  <a:tcPr marL="10309" marR="10309" marT="10309" marB="10309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분을 </a:t>
                      </a:r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진수로</a:t>
                      </a:r>
                      <a:endParaRPr lang="ko-KR" altLang="en-US" sz="1400" dirty="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  <a:p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예</a:t>
                      </a:r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&gt; 00, 01, 02,..., 59)</a:t>
                      </a:r>
                      <a:endParaRPr lang="ko-KR" altLang="en-US" sz="1400" dirty="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</a:txBody>
                  <a:tcPr marL="10309" marR="10309" marT="10309" marB="1030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136679"/>
                  </a:ext>
                </a:extLst>
              </a:tr>
              <a:tr h="44293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%S</a:t>
                      </a:r>
                      <a:endParaRPr lang="en-US" sz="140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</a:txBody>
                  <a:tcPr marL="10309" marR="10309" marT="10309" marB="10309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초를 </a:t>
                      </a:r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진수로</a:t>
                      </a:r>
                      <a:endParaRPr lang="ko-KR" altLang="en-US" sz="1400" dirty="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  <a:p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예</a:t>
                      </a:r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&gt; 00, 01, 02, ..., 59)</a:t>
                      </a:r>
                      <a:endParaRPr lang="ko-KR" altLang="en-US" sz="1400" dirty="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</a:txBody>
                  <a:tcPr marL="10309" marR="10309" marT="10309" marB="1030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173461"/>
                  </a:ext>
                </a:extLst>
              </a:tr>
              <a:tr h="56307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%f</a:t>
                      </a:r>
                      <a:endParaRPr lang="en-US" sz="1400" dirty="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</a:txBody>
                  <a:tcPr marL="10309" marR="10309" marT="10309" marB="10309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초를 </a:t>
                      </a:r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자리 </a:t>
                      </a:r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진수로</a:t>
                      </a:r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(</a:t>
                      </a:r>
                      <a:r>
                        <a:rPr lang="el-GR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)</a:t>
                      </a:r>
                      <a:endParaRPr lang="ko-KR" altLang="en-US" sz="1400" dirty="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  <a:p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예</a:t>
                      </a:r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&gt; 000000, 000001,..., 999999)</a:t>
                      </a:r>
                      <a:endParaRPr lang="ko-KR" altLang="en-US" sz="1400" dirty="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</a:txBody>
                  <a:tcPr marL="10309" marR="10309" marT="10309" marB="1030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749132"/>
                  </a:ext>
                </a:extLst>
              </a:tr>
              <a:tr h="533725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%j</a:t>
                      </a:r>
                      <a:endParaRPr lang="en-US" sz="140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</a:txBody>
                  <a:tcPr marL="10309" marR="10309" marT="10309" marB="10309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연중 일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(day of the year)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십진수로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예</a:t>
                      </a:r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&gt; 001, 002, 003,..., 366)</a:t>
                      </a:r>
                      <a:endParaRPr lang="ko-KR" altLang="en-US" sz="1400" dirty="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</a:txBody>
                  <a:tcPr marL="10309" marR="10309" marT="10309" marB="1030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366546"/>
                  </a:ext>
                </a:extLst>
              </a:tr>
              <a:tr h="542478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%U</a:t>
                      </a:r>
                      <a:endParaRPr lang="en-US" sz="140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</a:txBody>
                  <a:tcPr marL="10309" marR="10309" marT="10309" marB="10309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연중 주 번호 </a:t>
                      </a:r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새해 첫 주는 </a:t>
                      </a:r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0</a:t>
                      </a:r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으로 간주</a:t>
                      </a:r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 일요일이 시작</a:t>
                      </a:r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)</a:t>
                      </a:r>
                      <a:endParaRPr lang="ko-KR" altLang="en-US" sz="1400" dirty="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  <a:p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예</a:t>
                      </a:r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&gt; 00, 01, 02,..., 53)</a:t>
                      </a:r>
                      <a:endParaRPr lang="ko-KR" altLang="en-US" sz="1400" dirty="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</a:txBody>
                  <a:tcPr marL="10309" marR="10309" marT="10309" marB="1030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6124"/>
                  </a:ext>
                </a:extLst>
              </a:tr>
              <a:tr h="53599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%W</a:t>
                      </a:r>
                      <a:endParaRPr lang="en-US" sz="1400" dirty="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</a:txBody>
                  <a:tcPr marL="10309" marR="10309" marT="10309" marB="10309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연중 주 번호 </a:t>
                      </a:r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새해 첫 주는 </a:t>
                      </a:r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0</a:t>
                      </a:r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으로 간주</a:t>
                      </a:r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 월요일이 시작</a:t>
                      </a:r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)</a:t>
                      </a:r>
                      <a:endParaRPr lang="ko-KR" altLang="en-US" sz="1400" dirty="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  <a:p>
                      <a:r>
                        <a:rPr lang="en-US" altLang="ko-KR" sz="1400" dirty="0">
                          <a:solidFill>
                            <a:srgbClr val="333333"/>
                          </a:solidFill>
                          <a:effectLst/>
                          <a:latin typeface="AppleSDGothicNeo-Regular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333333"/>
                          </a:solidFill>
                          <a:effectLst/>
                          <a:latin typeface="AppleSDGothicNeo-Regular"/>
                        </a:rPr>
                        <a:t>예</a:t>
                      </a:r>
                      <a:r>
                        <a:rPr lang="en-US" altLang="ko-KR" sz="1400" dirty="0">
                          <a:solidFill>
                            <a:srgbClr val="333333"/>
                          </a:solidFill>
                          <a:effectLst/>
                          <a:latin typeface="AppleSDGothicNeo-Regular"/>
                        </a:rPr>
                        <a:t>&gt; 00, 01, 02, ..., 53)</a:t>
                      </a:r>
                      <a:endParaRPr lang="ko-KR" altLang="en-US" sz="1400" dirty="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</a:txBody>
                  <a:tcPr marL="10309" marR="10309" marT="10309" marB="1030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773236"/>
                  </a:ext>
                </a:extLst>
              </a:tr>
              <a:tr h="4429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%c</a:t>
                      </a:r>
                      <a:endParaRPr lang="en-US" sz="1400" dirty="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</a:txBody>
                  <a:tcPr marL="10309" marR="10309" marT="10309" marB="10309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적절한 날짜와 시간 표현</a:t>
                      </a:r>
                      <a:endParaRPr lang="ko-KR" altLang="en-US" sz="1400" dirty="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  <a:p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예</a:t>
                      </a:r>
                      <a:r>
                        <a:rPr lang="en-US" altLang="ko-KR" sz="1400" dirty="0">
                          <a:solidFill>
                            <a:srgbClr val="222222"/>
                          </a:solidFill>
                          <a:effectLst/>
                          <a:latin typeface="AppleSDGothicNeo-Regular"/>
                        </a:rPr>
                        <a:t>&gt; Mon Sep  2 17:48:19 2019)</a:t>
                      </a:r>
                      <a:endParaRPr lang="ko-KR" altLang="en-US" sz="1400" dirty="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</a:txBody>
                  <a:tcPr marL="10309" marR="10309" marT="10309" marB="1030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563732"/>
                  </a:ext>
                </a:extLst>
              </a:tr>
              <a:tr h="44293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222222"/>
                          </a:solidFill>
                          <a:effectLst/>
                          <a:latin typeface="Noto Sans" panose="020B0502040204020203" pitchFamily="34" charset="0"/>
                        </a:rPr>
                        <a:t>%x</a:t>
                      </a:r>
                    </a:p>
                  </a:txBody>
                  <a:tcPr marL="10309" marR="10309" marT="10309" marB="10309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dirty="0">
                          <a:solidFill>
                            <a:srgbClr val="222222"/>
                          </a:solidFill>
                          <a:effectLst/>
                          <a:latin typeface="Noto Sans" panose="020B0502040204020203" pitchFamily="34" charset="0"/>
                        </a:rPr>
                        <a:t>현재 설정된 지역에 기반한 날짜</a:t>
                      </a:r>
                      <a:endParaRPr lang="en-US" altLang="ko-KR" sz="1400" b="0" dirty="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  <a:p>
                      <a:r>
                        <a:rPr lang="en-US" altLang="ko-KR" sz="1400" b="0" dirty="0">
                          <a:solidFill>
                            <a:srgbClr val="222222"/>
                          </a:solidFill>
                          <a:effectLst/>
                          <a:latin typeface="Noto Sans" panose="020B0502040204020203" pitchFamily="34" charset="0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rgbClr val="222222"/>
                          </a:solidFill>
                          <a:effectLst/>
                          <a:latin typeface="Noto Sans" panose="020B0502040204020203" pitchFamily="34" charset="0"/>
                        </a:rPr>
                        <a:t>예</a:t>
                      </a:r>
                      <a:r>
                        <a:rPr lang="en-US" altLang="ko-KR" sz="1400" b="0" dirty="0">
                          <a:solidFill>
                            <a:srgbClr val="222222"/>
                          </a:solidFill>
                          <a:effectLst/>
                          <a:latin typeface="Noto Sans" panose="020B0502040204020203" pitchFamily="34" charset="0"/>
                        </a:rPr>
                        <a:t>&gt;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05/25/23</a:t>
                      </a:r>
                      <a:r>
                        <a:rPr lang="en-US" altLang="ko-KR" sz="1400" b="0" dirty="0">
                          <a:solidFill>
                            <a:srgbClr val="222222"/>
                          </a:solidFill>
                          <a:effectLst/>
                          <a:latin typeface="Noto Sans" panose="020B0502040204020203" pitchFamily="34" charset="0"/>
                        </a:rPr>
                        <a:t>)</a:t>
                      </a:r>
                      <a:endParaRPr lang="ko-KR" altLang="en-US" sz="1400" b="0" dirty="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</a:txBody>
                  <a:tcPr marL="10309" marR="10309" marT="10309" marB="1030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794741"/>
                  </a:ext>
                </a:extLst>
              </a:tr>
              <a:tr h="44293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222222"/>
                          </a:solidFill>
                          <a:effectLst/>
                          <a:latin typeface="Noto Sans" panose="020B0502040204020203" pitchFamily="34" charset="0"/>
                        </a:rPr>
                        <a:t>%X</a:t>
                      </a:r>
                    </a:p>
                  </a:txBody>
                  <a:tcPr marL="10309" marR="10309" marT="10309" marB="10309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0" dirty="0">
                          <a:solidFill>
                            <a:srgbClr val="222222"/>
                          </a:solidFill>
                          <a:effectLst/>
                          <a:latin typeface="Noto Sans" panose="020B0502040204020203" pitchFamily="34" charset="0"/>
                        </a:rPr>
                        <a:t>현재 설정된 지역에 기반한 시간</a:t>
                      </a:r>
                      <a:br>
                        <a:rPr lang="en-US" altLang="ko-KR" sz="1400" b="0" dirty="0">
                          <a:solidFill>
                            <a:srgbClr val="222222"/>
                          </a:solidFill>
                          <a:effectLst/>
                          <a:latin typeface="Noto Sans" panose="020B0502040204020203" pitchFamily="34" charset="0"/>
                        </a:rPr>
                      </a:br>
                      <a:r>
                        <a:rPr lang="en-US" altLang="ko-KR" sz="1400" b="0" dirty="0">
                          <a:solidFill>
                            <a:srgbClr val="222222"/>
                          </a:solidFill>
                          <a:effectLst/>
                          <a:latin typeface="Noto Sans" panose="020B0502040204020203" pitchFamily="34" charset="0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rgbClr val="222222"/>
                          </a:solidFill>
                          <a:effectLst/>
                          <a:latin typeface="Noto Sans" panose="020B0502040204020203" pitchFamily="34" charset="0"/>
                        </a:rPr>
                        <a:t>예</a:t>
                      </a:r>
                      <a:r>
                        <a:rPr lang="en-US" altLang="ko-KR" sz="1400" b="0" dirty="0">
                          <a:solidFill>
                            <a:srgbClr val="222222"/>
                          </a:solidFill>
                          <a:effectLst/>
                          <a:latin typeface="Noto Sans" panose="020B0502040204020203" pitchFamily="34" charset="0"/>
                        </a:rPr>
                        <a:t>&gt;17:22:23)</a:t>
                      </a:r>
                      <a:endParaRPr lang="ko-KR" altLang="en-US" sz="1400" b="0" dirty="0">
                        <a:solidFill>
                          <a:srgbClr val="222222"/>
                        </a:solidFill>
                        <a:effectLst/>
                        <a:latin typeface="Noto Sans" panose="020B0502040204020203" pitchFamily="34" charset="0"/>
                      </a:endParaRPr>
                    </a:p>
                  </a:txBody>
                  <a:tcPr marL="10309" marR="10309" marT="10309" marB="1030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90196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0504341-0412-19AE-E0EC-C1AC8ABC128F}"/>
              </a:ext>
            </a:extLst>
          </p:cNvPr>
          <p:cNvSpPr txBox="1"/>
          <p:nvPr/>
        </p:nvSpPr>
        <p:spPr>
          <a:xfrm>
            <a:off x="1163052" y="272716"/>
            <a:ext cx="3797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추가 질문 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-  </a:t>
            </a:r>
            <a:r>
              <a:rPr lang="en-US" altLang="ko-KR" sz="2800" b="1" spc="-150" dirty="0" err="1">
                <a:solidFill>
                  <a:schemeClr val="accent1"/>
                </a:solidFill>
              </a:rPr>
              <a:t>strftime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지시자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7DFBC55-4967-9C73-06CE-72A9DC12C4DC}"/>
              </a:ext>
            </a:extLst>
          </p:cNvPr>
          <p:cNvGrpSpPr/>
          <p:nvPr/>
        </p:nvGrpSpPr>
        <p:grpSpPr>
          <a:xfrm>
            <a:off x="641797" y="923001"/>
            <a:ext cx="5532581" cy="406740"/>
            <a:chOff x="485041" y="1167474"/>
            <a:chExt cx="5532581" cy="40674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86E73C3-0BCE-B8B8-6D2B-670394F8CA87}"/>
                </a:ext>
              </a:extLst>
            </p:cNvPr>
            <p:cNvSpPr/>
            <p:nvPr/>
          </p:nvSpPr>
          <p:spPr>
            <a:xfrm>
              <a:off x="485041" y="1167474"/>
              <a:ext cx="5532581" cy="4067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2000" b="1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A5A8C1-0EB7-2B24-6759-4EBFC23F20A2}"/>
                </a:ext>
              </a:extLst>
            </p:cNvPr>
            <p:cNvSpPr txBox="1"/>
            <p:nvPr/>
          </p:nvSpPr>
          <p:spPr>
            <a:xfrm>
              <a:off x="535375" y="1204882"/>
              <a:ext cx="54006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i="0" kern="12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Q1. </a:t>
              </a:r>
              <a:r>
                <a:rPr lang="en-US" altLang="ko-KR" b="1" i="0" kern="1200" dirty="0" err="1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strftime</a:t>
              </a:r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</a:t>
              </a:r>
              <a:r>
                <a:rPr lang="el-GR" altLang="ko-KR" b="1" i="0" u="none" strike="noStrike" kern="1200" dirty="0">
                  <a:solidFill>
                    <a:schemeClr val="bg1"/>
                  </a:solidFill>
                  <a:effectLst/>
                  <a:latin typeface="+mn-ea"/>
                  <a:ea typeface="맑은 고딕" panose="020B0503020000020004" pitchFamily="50" charset="-127"/>
                </a:rPr>
                <a:t>μ</a:t>
              </a:r>
              <a:r>
                <a:rPr lang="ko-KR" altLang="en-US" b="1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초의 형식으로 출력하고 싶다면</a:t>
              </a:r>
              <a:r>
                <a:rPr lang="en-US" altLang="ko-KR" b="1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r>
                <a:rPr lang="ko-KR" altLang="en-US" b="1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endParaRPr lang="en-US" altLang="ko-KR" b="1" i="0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61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53E95B-94CB-FCC4-F5AF-BCB7F91A88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511138-0798-9BBD-454D-1BC8178696F8}"/>
              </a:ext>
            </a:extLst>
          </p:cNvPr>
          <p:cNvSpPr txBox="1"/>
          <p:nvPr/>
        </p:nvSpPr>
        <p:spPr>
          <a:xfrm>
            <a:off x="846814" y="272716"/>
            <a:ext cx="5398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추가 질문 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-  map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8387B8A-87E8-D7F2-8A04-E2B5D7B67C98}"/>
              </a:ext>
            </a:extLst>
          </p:cNvPr>
          <p:cNvGrpSpPr/>
          <p:nvPr/>
        </p:nvGrpSpPr>
        <p:grpSpPr>
          <a:xfrm>
            <a:off x="395692" y="941020"/>
            <a:ext cx="6328650" cy="5466915"/>
            <a:chOff x="6325206" y="979904"/>
            <a:chExt cx="6328650" cy="546691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A38DA9F-4F13-D583-0A9C-94307191DCAD}"/>
                </a:ext>
              </a:extLst>
            </p:cNvPr>
            <p:cNvSpPr>
              <a:spLocks/>
            </p:cNvSpPr>
            <p:nvPr/>
          </p:nvSpPr>
          <p:spPr>
            <a:xfrm>
              <a:off x="6325206" y="979904"/>
              <a:ext cx="5655080" cy="546691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3">
              <a:extLst>
                <a:ext uri="{FF2B5EF4-FFF2-40B4-BE49-F238E27FC236}">
                  <a16:creationId xmlns:a16="http://schemas.microsoft.com/office/drawing/2014/main" id="{5A8228F6-2C8D-AB89-C558-BCE5AAD0B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4943" y="1055773"/>
              <a:ext cx="199185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Pool</a:t>
              </a:r>
              <a:r>
                <a:rPr kumimoji="0" lang="ko-KR" altLang="ko-KR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클래스 </a:t>
              </a:r>
              <a:endPara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B84D196E-FA2E-ACAD-947C-2E55499652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158"/>
            <a:stretch/>
          </p:blipFill>
          <p:spPr>
            <a:xfrm>
              <a:off x="6482247" y="1500225"/>
              <a:ext cx="3769095" cy="273103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E1BAEB3-D013-50C0-B280-A17E1DE98D68}"/>
                </a:ext>
              </a:extLst>
            </p:cNvPr>
            <p:cNvSpPr txBox="1"/>
            <p:nvPr/>
          </p:nvSpPr>
          <p:spPr>
            <a:xfrm>
              <a:off x="6425110" y="1734228"/>
              <a:ext cx="5059675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altLang="ko-KR" sz="1400" b="1" i="0" dirty="0">
                  <a:solidFill>
                    <a:srgbClr val="333333"/>
                  </a:solidFill>
                  <a:effectLst/>
                  <a:latin typeface="-apple-system"/>
                </a:rPr>
                <a:t>processes</a:t>
              </a:r>
              <a:r>
                <a:rPr lang="en-US" altLang="ko-KR" sz="1400" b="0" i="0" dirty="0">
                  <a:solidFill>
                    <a:srgbClr val="333333"/>
                  </a:solidFill>
                  <a:effectLst/>
                  <a:latin typeface="-apple-system"/>
                </a:rPr>
                <a:t>: </a:t>
              </a:r>
              <a:r>
                <a:rPr lang="ko-KR" altLang="en-US" sz="1400" b="0" i="0" dirty="0">
                  <a:solidFill>
                    <a:srgbClr val="333333"/>
                  </a:solidFill>
                  <a:effectLst/>
                  <a:latin typeface="-apple-system"/>
                </a:rPr>
                <a:t>생성할 프로세스의 개수</a:t>
              </a:r>
              <a:r>
                <a:rPr lang="en-US" altLang="ko-KR" sz="1400" b="0" i="0" dirty="0">
                  <a:solidFill>
                    <a:srgbClr val="333333"/>
                  </a:solidFill>
                  <a:effectLst/>
                  <a:latin typeface="-apple-system"/>
                </a:rPr>
                <a:t>. </a:t>
              </a:r>
              <a:r>
                <a:rPr lang="ko-KR" altLang="en-US" sz="1400" b="0" i="0" dirty="0">
                  <a:solidFill>
                    <a:srgbClr val="333333"/>
                  </a:solidFill>
                  <a:effectLst/>
                  <a:latin typeface="-apple-system"/>
                </a:rPr>
                <a:t>기본값은 </a:t>
              </a:r>
              <a:r>
                <a:rPr lang="en-US" altLang="ko-KR" sz="1400" b="0" i="0" dirty="0">
                  <a:solidFill>
                    <a:srgbClr val="333333"/>
                  </a:solidFill>
                  <a:effectLst/>
                  <a:latin typeface="-apple-system"/>
                </a:rPr>
                <a:t>CPU </a:t>
              </a:r>
              <a:r>
                <a:rPr lang="ko-KR" altLang="en-US" sz="1400" b="0" i="0" dirty="0">
                  <a:solidFill>
                    <a:srgbClr val="333333"/>
                  </a:solidFill>
                  <a:effectLst/>
                  <a:latin typeface="-apple-system"/>
                </a:rPr>
                <a:t>코어의 개수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altLang="ko-KR" sz="1400" b="1" i="0" dirty="0">
                  <a:solidFill>
                    <a:srgbClr val="333333"/>
                  </a:solidFill>
                  <a:effectLst/>
                  <a:latin typeface="-apple-system"/>
                </a:rPr>
                <a:t>initializer</a:t>
              </a:r>
              <a:r>
                <a:rPr lang="en-US" altLang="ko-KR" sz="1400" b="0" i="0" dirty="0">
                  <a:solidFill>
                    <a:srgbClr val="333333"/>
                  </a:solidFill>
                  <a:effectLst/>
                  <a:latin typeface="-apple-system"/>
                </a:rPr>
                <a:t>: </a:t>
              </a:r>
              <a:r>
                <a:rPr lang="ko-KR" altLang="en-US" sz="1400" b="0" i="0" dirty="0">
                  <a:solidFill>
                    <a:srgbClr val="333333"/>
                  </a:solidFill>
                  <a:effectLst/>
                  <a:latin typeface="-apple-system"/>
                </a:rPr>
                <a:t>각 프로세스가 시작될 때 호출할 초기화 함수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altLang="ko-KR" sz="1400" b="1" i="0" dirty="0" err="1">
                  <a:solidFill>
                    <a:srgbClr val="333333"/>
                  </a:solidFill>
                  <a:effectLst/>
                  <a:latin typeface="-apple-system"/>
                </a:rPr>
                <a:t>initargs</a:t>
              </a:r>
              <a:r>
                <a:rPr lang="en-US" altLang="ko-KR" sz="1400" b="0" i="0" dirty="0">
                  <a:solidFill>
                    <a:srgbClr val="333333"/>
                  </a:solidFill>
                  <a:effectLst/>
                  <a:latin typeface="-apple-system"/>
                </a:rPr>
                <a:t>: </a:t>
              </a:r>
              <a:r>
                <a:rPr lang="ko-KR" altLang="en-US" sz="1400" b="0" i="0" dirty="0">
                  <a:solidFill>
                    <a:srgbClr val="333333"/>
                  </a:solidFill>
                  <a:effectLst/>
                  <a:latin typeface="-apple-system"/>
                </a:rPr>
                <a:t>초기화 함수에 전달할 인수들의 </a:t>
              </a:r>
              <a:r>
                <a:rPr lang="ko-KR" altLang="en-US" sz="1400" b="0" i="0" dirty="0" err="1">
                  <a:solidFill>
                    <a:srgbClr val="333333"/>
                  </a:solidFill>
                  <a:effectLst/>
                  <a:latin typeface="-apple-system"/>
                </a:rPr>
                <a:t>튜플</a:t>
              </a:r>
              <a:endParaRPr lang="ko-KR" altLang="en-US" sz="1400" b="0" i="0" dirty="0">
                <a:solidFill>
                  <a:srgbClr val="333333"/>
                </a:solidFill>
                <a:effectLst/>
                <a:latin typeface="-apple-system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2CECA3D-0357-BADF-FB55-96E01DEFAB82}"/>
                </a:ext>
              </a:extLst>
            </p:cNvPr>
            <p:cNvSpPr txBox="1"/>
            <p:nvPr/>
          </p:nvSpPr>
          <p:spPr>
            <a:xfrm>
              <a:off x="6425110" y="2841678"/>
              <a:ext cx="6123708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altLang="ko-KR" sz="1400" b="1" i="0" dirty="0" err="1">
                  <a:solidFill>
                    <a:srgbClr val="333333"/>
                  </a:solidFill>
                  <a:effectLst/>
                  <a:latin typeface="-apple-system"/>
                </a:rPr>
                <a:t>func</a:t>
              </a:r>
              <a:r>
                <a:rPr lang="en-US" altLang="ko-KR" sz="1400" b="0" i="0" dirty="0">
                  <a:solidFill>
                    <a:srgbClr val="333333"/>
                  </a:solidFill>
                  <a:effectLst/>
                  <a:latin typeface="-apple-system"/>
                </a:rPr>
                <a:t>: </a:t>
              </a:r>
              <a:r>
                <a:rPr lang="ko-KR" altLang="en-US" sz="1400" b="0" i="0" dirty="0">
                  <a:solidFill>
                    <a:srgbClr val="333333"/>
                  </a:solidFill>
                  <a:effectLst/>
                  <a:latin typeface="-apple-system"/>
                </a:rPr>
                <a:t>각 입력에 대해 실행할 함수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altLang="ko-KR" sz="1400" b="1" i="0" dirty="0" err="1">
                  <a:solidFill>
                    <a:srgbClr val="333333"/>
                  </a:solidFill>
                  <a:effectLst/>
                  <a:latin typeface="-apple-system"/>
                </a:rPr>
                <a:t>iterable</a:t>
              </a:r>
              <a:r>
                <a:rPr lang="en-US" altLang="ko-KR" sz="1400" b="0" i="0" dirty="0">
                  <a:solidFill>
                    <a:srgbClr val="333333"/>
                  </a:solidFill>
                  <a:effectLst/>
                  <a:latin typeface="-apple-system"/>
                </a:rPr>
                <a:t>: </a:t>
              </a:r>
              <a:r>
                <a:rPr lang="ko-KR" altLang="en-US" sz="1400" b="0" i="0" dirty="0">
                  <a:solidFill>
                    <a:srgbClr val="333333"/>
                  </a:solidFill>
                  <a:effectLst/>
                  <a:latin typeface="-apple-system"/>
                </a:rPr>
                <a:t>함수에 전달할 입력 데이터</a:t>
              </a: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US" altLang="ko-KR" sz="1400" b="1" i="0" dirty="0" err="1">
                  <a:solidFill>
                    <a:srgbClr val="333333"/>
                  </a:solidFill>
                  <a:effectLst/>
                  <a:latin typeface="-apple-system"/>
                </a:rPr>
                <a:t>chunksize</a:t>
              </a:r>
              <a:r>
                <a:rPr lang="en-US" altLang="ko-KR" sz="1400" b="0" i="0" dirty="0">
                  <a:solidFill>
                    <a:srgbClr val="333333"/>
                  </a:solidFill>
                  <a:effectLst/>
                  <a:latin typeface="-apple-system"/>
                </a:rPr>
                <a:t>: </a:t>
              </a:r>
              <a:r>
                <a:rPr lang="ko-KR" altLang="en-US" sz="1400" b="0" i="0" dirty="0">
                  <a:solidFill>
                    <a:srgbClr val="333333"/>
                  </a:solidFill>
                  <a:effectLst/>
                  <a:latin typeface="-apple-system"/>
                </a:rPr>
                <a:t>프로세스에 할당되는 데이터 묶음의 크기</a:t>
              </a:r>
              <a:r>
                <a:rPr lang="en-US" altLang="ko-KR" sz="1400" dirty="0">
                  <a:solidFill>
                    <a:srgbClr val="333333"/>
                  </a:solidFill>
                  <a:latin typeface="-apple-system"/>
                </a:rPr>
                <a:t>.</a:t>
              </a:r>
              <a:r>
                <a:rPr lang="ko-KR" altLang="en-US" sz="1400" dirty="0">
                  <a:solidFill>
                    <a:srgbClr val="333333"/>
                  </a:solidFill>
                  <a:latin typeface="-apple-system"/>
                </a:rPr>
                <a:t> 기본값은 </a:t>
              </a:r>
              <a:r>
                <a:rPr lang="en-US" altLang="ko-KR" sz="1400" dirty="0">
                  <a:solidFill>
                    <a:srgbClr val="333333"/>
                  </a:solidFill>
                  <a:latin typeface="-apple-system"/>
                </a:rPr>
                <a:t>1</a:t>
              </a:r>
              <a:endParaRPr lang="ko-KR" altLang="en-US" sz="1400" b="0" i="0" dirty="0">
                <a:solidFill>
                  <a:srgbClr val="333333"/>
                </a:solidFill>
                <a:effectLst/>
                <a:latin typeface="-apple-system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AF3627B-9E90-408D-F9A9-345A69CAC0B2}"/>
                </a:ext>
              </a:extLst>
            </p:cNvPr>
            <p:cNvSpPr txBox="1"/>
            <p:nvPr/>
          </p:nvSpPr>
          <p:spPr>
            <a:xfrm>
              <a:off x="6405456" y="2524818"/>
              <a:ext cx="6248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effectLst/>
                  <a:highlight>
                    <a:srgbClr val="FFF9BE"/>
                  </a:highlight>
                  <a:latin typeface="SF Mono"/>
                </a:rPr>
                <a:t>map(</a:t>
              </a:r>
              <a:r>
                <a:rPr lang="en-US" altLang="ko-KR" b="0" i="0" dirty="0" err="1">
                  <a:effectLst/>
                  <a:highlight>
                    <a:srgbClr val="FFF9BE"/>
                  </a:highlight>
                  <a:latin typeface="SF Mono"/>
                </a:rPr>
                <a:t>func</a:t>
              </a:r>
              <a:r>
                <a:rPr lang="en-US" altLang="ko-KR" b="0" i="0" dirty="0">
                  <a:effectLst/>
                  <a:highlight>
                    <a:srgbClr val="FFF9BE"/>
                  </a:highlight>
                  <a:latin typeface="SF Mono"/>
                </a:rPr>
                <a:t>, </a:t>
              </a:r>
              <a:r>
                <a:rPr lang="en-US" altLang="ko-KR" b="0" i="0" dirty="0" err="1">
                  <a:effectLst/>
                  <a:highlight>
                    <a:srgbClr val="FFF9BE"/>
                  </a:highlight>
                  <a:latin typeface="SF Mono"/>
                </a:rPr>
                <a:t>iterable</a:t>
              </a:r>
              <a:r>
                <a:rPr lang="en-US" altLang="ko-KR" b="0" i="0" dirty="0">
                  <a:effectLst/>
                  <a:highlight>
                    <a:srgbClr val="FFF9BE"/>
                  </a:highlight>
                  <a:latin typeface="SF Mono"/>
                </a:rPr>
                <a:t>, </a:t>
              </a:r>
              <a:r>
                <a:rPr lang="en-US" altLang="ko-KR" b="0" i="0" dirty="0" err="1">
                  <a:effectLst/>
                  <a:highlight>
                    <a:srgbClr val="FFF9BE"/>
                  </a:highlight>
                  <a:latin typeface="SF Mono"/>
                </a:rPr>
                <a:t>chunksize</a:t>
              </a:r>
              <a:r>
                <a:rPr lang="en-US" altLang="ko-KR" b="0" i="0" dirty="0">
                  <a:effectLst/>
                  <a:highlight>
                    <a:srgbClr val="FFF9BE"/>
                  </a:highlight>
                  <a:latin typeface="SF Mono"/>
                </a:rPr>
                <a:t>)</a:t>
              </a:r>
              <a:endParaRPr lang="ko-KR" altLang="en-US" dirty="0">
                <a:highlight>
                  <a:srgbClr val="FFF9BE"/>
                </a:highlight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18B8B1A-CD3E-A8F1-07DC-529C1E155468}"/>
              </a:ext>
            </a:extLst>
          </p:cNvPr>
          <p:cNvGrpSpPr/>
          <p:nvPr/>
        </p:nvGrpSpPr>
        <p:grpSpPr>
          <a:xfrm>
            <a:off x="6245360" y="953322"/>
            <a:ext cx="5818821" cy="406740"/>
            <a:chOff x="485041" y="1167474"/>
            <a:chExt cx="5801906" cy="40674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6FFF81D-FC6E-E6CC-7410-AC69C3A1A291}"/>
                </a:ext>
              </a:extLst>
            </p:cNvPr>
            <p:cNvSpPr/>
            <p:nvPr/>
          </p:nvSpPr>
          <p:spPr>
            <a:xfrm>
              <a:off x="485041" y="1167474"/>
              <a:ext cx="5532581" cy="4067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2000" b="1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8C40D5-437B-E3B7-A7F3-9FD92DC708FB}"/>
                </a:ext>
              </a:extLst>
            </p:cNvPr>
            <p:cNvSpPr txBox="1"/>
            <p:nvPr/>
          </p:nvSpPr>
          <p:spPr>
            <a:xfrm>
              <a:off x="535375" y="1204882"/>
              <a:ext cx="57515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i="0" kern="12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Q2. </a:t>
              </a:r>
              <a:r>
                <a:rPr lang="ko-KR" altLang="en-US" sz="1600" b="1" i="0" kern="12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프로세스에 할당되는 데이터 묶음의 크기가 무엇인가</a:t>
              </a:r>
              <a:r>
                <a:rPr lang="en-US" altLang="ko-KR" sz="1600" b="1" i="0" kern="12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?</a:t>
              </a:r>
              <a:endParaRPr lang="en-US" altLang="ko-KR" sz="1600" b="1" i="0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023688-02BB-5768-02BD-DF47D9DA8441}"/>
              </a:ext>
            </a:extLst>
          </p:cNvPr>
          <p:cNvSpPr/>
          <p:nvPr/>
        </p:nvSpPr>
        <p:spPr>
          <a:xfrm>
            <a:off x="6604753" y="1604571"/>
            <a:ext cx="4950910" cy="1555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ko-KR" altLang="en-US" sz="1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2F0629-0BAB-54C2-77BB-086D5AA3D9BE}"/>
              </a:ext>
            </a:extLst>
          </p:cNvPr>
          <p:cNvSpPr/>
          <p:nvPr/>
        </p:nvSpPr>
        <p:spPr>
          <a:xfrm>
            <a:off x="6837387" y="1801403"/>
            <a:ext cx="4415740" cy="670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4461CD-681B-2C88-EEFC-78B68B600D7F}"/>
              </a:ext>
            </a:extLst>
          </p:cNvPr>
          <p:cNvSpPr txBox="1"/>
          <p:nvPr/>
        </p:nvSpPr>
        <p:spPr>
          <a:xfrm flipH="1">
            <a:off x="7976197" y="1893734"/>
            <a:ext cx="2395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bg1"/>
                </a:solidFill>
                <a:latin typeface="+mn-ea"/>
              </a:rPr>
              <a:t>chunksize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0367BF-89B4-D490-269A-813760EFE3A3}"/>
              </a:ext>
            </a:extLst>
          </p:cNvPr>
          <p:cNvSpPr txBox="1"/>
          <p:nvPr/>
        </p:nvSpPr>
        <p:spPr>
          <a:xfrm>
            <a:off x="6992593" y="2586223"/>
            <a:ext cx="41752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 </a:t>
            </a:r>
            <a:r>
              <a:rPr lang="ko-KR" altLang="en-US" sz="1600" dirty="0"/>
              <a:t>각 프로세스가 한 번에 처리할 요소들의 묶음</a:t>
            </a:r>
          </a:p>
        </p:txBody>
      </p:sp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D0950B4-60D8-88DD-EFD8-244831C3B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960" y="3814588"/>
            <a:ext cx="3139556" cy="2293636"/>
          </a:xfrm>
          <a:prstGeom prst="rect">
            <a:avLst/>
          </a:prstGeom>
        </p:spPr>
      </p:pic>
      <p:pic>
        <p:nvPicPr>
          <p:cNvPr id="13" name="그림 1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7330C25-ECFA-A5BB-2245-97D793BE78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6" y="3624889"/>
            <a:ext cx="3581945" cy="2611564"/>
          </a:xfrm>
          <a:prstGeom prst="rect">
            <a:avLst/>
          </a:prstGeom>
        </p:spPr>
      </p:pic>
      <p:pic>
        <p:nvPicPr>
          <p:cNvPr id="15" name="그림 14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B2CD8F84-1FD5-8C18-9264-1C2ECEEF03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85" y="4029720"/>
            <a:ext cx="1781252" cy="2206733"/>
          </a:xfrm>
          <a:prstGeom prst="rect">
            <a:avLst/>
          </a:prstGeom>
        </p:spPr>
      </p:pic>
      <p:pic>
        <p:nvPicPr>
          <p:cNvPr id="17" name="그림 16" descr="텍스트, 폰트, 스크린샷, 타이포그래피이(가) 표시된 사진&#10;&#10;자동 생성된 설명">
            <a:extLst>
              <a:ext uri="{FF2B5EF4-FFF2-40B4-BE49-F238E27FC236}">
                <a16:creationId xmlns:a16="http://schemas.microsoft.com/office/drawing/2014/main" id="{01478453-46A0-8B56-9120-82D0D528BF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766" y="3755235"/>
            <a:ext cx="1908897" cy="2293636"/>
          </a:xfrm>
          <a:prstGeom prst="rect">
            <a:avLst/>
          </a:prstGeom>
        </p:spPr>
      </p:pic>
      <p:pic>
        <p:nvPicPr>
          <p:cNvPr id="21" name="그림 2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A690B10-142E-7FDA-7523-39E3E2F0C5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0" t="70307" r="18370" b="22610"/>
          <a:stretch/>
        </p:blipFill>
        <p:spPr>
          <a:xfrm>
            <a:off x="6420240" y="3236442"/>
            <a:ext cx="5319936" cy="42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7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7829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24667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외부 라이브러리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EF5058-3437-05DF-BF8A-3FE071F639A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252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42652" y="2421425"/>
            <a:ext cx="2041451" cy="2558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42652" y="2421423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18327" y="2421425"/>
            <a:ext cx="2041451" cy="25584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701210" y="2421425"/>
            <a:ext cx="2041451" cy="25584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59768" y="2421425"/>
            <a:ext cx="2041451" cy="25584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706384" y="2536396"/>
            <a:ext cx="48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get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701209" y="2421423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433393" y="2536396"/>
            <a:ext cx="5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post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59766" y="2421423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236353" y="2536396"/>
            <a:ext cx="50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put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18323" y="2421423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9884" y="2536396"/>
            <a:ext cx="77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delete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771941" y="3581810"/>
            <a:ext cx="1899986" cy="659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-150" dirty="0"/>
              <a:t>데이터 제출 및 </a:t>
            </a:r>
            <a:endParaRPr lang="en-US" altLang="ko-KR" sz="1600" spc="-150" dirty="0"/>
          </a:p>
          <a:p>
            <a:pPr algn="ctr">
              <a:lnSpc>
                <a:spcPct val="120000"/>
              </a:lnSpc>
            </a:pPr>
            <a:r>
              <a:rPr lang="ko-KR" altLang="en-US" sz="1600" spc="-150" dirty="0"/>
              <a:t>리소스 생성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슬라이드 번호 개체 틀 24">
            <a:extLst>
              <a:ext uri="{FF2B5EF4-FFF2-40B4-BE49-F238E27FC236}">
                <a16:creationId xmlns:a16="http://schemas.microsoft.com/office/drawing/2014/main" id="{4C0AD0D1-2DB4-9E18-A6E7-DCC5A59648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1F47C0-901B-B1BD-F10E-8E00B6FE9F7B}"/>
              </a:ext>
            </a:extLst>
          </p:cNvPr>
          <p:cNvSpPr txBox="1"/>
          <p:nvPr/>
        </p:nvSpPr>
        <p:spPr>
          <a:xfrm>
            <a:off x="9256423" y="3729543"/>
            <a:ext cx="1899986" cy="364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dirty="0"/>
              <a:t>리소스 삭제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99AE80-CC8A-43AF-7943-5D6A6D9C84DF}"/>
              </a:ext>
            </a:extLst>
          </p:cNvPr>
          <p:cNvSpPr txBox="1"/>
          <p:nvPr/>
        </p:nvSpPr>
        <p:spPr>
          <a:xfrm>
            <a:off x="1013384" y="3729543"/>
            <a:ext cx="1899986" cy="364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-150" dirty="0"/>
              <a:t>리소스 요청 및 조회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796675-B0C1-2F23-10D7-B1DDFFB54910}"/>
              </a:ext>
            </a:extLst>
          </p:cNvPr>
          <p:cNvSpPr txBox="1"/>
          <p:nvPr/>
        </p:nvSpPr>
        <p:spPr>
          <a:xfrm>
            <a:off x="6530501" y="3338573"/>
            <a:ext cx="1899986" cy="659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-150" dirty="0"/>
              <a:t>리소스 생성 또는 </a:t>
            </a:r>
            <a:endParaRPr lang="en-US" altLang="ko-KR" sz="1600" spc="-150" dirty="0"/>
          </a:p>
          <a:p>
            <a:pPr algn="ctr">
              <a:lnSpc>
                <a:spcPct val="120000"/>
              </a:lnSpc>
            </a:pPr>
            <a:r>
              <a:rPr lang="ko-KR" altLang="en-US" sz="1600" spc="-150" dirty="0"/>
              <a:t>전체 업데이트</a:t>
            </a:r>
            <a:endParaRPr lang="en-US" altLang="ko-KR" sz="1600" spc="-1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44C44-3DAC-7E98-DFCE-528DAABDD9FA}"/>
              </a:ext>
            </a:extLst>
          </p:cNvPr>
          <p:cNvSpPr txBox="1"/>
          <p:nvPr/>
        </p:nvSpPr>
        <p:spPr>
          <a:xfrm>
            <a:off x="1163052" y="285943"/>
            <a:ext cx="436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oto Sans KR"/>
              </a:rPr>
              <a:t>외부 라이브러리 </a:t>
            </a:r>
            <a:r>
              <a:rPr lang="en-US" altLang="ko-KR" sz="28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oto Sans KR"/>
              </a:rPr>
              <a:t>-  </a:t>
            </a:r>
            <a:r>
              <a:rPr lang="en-US" altLang="ko-KR" sz="2800" b="1" dirty="0">
                <a:solidFill>
                  <a:schemeClr val="accent1"/>
                </a:solidFill>
                <a:highlight>
                  <a:srgbClr val="FFFFFF"/>
                </a:highlight>
                <a:latin typeface="Noto Sans KR"/>
              </a:rPr>
              <a:t>r</a:t>
            </a:r>
            <a:r>
              <a:rPr lang="en-US" altLang="ko-KR" sz="28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oto Sans KR"/>
              </a:rPr>
              <a:t>equests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8C4266-7D01-C00D-BF5A-0BBF28F7B7BF}"/>
              </a:ext>
            </a:extLst>
          </p:cNvPr>
          <p:cNvSpPr/>
          <p:nvPr/>
        </p:nvSpPr>
        <p:spPr>
          <a:xfrm>
            <a:off x="942652" y="1253844"/>
            <a:ext cx="10304708" cy="66443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C48859-91DA-2AD0-84A4-3B43C47D8DAE}"/>
              </a:ext>
            </a:extLst>
          </p:cNvPr>
          <p:cNvSpPr txBox="1"/>
          <p:nvPr/>
        </p:nvSpPr>
        <p:spPr>
          <a:xfrm>
            <a:off x="1091380" y="1416782"/>
            <a:ext cx="50036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0" i="0" dirty="0">
                <a:solidFill>
                  <a:srgbClr val="24292F"/>
                </a:solidFill>
                <a:effectLst/>
                <a:latin typeface="Noto Sans KR"/>
              </a:rPr>
              <a:t>HTTP </a:t>
            </a:r>
            <a:r>
              <a:rPr lang="ko-KR" altLang="en-US" sz="1600" b="0" i="0" dirty="0">
                <a:solidFill>
                  <a:srgbClr val="24292F"/>
                </a:solidFill>
                <a:effectLst/>
                <a:latin typeface="Noto Sans KR"/>
              </a:rPr>
              <a:t>요청을 보내는 작업을 간단하게 만든 라이브러리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F4F156-9F71-4080-2061-D14C467DD2E3}"/>
              </a:ext>
            </a:extLst>
          </p:cNvPr>
          <p:cNvSpPr txBox="1"/>
          <p:nvPr/>
        </p:nvSpPr>
        <p:spPr>
          <a:xfrm>
            <a:off x="6016022" y="4011470"/>
            <a:ext cx="2928937" cy="955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accent3"/>
                </a:solidFill>
                <a:latin typeface="+mn-ea"/>
              </a:rPr>
              <a:t>일부 필드만 </a:t>
            </a:r>
            <a:endParaRPr lang="en-US" altLang="ko-KR" sz="1600" spc="-150" dirty="0">
              <a:solidFill>
                <a:schemeClr val="accent3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accent3"/>
                </a:solidFill>
                <a:latin typeface="+mn-ea"/>
              </a:rPr>
              <a:t>업데이트하는 경우</a:t>
            </a:r>
            <a:r>
              <a:rPr lang="en-US" altLang="ko-KR" sz="1600" spc="-150" dirty="0">
                <a:solidFill>
                  <a:schemeClr val="accent3"/>
                </a:solidFill>
                <a:latin typeface="+mn-ea"/>
              </a:rPr>
              <a:t>, </a:t>
            </a:r>
          </a:p>
          <a:p>
            <a:pPr algn="ctr">
              <a:lnSpc>
                <a:spcPct val="120000"/>
              </a:lnSpc>
            </a:pPr>
            <a:r>
              <a:rPr lang="en-US" altLang="ko-KR" sz="1600" b="1" spc="-150" dirty="0">
                <a:solidFill>
                  <a:schemeClr val="accent3"/>
                </a:solidFill>
                <a:latin typeface="+mn-ea"/>
              </a:rPr>
              <a:t>PATCH </a:t>
            </a:r>
            <a:r>
              <a:rPr lang="ko-KR" altLang="en-US" sz="1600" b="1" spc="-150" dirty="0">
                <a:solidFill>
                  <a:schemeClr val="accent3"/>
                </a:solidFill>
                <a:latin typeface="+mn-ea"/>
              </a:rPr>
              <a:t>메소드</a:t>
            </a:r>
            <a:r>
              <a:rPr lang="ko-KR" altLang="en-US" sz="1600" spc="-150" dirty="0">
                <a:solidFill>
                  <a:schemeClr val="accent3"/>
                </a:solidFill>
                <a:latin typeface="+mn-ea"/>
              </a:rPr>
              <a:t>를 사용</a:t>
            </a:r>
          </a:p>
        </p:txBody>
      </p:sp>
    </p:spTree>
    <p:extLst>
      <p:ext uri="{BB962C8B-B14F-4D97-AF65-F5344CB8AC3E}">
        <p14:creationId xmlns:p14="http://schemas.microsoft.com/office/powerpoint/2010/main" val="150566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85943"/>
            <a:ext cx="436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oto Sans KR"/>
              </a:rPr>
              <a:t>외부 라이브러리 </a:t>
            </a:r>
            <a:r>
              <a:rPr lang="en-US" altLang="ko-KR" sz="28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oto Sans KR"/>
              </a:rPr>
              <a:t>-  </a:t>
            </a:r>
            <a:r>
              <a:rPr lang="en-US" altLang="ko-KR" sz="2800" b="1" dirty="0">
                <a:solidFill>
                  <a:schemeClr val="accent1"/>
                </a:solidFill>
                <a:highlight>
                  <a:srgbClr val="FFFFFF"/>
                </a:highlight>
                <a:latin typeface="Noto Sans KR"/>
              </a:rPr>
              <a:t>r</a:t>
            </a:r>
            <a:r>
              <a:rPr lang="en-US" altLang="ko-KR" sz="28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oto Sans KR"/>
              </a:rPr>
              <a:t>equests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A4542A-93EF-F6D8-0FCA-0E92CE1BCF23}"/>
              </a:ext>
            </a:extLst>
          </p:cNvPr>
          <p:cNvSpPr txBox="1"/>
          <p:nvPr/>
        </p:nvSpPr>
        <p:spPr>
          <a:xfrm>
            <a:off x="5946562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57215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26A35A-5CC0-8035-DB88-4E74C818A02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294AF-95EB-1426-7957-34FE2714348E}"/>
              </a:ext>
            </a:extLst>
          </p:cNvPr>
          <p:cNvSpPr txBox="1"/>
          <p:nvPr/>
        </p:nvSpPr>
        <p:spPr>
          <a:xfrm flipH="1">
            <a:off x="1223467" y="3520982"/>
            <a:ext cx="2242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함수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CABD182-30C1-8DFD-39B2-52CC920135FF}"/>
              </a:ext>
            </a:extLst>
          </p:cNvPr>
          <p:cNvSpPr/>
          <p:nvPr/>
        </p:nvSpPr>
        <p:spPr>
          <a:xfrm>
            <a:off x="942652" y="1253844"/>
            <a:ext cx="10304708" cy="66443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A22871-AFC2-7B02-A2D1-38C255A129C3}"/>
              </a:ext>
            </a:extLst>
          </p:cNvPr>
          <p:cNvSpPr/>
          <p:nvPr/>
        </p:nvSpPr>
        <p:spPr>
          <a:xfrm>
            <a:off x="6635397" y="2388627"/>
            <a:ext cx="4415740" cy="670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86CF237-4411-053F-00CF-43E568DBFEC7}"/>
              </a:ext>
            </a:extLst>
          </p:cNvPr>
          <p:cNvGrpSpPr/>
          <p:nvPr/>
        </p:nvGrpSpPr>
        <p:grpSpPr>
          <a:xfrm>
            <a:off x="6296450" y="2123677"/>
            <a:ext cx="4950910" cy="3878696"/>
            <a:chOff x="1234414" y="2117172"/>
            <a:chExt cx="4950910" cy="367433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F333108-0342-30D9-A192-FCE362B9CB15}"/>
                </a:ext>
              </a:extLst>
            </p:cNvPr>
            <p:cNvSpPr/>
            <p:nvPr/>
          </p:nvSpPr>
          <p:spPr>
            <a:xfrm>
              <a:off x="1234414" y="2117172"/>
              <a:ext cx="4950910" cy="3674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200000"/>
                </a:lnSpc>
              </a:pPr>
              <a:endParaRPr lang="en-US" altLang="ko-KR" sz="1800" dirty="0"/>
            </a:p>
            <a:p>
              <a:pPr>
                <a:lnSpc>
                  <a:spcPct val="200000"/>
                </a:lnSpc>
              </a:pPr>
              <a:r>
                <a:rPr lang="ko-KR" altLang="en-US" sz="1800" dirty="0"/>
                <a:t>서버의 데이터를 갱신함</a:t>
              </a:r>
              <a:endParaRPr lang="en-US" altLang="ko-KR" sz="1800" dirty="0"/>
            </a:p>
            <a:p>
              <a:pPr>
                <a:lnSpc>
                  <a:spcPct val="200000"/>
                </a:lnSpc>
              </a:pPr>
              <a:r>
                <a:rPr lang="ko-KR" altLang="en-US" sz="1800" dirty="0"/>
                <a:t>서버에서 데이터를 삭제함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6DE0AC-79DB-E828-B5AA-4AFAE19AEFE2}"/>
                </a:ext>
              </a:extLst>
            </p:cNvPr>
            <p:cNvSpPr txBox="1"/>
            <p:nvPr/>
          </p:nvSpPr>
          <p:spPr>
            <a:xfrm flipH="1">
              <a:off x="2511951" y="2333296"/>
              <a:ext cx="23958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latin typeface="+mn-ea"/>
                </a:rPr>
                <a:t>post</a:t>
              </a:r>
              <a:endParaRPr lang="ko-KR" altLang="en-US" sz="36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A8BDFD2-D41A-2271-6332-9AEEC12723A4}"/>
              </a:ext>
            </a:extLst>
          </p:cNvPr>
          <p:cNvSpPr txBox="1"/>
          <p:nvPr/>
        </p:nvSpPr>
        <p:spPr>
          <a:xfrm>
            <a:off x="1091380" y="1416782"/>
            <a:ext cx="50036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0" i="0" dirty="0">
                <a:solidFill>
                  <a:srgbClr val="24292F"/>
                </a:solidFill>
                <a:effectLst/>
                <a:latin typeface="Noto Sans KR"/>
              </a:rPr>
              <a:t>HTTP </a:t>
            </a:r>
            <a:r>
              <a:rPr lang="ko-KR" altLang="en-US" sz="1600" b="0" i="0" dirty="0">
                <a:solidFill>
                  <a:srgbClr val="24292F"/>
                </a:solidFill>
                <a:effectLst/>
                <a:latin typeface="Noto Sans KR"/>
              </a:rPr>
              <a:t>요청을 보내는 작업을 간단하게 만든 라이브러리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9D0F9F-5653-3261-E6D8-24989C9B1566}"/>
              </a:ext>
            </a:extLst>
          </p:cNvPr>
          <p:cNvSpPr txBox="1"/>
          <p:nvPr/>
        </p:nvSpPr>
        <p:spPr>
          <a:xfrm>
            <a:off x="6646338" y="3184000"/>
            <a:ext cx="42511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200" dirty="0"/>
              <a:t>서버에 </a:t>
            </a:r>
            <a:r>
              <a:rPr lang="ko-KR" altLang="en-US" sz="2200" b="1" dirty="0"/>
              <a:t>데이터를 제출</a:t>
            </a:r>
            <a:r>
              <a:rPr lang="ko-KR" altLang="en-US" sz="2200" dirty="0"/>
              <a:t>하거나 </a:t>
            </a:r>
            <a:endParaRPr lang="en-US" altLang="ko-KR" sz="2200" dirty="0"/>
          </a:p>
          <a:p>
            <a:pPr algn="ctr"/>
            <a:r>
              <a:rPr lang="ko-KR" altLang="en-US" sz="2200" b="1" dirty="0"/>
              <a:t>전송</a:t>
            </a:r>
            <a:r>
              <a:rPr lang="ko-KR" altLang="en-US" sz="2200" dirty="0"/>
              <a:t>하기 위해 사용</a:t>
            </a:r>
            <a:endParaRPr lang="en-US" altLang="ko-KR" sz="2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9EED50-224F-6096-625A-E305E8142289}"/>
              </a:ext>
            </a:extLst>
          </p:cNvPr>
          <p:cNvSpPr/>
          <p:nvPr/>
        </p:nvSpPr>
        <p:spPr>
          <a:xfrm>
            <a:off x="1281599" y="2390515"/>
            <a:ext cx="4415740" cy="670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471FA27-028E-7682-6772-DB2584D22087}"/>
              </a:ext>
            </a:extLst>
          </p:cNvPr>
          <p:cNvGrpSpPr/>
          <p:nvPr/>
        </p:nvGrpSpPr>
        <p:grpSpPr>
          <a:xfrm>
            <a:off x="942652" y="2125566"/>
            <a:ext cx="4950910" cy="3878700"/>
            <a:chOff x="1234414" y="2117172"/>
            <a:chExt cx="4950910" cy="367433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2B037B1-C14F-8133-B29C-8D3E0DC9FE6E}"/>
                </a:ext>
              </a:extLst>
            </p:cNvPr>
            <p:cNvSpPr/>
            <p:nvPr/>
          </p:nvSpPr>
          <p:spPr>
            <a:xfrm>
              <a:off x="1234414" y="2117172"/>
              <a:ext cx="4950910" cy="3674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200000"/>
                </a:lnSpc>
              </a:pPr>
              <a:r>
                <a:rPr lang="ko-KR" altLang="en-US" sz="1800" dirty="0"/>
                <a:t>서버의 데이터를 갱신함</a:t>
              </a:r>
              <a:endParaRPr lang="en-US" altLang="ko-KR" sz="1800" dirty="0"/>
            </a:p>
            <a:p>
              <a:pPr>
                <a:lnSpc>
                  <a:spcPct val="200000"/>
                </a:lnSpc>
              </a:pPr>
              <a:r>
                <a:rPr lang="ko-KR" altLang="en-US" sz="1800" dirty="0"/>
                <a:t>서버에서 데이터를 삭제함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0C7894A-32AF-C40D-C143-2654354646D3}"/>
                </a:ext>
              </a:extLst>
            </p:cNvPr>
            <p:cNvSpPr txBox="1"/>
            <p:nvPr/>
          </p:nvSpPr>
          <p:spPr>
            <a:xfrm flipH="1">
              <a:off x="2511951" y="2344024"/>
              <a:ext cx="23958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latin typeface="+mn-ea"/>
                </a:rPr>
                <a:t>get</a:t>
              </a:r>
              <a:endParaRPr lang="ko-KR" altLang="en-US" sz="36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14D0507-7847-E5D2-0855-7DFD14877DA1}"/>
              </a:ext>
            </a:extLst>
          </p:cNvPr>
          <p:cNvSpPr txBox="1"/>
          <p:nvPr/>
        </p:nvSpPr>
        <p:spPr>
          <a:xfrm>
            <a:off x="1292540" y="3181399"/>
            <a:ext cx="42511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200" dirty="0"/>
              <a:t>서버로부터 </a:t>
            </a:r>
            <a:r>
              <a:rPr lang="ko-KR" altLang="en-US" sz="2200" b="1" dirty="0"/>
              <a:t>데이터를 요청</a:t>
            </a:r>
            <a:r>
              <a:rPr lang="ko-KR" altLang="en-US" sz="2200" dirty="0"/>
              <a:t>하고 </a:t>
            </a:r>
            <a:endParaRPr lang="en-US" altLang="ko-KR" sz="2200" dirty="0"/>
          </a:p>
          <a:p>
            <a:pPr algn="ctr"/>
            <a:r>
              <a:rPr lang="ko-KR" altLang="en-US" sz="2200" b="1" dirty="0"/>
              <a:t>가져오기</a:t>
            </a:r>
            <a:r>
              <a:rPr lang="ko-KR" altLang="en-US" sz="2200" dirty="0"/>
              <a:t> 위해 사용</a:t>
            </a:r>
            <a:endParaRPr lang="en-US" altLang="ko-KR" sz="2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EF8B30-E825-305B-3EC2-420AA2A3E506}"/>
              </a:ext>
            </a:extLst>
          </p:cNvPr>
          <p:cNvSpPr txBox="1"/>
          <p:nvPr/>
        </p:nvSpPr>
        <p:spPr>
          <a:xfrm>
            <a:off x="1210235" y="4077662"/>
            <a:ext cx="4415739" cy="1424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</a:rPr>
              <a:t>URL  </a:t>
            </a:r>
            <a:r>
              <a:rPr lang="ko-KR" altLang="en-US" sz="2000" dirty="0">
                <a:solidFill>
                  <a:schemeClr val="accent2"/>
                </a:solidFill>
              </a:rPr>
              <a:t>쿼리 스트링</a:t>
            </a:r>
            <a:r>
              <a:rPr lang="en-US" altLang="ko-KR" sz="2000" dirty="0">
                <a:solidFill>
                  <a:schemeClr val="accent2"/>
                </a:solidFill>
              </a:rPr>
              <a:t>*</a:t>
            </a:r>
            <a:r>
              <a:rPr lang="ko-KR" altLang="en-US" sz="2000" dirty="0">
                <a:solidFill>
                  <a:schemeClr val="accent2"/>
                </a:solidFill>
              </a:rPr>
              <a:t>으로 데이터 전송</a:t>
            </a:r>
            <a:endParaRPr lang="en-US" altLang="ko-KR" sz="2000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000" dirty="0">
                <a:solidFill>
                  <a:schemeClr val="accent2"/>
                </a:solidFill>
              </a:rPr>
              <a:t>브라우저 기록에 저장</a:t>
            </a:r>
            <a:r>
              <a:rPr lang="en-US" altLang="ko-KR" sz="2000" dirty="0">
                <a:solidFill>
                  <a:schemeClr val="accent2"/>
                </a:solidFill>
              </a:rPr>
              <a:t>, </a:t>
            </a:r>
            <a:r>
              <a:rPr lang="ko-KR" altLang="en-US" sz="2000" dirty="0">
                <a:solidFill>
                  <a:schemeClr val="accent2"/>
                </a:solidFill>
              </a:rPr>
              <a:t>북마크 가능</a:t>
            </a:r>
            <a:endParaRPr lang="en-US" altLang="ko-KR" sz="2000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2"/>
                </a:solidFill>
              </a:rPr>
              <a:t>URL </a:t>
            </a:r>
            <a:r>
              <a:rPr lang="ko-KR" altLang="en-US" sz="2000" dirty="0">
                <a:solidFill>
                  <a:schemeClr val="accent2"/>
                </a:solidFill>
              </a:rPr>
              <a:t>길이 제한으로 데이터 크기 제한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EC9D25-AB88-269D-799A-2240462F69BD}"/>
              </a:ext>
            </a:extLst>
          </p:cNvPr>
          <p:cNvSpPr txBox="1"/>
          <p:nvPr/>
        </p:nvSpPr>
        <p:spPr>
          <a:xfrm>
            <a:off x="942652" y="6172332"/>
            <a:ext cx="71372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accent4">
                    <a:lumMod val="50000"/>
                  </a:schemeClr>
                </a:solidFill>
              </a:rPr>
              <a:t>*URL  </a:t>
            </a:r>
            <a:r>
              <a:rPr lang="ko-KR" altLang="en-US" sz="1600" dirty="0">
                <a:solidFill>
                  <a:schemeClr val="accent4">
                    <a:lumMod val="50000"/>
                  </a:schemeClr>
                </a:solidFill>
              </a:rPr>
              <a:t>쿼리 스트링</a:t>
            </a:r>
            <a:r>
              <a:rPr lang="en-US" altLang="ko-KR" sz="1600" dirty="0">
                <a:solidFill>
                  <a:schemeClr val="accent4">
                    <a:lumMod val="50000"/>
                  </a:schemeClr>
                </a:solidFill>
              </a:rPr>
              <a:t>: URL</a:t>
            </a:r>
            <a:r>
              <a:rPr lang="ko-KR" altLang="en-US" sz="1600" dirty="0">
                <a:solidFill>
                  <a:schemeClr val="accent4">
                    <a:lumMod val="50000"/>
                  </a:schemeClr>
                </a:solidFill>
              </a:rPr>
              <a:t>의 끝에 위치하며</a:t>
            </a:r>
            <a:r>
              <a:rPr lang="en-US" altLang="ko-KR" sz="16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accent4">
                    <a:lumMod val="50000"/>
                  </a:schemeClr>
                </a:solidFill>
              </a:rPr>
              <a:t>물음표</a:t>
            </a:r>
            <a:r>
              <a:rPr lang="en-US" altLang="ko-KR" sz="1600" dirty="0">
                <a:solidFill>
                  <a:schemeClr val="accent4">
                    <a:lumMod val="50000"/>
                  </a:schemeClr>
                </a:solidFill>
              </a:rPr>
              <a:t>(?)</a:t>
            </a:r>
            <a:r>
              <a:rPr lang="ko-KR" altLang="en-US" sz="1600" dirty="0">
                <a:solidFill>
                  <a:schemeClr val="accent4">
                    <a:lumMod val="50000"/>
                  </a:schemeClr>
                </a:solidFill>
              </a:rPr>
              <a:t>로 시작하는 키</a:t>
            </a:r>
            <a:r>
              <a:rPr lang="en-US" altLang="ko-KR" sz="1600" dirty="0">
                <a:solidFill>
                  <a:schemeClr val="accent4">
                    <a:lumMod val="50000"/>
                  </a:schemeClr>
                </a:solidFill>
              </a:rPr>
              <a:t>-</a:t>
            </a:r>
            <a:r>
              <a:rPr lang="ko-KR" altLang="en-US" sz="1600" dirty="0">
                <a:solidFill>
                  <a:schemeClr val="accent4">
                    <a:lumMod val="50000"/>
                  </a:schemeClr>
                </a:solidFill>
              </a:rPr>
              <a:t>값의 쌍</a:t>
            </a:r>
            <a:r>
              <a:rPr lang="en-US" altLang="ko-KR" sz="1600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endParaRPr lang="ko-KR" altLang="en-US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B15DF9-9DC7-07AB-9ACF-4F4927C294DB}"/>
              </a:ext>
            </a:extLst>
          </p:cNvPr>
          <p:cNvSpPr txBox="1"/>
          <p:nvPr/>
        </p:nvSpPr>
        <p:spPr>
          <a:xfrm>
            <a:off x="6646338" y="4077662"/>
            <a:ext cx="4415739" cy="1424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2"/>
                </a:solidFill>
              </a:rPr>
              <a:t>HTTP </a:t>
            </a:r>
            <a:r>
              <a:rPr lang="ko-KR" altLang="en-US" sz="2000" dirty="0">
                <a:solidFill>
                  <a:schemeClr val="accent2"/>
                </a:solidFill>
              </a:rPr>
              <a:t>메시지 본문으로 데이터 전송</a:t>
            </a:r>
            <a:endParaRPr lang="en-US" altLang="ko-KR" sz="2000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000" dirty="0">
                <a:solidFill>
                  <a:schemeClr val="accent2"/>
                </a:solidFill>
              </a:rPr>
              <a:t>브라우저 기록에 저장 불가</a:t>
            </a:r>
            <a:endParaRPr lang="en-US" altLang="ko-KR" sz="2000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accent2"/>
                </a:solidFill>
              </a:rPr>
              <a:t>길이 제한이 없어 큰 데이터 전송 가능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F13664-38B2-D37E-F75D-AE5D04BE82C8}"/>
              </a:ext>
            </a:extLst>
          </p:cNvPr>
          <p:cNvSpPr txBox="1"/>
          <p:nvPr/>
        </p:nvSpPr>
        <p:spPr>
          <a:xfrm>
            <a:off x="2362075" y="5537322"/>
            <a:ext cx="2112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0" dirty="0">
                <a:effectLst/>
                <a:latin typeface="se-nanumdasisijaghae"/>
              </a:rPr>
              <a:t>params </a:t>
            </a:r>
            <a:r>
              <a:rPr lang="ko-KR" altLang="en-US" sz="2000" b="1" i="0" dirty="0">
                <a:effectLst/>
                <a:latin typeface="se-nanumdasisijaghae"/>
              </a:rPr>
              <a:t>인자 사용</a:t>
            </a:r>
            <a:endParaRPr lang="ko-KR" alt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8C67D6-51EE-9659-10FE-CC01922CB79B}"/>
              </a:ext>
            </a:extLst>
          </p:cNvPr>
          <p:cNvSpPr txBox="1"/>
          <p:nvPr/>
        </p:nvSpPr>
        <p:spPr>
          <a:xfrm>
            <a:off x="7936472" y="5537322"/>
            <a:ext cx="18135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se-nanumdasisijaghae"/>
              </a:rPr>
              <a:t>data</a:t>
            </a:r>
            <a:r>
              <a:rPr lang="en-US" altLang="ko-KR" sz="2000" b="1" i="0" dirty="0">
                <a:effectLst/>
                <a:latin typeface="se-nanumdasisijaghae"/>
              </a:rPr>
              <a:t> </a:t>
            </a:r>
            <a:r>
              <a:rPr lang="ko-KR" altLang="en-US" sz="2000" b="1" i="0" dirty="0">
                <a:effectLst/>
                <a:latin typeface="se-nanumdasisijaghae"/>
              </a:rPr>
              <a:t>인자 사용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4306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7421</TotalTime>
  <Words>1844</Words>
  <Application>Microsoft Office PowerPoint</Application>
  <PresentationFormat>와이드스크린</PresentationFormat>
  <Paragraphs>464</Paragraphs>
  <Slides>24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9" baseType="lpstr">
      <vt:lpstr>AppleSDGothicNeo-Regular</vt:lpstr>
      <vt:lpstr>-apple-system</vt:lpstr>
      <vt:lpstr>Arial Unicode MS</vt:lpstr>
      <vt:lpstr>Noto Sans KR</vt:lpstr>
      <vt:lpstr>Pretendard</vt:lpstr>
      <vt:lpstr>Pretendard Black</vt:lpstr>
      <vt:lpstr>se-nanumdasisijaghae</vt:lpstr>
      <vt:lpstr>se-nanummaruburi</vt:lpstr>
      <vt:lpstr>SF Mono</vt:lpstr>
      <vt:lpstr>Spoqa Han Sans</vt:lpstr>
      <vt:lpstr>맑은 고딕</vt:lpstr>
      <vt:lpstr>Arial</vt:lpstr>
      <vt:lpstr>Noto Sans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김현지</cp:lastModifiedBy>
  <cp:revision>57</cp:revision>
  <dcterms:created xsi:type="dcterms:W3CDTF">2022-08-03T01:14:38Z</dcterms:created>
  <dcterms:modified xsi:type="dcterms:W3CDTF">2024-07-04T12:39:05Z</dcterms:modified>
</cp:coreProperties>
</file>