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1" r:id="rId2"/>
    <p:sldId id="275" r:id="rId3"/>
    <p:sldId id="277" r:id="rId4"/>
    <p:sldId id="268" r:id="rId5"/>
    <p:sldId id="279" r:id="rId6"/>
    <p:sldId id="276" r:id="rId7"/>
    <p:sldId id="280" r:id="rId8"/>
    <p:sldId id="281" r:id="rId9"/>
    <p:sldId id="292" r:id="rId10"/>
    <p:sldId id="293" r:id="rId11"/>
    <p:sldId id="294" r:id="rId12"/>
    <p:sldId id="295" r:id="rId13"/>
    <p:sldId id="296" r:id="rId14"/>
    <p:sldId id="291" r:id="rId15"/>
    <p:sldId id="297" r:id="rId16"/>
    <p:sldId id="278" r:id="rId17"/>
    <p:sldId id="298" r:id="rId18"/>
    <p:sldId id="299" r:id="rId19"/>
    <p:sldId id="301" r:id="rId20"/>
    <p:sldId id="302" r:id="rId21"/>
    <p:sldId id="303" r:id="rId22"/>
    <p:sldId id="283" r:id="rId23"/>
    <p:sldId id="264" r:id="rId24"/>
    <p:sldId id="307" r:id="rId25"/>
    <p:sldId id="304" r:id="rId26"/>
    <p:sldId id="305" r:id="rId27"/>
    <p:sldId id="306" r:id="rId28"/>
    <p:sldId id="26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BE"/>
    <a:srgbClr val="F9FCFD"/>
    <a:srgbClr val="718EA0"/>
    <a:srgbClr val="6C899B"/>
    <a:srgbClr val="F3F9FB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582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89CE8-174B-42BC-8AD1-6BCD7DCEFF0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DADF-6334-4F23-AD96-4A2E03AF88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1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Datetime</a:t>
            </a:r>
            <a:r>
              <a:rPr lang="ko-KR" altLang="en-US" dirty="0"/>
              <a:t>의 데이터 타입 </a:t>
            </a:r>
            <a:r>
              <a:rPr lang="en-US" altLang="ko-KR" dirty="0"/>
              <a:t>4</a:t>
            </a:r>
            <a:r>
              <a:rPr lang="ko-KR" altLang="en-US" dirty="0"/>
              <a:t>가지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95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534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6734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826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7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4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270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67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467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5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0439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compressionlevel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은 압축 수준을 의미하는 속성으로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, 1~9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를 사용한다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 1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은 속도가 가장 빠르지만 압축률이 낮고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, 9</a:t>
            </a:r>
            <a:r>
              <a:rPr lang="ko-KR" altLang="en-US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는 속도는 가장 느리지만 압축률이 높다</a:t>
            </a:r>
            <a:r>
              <a:rPr lang="en-US" altLang="ko-KR" b="0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69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i="0" dirty="0" err="1">
                <a:solidFill>
                  <a:srgbClr val="333333"/>
                </a:solidFill>
                <a:effectLst/>
                <a:latin typeface="-apple-system"/>
              </a:rPr>
              <a:t>chunksize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각 프로세스에 할당되는 데이터 묶음의 크기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크기가 작을수록 작은 덩어리로 나누어지며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이는 작은 작업들이 빠르게 완료될 때 유용하다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4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3DDADF-6334-4F23-AD96-4A2E03AF88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3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3F02E-D595-4CBE-A818-DE1B8F28A670}" type="datetime1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C41A778-E908-4432-BB93-29EAA93A69D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.11/library/datetime.html#module-dateti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942236"/>
            <a:ext cx="917110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표준 </a:t>
            </a:r>
            <a:r>
              <a:rPr lang="en-US" altLang="ko-KR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6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라이브러리</a:t>
            </a:r>
            <a:endParaRPr lang="en-US" altLang="ko-KR" sz="6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신입생 세미나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690336"/>
            <a:ext cx="17794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2024.06.25</a:t>
            </a:r>
          </a:p>
          <a:p>
            <a:r>
              <a:rPr lang="ko-KR" altLang="en-US" sz="1400" dirty="0">
                <a:solidFill>
                  <a:schemeClr val="bg1"/>
                </a:solidFill>
              </a:rPr>
              <a:t>김현지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chemeClr val="bg1"/>
                </a:solidFill>
              </a:rPr>
              <a:t>Ibau0308@naver.com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717059-F652-F691-990C-F3CB02796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</a:t>
            </a:fld>
            <a:endParaRPr lang="ko-KR" altLang="en-US" dirty="0"/>
          </a:p>
        </p:txBody>
      </p:sp>
      <p:pic>
        <p:nvPicPr>
          <p:cNvPr id="2050" name="Picture 2" descr="Python (programming language) - Wikipedia">
            <a:extLst>
              <a:ext uri="{FF2B5EF4-FFF2-40B4-BE49-F238E27FC236}">
                <a16:creationId xmlns:a16="http://schemas.microsoft.com/office/drawing/2014/main" id="{018414E1-0394-F522-2045-F6842AD84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600" y="3950408"/>
            <a:ext cx="2528599" cy="27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9FC9D8-2701-FE68-955B-2CA1CEFAA1FD}"/>
              </a:ext>
            </a:extLst>
          </p:cNvPr>
          <p:cNvSpPr/>
          <p:nvPr/>
        </p:nvSpPr>
        <p:spPr>
          <a:xfrm>
            <a:off x="7116191" y="1269914"/>
            <a:ext cx="4399406" cy="58425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446851" y="1269914"/>
            <a:ext cx="6329134" cy="50169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2" y="272716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time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10E67F-A70D-1864-B5A3-F2E3121C5F65}"/>
              </a:ext>
            </a:extLst>
          </p:cNvPr>
          <p:cNvSpPr txBox="1"/>
          <p:nvPr/>
        </p:nvSpPr>
        <p:spPr>
          <a:xfrm>
            <a:off x="8365901" y="1232509"/>
            <a:ext cx="1899986" cy="56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0000"/>
                </a:solidFill>
                <a:effectLst/>
                <a:latin typeface="-apple-system"/>
              </a:rPr>
              <a:t>실행 결과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07299C0-8029-1658-A279-C702B0E999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128"/>
          <a:stretch/>
        </p:blipFill>
        <p:spPr>
          <a:xfrm>
            <a:off x="643965" y="1473445"/>
            <a:ext cx="5934903" cy="12492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B06F85D-362B-68D1-765D-533ECCF5F2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801" b="34327"/>
          <a:stretch/>
        </p:blipFill>
        <p:spPr>
          <a:xfrm>
            <a:off x="643964" y="3049840"/>
            <a:ext cx="5934903" cy="1249274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B6FE345-9AB7-CD6E-507C-BCE168DF3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64" y="4636738"/>
            <a:ext cx="5934903" cy="146047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035A600E-7891-F6C7-25BC-192EECA1BE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846" t="-2988" r="846" b="86342"/>
          <a:stretch/>
        </p:blipFill>
        <p:spPr>
          <a:xfrm>
            <a:off x="6973093" y="2429163"/>
            <a:ext cx="5125165" cy="26799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D01140F5-3867-F36E-A862-264107751A8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150" b="23447"/>
          <a:stretch/>
        </p:blipFill>
        <p:spPr>
          <a:xfrm>
            <a:off x="6973093" y="3148005"/>
            <a:ext cx="5125165" cy="1052946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5A73656B-F93B-0934-72D2-C7885A62E6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6043"/>
          <a:stretch/>
        </p:blipFill>
        <p:spPr>
          <a:xfrm>
            <a:off x="7055857" y="5174125"/>
            <a:ext cx="5125165" cy="3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C0AD0D1-2DB4-9E18-A6E7-DCC5A59648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643011" y="1784373"/>
            <a:ext cx="2041451" cy="43107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643011" y="1784371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711872" y="1899344"/>
            <a:ext cx="1872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i="0" dirty="0">
                <a:solidFill>
                  <a:schemeClr val="bg1"/>
                </a:solidFill>
                <a:effectLst/>
                <a:latin typeface="Noto Sans KR"/>
              </a:rPr>
              <a:t>파일 시스템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9AE80-CC8A-43AF-7943-5D6A6D9C84DF}"/>
              </a:ext>
            </a:extLst>
          </p:cNvPr>
          <p:cNvSpPr txBox="1"/>
          <p:nvPr/>
        </p:nvSpPr>
        <p:spPr>
          <a:xfrm>
            <a:off x="622598" y="2709063"/>
            <a:ext cx="2051176" cy="3023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/>
              <a:t>파일 오픈</a:t>
            </a:r>
            <a:r>
              <a:rPr lang="en-US" altLang="ko-KR" sz="1600" dirty="0"/>
              <a:t>, </a:t>
            </a:r>
            <a:r>
              <a:rPr lang="ko-KR" altLang="en-US" sz="1600" dirty="0"/>
              <a:t>삭제</a:t>
            </a:r>
            <a:r>
              <a:rPr lang="en-US" altLang="ko-KR" sz="1600" dirty="0"/>
              <a:t>, </a:t>
            </a:r>
            <a:r>
              <a:rPr lang="ko-KR" altLang="en-US" sz="1600" dirty="0"/>
              <a:t>이름 변경</a:t>
            </a:r>
            <a:r>
              <a:rPr lang="en-US" altLang="ko-KR" sz="1600" dirty="0"/>
              <a:t>, </a:t>
            </a:r>
            <a:r>
              <a:rPr lang="ko-KR" altLang="en-US" sz="1600" dirty="0"/>
              <a:t>경로 조작 등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os.remove</a:t>
            </a:r>
            <a:r>
              <a:rPr lang="en-US" altLang="ko-KR" sz="1600" dirty="0"/>
              <a:t>(path)</a:t>
            </a:r>
            <a:endParaRPr lang="en-US" altLang="ko-KR" sz="160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파일 삭제</a:t>
            </a:r>
            <a:endParaRPr lang="en-US" altLang="ko-KR" sz="1600" spc="-15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os.rename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src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dst</a:t>
            </a:r>
            <a:r>
              <a:rPr lang="en-US" altLang="ko-KR" sz="1600" dirty="0"/>
              <a:t>)</a:t>
            </a:r>
            <a:endParaRPr lang="en-US" altLang="ko-KR" sz="1600" spc="-15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rgbClr val="24292F"/>
                </a:solidFill>
                <a:highlight>
                  <a:srgbClr val="FFFFFF"/>
                </a:highlight>
                <a:latin typeface="Noto Sans KR"/>
              </a:rPr>
              <a:t>파일 이름 변경</a:t>
            </a:r>
            <a:endParaRPr lang="en-US" altLang="ko-KR" sz="1600" spc="-15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os.open</a:t>
            </a:r>
            <a:r>
              <a:rPr lang="en-US" altLang="ko-KR" sz="1600" dirty="0"/>
              <a:t>(path, flags, mode)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파일 오픈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5165876" y="1784373"/>
            <a:ext cx="2041451" cy="4317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5165874" y="1784371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96675-B0C1-2F23-10D7-B1DDFFB54910}"/>
              </a:ext>
            </a:extLst>
          </p:cNvPr>
          <p:cNvSpPr txBox="1"/>
          <p:nvPr/>
        </p:nvSpPr>
        <p:spPr>
          <a:xfrm>
            <a:off x="5236606" y="2480821"/>
            <a:ext cx="1899986" cy="36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디렉토리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삭제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내용 조회 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</a:t>
            </a:r>
            <a:r>
              <a:rPr lang="pt-BR" altLang="ko-KR" sz="1600" dirty="0"/>
              <a:t>s.mkdir(path)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디렉토리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os.rmdir</a:t>
            </a:r>
            <a:r>
              <a:rPr lang="en-US" altLang="ko-KR" sz="1600" dirty="0"/>
              <a:t>(path)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디렉토리 삭제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b="0" i="0" dirty="0" err="1">
                <a:effectLst/>
                <a:highlight>
                  <a:srgbClr val="F3F3F3"/>
                </a:highlight>
                <a:latin typeface="SF Mono"/>
              </a:rPr>
              <a:t>os.getcwd</a:t>
            </a:r>
            <a:r>
              <a:rPr lang="en-US" altLang="ko-KR" sz="1600" b="0" i="0" dirty="0">
                <a:effectLst/>
                <a:highlight>
                  <a:srgbClr val="F3F3F3"/>
                </a:highlight>
                <a:latin typeface="SF Mono"/>
              </a:rPr>
              <a:t>()</a:t>
            </a:r>
            <a:endParaRPr lang="en-US" altLang="ko-KR" sz="1600" b="0" i="0" dirty="0">
              <a:effectLst/>
              <a:highlight>
                <a:srgbClr val="F9FCFD"/>
              </a:highlight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현재 디렉토리 위치 반환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os.chdir</a:t>
            </a:r>
            <a:r>
              <a:rPr lang="en-US" altLang="ko-KR" sz="1600" dirty="0"/>
              <a:t>(path)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위치 변경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515268-F72C-D9EA-3755-F5B0EF9329CE}"/>
              </a:ext>
            </a:extLst>
          </p:cNvPr>
          <p:cNvSpPr/>
          <p:nvPr/>
        </p:nvSpPr>
        <p:spPr>
          <a:xfrm>
            <a:off x="7431169" y="1778433"/>
            <a:ext cx="2041451" cy="4317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755CC9B-49A2-AF6E-E995-5F5FB2386A24}"/>
              </a:ext>
            </a:extLst>
          </p:cNvPr>
          <p:cNvSpPr/>
          <p:nvPr/>
        </p:nvSpPr>
        <p:spPr>
          <a:xfrm>
            <a:off x="7431167" y="1778431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9DAA2D-64E1-17F3-0602-66DFE3409D29}"/>
              </a:ext>
            </a:extLst>
          </p:cNvPr>
          <p:cNvSpPr txBox="1"/>
          <p:nvPr/>
        </p:nvSpPr>
        <p:spPr>
          <a:xfrm>
            <a:off x="7501899" y="2572049"/>
            <a:ext cx="1899986" cy="33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운영 체제 정보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 사용자 이름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등의 정보 조회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/>
              <a:t>os.name()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운영체제 이름 반환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os.getlogin</a:t>
            </a:r>
            <a:r>
              <a:rPr lang="en-US" altLang="ko-KR" sz="1600" dirty="0"/>
              <a:t>()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현재 로그인한 사용자 이름 반환</a:t>
            </a: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716123C-F73F-8158-FC60-27BB277231A8}"/>
              </a:ext>
            </a:extLst>
          </p:cNvPr>
          <p:cNvSpPr/>
          <p:nvPr/>
        </p:nvSpPr>
        <p:spPr>
          <a:xfrm>
            <a:off x="2905731" y="1776093"/>
            <a:ext cx="2041451" cy="43261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E2EBAE4-9DF6-2E3E-6DEB-877FD7432297}"/>
              </a:ext>
            </a:extLst>
          </p:cNvPr>
          <p:cNvSpPr/>
          <p:nvPr/>
        </p:nvSpPr>
        <p:spPr>
          <a:xfrm>
            <a:off x="2905729" y="1776091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154EF8-5302-C6E5-F2B7-1F12C2408CDB}"/>
              </a:ext>
            </a:extLst>
          </p:cNvPr>
          <p:cNvSpPr txBox="1"/>
          <p:nvPr/>
        </p:nvSpPr>
        <p:spPr>
          <a:xfrm>
            <a:off x="2941044" y="2703608"/>
            <a:ext cx="1965573" cy="332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시스템의 환경 변수에 접근하고 수정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os.getenv</a:t>
            </a:r>
            <a:r>
              <a:rPr lang="en-US" altLang="ko-KR" sz="1600" dirty="0"/>
              <a:t>(key)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b="0" i="0" spc="-15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현재 시스템의 환경 </a:t>
            </a:r>
            <a:r>
              <a:rPr lang="ko-KR" altLang="en-US" sz="1600" b="0" i="0" spc="-150" dirty="0" err="1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변숫값을</a:t>
            </a:r>
            <a:r>
              <a:rPr lang="ko-KR" altLang="en-US" sz="1600" b="0" i="0" spc="-15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rPr>
              <a:t> 리턴</a:t>
            </a:r>
            <a:endParaRPr lang="en-US" altLang="ko-KR" sz="1600" b="0" i="0" spc="-150" dirty="0">
              <a:solidFill>
                <a:srgbClr val="24292F"/>
              </a:solidFill>
              <a:effectLst/>
              <a:highlight>
                <a:srgbClr val="FFFFFF"/>
              </a:highlight>
              <a:latin typeface="Noto Sans KR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os.environ</a:t>
            </a:r>
            <a:endParaRPr lang="en-US" altLang="ko-KR" sz="1600" spc="-15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highlight>
                  <a:srgbClr val="F9FCFD"/>
                </a:highlight>
              </a:rPr>
              <a:t>객체로 접근하고 수정 가능</a:t>
            </a:r>
            <a:endParaRPr lang="en-US" altLang="ko-KR" sz="1600" spc="-150" dirty="0">
              <a:solidFill>
                <a:srgbClr val="24292F"/>
              </a:solidFill>
              <a:highlight>
                <a:srgbClr val="FFFFFF"/>
              </a:highlight>
              <a:latin typeface="Noto Sans KR"/>
            </a:endParaRPr>
          </a:p>
          <a:p>
            <a:pPr algn="just">
              <a:lnSpc>
                <a:spcPct val="120000"/>
              </a:lnSpc>
            </a:pP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5C68355-CC3B-38EE-4D23-29D08E5567F5}"/>
              </a:ext>
            </a:extLst>
          </p:cNvPr>
          <p:cNvSpPr/>
          <p:nvPr/>
        </p:nvSpPr>
        <p:spPr>
          <a:xfrm>
            <a:off x="9691419" y="1778433"/>
            <a:ext cx="2041451" cy="43320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C26AA3-8FF6-9904-9C7F-E5E6C48701AE}"/>
              </a:ext>
            </a:extLst>
          </p:cNvPr>
          <p:cNvSpPr/>
          <p:nvPr/>
        </p:nvSpPr>
        <p:spPr>
          <a:xfrm>
            <a:off x="9691417" y="1778431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B9767E-6C48-6A46-F20F-94A0B2619DF4}"/>
              </a:ext>
            </a:extLst>
          </p:cNvPr>
          <p:cNvSpPr txBox="1"/>
          <p:nvPr/>
        </p:nvSpPr>
        <p:spPr>
          <a:xfrm>
            <a:off x="9762149" y="2480822"/>
            <a:ext cx="1899986" cy="3614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 및 시스템 명령 실행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os.spawnv</a:t>
            </a:r>
            <a:r>
              <a:rPr lang="en-US" altLang="ko-KR" sz="1600" dirty="0"/>
              <a:t>(mode, path, </a:t>
            </a:r>
            <a:r>
              <a:rPr lang="en-US" altLang="ko-KR" sz="1600" dirty="0" err="1"/>
              <a:t>args</a:t>
            </a:r>
            <a:r>
              <a:rPr lang="en-US" altLang="ko-KR" sz="1600" dirty="0"/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9FCFD"/>
                </a:highlight>
                <a:latin typeface="+mn-ea"/>
              </a:rPr>
              <a:t>프로세스 생성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F9FCFD"/>
              </a:highlight>
              <a:latin typeface="+mn-ea"/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os.system</a:t>
            </a:r>
            <a:r>
              <a:rPr lang="en-US" altLang="ko-KR" sz="1600" dirty="0"/>
              <a:t>(command)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highlight>
                  <a:srgbClr val="F9FCFD"/>
                </a:highlight>
              </a:rPr>
              <a:t>시스템 명령 </a:t>
            </a:r>
            <a:endParaRPr lang="en-US" altLang="ko-KR" sz="1600" spc="-150" dirty="0">
              <a:highlight>
                <a:srgbClr val="F9FCFD"/>
              </a:highlight>
            </a:endParaRPr>
          </a:p>
          <a:p>
            <a:pPr algn="just">
              <a:lnSpc>
                <a:spcPct val="120000"/>
              </a:lnSpc>
            </a:pPr>
            <a:r>
              <a:rPr lang="en-US" altLang="ko-KR" sz="1600" dirty="0" err="1"/>
              <a:t>os.popen</a:t>
            </a:r>
            <a:r>
              <a:rPr lang="en-US" altLang="ko-KR" sz="1600" dirty="0"/>
              <a:t>(command, </a:t>
            </a:r>
            <a:r>
              <a:rPr lang="en-US" altLang="ko-KR" sz="1600" dirty="0" err="1"/>
              <a:t>mode,buffering</a:t>
            </a:r>
            <a:r>
              <a:rPr lang="en-US" altLang="ko-KR" sz="1600" dirty="0"/>
              <a:t>)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600" spc="-150" dirty="0">
                <a:highlight>
                  <a:srgbClr val="F9FCFD"/>
                </a:highlight>
              </a:rPr>
              <a:t>시스템 명령 실행</a:t>
            </a:r>
            <a:r>
              <a:rPr lang="en-US" altLang="ko-KR" sz="1600" spc="-150" dirty="0">
                <a:highlight>
                  <a:srgbClr val="F9FCFD"/>
                </a:highlight>
              </a:rPr>
              <a:t>, </a:t>
            </a:r>
            <a:r>
              <a:rPr lang="ko-KR" altLang="en-US" sz="1600" spc="-150" dirty="0">
                <a:highlight>
                  <a:srgbClr val="F9FCFD"/>
                </a:highlight>
              </a:rPr>
              <a:t>파일객체 반환</a:t>
            </a:r>
            <a:endParaRPr lang="en-US" altLang="ko-KR" sz="1600" spc="-150" dirty="0">
              <a:highlight>
                <a:srgbClr val="F9FCFD"/>
              </a:highlight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D511853-09F7-1769-24DF-111EBA37CE13}"/>
              </a:ext>
            </a:extLst>
          </p:cNvPr>
          <p:cNvSpPr/>
          <p:nvPr/>
        </p:nvSpPr>
        <p:spPr>
          <a:xfrm>
            <a:off x="506387" y="982505"/>
            <a:ext cx="11089857" cy="58425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A9B82B-58C9-0F7D-44F9-33EB53F22E13}"/>
              </a:ext>
            </a:extLst>
          </p:cNvPr>
          <p:cNvSpPr txBox="1"/>
          <p:nvPr/>
        </p:nvSpPr>
        <p:spPr>
          <a:xfrm>
            <a:off x="703611" y="920687"/>
            <a:ext cx="10636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accent1"/>
                </a:solidFill>
              </a:rPr>
              <a:t>o s</a:t>
            </a:r>
            <a:endParaRPr lang="ko-KR" altLang="en-US" sz="4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492C350-4DDD-7E6E-25EB-526641FF0807}"/>
              </a:ext>
            </a:extLst>
          </p:cNvPr>
          <p:cNvSpPr txBox="1"/>
          <p:nvPr/>
        </p:nvSpPr>
        <p:spPr>
          <a:xfrm>
            <a:off x="1950609" y="1158685"/>
            <a:ext cx="61250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24292F"/>
                </a:solidFill>
                <a:effectLst/>
                <a:latin typeface="Noto Sans KR"/>
              </a:rPr>
              <a:t>운영 체제와 상호 작용하는 라이브러리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4AF20F-B60E-8C5C-D4A9-B3E84E8367C1}"/>
              </a:ext>
            </a:extLst>
          </p:cNvPr>
          <p:cNvSpPr txBox="1"/>
          <p:nvPr/>
        </p:nvSpPr>
        <p:spPr>
          <a:xfrm>
            <a:off x="2836641" y="1893404"/>
            <a:ext cx="2179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Noto Sans KR"/>
              </a:rPr>
              <a:t>환경 변수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ECC22D-3F9E-71FE-FB08-5C19EBB41F17}"/>
              </a:ext>
            </a:extLst>
          </p:cNvPr>
          <p:cNvSpPr txBox="1"/>
          <p:nvPr/>
        </p:nvSpPr>
        <p:spPr>
          <a:xfrm>
            <a:off x="5098126" y="1901845"/>
            <a:ext cx="2179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Noto Sans KR"/>
              </a:rPr>
              <a:t>디렉토리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7943E3-6FA7-804D-2382-8C6B4EB671BF}"/>
              </a:ext>
            </a:extLst>
          </p:cNvPr>
          <p:cNvSpPr txBox="1"/>
          <p:nvPr/>
        </p:nvSpPr>
        <p:spPr>
          <a:xfrm>
            <a:off x="9622329" y="1893404"/>
            <a:ext cx="2179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Noto Sans KR"/>
              </a:rPr>
              <a:t>프로세스 관리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D1AA756-80A5-015E-A11F-899F7573226F}"/>
              </a:ext>
            </a:extLst>
          </p:cNvPr>
          <p:cNvSpPr txBox="1"/>
          <p:nvPr/>
        </p:nvSpPr>
        <p:spPr>
          <a:xfrm>
            <a:off x="7368014" y="1893404"/>
            <a:ext cx="2179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Noto Sans KR"/>
              </a:rPr>
              <a:t>시스템 정보 접근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D225A-477A-39F3-2FF0-17D0E94101AF}"/>
              </a:ext>
            </a:extLst>
          </p:cNvPr>
          <p:cNvSpPr txBox="1"/>
          <p:nvPr/>
        </p:nvSpPr>
        <p:spPr>
          <a:xfrm>
            <a:off x="1163052" y="272716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O S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451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2" y="272716"/>
            <a:ext cx="3119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O S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F294447-2876-7004-4EAB-30A7EB599B71}"/>
              </a:ext>
            </a:extLst>
          </p:cNvPr>
          <p:cNvSpPr/>
          <p:nvPr/>
        </p:nvSpPr>
        <p:spPr>
          <a:xfrm>
            <a:off x="579578" y="2655434"/>
            <a:ext cx="4399406" cy="58425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A92B2C-DE8F-3A95-5A17-5C61B2AAA10B}"/>
              </a:ext>
            </a:extLst>
          </p:cNvPr>
          <p:cNvSpPr txBox="1"/>
          <p:nvPr/>
        </p:nvSpPr>
        <p:spPr>
          <a:xfrm>
            <a:off x="1829288" y="2618029"/>
            <a:ext cx="1899986" cy="56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0000"/>
                </a:solidFill>
                <a:effectLst/>
                <a:latin typeface="-apple-system"/>
              </a:rPr>
              <a:t>실행 결과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FAEAFD-5EDA-8C29-9724-55170A2BF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07" r="40780"/>
          <a:stretch/>
        </p:blipFill>
        <p:spPr>
          <a:xfrm>
            <a:off x="586363" y="3384843"/>
            <a:ext cx="5353797" cy="20762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9CF10E-F27F-1564-C96F-A7616ABE3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43" y="363864"/>
            <a:ext cx="4973605" cy="617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6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파일 관련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ECFBFC4-DE62-DE63-395B-63931B6DD451}"/>
              </a:ext>
            </a:extLst>
          </p:cNvPr>
          <p:cNvGrpSpPr/>
          <p:nvPr/>
        </p:nvGrpSpPr>
        <p:grpSpPr>
          <a:xfrm>
            <a:off x="819948" y="1792237"/>
            <a:ext cx="4634282" cy="3427992"/>
            <a:chOff x="1163052" y="1856508"/>
            <a:chExt cx="4634282" cy="3427993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BB2C81-2C36-BFAF-F8BF-91BC4B766C18}"/>
                </a:ext>
              </a:extLst>
            </p:cNvPr>
            <p:cNvSpPr/>
            <p:nvPr/>
          </p:nvSpPr>
          <p:spPr>
            <a:xfrm>
              <a:off x="1163052" y="1856508"/>
              <a:ext cx="4634282" cy="34279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1413521" y="2055269"/>
              <a:ext cx="4133338" cy="7739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53C824-937A-E110-963F-5F8649640E2E}"/>
                </a:ext>
              </a:extLst>
            </p:cNvPr>
            <p:cNvSpPr txBox="1"/>
            <p:nvPr/>
          </p:nvSpPr>
          <p:spPr>
            <a:xfrm>
              <a:off x="1413522" y="3024722"/>
              <a:ext cx="4133337" cy="96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/>
                <a:t>객체 상태를 바이트 스트림으로 변환하는 과정</a:t>
              </a:r>
              <a:endParaRPr lang="en-US" altLang="ko-KR" sz="20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294AF-95EB-1426-7957-34FE2714348E}"/>
                </a:ext>
              </a:extLst>
            </p:cNvPr>
            <p:cNvSpPr txBox="1"/>
            <p:nvPr/>
          </p:nvSpPr>
          <p:spPr>
            <a:xfrm flipH="1">
              <a:off x="2358883" y="2149875"/>
              <a:ext cx="22426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직렬화</a:t>
              </a:r>
            </a:p>
          </p:txBody>
        </p:sp>
      </p:grp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A4445096-D894-AB32-89EA-221FD56A4699}"/>
              </a:ext>
            </a:extLst>
          </p:cNvPr>
          <p:cNvSpPr/>
          <p:nvPr/>
        </p:nvSpPr>
        <p:spPr>
          <a:xfrm>
            <a:off x="5627660" y="3082733"/>
            <a:ext cx="822036" cy="5699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EBCEC8C-8D12-ECD1-ABE0-0A16521E2EB9}"/>
              </a:ext>
            </a:extLst>
          </p:cNvPr>
          <p:cNvGrpSpPr/>
          <p:nvPr/>
        </p:nvGrpSpPr>
        <p:grpSpPr>
          <a:xfrm>
            <a:off x="6600996" y="1792235"/>
            <a:ext cx="4634282" cy="3427993"/>
            <a:chOff x="1163052" y="1856508"/>
            <a:chExt cx="4634282" cy="342799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8F2472-B860-9306-086D-A11F7A3A3901}"/>
                </a:ext>
              </a:extLst>
            </p:cNvPr>
            <p:cNvSpPr/>
            <p:nvPr/>
          </p:nvSpPr>
          <p:spPr>
            <a:xfrm>
              <a:off x="1163052" y="1856508"/>
              <a:ext cx="4634282" cy="34279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CA6C6A2-9DFE-562C-1650-D61FF6C8FC24}"/>
                </a:ext>
              </a:extLst>
            </p:cNvPr>
            <p:cNvSpPr/>
            <p:nvPr/>
          </p:nvSpPr>
          <p:spPr>
            <a:xfrm>
              <a:off x="1413521" y="2055269"/>
              <a:ext cx="4133338" cy="7739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67B4E64-B5CE-592C-D345-F8999522388F}"/>
                </a:ext>
              </a:extLst>
            </p:cNvPr>
            <p:cNvSpPr txBox="1"/>
            <p:nvPr/>
          </p:nvSpPr>
          <p:spPr>
            <a:xfrm>
              <a:off x="1413522" y="3024722"/>
              <a:ext cx="4133337" cy="96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ko-KR" altLang="en-US" sz="2000" dirty="0"/>
                <a:t>바이트 스트림을 다시 객체로 변환하는 과정</a:t>
              </a:r>
              <a:endParaRPr lang="en-US" altLang="ko-KR" sz="20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77CE0B-8DA9-EE88-EADE-CAA35BC118F7}"/>
                </a:ext>
              </a:extLst>
            </p:cNvPr>
            <p:cNvSpPr txBox="1"/>
            <p:nvPr/>
          </p:nvSpPr>
          <p:spPr>
            <a:xfrm flipH="1">
              <a:off x="2358883" y="2149875"/>
              <a:ext cx="22426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200" b="1" dirty="0">
                  <a:solidFill>
                    <a:schemeClr val="bg1"/>
                  </a:solidFill>
                  <a:latin typeface="+mn-ea"/>
                </a:rPr>
                <a:t>역직렬화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15148E7-05E0-A167-0934-99FE4D06C006}"/>
              </a:ext>
            </a:extLst>
          </p:cNvPr>
          <p:cNvSpPr txBox="1"/>
          <p:nvPr/>
        </p:nvSpPr>
        <p:spPr>
          <a:xfrm>
            <a:off x="720370" y="4374980"/>
            <a:ext cx="494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accent1"/>
                </a:solidFill>
              </a:rPr>
              <a:t>원본 객체 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-&gt;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바이트 스트림</a:t>
            </a:r>
            <a:endParaRPr lang="ko-KR" alt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3ED87-406D-8CB1-C3A0-04F662C47237}"/>
              </a:ext>
            </a:extLst>
          </p:cNvPr>
          <p:cNvSpPr txBox="1"/>
          <p:nvPr/>
        </p:nvSpPr>
        <p:spPr>
          <a:xfrm>
            <a:off x="2841901" y="5655748"/>
            <a:ext cx="7057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accent2"/>
                </a:solidFill>
              </a:rPr>
              <a:t>데이터를 효율적으로 관리하고 교환할 수 있도록 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995F8-8D7D-22CC-5537-283B52FC6BB5}"/>
              </a:ext>
            </a:extLst>
          </p:cNvPr>
          <p:cNvSpPr txBox="1"/>
          <p:nvPr/>
        </p:nvSpPr>
        <p:spPr>
          <a:xfrm>
            <a:off x="6435655" y="4437443"/>
            <a:ext cx="4944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spc="-300" dirty="0">
                <a:solidFill>
                  <a:schemeClr val="accent1"/>
                </a:solidFill>
              </a:rPr>
              <a:t>바이트 스트림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-&gt;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원본 객체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59812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1132C4-4007-F73B-EE5A-CC0A21520CEE}"/>
              </a:ext>
            </a:extLst>
          </p:cNvPr>
          <p:cNvSpPr/>
          <p:nvPr/>
        </p:nvSpPr>
        <p:spPr>
          <a:xfrm>
            <a:off x="1051605" y="1212884"/>
            <a:ext cx="10076041" cy="58425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BAD30-9FBB-F60C-C45E-BD43DE1FF872}"/>
              </a:ext>
            </a:extLst>
          </p:cNvPr>
          <p:cNvSpPr>
            <a:spLocks/>
          </p:cNvSpPr>
          <p:nvPr/>
        </p:nvSpPr>
        <p:spPr>
          <a:xfrm>
            <a:off x="1056909" y="1790482"/>
            <a:ext cx="5040000" cy="4052527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2622A98D-EE2C-E33C-7F26-6BAB35BB0896}"/>
              </a:ext>
            </a:extLst>
          </p:cNvPr>
          <p:cNvSpPr>
            <a:spLocks/>
          </p:cNvSpPr>
          <p:nvPr/>
        </p:nvSpPr>
        <p:spPr>
          <a:xfrm>
            <a:off x="6092950" y="1790478"/>
            <a:ext cx="5040000" cy="4052527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11534-94E8-641A-857B-DE8CFFAC90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B5D652-2849-846A-8408-DD4FBF800E17}"/>
              </a:ext>
            </a:extLst>
          </p:cNvPr>
          <p:cNvSpPr txBox="1"/>
          <p:nvPr/>
        </p:nvSpPr>
        <p:spPr>
          <a:xfrm>
            <a:off x="1163052" y="285943"/>
            <a:ext cx="4059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- 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파일 관련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 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B55FFEF-0424-2B80-B743-9E25269083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222"/>
          <a:stretch/>
        </p:blipFill>
        <p:spPr>
          <a:xfrm>
            <a:off x="1163051" y="1956660"/>
            <a:ext cx="4852429" cy="292712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566E7A0-6FF8-02D5-AE1B-7E9F3EB823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460" b="2712"/>
          <a:stretch/>
        </p:blipFill>
        <p:spPr>
          <a:xfrm>
            <a:off x="6203051" y="2005875"/>
            <a:ext cx="4767202" cy="28462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FC1345-76AA-1A74-5AE6-7F9A917F7263}"/>
              </a:ext>
            </a:extLst>
          </p:cNvPr>
          <p:cNvSpPr txBox="1"/>
          <p:nvPr/>
        </p:nvSpPr>
        <p:spPr>
          <a:xfrm flipH="1">
            <a:off x="1029501" y="5041828"/>
            <a:ext cx="509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solidFill>
                  <a:schemeClr val="bg1"/>
                </a:solidFill>
                <a:latin typeface="+mn-ea"/>
              </a:rPr>
              <a:t>모든 객체 직렬화 가능</a:t>
            </a:r>
            <a:endParaRPr lang="en-US" altLang="ko-KR" sz="2000" b="1" spc="-150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2000" b="1" spc="-150" dirty="0">
                <a:solidFill>
                  <a:schemeClr val="bg1"/>
                </a:solidFill>
                <a:latin typeface="+mn-ea"/>
              </a:rPr>
              <a:t>바이너리 형식이라 다른 언어</a:t>
            </a:r>
            <a:r>
              <a:rPr lang="en-US" altLang="ko-KR" sz="2000" b="1" spc="-150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spc="-150" dirty="0">
                <a:solidFill>
                  <a:schemeClr val="bg1"/>
                </a:solidFill>
                <a:latin typeface="+mn-ea"/>
              </a:rPr>
              <a:t>시스템 호환 어려움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699B8A-6583-040E-BB89-8CF278E25BD4}"/>
              </a:ext>
            </a:extLst>
          </p:cNvPr>
          <p:cNvSpPr txBox="1"/>
          <p:nvPr/>
        </p:nvSpPr>
        <p:spPr>
          <a:xfrm flipH="1">
            <a:off x="6092950" y="5049933"/>
            <a:ext cx="5094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>
                <a:latin typeface="+mn-ea"/>
              </a:rPr>
              <a:t>사용자 정의 객체 직렬화 불가능</a:t>
            </a:r>
            <a:endParaRPr lang="en-US" altLang="ko-KR" sz="2000" b="1" spc="-150" dirty="0">
              <a:latin typeface="+mn-ea"/>
            </a:endParaRPr>
          </a:p>
          <a:p>
            <a:r>
              <a:rPr lang="ko-KR" altLang="en-US" sz="2000" b="1" spc="-150" dirty="0">
                <a:latin typeface="+mn-ea"/>
              </a:rPr>
              <a:t>텍스트 형식이라 다른 언어</a:t>
            </a:r>
            <a:r>
              <a:rPr lang="en-US" altLang="ko-KR" sz="2000" b="1" spc="-150" dirty="0">
                <a:latin typeface="+mn-ea"/>
              </a:rPr>
              <a:t>, </a:t>
            </a:r>
            <a:r>
              <a:rPr lang="ko-KR" altLang="en-US" sz="2000" b="1" spc="-150" dirty="0">
                <a:latin typeface="+mn-ea"/>
              </a:rPr>
              <a:t>시스템 호환 가능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49550-F521-5D83-D9F4-36DC56D9FA46}"/>
              </a:ext>
            </a:extLst>
          </p:cNvPr>
          <p:cNvSpPr txBox="1"/>
          <p:nvPr/>
        </p:nvSpPr>
        <p:spPr>
          <a:xfrm>
            <a:off x="6096000" y="1268514"/>
            <a:ext cx="7712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err="1"/>
              <a:t>json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3AB611-2354-B6BA-607E-A52C833CF6E9}"/>
              </a:ext>
            </a:extLst>
          </p:cNvPr>
          <p:cNvSpPr txBox="1"/>
          <p:nvPr/>
        </p:nvSpPr>
        <p:spPr>
          <a:xfrm>
            <a:off x="632691" y="1293766"/>
            <a:ext cx="18334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pickle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DE10D-3BB7-D92D-9D50-BC1EA4903EB2}"/>
              </a:ext>
            </a:extLst>
          </p:cNvPr>
          <p:cNvSpPr txBox="1"/>
          <p:nvPr/>
        </p:nvSpPr>
        <p:spPr>
          <a:xfrm>
            <a:off x="1849009" y="1268514"/>
            <a:ext cx="3896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i="0" dirty="0">
                <a:solidFill>
                  <a:srgbClr val="24292F"/>
                </a:solidFill>
                <a:effectLst/>
                <a:latin typeface="Noto Sans KR"/>
              </a:rPr>
              <a:t>객체의</a:t>
            </a:r>
            <a:r>
              <a:rPr lang="en-US" altLang="ko-KR" sz="140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sz="1400" i="0" dirty="0">
                <a:solidFill>
                  <a:srgbClr val="24292F"/>
                </a:solidFill>
                <a:effectLst/>
                <a:latin typeface="Noto Sans KR"/>
              </a:rPr>
              <a:t>형태를 유지하면서 파일에 저장하고 </a:t>
            </a:r>
            <a:endParaRPr lang="en-US" altLang="ko-KR" sz="1400" i="0" dirty="0">
              <a:solidFill>
                <a:srgbClr val="24292F"/>
              </a:solidFill>
              <a:effectLst/>
              <a:latin typeface="Noto Sans KR"/>
            </a:endParaRPr>
          </a:p>
          <a:p>
            <a:pPr algn="l"/>
            <a:r>
              <a:rPr lang="ko-KR" altLang="en-US" sz="1400" i="0" dirty="0">
                <a:solidFill>
                  <a:srgbClr val="24292F"/>
                </a:solidFill>
                <a:effectLst/>
                <a:latin typeface="Noto Sans KR"/>
              </a:rPr>
              <a:t>불러올 수 있도록 하는 모듈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9BDB9F-F7AC-6455-19B2-D6AA20E58A63}"/>
              </a:ext>
            </a:extLst>
          </p:cNvPr>
          <p:cNvSpPr txBox="1"/>
          <p:nvPr/>
        </p:nvSpPr>
        <p:spPr>
          <a:xfrm>
            <a:off x="6867236" y="1376235"/>
            <a:ext cx="3896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400" b="0" i="0" dirty="0">
                <a:solidFill>
                  <a:srgbClr val="24292F"/>
                </a:solidFill>
                <a:effectLst/>
                <a:latin typeface="Noto Sans KR"/>
              </a:rPr>
              <a:t>JSON </a:t>
            </a:r>
            <a:r>
              <a:rPr lang="ko-KR" altLang="en-US" sz="1400" b="0" i="0" dirty="0">
                <a:solidFill>
                  <a:srgbClr val="24292F"/>
                </a:solidFill>
                <a:effectLst/>
                <a:latin typeface="Noto Sans KR"/>
              </a:rPr>
              <a:t>데이터를 쉽게 처리하고자 사용하는 모듈</a:t>
            </a:r>
            <a:endParaRPr lang="ko-KR" altLang="en-US" sz="1400" i="0" dirty="0">
              <a:solidFill>
                <a:srgbClr val="24292F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33509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3637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-  </a:t>
            </a:r>
            <a:r>
              <a:rPr lang="en-US" altLang="ko-KR" sz="2800" b="1" dirty="0" err="1">
                <a:solidFill>
                  <a:schemeClr val="accent1"/>
                </a:solidFill>
              </a:rPr>
              <a:t>zipfile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98979-FF8F-B1D2-C98F-2AA7633DE41B}"/>
              </a:ext>
            </a:extLst>
          </p:cNvPr>
          <p:cNvSpPr/>
          <p:nvPr/>
        </p:nvSpPr>
        <p:spPr>
          <a:xfrm>
            <a:off x="754026" y="2093665"/>
            <a:ext cx="5181036" cy="41931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5E2F7-E3FC-AFB7-44C9-D195A7DF16B9}"/>
              </a:ext>
            </a:extLst>
          </p:cNvPr>
          <p:cNvSpPr/>
          <p:nvPr/>
        </p:nvSpPr>
        <p:spPr>
          <a:xfrm>
            <a:off x="754026" y="1553273"/>
            <a:ext cx="5181036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47E924-1C25-B343-E067-E830888CB47F}"/>
              </a:ext>
            </a:extLst>
          </p:cNvPr>
          <p:cNvSpPr txBox="1"/>
          <p:nvPr/>
        </p:nvSpPr>
        <p:spPr>
          <a:xfrm>
            <a:off x="2779324" y="1570571"/>
            <a:ext cx="1130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err="1">
                <a:solidFill>
                  <a:schemeClr val="bg1">
                    <a:lumMod val="95000"/>
                  </a:schemeClr>
                </a:solidFill>
              </a:rPr>
              <a:t>ZipFile</a:t>
            </a:r>
            <a:endParaRPr lang="ko-KR" altLang="en-US" sz="2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1E47BE-CB9F-6F0B-D929-CD1C59FE965E}"/>
              </a:ext>
            </a:extLst>
          </p:cNvPr>
          <p:cNvSpPr txBox="1"/>
          <p:nvPr/>
        </p:nvSpPr>
        <p:spPr>
          <a:xfrm>
            <a:off x="997453" y="2222880"/>
            <a:ext cx="4694182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Zip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파일의 생성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읽기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추출  등의 작업을 수행하는 주요 클래스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958921B-19A8-4FBE-5C6C-61904A8DB1C6}"/>
              </a:ext>
            </a:extLst>
          </p:cNvPr>
          <p:cNvGrpSpPr/>
          <p:nvPr/>
        </p:nvGrpSpPr>
        <p:grpSpPr>
          <a:xfrm>
            <a:off x="6256939" y="936058"/>
            <a:ext cx="4634282" cy="2282426"/>
            <a:chOff x="6256939" y="936058"/>
            <a:chExt cx="4634282" cy="228242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3BB2C81-2C36-BFAF-F8BF-91BC4B766C18}"/>
                </a:ext>
              </a:extLst>
            </p:cNvPr>
            <p:cNvSpPr/>
            <p:nvPr/>
          </p:nvSpPr>
          <p:spPr>
            <a:xfrm>
              <a:off x="6256939" y="936058"/>
              <a:ext cx="4634282" cy="228242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F677B01-8FB5-8DC6-B676-456D321BD005}"/>
                </a:ext>
              </a:extLst>
            </p:cNvPr>
            <p:cNvSpPr/>
            <p:nvPr/>
          </p:nvSpPr>
          <p:spPr>
            <a:xfrm>
              <a:off x="6507411" y="1100644"/>
              <a:ext cx="4133338" cy="598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96294AF-95EB-1426-7957-34FE2714348E}"/>
                </a:ext>
              </a:extLst>
            </p:cNvPr>
            <p:cNvSpPr txBox="1"/>
            <p:nvPr/>
          </p:nvSpPr>
          <p:spPr>
            <a:xfrm flipH="1">
              <a:off x="7489293" y="1167117"/>
              <a:ext cx="2242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n-ea"/>
                </a:rPr>
                <a:t>함수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9047E1F-3EEF-70B8-F438-D95D7FA1FEAD}"/>
                </a:ext>
              </a:extLst>
            </p:cNvPr>
            <p:cNvSpPr txBox="1"/>
            <p:nvPr/>
          </p:nvSpPr>
          <p:spPr>
            <a:xfrm>
              <a:off x="6507411" y="1741676"/>
              <a:ext cx="4133337" cy="1429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altLang="ko-KR" sz="2000" dirty="0"/>
                <a:t>write()             </a:t>
              </a:r>
              <a:r>
                <a:rPr lang="ko-KR" altLang="en-US" b="0" i="0" spc="-150" dirty="0">
                  <a:solidFill>
                    <a:schemeClr val="accent3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개별 파일 추가</a:t>
              </a:r>
              <a:endParaRPr lang="en-US" altLang="ko-KR" spc="-150" dirty="0">
                <a:solidFill>
                  <a:schemeClr val="accent3"/>
                </a:solidFill>
              </a:endParaRPr>
            </a:p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altLang="ko-KR" sz="2000" b="0" i="0" dirty="0" err="1">
                  <a:solidFill>
                    <a:srgbClr val="24292F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extreactall</a:t>
              </a:r>
              <a:r>
                <a:rPr lang="en-US" altLang="ko-KR" sz="2000" b="0" i="0" dirty="0">
                  <a:solidFill>
                    <a:srgbClr val="24292F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()   </a:t>
              </a:r>
              <a:r>
                <a:rPr lang="ko-KR" altLang="en-US" b="0" i="0" spc="-150" dirty="0">
                  <a:solidFill>
                    <a:schemeClr val="accent3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모든 파일 해제</a:t>
              </a:r>
              <a:endParaRPr lang="en-US" altLang="ko-KR" b="1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endParaRPr>
            </a:p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altLang="ko-KR" sz="2000" b="0" i="0" dirty="0">
                  <a:solidFill>
                    <a:srgbClr val="24292F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extract()</a:t>
              </a:r>
              <a:r>
                <a:rPr lang="ko-KR" altLang="en-US" sz="2000" b="0" i="0" spc="-150" dirty="0">
                  <a:solidFill>
                    <a:schemeClr val="accent3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              </a:t>
              </a:r>
              <a:r>
                <a:rPr lang="ko-KR" altLang="en-US" b="0" i="0" spc="-150" dirty="0">
                  <a:solidFill>
                    <a:schemeClr val="accent3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특정 파일 해제</a:t>
              </a:r>
              <a:endParaRPr lang="en-US" altLang="ko-KR" b="1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BC29081-F8C6-E249-E2D3-75AAB130E93E}"/>
              </a:ext>
            </a:extLst>
          </p:cNvPr>
          <p:cNvSpPr txBox="1"/>
          <p:nvPr/>
        </p:nvSpPr>
        <p:spPr>
          <a:xfrm>
            <a:off x="1080638" y="2906514"/>
            <a:ext cx="47906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ZipFile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(</a:t>
            </a:r>
            <a:r>
              <a:rPr lang="en-US" altLang="ko-KR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file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, </a:t>
            </a:r>
            <a:r>
              <a:rPr lang="en-US" altLang="ko-KR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mode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, </a:t>
            </a:r>
            <a:r>
              <a:rPr lang="en-US" altLang="ko-KR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compression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, </a:t>
            </a:r>
            <a:r>
              <a:rPr lang="en-US" altLang="ko-KR" b="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compresslevel</a:t>
            </a:r>
            <a:r>
              <a:rPr lang="en-US" altLang="ko-KR" b="0" i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ui-monospace"/>
              </a:rPr>
              <a:t>)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31BE441-A406-1D28-6E21-E69C5A06D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930349"/>
              </p:ext>
            </p:extLst>
          </p:nvPr>
        </p:nvGraphicFramePr>
        <p:xfrm>
          <a:off x="754026" y="3506233"/>
          <a:ext cx="5181036" cy="2826912"/>
        </p:xfrm>
        <a:graphic>
          <a:graphicData uri="http://schemas.openxmlformats.org/drawingml/2006/table">
            <a:tbl>
              <a:tblPr/>
              <a:tblGrid>
                <a:gridCol w="1731607">
                  <a:extLst>
                    <a:ext uri="{9D8B030D-6E8A-4147-A177-3AD203B41FA5}">
                      <a16:colId xmlns:a16="http://schemas.microsoft.com/office/drawing/2014/main" val="3650376662"/>
                    </a:ext>
                  </a:extLst>
                </a:gridCol>
                <a:gridCol w="3449429">
                  <a:extLst>
                    <a:ext uri="{9D8B030D-6E8A-4147-A177-3AD203B41FA5}">
                      <a16:colId xmlns:a16="http://schemas.microsoft.com/office/drawing/2014/main" val="4063594703"/>
                    </a:ext>
                  </a:extLst>
                </a:gridCol>
              </a:tblGrid>
              <a:tr h="287649">
                <a:tc>
                  <a:txBody>
                    <a:bodyPr/>
                    <a:lstStyle/>
                    <a:p>
                      <a:r>
                        <a:rPr lang="en-US" sz="1400" b="1" dirty="0"/>
                        <a:t>Compression </a:t>
                      </a:r>
                      <a:r>
                        <a:rPr lang="ko-KR" altLang="en-US" sz="1400" b="1" dirty="0"/>
                        <a:t>상수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472105"/>
                  </a:ext>
                </a:extLst>
              </a:tr>
              <a:tr h="489004">
                <a:tc>
                  <a:txBody>
                    <a:bodyPr/>
                    <a:lstStyle/>
                    <a:p>
                      <a:r>
                        <a:rPr lang="en-US" sz="1400" dirty="0" err="1"/>
                        <a:t>zipfile.ZIP_STORED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데이터를 압축하지 않고 그대로 저장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>
                          <a:solidFill>
                            <a:schemeClr val="accent3"/>
                          </a:solidFill>
                        </a:rPr>
                        <a:t>속도가 빠름</a:t>
                      </a:r>
                      <a:endParaRPr lang="en-US" altLang="ko-KR" sz="1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86533"/>
                  </a:ext>
                </a:extLst>
              </a:tr>
              <a:tr h="667984">
                <a:tc>
                  <a:txBody>
                    <a:bodyPr/>
                    <a:lstStyle/>
                    <a:p>
                      <a:r>
                        <a:rPr lang="en-US" sz="1400"/>
                        <a:t>zipfile.ZIP_DEFLATED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일반적인 압축 방법</a:t>
                      </a:r>
                      <a:endParaRPr lang="en-US" altLang="ko-KR" sz="14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3"/>
                          </a:solidFill>
                        </a:rPr>
                        <a:t>압축률이 낮지만 속도가 빠름</a:t>
                      </a:r>
                      <a:endParaRPr lang="en-US" altLang="ko-KR" sz="1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659277"/>
                  </a:ext>
                </a:extLst>
              </a:tr>
              <a:tr h="667984">
                <a:tc>
                  <a:txBody>
                    <a:bodyPr/>
                    <a:lstStyle/>
                    <a:p>
                      <a:r>
                        <a:rPr lang="en-US" sz="1400"/>
                        <a:t>zipfile.ZIP_BZIP2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BZIP2 </a:t>
                      </a:r>
                      <a:r>
                        <a:rPr lang="ko-KR" altLang="en-US" sz="1400" dirty="0"/>
                        <a:t>알고리즘으로 압축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>
                          <a:solidFill>
                            <a:schemeClr val="accent3"/>
                          </a:solidFill>
                        </a:rPr>
                        <a:t>높은 압축률을 보이지만 압축 속도가 느림</a:t>
                      </a:r>
                      <a:endParaRPr lang="en-US" altLang="ko-KR" sz="1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287507"/>
                  </a:ext>
                </a:extLst>
              </a:tr>
              <a:tr h="667984">
                <a:tc>
                  <a:txBody>
                    <a:bodyPr/>
                    <a:lstStyle/>
                    <a:p>
                      <a:r>
                        <a:rPr lang="en-US" sz="1400"/>
                        <a:t>zipfile.ZIP_LZMA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LZMA </a:t>
                      </a:r>
                      <a:r>
                        <a:rPr lang="ko-KR" altLang="en-US" sz="1400" dirty="0"/>
                        <a:t>알고리즘으로 압축</a:t>
                      </a:r>
                      <a:endParaRPr lang="en-US" altLang="ko-KR" sz="1400" dirty="0"/>
                    </a:p>
                    <a:p>
                      <a:r>
                        <a:rPr lang="ko-KR" altLang="en-US" sz="1400" dirty="0">
                          <a:solidFill>
                            <a:schemeClr val="accent3"/>
                          </a:solidFill>
                        </a:rPr>
                        <a:t>매우 높은 압축률이지만 압축 속도가 느림</a:t>
                      </a:r>
                      <a:endParaRPr lang="en-US" altLang="ko-KR" sz="14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714326"/>
                  </a:ext>
                </a:extLst>
              </a:tr>
            </a:tbl>
          </a:graphicData>
        </a:graphic>
      </p:graphicFrame>
      <p:pic>
        <p:nvPicPr>
          <p:cNvPr id="44" name="그림 43">
            <a:extLst>
              <a:ext uri="{FF2B5EF4-FFF2-40B4-BE49-F238E27FC236}">
                <a16:creationId xmlns:a16="http://schemas.microsoft.com/office/drawing/2014/main" id="{9ED63DD6-F9B9-F6DF-F8D3-38578DD49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20"/>
          <a:stretch/>
        </p:blipFill>
        <p:spPr>
          <a:xfrm>
            <a:off x="6256939" y="3522443"/>
            <a:ext cx="4634282" cy="2659003"/>
          </a:xfrm>
          <a:prstGeom prst="rect">
            <a:avLst/>
          </a:prstGeom>
        </p:spPr>
      </p:pic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754027" y="936058"/>
            <a:ext cx="5192536" cy="584249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453F1D-55F7-D377-794E-44F37E5C29A2}"/>
              </a:ext>
            </a:extLst>
          </p:cNvPr>
          <p:cNvSpPr txBox="1"/>
          <p:nvPr/>
        </p:nvSpPr>
        <p:spPr>
          <a:xfrm>
            <a:off x="543170" y="1065301"/>
            <a:ext cx="56312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0" i="0" spc="-150" dirty="0">
                <a:solidFill>
                  <a:srgbClr val="24292F"/>
                </a:solidFill>
                <a:effectLst/>
                <a:latin typeface="Noto Sans KR"/>
              </a:rPr>
              <a:t>여러  개의  파일을  </a:t>
            </a:r>
            <a:r>
              <a:rPr lang="en-US" altLang="ko-KR" sz="1600" b="0" i="0" spc="-150" dirty="0">
                <a:solidFill>
                  <a:srgbClr val="24292F"/>
                </a:solidFill>
                <a:effectLst/>
                <a:latin typeface="Noto Sans KR"/>
              </a:rPr>
              <a:t>zip </a:t>
            </a:r>
            <a:r>
              <a:rPr lang="ko-KR" altLang="en-US" sz="1600" b="0" i="0" spc="-150" dirty="0">
                <a:solidFill>
                  <a:srgbClr val="24292F"/>
                </a:solidFill>
                <a:effectLst/>
                <a:latin typeface="Noto Sans KR"/>
              </a:rPr>
              <a:t>형식으로  합치거나  이를  해제할  때  사용</a:t>
            </a:r>
            <a:endParaRPr lang="ko-KR" altLang="en-US" sz="160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48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타원 20">
            <a:extLst>
              <a:ext uri="{FF2B5EF4-FFF2-40B4-BE49-F238E27FC236}">
                <a16:creationId xmlns:a16="http://schemas.microsoft.com/office/drawing/2014/main" id="{778E7A99-2F57-DF62-F795-10681CB164FF}"/>
              </a:ext>
            </a:extLst>
          </p:cNvPr>
          <p:cNvSpPr/>
          <p:nvPr/>
        </p:nvSpPr>
        <p:spPr>
          <a:xfrm>
            <a:off x="1045410" y="1721182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3B84433-B0FE-A780-2874-EE3A5E879D9D}"/>
              </a:ext>
            </a:extLst>
          </p:cNvPr>
          <p:cNvSpPr/>
          <p:nvPr/>
        </p:nvSpPr>
        <p:spPr>
          <a:xfrm>
            <a:off x="7045161" y="1721181"/>
            <a:ext cx="4126831" cy="4126831"/>
          </a:xfrm>
          <a:prstGeom prst="ellipse">
            <a:avLst/>
          </a:prstGeom>
          <a:solidFill>
            <a:srgbClr val="F3F9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4630D0C4-CD27-311E-F616-B633CC9CE878}"/>
              </a:ext>
            </a:extLst>
          </p:cNvPr>
          <p:cNvSpPr/>
          <p:nvPr/>
        </p:nvSpPr>
        <p:spPr>
          <a:xfrm>
            <a:off x="4045284" y="1721183"/>
            <a:ext cx="4126831" cy="41268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071E5-2661-94C6-E0C0-740E74273F70}"/>
              </a:ext>
            </a:extLst>
          </p:cNvPr>
          <p:cNvSpPr txBox="1"/>
          <p:nvPr/>
        </p:nvSpPr>
        <p:spPr>
          <a:xfrm>
            <a:off x="4527301" y="3461430"/>
            <a:ext cx="3137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300" dirty="0">
                <a:solidFill>
                  <a:schemeClr val="accent1">
                    <a:lumMod val="50000"/>
                  </a:schemeClr>
                </a:solidFill>
              </a:rPr>
              <a:t>병렬 프로그래밍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566C0E-EB8B-BC07-D168-1468C507E345}"/>
              </a:ext>
            </a:extLst>
          </p:cNvPr>
          <p:cNvSpPr txBox="1"/>
          <p:nvPr/>
        </p:nvSpPr>
        <p:spPr>
          <a:xfrm>
            <a:off x="1898042" y="2996776"/>
            <a:ext cx="1592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/>
              <a:t>threading</a:t>
            </a:r>
            <a:endParaRPr lang="ko-KR" altLang="en-US" sz="28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9DE83F-8853-D272-76F6-4149BE895E69}"/>
              </a:ext>
            </a:extLst>
          </p:cNvPr>
          <p:cNvSpPr txBox="1"/>
          <p:nvPr/>
        </p:nvSpPr>
        <p:spPr>
          <a:xfrm>
            <a:off x="8290803" y="2996776"/>
            <a:ext cx="2493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800" dirty="0"/>
              <a:t>multiprocessing</a:t>
            </a:r>
            <a:endParaRPr lang="ko-KR" altLang="en-US" sz="2800" spc="-3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F888F1C-562F-79BB-E1F7-65758F0686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F7243-31B7-7686-1AE4-B54B3F556073}"/>
              </a:ext>
            </a:extLst>
          </p:cNvPr>
          <p:cNvSpPr txBox="1"/>
          <p:nvPr/>
        </p:nvSpPr>
        <p:spPr>
          <a:xfrm>
            <a:off x="1163052" y="285943"/>
            <a:ext cx="5295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-  </a:t>
            </a:r>
            <a:r>
              <a:rPr lang="ko-KR" altLang="en-US" sz="2800" b="1" dirty="0">
                <a:solidFill>
                  <a:schemeClr val="accent1"/>
                </a:solidFill>
              </a:rPr>
              <a:t>병렬 프로그래밍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36D349-68FB-D417-2E48-24531903E345}"/>
              </a:ext>
            </a:extLst>
          </p:cNvPr>
          <p:cNvSpPr txBox="1"/>
          <p:nvPr/>
        </p:nvSpPr>
        <p:spPr>
          <a:xfrm>
            <a:off x="1358077" y="3784595"/>
            <a:ext cx="27914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스레드를 사용하여 하나의 프로세스 내에서 병렬 작업을 처리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CD1C78-F2DC-57AD-4826-3A4A86C30642}"/>
              </a:ext>
            </a:extLst>
          </p:cNvPr>
          <p:cNvSpPr txBox="1"/>
          <p:nvPr/>
        </p:nvSpPr>
        <p:spPr>
          <a:xfrm>
            <a:off x="8172115" y="3784595"/>
            <a:ext cx="28283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프로세스를 사용하여 독립적인 메모리 공간에서 병렬 작업을 처리</a:t>
            </a:r>
          </a:p>
        </p:txBody>
      </p:sp>
    </p:spTree>
    <p:extLst>
      <p:ext uri="{BB962C8B-B14F-4D97-AF65-F5344CB8AC3E}">
        <p14:creationId xmlns:p14="http://schemas.microsoft.com/office/powerpoint/2010/main" val="85832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2" y="272716"/>
            <a:ext cx="4471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threading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B61F78F-3AB1-7564-EFD2-35C28BA1F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86458"/>
              </p:ext>
            </p:extLst>
          </p:nvPr>
        </p:nvGraphicFramePr>
        <p:xfrm>
          <a:off x="665016" y="4292191"/>
          <a:ext cx="5237017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837">
                  <a:extLst>
                    <a:ext uri="{9D8B030D-6E8A-4147-A177-3AD203B41FA5}">
                      <a16:colId xmlns:a16="http://schemas.microsoft.com/office/drawing/2014/main" val="11208482"/>
                    </a:ext>
                  </a:extLst>
                </a:gridCol>
                <a:gridCol w="4020180">
                  <a:extLst>
                    <a:ext uri="{9D8B030D-6E8A-4147-A177-3AD203B41FA5}">
                      <a16:colId xmlns:a16="http://schemas.microsoft.com/office/drawing/2014/main" val="1250084996"/>
                    </a:ext>
                  </a:extLst>
                </a:gridCol>
              </a:tblGrid>
              <a:tr h="27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6460"/>
                  </a:ext>
                </a:extLst>
              </a:tr>
              <a:tr h="356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스레드 </a:t>
                      </a:r>
                      <a:r>
                        <a:rPr lang="ko-KR" altLang="en-US" sz="1400" b="1" dirty="0"/>
                        <a:t>시작</a:t>
                      </a:r>
                      <a:endParaRPr lang="en-US" altLang="ko-KR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741"/>
                  </a:ext>
                </a:extLst>
              </a:tr>
              <a:tr h="35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스레드에서 실행되는 함수가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종료될 때까지 대기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 </a:t>
                      </a:r>
                      <a:r>
                        <a:rPr lang="ko-KR" altLang="en-US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인자를 주어 특정 </a:t>
                      </a:r>
                      <a:r>
                        <a:rPr lang="ko-KR" altLang="en-US" sz="1200" b="0" i="0" kern="1200" dirty="0" err="1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시간까지만</a:t>
                      </a:r>
                      <a:r>
                        <a:rPr lang="ko-KR" altLang="en-US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대기 가능</a:t>
                      </a:r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6126"/>
                  </a:ext>
                </a:extLst>
              </a:tr>
              <a:tr h="35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is_alive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스레드가 동작 중인지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05809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D2E5EF33-703F-E4B7-7E15-DCCEDF0BE6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28" t="28404" r="13056" b="23289"/>
          <a:stretch/>
        </p:blipFill>
        <p:spPr>
          <a:xfrm>
            <a:off x="665016" y="2721877"/>
            <a:ext cx="5525271" cy="110835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A9042F-A6B9-9D3F-0983-4E856A5C1C88}"/>
              </a:ext>
            </a:extLst>
          </p:cNvPr>
          <p:cNvSpPr/>
          <p:nvPr/>
        </p:nvSpPr>
        <p:spPr>
          <a:xfrm>
            <a:off x="635980" y="1415840"/>
            <a:ext cx="5525271" cy="40011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3007D-9D25-3608-7B8F-830146532AA6}"/>
              </a:ext>
            </a:extLst>
          </p:cNvPr>
          <p:cNvSpPr txBox="1"/>
          <p:nvPr/>
        </p:nvSpPr>
        <p:spPr>
          <a:xfrm>
            <a:off x="2649361" y="1444890"/>
            <a:ext cx="1498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i="0" dirty="0">
                <a:solidFill>
                  <a:srgbClr val="212529"/>
                </a:solidFill>
                <a:effectLst/>
                <a:latin typeface="-apple-system"/>
              </a:rPr>
              <a:t>스레드 생성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1BA8A5D-5871-D00E-93FC-3C66E928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6" y="2093076"/>
            <a:ext cx="5525271" cy="42868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497D525-6839-6712-ACD3-F67CDD862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35" y="1278598"/>
            <a:ext cx="4686965" cy="4724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8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DA38DA9F-4F13-D583-0A9C-94307191DCAD}"/>
              </a:ext>
            </a:extLst>
          </p:cNvPr>
          <p:cNvSpPr>
            <a:spLocks/>
          </p:cNvSpPr>
          <p:nvPr/>
        </p:nvSpPr>
        <p:spPr>
          <a:xfrm>
            <a:off x="6325206" y="979904"/>
            <a:ext cx="5430983" cy="5466915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1" y="272716"/>
            <a:ext cx="53985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multiprocessing</a:t>
            </a:r>
          </a:p>
          <a:p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A9042F-A6B9-9D3F-0983-4E856A5C1C88}"/>
              </a:ext>
            </a:extLst>
          </p:cNvPr>
          <p:cNvSpPr/>
          <p:nvPr/>
        </p:nvSpPr>
        <p:spPr>
          <a:xfrm>
            <a:off x="635978" y="979905"/>
            <a:ext cx="5525271" cy="40011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F52F45-3540-9219-FAD7-E12B766ADF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614"/>
          <a:stretch/>
        </p:blipFill>
        <p:spPr>
          <a:xfrm>
            <a:off x="665016" y="3756706"/>
            <a:ext cx="4692075" cy="287696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456264D-DB8A-3CF5-7309-5931BC3B5B03}"/>
              </a:ext>
            </a:extLst>
          </p:cNvPr>
          <p:cNvSpPr txBox="1"/>
          <p:nvPr/>
        </p:nvSpPr>
        <p:spPr>
          <a:xfrm>
            <a:off x="2441175" y="996115"/>
            <a:ext cx="18302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444444"/>
                </a:solidFill>
                <a:effectLst/>
                <a:latin typeface="SF Mono"/>
              </a:rPr>
              <a:t>Process </a:t>
            </a:r>
            <a:r>
              <a:rPr lang="ko-KR" altLang="en-US" sz="2000" b="1" dirty="0">
                <a:solidFill>
                  <a:srgbClr val="444444"/>
                </a:solidFill>
                <a:latin typeface="SF Mono"/>
              </a:rPr>
              <a:t>클래스</a:t>
            </a:r>
            <a:endParaRPr lang="ko-KR" altLang="en-US" sz="2000" b="1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5EC30E-B8EA-E9BE-16F4-FE5DEBB22449}"/>
              </a:ext>
            </a:extLst>
          </p:cNvPr>
          <p:cNvSpPr txBox="1"/>
          <p:nvPr/>
        </p:nvSpPr>
        <p:spPr>
          <a:xfrm>
            <a:off x="2459582" y="1410792"/>
            <a:ext cx="174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스레드와 동일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67C4E8E-6519-23C1-4E83-32F4B2CA1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006407"/>
              </p:ext>
            </p:extLst>
          </p:nvPr>
        </p:nvGraphicFramePr>
        <p:xfrm>
          <a:off x="665016" y="1813560"/>
          <a:ext cx="543098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906">
                  <a:extLst>
                    <a:ext uri="{9D8B030D-6E8A-4147-A177-3AD203B41FA5}">
                      <a16:colId xmlns:a16="http://schemas.microsoft.com/office/drawing/2014/main" val="11208482"/>
                    </a:ext>
                  </a:extLst>
                </a:gridCol>
                <a:gridCol w="4169078">
                  <a:extLst>
                    <a:ext uri="{9D8B030D-6E8A-4147-A177-3AD203B41FA5}">
                      <a16:colId xmlns:a16="http://schemas.microsoft.com/office/drawing/2014/main" val="1250084996"/>
                    </a:ext>
                  </a:extLst>
                </a:gridCol>
              </a:tblGrid>
              <a:tr h="2795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6460"/>
                  </a:ext>
                </a:extLst>
              </a:tr>
              <a:tr h="3564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/>
                        <a:t>프로세스 </a:t>
                      </a:r>
                      <a:r>
                        <a:rPr lang="ko-KR" altLang="en-US" sz="1400" b="1" dirty="0"/>
                        <a:t>시작</a:t>
                      </a:r>
                      <a:endParaRPr lang="en-US" altLang="ko-KR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741"/>
                  </a:ext>
                </a:extLst>
              </a:tr>
              <a:tr h="35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프로세스에서 실행되는 함수가 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종료될 때까지 대기</a:t>
                      </a:r>
                      <a:endParaRPr lang="en-US" altLang="ko-KR" sz="1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Timeout </a:t>
                      </a:r>
                      <a:r>
                        <a:rPr lang="ko-KR" altLang="en-US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인자를 주어 특정 </a:t>
                      </a:r>
                      <a:r>
                        <a:rPr lang="ko-KR" altLang="en-US" sz="1200" b="0" i="0" kern="1200" dirty="0" err="1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시간까지만</a:t>
                      </a:r>
                      <a:r>
                        <a:rPr lang="ko-KR" altLang="en-US" sz="1200" b="0" i="0" kern="1200" dirty="0">
                          <a:solidFill>
                            <a:schemeClr val="accent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대기 가능</a:t>
                      </a:r>
                      <a:endParaRPr lang="ko-KR" altLang="en-US" sz="120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6126"/>
                  </a:ext>
                </a:extLst>
              </a:tr>
              <a:tr h="35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is_alive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프로세스가 동작 중인지 확인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05809"/>
                  </a:ext>
                </a:extLst>
              </a:tr>
            </a:tbl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D9FF22BF-2447-26BD-8CF1-02090E3B99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20" t="53240" r="17015"/>
          <a:stretch/>
        </p:blipFill>
        <p:spPr>
          <a:xfrm>
            <a:off x="6214993" y="4599682"/>
            <a:ext cx="4627258" cy="1775798"/>
          </a:xfrm>
          <a:prstGeom prst="rect">
            <a:avLst/>
          </a:prstGeom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5A8228F6-2C8D-AB89-C558-BCE5AAD0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943" y="1055773"/>
            <a:ext cx="199185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Pool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 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B84D196E-FA2E-ACAD-947C-2E554996524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58"/>
          <a:stretch/>
        </p:blipFill>
        <p:spPr>
          <a:xfrm>
            <a:off x="6467571" y="1569687"/>
            <a:ext cx="4563150" cy="33063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2CB4BA7-DBE1-A3E4-94D1-F11026DFD0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942" y="4039361"/>
            <a:ext cx="2828030" cy="41345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21236FD-5E07-E60D-563A-5F53B39D68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016" y="3347248"/>
            <a:ext cx="2196561" cy="423337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E1BAEB3-D013-50C0-B280-A17E1DE98D68}"/>
              </a:ext>
            </a:extLst>
          </p:cNvPr>
          <p:cNvSpPr txBox="1"/>
          <p:nvPr/>
        </p:nvSpPr>
        <p:spPr>
          <a:xfrm>
            <a:off x="6374942" y="1865991"/>
            <a:ext cx="50596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processes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생성할 프로세스의 개수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기본값은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CPU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코어의 개수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-apple-system"/>
              </a:rPr>
              <a:t>initializer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각 프로세스가 시작될 때 호출할 초기화 함수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initargs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초기화 함수에 전달할 인수들의 </a:t>
            </a:r>
            <a:r>
              <a:rPr lang="ko-KR" altLang="en-US" sz="1400" b="0" i="0" dirty="0" err="1">
                <a:solidFill>
                  <a:srgbClr val="333333"/>
                </a:solidFill>
                <a:effectLst/>
                <a:latin typeface="-apple-system"/>
              </a:rPr>
              <a:t>튜플</a:t>
            </a:r>
            <a:endParaRPr lang="ko-KR" altLang="en-US" sz="14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ECA3D-0357-BADF-FB55-96E01DEFAB82}"/>
              </a:ext>
            </a:extLst>
          </p:cNvPr>
          <p:cNvSpPr txBox="1"/>
          <p:nvPr/>
        </p:nvSpPr>
        <p:spPr>
          <a:xfrm>
            <a:off x="6374942" y="3127523"/>
            <a:ext cx="61237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func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각 입력에 대해 실행할 함수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iterable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함수에 전달할 입력 데이터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 err="1">
                <a:solidFill>
                  <a:srgbClr val="333333"/>
                </a:solidFill>
                <a:effectLst/>
                <a:latin typeface="-apple-system"/>
              </a:rPr>
              <a:t>chunksize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-apple-system"/>
              </a:rPr>
              <a:t>프로세스에 할당되는 데이터 묶음의 크기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F3627B-9E90-408D-F9A9-345A69CAC0B2}"/>
              </a:ext>
            </a:extLst>
          </p:cNvPr>
          <p:cNvSpPr txBox="1"/>
          <p:nvPr/>
        </p:nvSpPr>
        <p:spPr>
          <a:xfrm>
            <a:off x="6354766" y="2682979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highlight>
                  <a:srgbClr val="FFF9BE"/>
                </a:highlight>
                <a:latin typeface="SF Mono"/>
              </a:rPr>
              <a:t>map(</a:t>
            </a:r>
            <a:r>
              <a:rPr lang="en-US" altLang="ko-KR" b="0" i="0" dirty="0" err="1">
                <a:effectLst/>
                <a:highlight>
                  <a:srgbClr val="FFF9BE"/>
                </a:highlight>
                <a:latin typeface="SF Mono"/>
              </a:rPr>
              <a:t>func</a:t>
            </a:r>
            <a:r>
              <a:rPr lang="en-US" altLang="ko-KR" b="0" i="0" dirty="0">
                <a:effectLst/>
                <a:highlight>
                  <a:srgbClr val="FFF9BE"/>
                </a:highlight>
                <a:latin typeface="SF Mono"/>
              </a:rPr>
              <a:t>, </a:t>
            </a:r>
            <a:r>
              <a:rPr lang="en-US" altLang="ko-KR" b="0" i="0" dirty="0" err="1">
                <a:effectLst/>
                <a:highlight>
                  <a:srgbClr val="FFF9BE"/>
                </a:highlight>
                <a:latin typeface="SF Mono"/>
              </a:rPr>
              <a:t>iterable</a:t>
            </a:r>
            <a:r>
              <a:rPr lang="en-US" altLang="ko-KR" b="0" i="0" dirty="0">
                <a:effectLst/>
                <a:highlight>
                  <a:srgbClr val="FFF9BE"/>
                </a:highlight>
                <a:latin typeface="SF Mono"/>
              </a:rPr>
              <a:t>, </a:t>
            </a:r>
            <a:r>
              <a:rPr lang="en-US" altLang="ko-KR" b="0" i="0" dirty="0" err="1">
                <a:effectLst/>
                <a:highlight>
                  <a:srgbClr val="FFF9BE"/>
                </a:highlight>
                <a:latin typeface="SF Mono"/>
              </a:rPr>
              <a:t>chunksize</a:t>
            </a:r>
            <a:r>
              <a:rPr lang="en-US" altLang="ko-KR" b="0" i="0" dirty="0">
                <a:effectLst/>
                <a:highlight>
                  <a:srgbClr val="FFF9BE"/>
                </a:highlight>
                <a:latin typeface="SF Mono"/>
              </a:rPr>
              <a:t>=None)</a:t>
            </a:r>
            <a:endParaRPr lang="ko-KR" altLang="en-US" dirty="0">
              <a:highlight>
                <a:srgbClr val="FFF9BE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527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112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- traceback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1285173" y="1480754"/>
            <a:ext cx="5192536" cy="584249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453F1D-55F7-D377-794E-44F37E5C29A2}"/>
              </a:ext>
            </a:extLst>
          </p:cNvPr>
          <p:cNvSpPr txBox="1"/>
          <p:nvPr/>
        </p:nvSpPr>
        <p:spPr>
          <a:xfrm>
            <a:off x="1257544" y="1603974"/>
            <a:ext cx="52477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실행 중 발생한 오류를 추적할 때 사용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52E7755-DB2B-0BAA-3587-21C9CC9A8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2627" y="1574352"/>
            <a:ext cx="3587716" cy="3368068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DF4F61F-6BB4-59AF-D003-36D31A5FC9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345434"/>
              </p:ext>
            </p:extLst>
          </p:nvPr>
        </p:nvGraphicFramePr>
        <p:xfrm>
          <a:off x="737040" y="2252714"/>
          <a:ext cx="6335861" cy="3563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175">
                  <a:extLst>
                    <a:ext uri="{9D8B030D-6E8A-4147-A177-3AD203B41FA5}">
                      <a16:colId xmlns:a16="http://schemas.microsoft.com/office/drawing/2014/main" val="11208482"/>
                    </a:ext>
                  </a:extLst>
                </a:gridCol>
                <a:gridCol w="4577686">
                  <a:extLst>
                    <a:ext uri="{9D8B030D-6E8A-4147-A177-3AD203B41FA5}">
                      <a16:colId xmlns:a16="http://schemas.microsoft.com/office/drawing/2014/main" val="1250084996"/>
                    </a:ext>
                  </a:extLst>
                </a:gridCol>
              </a:tblGrid>
              <a:tr h="472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6460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format_tb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i="0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traceback  </a:t>
                      </a:r>
                      <a:r>
                        <a:rPr lang="ko-KR" altLang="en-US" sz="1400" b="0" i="0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 받아서  스택  </a:t>
                      </a:r>
                      <a:r>
                        <a:rPr lang="ko-KR" altLang="en-US" sz="1400" b="0" i="0" kern="1200" spc="-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트레이스의</a:t>
                      </a:r>
                      <a:r>
                        <a:rPr lang="ko-KR" altLang="en-US" sz="1400" b="0" i="0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리스트  형태로  포맷</a:t>
                      </a:r>
                      <a:endParaRPr lang="en-US" altLang="ko-KR" sz="1400" b="1" spc="-150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741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spc="-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format_exception</a:t>
                      </a:r>
                      <a:endParaRPr lang="ko-KR" altLang="en-US" sz="1800" b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타입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 값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traceback 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객체를 받아서 포맷된 스택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트레이스의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리스트를 반환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05809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format_exc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 발생한  예외에  대한  포맷된  스택  </a:t>
                      </a:r>
                      <a:r>
                        <a:rPr lang="ko-KR" altLang="en-US" sz="1400" b="0" i="0" kern="1200" spc="-15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</a:t>
                      </a:r>
                      <a:r>
                        <a:rPr lang="ko-KR" altLang="en-US" sz="1400" b="0" i="0" kern="1200" spc="-15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문자열을  반환</a:t>
                      </a:r>
                      <a:endParaRPr lang="ko-KR" altLang="en-US" sz="140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18112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print_tb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스택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트레이스를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16739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print_exception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예외와 스택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트레이스를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08188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print_exc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예외에 대한 스택 </a:t>
                      </a:r>
                      <a:r>
                        <a:rPr lang="ko-KR" alt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트레이스를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출력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8118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9A3A51C3-53A1-32E5-DFC5-522D9E22A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626" y="5157510"/>
            <a:ext cx="3587717" cy="6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67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674841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972980" y="228027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58727" y="2280271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48463" y="2280271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요약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| Overview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4883244" y="3089198"/>
            <a:ext cx="2414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표준 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라이브러리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07F3690-7BDD-C82C-2D75-CA78375FE1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F88B3-C808-CA6B-1EF4-3C5D34263F64}"/>
              </a:ext>
            </a:extLst>
          </p:cNvPr>
          <p:cNvSpPr txBox="1"/>
          <p:nvPr/>
        </p:nvSpPr>
        <p:spPr>
          <a:xfrm>
            <a:off x="8775153" y="3088939"/>
            <a:ext cx="24140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외부 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라이브러리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01BB0-88B0-ACAD-8DCD-1312C8187E4A}"/>
              </a:ext>
            </a:extLst>
          </p:cNvPr>
          <p:cNvSpPr txBox="1"/>
          <p:nvPr/>
        </p:nvSpPr>
        <p:spPr>
          <a:xfrm>
            <a:off x="1015879" y="3136232"/>
            <a:ext cx="24495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</a:rPr>
              <a:t>라이브러리란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ko-KR" altLang="en-US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350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–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dirty="0" err="1">
                <a:solidFill>
                  <a:schemeClr val="accent1"/>
                </a:solidFill>
              </a:rPr>
              <a:t>urllib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1257543" y="1579691"/>
            <a:ext cx="4634282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453F1D-55F7-D377-794E-44F37E5C29A2}"/>
              </a:ext>
            </a:extLst>
          </p:cNvPr>
          <p:cNvSpPr txBox="1"/>
          <p:nvPr/>
        </p:nvSpPr>
        <p:spPr>
          <a:xfrm>
            <a:off x="1257545" y="1603974"/>
            <a:ext cx="4634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4292F"/>
                </a:solidFill>
                <a:effectLst/>
                <a:latin typeface="Noto Sans KR"/>
              </a:rPr>
              <a:t>URL(Uniform Resource Locators)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을  읽고 분석할 때 사용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CF1E3A-0C1D-6EFD-7446-5C449A5D611B}"/>
              </a:ext>
            </a:extLst>
          </p:cNvPr>
          <p:cNvGrpSpPr/>
          <p:nvPr/>
        </p:nvGrpSpPr>
        <p:grpSpPr>
          <a:xfrm>
            <a:off x="1223468" y="2426932"/>
            <a:ext cx="4634282" cy="2827093"/>
            <a:chOff x="6256939" y="936057"/>
            <a:chExt cx="4634282" cy="2827093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F333108-0342-30D9-A192-FCE362B9CB15}"/>
                </a:ext>
              </a:extLst>
            </p:cNvPr>
            <p:cNvSpPr/>
            <p:nvPr/>
          </p:nvSpPr>
          <p:spPr>
            <a:xfrm>
              <a:off x="6256939" y="936057"/>
              <a:ext cx="4634282" cy="282709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0A22871-AFC2-7B02-A2D1-38C255A129C3}"/>
                </a:ext>
              </a:extLst>
            </p:cNvPr>
            <p:cNvSpPr/>
            <p:nvPr/>
          </p:nvSpPr>
          <p:spPr>
            <a:xfrm>
              <a:off x="6507411" y="1100644"/>
              <a:ext cx="4133338" cy="59829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6DE0AC-79DB-E828-B5AA-4AFAE19AEFE2}"/>
                </a:ext>
              </a:extLst>
            </p:cNvPr>
            <p:cNvSpPr txBox="1"/>
            <p:nvPr/>
          </p:nvSpPr>
          <p:spPr>
            <a:xfrm flipH="1">
              <a:off x="7489293" y="1167117"/>
              <a:ext cx="22426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b="1" dirty="0">
                  <a:solidFill>
                    <a:schemeClr val="bg1"/>
                  </a:solidFill>
                  <a:latin typeface="+mn-ea"/>
                </a:rPr>
                <a:t>모듈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DFC449-3548-67B2-4A63-E03718D354B5}"/>
                </a:ext>
              </a:extLst>
            </p:cNvPr>
            <p:cNvSpPr txBox="1"/>
            <p:nvPr/>
          </p:nvSpPr>
          <p:spPr>
            <a:xfrm>
              <a:off x="6507411" y="1741676"/>
              <a:ext cx="4133337" cy="18401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altLang="ko-KR" sz="2000" dirty="0" err="1">
                  <a:latin typeface="SF Mono"/>
                </a:rPr>
                <a:t>urllib.</a:t>
              </a:r>
              <a:r>
                <a:rPr lang="en-US" altLang="ko-KR" sz="2000" b="0" i="0" dirty="0" err="1">
                  <a:effectLst/>
                  <a:latin typeface="SF Mono"/>
                </a:rPr>
                <a:t>request</a:t>
              </a:r>
              <a:r>
                <a:rPr lang="en-US" altLang="ko-KR" sz="2000" dirty="0"/>
                <a:t>     </a:t>
              </a:r>
              <a:r>
                <a:rPr lang="ko-KR" altLang="en-US" sz="2000" spc="-150" dirty="0">
                  <a:solidFill>
                    <a:schemeClr val="accent3"/>
                  </a:solidFill>
                  <a:highlight>
                    <a:srgbClr val="FFFFFF"/>
                  </a:highlight>
                  <a:latin typeface="Noto Sans KR"/>
                </a:rPr>
                <a:t>웹 컨텐츠 접근</a:t>
              </a:r>
              <a:endParaRPr lang="en-US" altLang="ko-KR" sz="2000" spc="-150" dirty="0">
                <a:solidFill>
                  <a:schemeClr val="accent3"/>
                </a:solidFill>
                <a:highlight>
                  <a:srgbClr val="FFFFFF"/>
                </a:highlight>
                <a:latin typeface="Noto Sans KR"/>
              </a:endParaRPr>
            </a:p>
            <a:p>
              <a:pPr marL="457200" indent="-457200" algn="just">
                <a:lnSpc>
                  <a:spcPct val="150000"/>
                </a:lnSpc>
                <a:buAutoNum type="arabicPeriod"/>
              </a:pPr>
              <a:endParaRPr lang="en-US" altLang="ko-KR" spc="-150" dirty="0">
                <a:solidFill>
                  <a:schemeClr val="accent3"/>
                </a:solidFill>
              </a:endParaRPr>
            </a:p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altLang="ko-KR" sz="2000" dirty="0" err="1">
                  <a:latin typeface="SF Mono"/>
                </a:rPr>
                <a:t>urllib.</a:t>
              </a:r>
              <a:r>
                <a:rPr lang="en-US" altLang="ko-KR" sz="2000" b="0" i="0" dirty="0" err="1">
                  <a:effectLst/>
                  <a:latin typeface="SF Mono"/>
                </a:rPr>
                <a:t>error</a:t>
              </a:r>
              <a:r>
                <a:rPr lang="en-US" altLang="ko-KR" sz="2000" b="0" i="0" dirty="0">
                  <a:solidFill>
                    <a:srgbClr val="24292F"/>
                  </a:solidFill>
                  <a:effectLst/>
                  <a:highlight>
                    <a:srgbClr val="FFFFFF"/>
                  </a:highlight>
                  <a:latin typeface="Noto Sans KR"/>
                </a:rPr>
                <a:t>         </a:t>
              </a:r>
              <a:r>
                <a:rPr lang="ko-KR" altLang="en-US" sz="2000" spc="-150" dirty="0">
                  <a:solidFill>
                    <a:schemeClr val="accent3"/>
                  </a:solidFill>
                  <a:highlight>
                    <a:srgbClr val="FFFFFF"/>
                  </a:highlight>
                  <a:latin typeface="Noto Sans KR"/>
                </a:rPr>
                <a:t>예외 처리</a:t>
              </a:r>
              <a:endParaRPr lang="en-US" altLang="ko-KR" b="1" i="0" dirty="0">
                <a:solidFill>
                  <a:srgbClr val="24292F"/>
                </a:solidFill>
                <a:effectLst/>
                <a:highlight>
                  <a:srgbClr val="FFFFFF"/>
                </a:highlight>
                <a:latin typeface="Noto Sans KR"/>
              </a:endParaRPr>
            </a:p>
            <a:p>
              <a:pPr marL="457200" indent="-457200" algn="just">
                <a:lnSpc>
                  <a:spcPct val="150000"/>
                </a:lnSpc>
                <a:buAutoNum type="arabicPeriod"/>
              </a:pPr>
              <a:r>
                <a:rPr lang="en-US" altLang="ko-KR" sz="2000" dirty="0" err="1">
                  <a:latin typeface="SF Mono"/>
                </a:rPr>
                <a:t>urllib.</a:t>
              </a:r>
              <a:r>
                <a:rPr lang="en-US" altLang="ko-KR" sz="2000" b="0" i="0" dirty="0" err="1">
                  <a:effectLst/>
                  <a:latin typeface="SF Mono"/>
                </a:rPr>
                <a:t>parse</a:t>
              </a:r>
              <a:r>
                <a:rPr lang="en-US" altLang="ko-KR" sz="2000" b="0" i="0" dirty="0">
                  <a:effectLst/>
                  <a:latin typeface="SF Mono"/>
                </a:rPr>
                <a:t>        </a:t>
              </a:r>
              <a:r>
                <a:rPr lang="en-US" altLang="ko-KR" sz="2000" b="0" i="0" dirty="0">
                  <a:solidFill>
                    <a:schemeClr val="accent3"/>
                  </a:solidFill>
                  <a:effectLst/>
                  <a:latin typeface="SF Mono"/>
                </a:rPr>
                <a:t>URL </a:t>
              </a:r>
              <a:r>
                <a:rPr lang="ko-KR" altLang="en-US" sz="2000" b="0" i="0" dirty="0">
                  <a:solidFill>
                    <a:schemeClr val="accent3"/>
                  </a:solidFill>
                  <a:effectLst/>
                  <a:latin typeface="SF Mono"/>
                </a:rPr>
                <a:t>구문 분석</a:t>
              </a:r>
              <a:endParaRPr lang="en-US" altLang="ko-KR" b="0" i="0" spc="-15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211352FC-D67C-4D1F-1E5A-1729E02A0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780" y="1531701"/>
            <a:ext cx="5172797" cy="247684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812DD4-5FFB-BA72-F581-1042AA9C4074}"/>
              </a:ext>
            </a:extLst>
          </p:cNvPr>
          <p:cNvSpPr txBox="1"/>
          <p:nvPr/>
        </p:nvSpPr>
        <p:spPr>
          <a:xfrm>
            <a:off x="1950443" y="3699277"/>
            <a:ext cx="4634282" cy="37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400" b="1" i="0" dirty="0" err="1">
                <a:solidFill>
                  <a:schemeClr val="accent4">
                    <a:lumMod val="50000"/>
                  </a:schemeClr>
                </a:solidFill>
                <a:effectLst/>
                <a:latin typeface="SF Mono"/>
              </a:rPr>
              <a:t>urllib.request.urlopen</a:t>
            </a:r>
            <a:r>
              <a:rPr lang="en-US" altLang="ko-KR" sz="1400" b="1" i="0" dirty="0">
                <a:solidFill>
                  <a:schemeClr val="accent4">
                    <a:lumMod val="50000"/>
                  </a:schemeClr>
                </a:solidFill>
                <a:effectLst/>
                <a:latin typeface="SF Mono"/>
              </a:rPr>
              <a:t>(resource)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  <a:latin typeface="SF Mono"/>
              </a:rPr>
              <a:t>로 객체 생성</a:t>
            </a:r>
            <a:endParaRPr lang="en-US" altLang="ko-KR" sz="1400" spc="-15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8C57DF6-3DF8-D819-8D45-451DB2DA1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318240"/>
            <a:ext cx="5004835" cy="940506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1364B447-8E65-F08C-B9E0-46437DCE5621}"/>
              </a:ext>
            </a:extLst>
          </p:cNvPr>
          <p:cNvSpPr>
            <a:spLocks/>
          </p:cNvSpPr>
          <p:nvPr/>
        </p:nvSpPr>
        <p:spPr>
          <a:xfrm>
            <a:off x="1223468" y="5379825"/>
            <a:ext cx="9877367" cy="957546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24FD47-FECE-E1D9-7653-155E5F5AC128}"/>
              </a:ext>
            </a:extLst>
          </p:cNvPr>
          <p:cNvSpPr txBox="1"/>
          <p:nvPr/>
        </p:nvSpPr>
        <p:spPr>
          <a:xfrm>
            <a:off x="1440842" y="5413643"/>
            <a:ext cx="5059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SSL* </a:t>
            </a:r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오류가 발생하면</a:t>
            </a:r>
            <a:endParaRPr lang="ko-KR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2CE49EF-486D-C41D-08E5-1BF495ADC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764" y="5413643"/>
            <a:ext cx="4102828" cy="8983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9A703B3-A8C7-2A81-756B-0A8BAFF463F1}"/>
              </a:ext>
            </a:extLst>
          </p:cNvPr>
          <p:cNvSpPr txBox="1"/>
          <p:nvPr/>
        </p:nvSpPr>
        <p:spPr>
          <a:xfrm>
            <a:off x="1440842" y="5788785"/>
            <a:ext cx="50596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*SSL(Secure Sockets Layer) </a:t>
            </a:r>
            <a:r>
              <a:rPr lang="ko-KR" altLang="en-US" sz="1400" dirty="0">
                <a:solidFill>
                  <a:schemeClr val="accent4">
                    <a:lumMod val="50000"/>
                  </a:schemeClr>
                </a:solidFill>
              </a:rPr>
              <a:t>인증서는 인터넷 상에서 데이터 통신을 암호화하여 보안성을 제공하는 디지털 인증서</a:t>
            </a:r>
          </a:p>
        </p:txBody>
      </p:sp>
    </p:spTree>
    <p:extLst>
      <p:ext uri="{BB962C8B-B14F-4D97-AF65-F5344CB8AC3E}">
        <p14:creationId xmlns:p14="http://schemas.microsoft.com/office/powerpoint/2010/main" val="2557756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9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Requests (</a:t>
            </a:r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1223467" y="1253844"/>
            <a:ext cx="4950911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333108-0342-30D9-A192-FCE362B9CB15}"/>
              </a:ext>
            </a:extLst>
          </p:cNvPr>
          <p:cNvSpPr/>
          <p:nvPr/>
        </p:nvSpPr>
        <p:spPr>
          <a:xfrm>
            <a:off x="1234414" y="2117172"/>
            <a:ext cx="4950910" cy="36743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1800"/>
          </a:p>
          <a:p>
            <a:pPr>
              <a:lnSpc>
                <a:spcPct val="200000"/>
              </a:lnSpc>
            </a:pPr>
            <a:r>
              <a:rPr lang="ko-KR" altLang="en-US" sz="1800"/>
              <a:t>서버의 데이터를 갱신함</a:t>
            </a:r>
            <a:endParaRPr lang="en-US" altLang="ko-KR" sz="1800"/>
          </a:p>
          <a:p>
            <a:pPr>
              <a:lnSpc>
                <a:spcPct val="200000"/>
              </a:lnSpc>
            </a:pPr>
            <a:r>
              <a:rPr lang="ko-KR" altLang="en-US" sz="1800"/>
              <a:t>서버에서 데이터를 삭제함</a:t>
            </a:r>
            <a:endParaRPr lang="ko-KR" altLang="en-US" sz="1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A22871-AFC2-7B02-A2D1-38C255A129C3}"/>
              </a:ext>
            </a:extLst>
          </p:cNvPr>
          <p:cNvSpPr/>
          <p:nvPr/>
        </p:nvSpPr>
        <p:spPr>
          <a:xfrm>
            <a:off x="1501999" y="2382129"/>
            <a:ext cx="4415740" cy="6701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DE0AC-79DB-E828-B5AA-4AFAE19AEFE2}"/>
              </a:ext>
            </a:extLst>
          </p:cNvPr>
          <p:cNvSpPr txBox="1"/>
          <p:nvPr/>
        </p:nvSpPr>
        <p:spPr>
          <a:xfrm flipH="1">
            <a:off x="2550966" y="2489139"/>
            <a:ext cx="2395835" cy="7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FC449-3548-67B2-4A63-E03718D354B5}"/>
              </a:ext>
            </a:extLst>
          </p:cNvPr>
          <p:cNvSpPr txBox="1"/>
          <p:nvPr/>
        </p:nvSpPr>
        <p:spPr>
          <a:xfrm>
            <a:off x="1501999" y="3414085"/>
            <a:ext cx="4415739" cy="748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ko-KR" b="0" i="0" spc="-150" dirty="0">
              <a:solidFill>
                <a:schemeClr val="accent3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E20CAA7-E4CC-AC3C-65C1-BE1EFAC56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872" y="962257"/>
            <a:ext cx="4162714" cy="53245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1223467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b="0" i="0" dirty="0">
                <a:solidFill>
                  <a:srgbClr val="24292F"/>
                </a:solidFill>
                <a:effectLst/>
                <a:latin typeface="Noto Sans KR"/>
              </a:rPr>
              <a:t>HTTP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Noto Sans KR"/>
              </a:rPr>
              <a:t>요청을 보내는 작업을 간단하게 만든 라이브러리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7D545DB-8843-DF62-EB1C-1D17AA321A13}"/>
              </a:ext>
            </a:extLst>
          </p:cNvPr>
          <p:cNvSpPr txBox="1"/>
          <p:nvPr/>
        </p:nvSpPr>
        <p:spPr>
          <a:xfrm>
            <a:off x="1473175" y="3230848"/>
            <a:ext cx="44157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requests.get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requests.post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=data)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requests.put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=data)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requests.delete</a:t>
            </a:r>
            <a:r>
              <a:rPr lang="en-US" altLang="ko-KR" dirty="0"/>
              <a:t>(</a:t>
            </a:r>
            <a:r>
              <a:rPr lang="en-US" altLang="ko-KR" dirty="0" err="1"/>
              <a:t>url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3F5F3B-D00F-4E2F-A65C-8C5D9DC8E4C3}"/>
              </a:ext>
            </a:extLst>
          </p:cNvPr>
          <p:cNvSpPr txBox="1"/>
          <p:nvPr/>
        </p:nvSpPr>
        <p:spPr>
          <a:xfrm>
            <a:off x="1787238" y="3408436"/>
            <a:ext cx="6123708" cy="1004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accent2"/>
                </a:solidFill>
              </a:rPr>
              <a:t>서버에서 리소스를 가져옴</a:t>
            </a:r>
            <a:endParaRPr lang="en-US" altLang="ko-KR" sz="16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accent2"/>
                </a:solidFill>
              </a:rPr>
              <a:t>서버에 데이터를 생성함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BEEDA-7AFC-D458-E124-19678DDD12B2}"/>
              </a:ext>
            </a:extLst>
          </p:cNvPr>
          <p:cNvSpPr txBox="1"/>
          <p:nvPr/>
        </p:nvSpPr>
        <p:spPr>
          <a:xfrm>
            <a:off x="1787238" y="3890651"/>
            <a:ext cx="6123708" cy="1672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endParaRPr lang="en-US" altLang="ko-KR" sz="1800" dirty="0"/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chemeClr val="accent2"/>
                </a:solidFill>
              </a:rPr>
              <a:t>서버의 데이터를 갱신함</a:t>
            </a:r>
            <a:endParaRPr lang="en-US" altLang="ko-KR" sz="1800" dirty="0">
              <a:solidFill>
                <a:schemeClr val="accent2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1800" dirty="0">
                <a:solidFill>
                  <a:schemeClr val="accent2"/>
                </a:solidFill>
              </a:rPr>
              <a:t>서버에서 데이터를 삭제함</a:t>
            </a:r>
          </a:p>
        </p:txBody>
      </p:sp>
    </p:spTree>
    <p:extLst>
      <p:ext uri="{BB962C8B-B14F-4D97-AF65-F5344CB8AC3E}">
        <p14:creationId xmlns:p14="http://schemas.microsoft.com/office/powerpoint/2010/main" val="414835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46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외부 라이브러리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F5058-3437-05DF-BF8A-3FE071F639A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13B2B03-9958-7080-A8FA-B021EDFEB92B}"/>
              </a:ext>
            </a:extLst>
          </p:cNvPr>
          <p:cNvSpPr/>
          <p:nvPr/>
        </p:nvSpPr>
        <p:spPr>
          <a:xfrm>
            <a:off x="256673" y="2418796"/>
            <a:ext cx="5839327" cy="2020407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B0FA2DB-04BD-3FA3-A21A-F8E8709A8DA7}"/>
              </a:ext>
            </a:extLst>
          </p:cNvPr>
          <p:cNvSpPr/>
          <p:nvPr/>
        </p:nvSpPr>
        <p:spPr>
          <a:xfrm>
            <a:off x="282303" y="1254928"/>
            <a:ext cx="5839327" cy="877954"/>
          </a:xfrm>
          <a:prstGeom prst="roundRect">
            <a:avLst>
              <a:gd name="adj" fmla="val 48203"/>
            </a:avLst>
          </a:prstGeom>
          <a:solidFill>
            <a:schemeClr val="accent2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47853B-477E-91A6-7476-B9DE24370803}"/>
              </a:ext>
            </a:extLst>
          </p:cNvPr>
          <p:cNvSpPr txBox="1"/>
          <p:nvPr/>
        </p:nvSpPr>
        <p:spPr>
          <a:xfrm flipH="1">
            <a:off x="1127662" y="3038124"/>
            <a:ext cx="4162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rgbClr val="146772"/>
                </a:solidFill>
              </a:rPr>
              <a:t>외부 라이브러리를 쉽게 설치할 수 있도록 도와주는 도구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0242-DC28-DD32-4A7C-757FF2917D8B}"/>
              </a:ext>
            </a:extLst>
          </p:cNvPr>
          <p:cNvSpPr txBox="1"/>
          <p:nvPr/>
        </p:nvSpPr>
        <p:spPr>
          <a:xfrm flipH="1">
            <a:off x="772521" y="1180691"/>
            <a:ext cx="4873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spc="-300" dirty="0">
                <a:solidFill>
                  <a:schemeClr val="bg1"/>
                </a:solidFill>
                <a:latin typeface="+mn-ea"/>
              </a:rPr>
              <a:t>pip</a:t>
            </a:r>
            <a:endParaRPr lang="ko-KR" altLang="en-US" sz="5400" b="1" spc="-3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5C5D3E-1B97-57D1-650D-8621AC7695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23</a:t>
            </a:fld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BE3368F-2046-466F-2A87-1EB0B0908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822030"/>
              </p:ext>
            </p:extLst>
          </p:nvPr>
        </p:nvGraphicFramePr>
        <p:xfrm>
          <a:off x="6338315" y="2418796"/>
          <a:ext cx="5362837" cy="3533864"/>
        </p:xfrm>
        <a:graphic>
          <a:graphicData uri="http://schemas.openxmlformats.org/drawingml/2006/table">
            <a:tbl>
              <a:tblPr/>
              <a:tblGrid>
                <a:gridCol w="2416438">
                  <a:extLst>
                    <a:ext uri="{9D8B030D-6E8A-4147-A177-3AD203B41FA5}">
                      <a16:colId xmlns:a16="http://schemas.microsoft.com/office/drawing/2014/main" val="1928887001"/>
                    </a:ext>
                  </a:extLst>
                </a:gridCol>
                <a:gridCol w="2946399">
                  <a:extLst>
                    <a:ext uri="{9D8B030D-6E8A-4147-A177-3AD203B41FA5}">
                      <a16:colId xmlns:a16="http://schemas.microsoft.com/office/drawing/2014/main" val="3189229116"/>
                    </a:ext>
                  </a:extLst>
                </a:gridCol>
              </a:tblGrid>
              <a:tr h="6621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명령어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chemeClr val="tx1"/>
                          </a:solidFill>
                          <a:effectLst/>
                        </a:rPr>
                        <a:t>기능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194645"/>
                  </a:ext>
                </a:extLst>
              </a:tr>
              <a:tr h="555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라이브러리 설치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818"/>
                  </a:ext>
                </a:extLst>
              </a:tr>
              <a:tr h="472016"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                    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effectLst/>
                        </a:rPr>
                        <a:t>==</a:t>
                      </a:r>
                      <a:r>
                        <a:rPr lang="ko-KR" altLang="en-US" sz="2000" b="1" dirty="0">
                          <a:solidFill>
                            <a:schemeClr val="tx1"/>
                          </a:solidFill>
                          <a:effectLst/>
                        </a:rPr>
                        <a:t>버전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특정 버전 라이브러리 설치</a:t>
                      </a:r>
                      <a:endParaRPr lang="en-US" altLang="ko-K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45222"/>
                  </a:ext>
                </a:extLst>
              </a:tr>
              <a:tr h="6239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uninstall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라이브러리 삭제</a:t>
                      </a:r>
                      <a:endParaRPr lang="en-US" altLang="ko-K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9425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install --upgrade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라이브러리 업데이트</a:t>
                      </a:r>
                      <a:endParaRPr lang="en-US" altLang="ko-K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5821"/>
                  </a:ext>
                </a:extLst>
              </a:tr>
              <a:tr h="610691">
                <a:tc>
                  <a:txBody>
                    <a:bodyPr/>
                    <a:lstStyle/>
                    <a:p>
                      <a:pPr algn="l"/>
                      <a:r>
                        <a:rPr lang="en-US" altLang="ko-KR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pip list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800" dirty="0">
                          <a:solidFill>
                            <a:schemeClr val="tx1"/>
                          </a:solidFill>
                          <a:effectLst/>
                        </a:rPr>
                        <a:t>설치 목록 출력</a:t>
                      </a:r>
                      <a:endParaRPr lang="en-US" altLang="ko-KR" sz="18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083732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988EB19-42BF-1C07-5F5A-EC8A50E5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48" y="4641087"/>
            <a:ext cx="5571383" cy="186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71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1026685" y="1772324"/>
            <a:ext cx="4634282" cy="2252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277154" y="1862945"/>
            <a:ext cx="4133338" cy="565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196383" y="2624612"/>
            <a:ext cx="4294880" cy="96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서버로부터 </a:t>
            </a:r>
            <a:r>
              <a:rPr lang="ko-KR" altLang="en-US" sz="2000" b="1" dirty="0"/>
              <a:t>정보를 요청</a:t>
            </a:r>
            <a:r>
              <a:rPr lang="ko-KR" altLang="en-US" sz="2000" dirty="0"/>
              <a:t>할 때 사용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en-US" altLang="ko-KR" sz="2000" spc="-150" dirty="0">
                <a:solidFill>
                  <a:schemeClr val="accent2"/>
                </a:solidFill>
              </a:rPr>
              <a:t>URL</a:t>
            </a:r>
            <a:r>
              <a:rPr lang="ko-KR" altLang="en-US" sz="2000" spc="-150" dirty="0">
                <a:solidFill>
                  <a:schemeClr val="accent2"/>
                </a:solidFill>
              </a:rPr>
              <a:t>의 쿼리 문자열을 통해 데이터 전송</a:t>
            </a:r>
            <a:endParaRPr lang="en-US" altLang="ko-KR" sz="2000" b="1" spc="-150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2189370" y="1843832"/>
            <a:ext cx="224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GET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C3CF9-A76E-90CB-748C-A99F987935AE}"/>
              </a:ext>
            </a:extLst>
          </p:cNvPr>
          <p:cNvSpPr txBox="1"/>
          <p:nvPr/>
        </p:nvSpPr>
        <p:spPr>
          <a:xfrm>
            <a:off x="1163052" y="285943"/>
            <a:ext cx="34788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외부 라이브러리 </a:t>
            </a:r>
            <a:r>
              <a:rPr lang="en-US" altLang="ko-KR" sz="2800" b="1" dirty="0">
                <a:solidFill>
                  <a:schemeClr val="accent1"/>
                </a:solidFill>
              </a:rPr>
              <a:t>–</a:t>
            </a:r>
            <a:r>
              <a:rPr lang="ko-KR" altLang="en-US" sz="2800" b="1" dirty="0">
                <a:solidFill>
                  <a:schemeClr val="accent1"/>
                </a:solidFill>
              </a:rPr>
              <a:t> </a:t>
            </a:r>
            <a:r>
              <a:rPr lang="en-US" altLang="ko-KR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Flask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20418-4974-231F-053C-A6583DE8C969}"/>
              </a:ext>
            </a:extLst>
          </p:cNvPr>
          <p:cNvSpPr/>
          <p:nvPr/>
        </p:nvSpPr>
        <p:spPr>
          <a:xfrm>
            <a:off x="700077" y="905040"/>
            <a:ext cx="5382375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56F8D-29D6-B474-68C9-90F96EE148F6}"/>
              </a:ext>
            </a:extLst>
          </p:cNvPr>
          <p:cNvSpPr txBox="1"/>
          <p:nvPr/>
        </p:nvSpPr>
        <p:spPr>
          <a:xfrm>
            <a:off x="897772" y="1067978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rgbClr val="24292F"/>
                </a:solidFill>
                <a:effectLst/>
                <a:latin typeface="Noto Sans KR"/>
              </a:rPr>
              <a:t>경량화 되어있는 유연한 마이크로 웹 프레임워크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3D098D05-5FE4-387D-DFC3-410B91CF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19" y="648312"/>
            <a:ext cx="5372850" cy="1867161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8704AF-8330-7EF3-89DD-E6E678706E34}"/>
              </a:ext>
            </a:extLst>
          </p:cNvPr>
          <p:cNvSpPr/>
          <p:nvPr/>
        </p:nvSpPr>
        <p:spPr>
          <a:xfrm>
            <a:off x="1026685" y="4170173"/>
            <a:ext cx="4634282" cy="2252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E7E341-0AA9-8AA2-8803-B391AD226E59}"/>
              </a:ext>
            </a:extLst>
          </p:cNvPr>
          <p:cNvSpPr txBox="1"/>
          <p:nvPr/>
        </p:nvSpPr>
        <p:spPr>
          <a:xfrm>
            <a:off x="1163052" y="4877084"/>
            <a:ext cx="4328211" cy="142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/>
              <a:t>정보 생성</a:t>
            </a:r>
            <a:r>
              <a:rPr lang="en-US" altLang="ko-KR" sz="2000" dirty="0"/>
              <a:t>/</a:t>
            </a:r>
            <a:r>
              <a:rPr lang="ko-KR" altLang="en-US" sz="2000" dirty="0"/>
              <a:t>업데이트를 위해 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b="1" dirty="0"/>
              <a:t>서버에 데이터를 보낼 때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algn="ctr">
              <a:lnSpc>
                <a:spcPct val="150000"/>
              </a:lnSpc>
            </a:pPr>
            <a:r>
              <a:rPr lang="ko-KR" altLang="en-US" sz="2000" dirty="0"/>
              <a:t> </a:t>
            </a:r>
            <a:r>
              <a:rPr lang="ko-KR" altLang="en-US" sz="2000" dirty="0">
                <a:solidFill>
                  <a:schemeClr val="accent2"/>
                </a:solidFill>
              </a:rPr>
              <a:t>데이터는 </a:t>
            </a:r>
            <a:r>
              <a:rPr lang="en-US" altLang="ko-KR" sz="2000" dirty="0">
                <a:solidFill>
                  <a:schemeClr val="accent2"/>
                </a:solidFill>
              </a:rPr>
              <a:t>HTTP </a:t>
            </a:r>
            <a:r>
              <a:rPr lang="ko-KR" altLang="en-US" sz="2000" dirty="0">
                <a:solidFill>
                  <a:schemeClr val="accent2"/>
                </a:solidFill>
              </a:rPr>
              <a:t>메시지 본문에 포함</a:t>
            </a:r>
            <a:endParaRPr lang="en-US" altLang="ko-KR" sz="2000" b="1" dirty="0">
              <a:solidFill>
                <a:schemeClr val="accent2"/>
              </a:solidFill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2C358A8-A24F-688F-500A-00D59A606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336" y="2466683"/>
            <a:ext cx="5293229" cy="393845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F7972AA-FAAB-B3A0-D022-AD1666F54572}"/>
              </a:ext>
            </a:extLst>
          </p:cNvPr>
          <p:cNvSpPr/>
          <p:nvPr/>
        </p:nvSpPr>
        <p:spPr>
          <a:xfrm>
            <a:off x="1277154" y="4256635"/>
            <a:ext cx="4133338" cy="5656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A260C9-F19B-0A81-4032-1E28A0D2CEE2}"/>
              </a:ext>
            </a:extLst>
          </p:cNvPr>
          <p:cNvSpPr txBox="1"/>
          <p:nvPr/>
        </p:nvSpPr>
        <p:spPr>
          <a:xfrm flipH="1">
            <a:off x="2189370" y="4247077"/>
            <a:ext cx="224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POST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3443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84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pandas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792003" y="1253844"/>
            <a:ext cx="5382375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DE0AC-79DB-E828-B5AA-4AFAE19AEFE2}"/>
              </a:ext>
            </a:extLst>
          </p:cNvPr>
          <p:cNvSpPr txBox="1"/>
          <p:nvPr/>
        </p:nvSpPr>
        <p:spPr>
          <a:xfrm flipH="1">
            <a:off x="2550966" y="2489139"/>
            <a:ext cx="2395835" cy="7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989698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i="0" dirty="0">
                <a:solidFill>
                  <a:srgbClr val="24292F"/>
                </a:solidFill>
                <a:effectLst/>
                <a:latin typeface="Noto Sans KR"/>
              </a:rPr>
              <a:t>데이터 조작 및 분석을 위한 도구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4D5CCFE-91C3-85EB-7D5F-A5D448056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9" y="1238178"/>
            <a:ext cx="5382376" cy="338184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941A6-B2D6-211F-1C9B-CEFB1018437E}"/>
              </a:ext>
            </a:extLst>
          </p:cNvPr>
          <p:cNvSpPr/>
          <p:nvPr/>
        </p:nvSpPr>
        <p:spPr>
          <a:xfrm>
            <a:off x="819948" y="2040822"/>
            <a:ext cx="5343126" cy="3619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5C2A44-67DB-5D05-194C-D319EF22C5D5}"/>
              </a:ext>
            </a:extLst>
          </p:cNvPr>
          <p:cNvSpPr/>
          <p:nvPr/>
        </p:nvSpPr>
        <p:spPr>
          <a:xfrm>
            <a:off x="1004758" y="2161412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346FA-0A44-634F-EE1B-14F0C6656A1E}"/>
              </a:ext>
            </a:extLst>
          </p:cNvPr>
          <p:cNvSpPr txBox="1"/>
          <p:nvPr/>
        </p:nvSpPr>
        <p:spPr>
          <a:xfrm>
            <a:off x="1028867" y="230098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 구조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375C20-9DBC-3B1A-8752-3149A76F1AE0}"/>
              </a:ext>
            </a:extLst>
          </p:cNvPr>
          <p:cNvSpPr txBox="1"/>
          <p:nvPr/>
        </p:nvSpPr>
        <p:spPr>
          <a:xfrm>
            <a:off x="2448561" y="2208652"/>
            <a:ext cx="36661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solidFill>
                  <a:schemeClr val="accent2"/>
                </a:solidFill>
              </a:rPr>
              <a:t>Series           </a:t>
            </a:r>
            <a:r>
              <a:rPr lang="en-US" altLang="ko-KR" sz="1400" dirty="0">
                <a:solidFill>
                  <a:schemeClr val="accent2"/>
                </a:solidFill>
              </a:rPr>
              <a:t>1</a:t>
            </a:r>
            <a:r>
              <a:rPr lang="ko-KR" altLang="en-US" sz="1400" dirty="0">
                <a:solidFill>
                  <a:schemeClr val="accent2"/>
                </a:solidFill>
              </a:rPr>
              <a:t>차원 배열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solidFill>
                  <a:schemeClr val="accent2"/>
                </a:solidFill>
              </a:rPr>
              <a:t>DataFrame</a:t>
            </a:r>
            <a:r>
              <a:rPr lang="en-US" altLang="ko-KR" sz="1600" dirty="0">
                <a:solidFill>
                  <a:schemeClr val="accent2"/>
                </a:solidFill>
              </a:rPr>
              <a:t>  </a:t>
            </a:r>
            <a:r>
              <a:rPr lang="ko-KR" altLang="en-US" sz="1400" dirty="0">
                <a:solidFill>
                  <a:schemeClr val="accent2"/>
                </a:solidFill>
              </a:rPr>
              <a:t>테이블 형태의 </a:t>
            </a:r>
            <a:r>
              <a:rPr lang="en-US" altLang="ko-KR" sz="1400" dirty="0">
                <a:solidFill>
                  <a:schemeClr val="accent2"/>
                </a:solidFill>
              </a:rPr>
              <a:t>2</a:t>
            </a:r>
            <a:r>
              <a:rPr lang="ko-KR" altLang="en-US" sz="1400" dirty="0">
                <a:solidFill>
                  <a:schemeClr val="accent2"/>
                </a:solidFill>
              </a:rPr>
              <a:t>차원 구조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5B8E5-112F-2489-52BD-974847D4459E}"/>
              </a:ext>
            </a:extLst>
          </p:cNvPr>
          <p:cNvSpPr/>
          <p:nvPr/>
        </p:nvSpPr>
        <p:spPr>
          <a:xfrm>
            <a:off x="1013079" y="3033751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D771AF-A878-79A4-3446-E730AA991321}"/>
              </a:ext>
            </a:extLst>
          </p:cNvPr>
          <p:cNvSpPr/>
          <p:nvPr/>
        </p:nvSpPr>
        <p:spPr>
          <a:xfrm>
            <a:off x="1013079" y="3939545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901A27-64B4-D630-2541-B7DCD3B5B093}"/>
              </a:ext>
            </a:extLst>
          </p:cNvPr>
          <p:cNvSpPr/>
          <p:nvPr/>
        </p:nvSpPr>
        <p:spPr>
          <a:xfrm>
            <a:off x="1013079" y="4813886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97C0B-9AF1-F641-A19A-A37575408C46}"/>
              </a:ext>
            </a:extLst>
          </p:cNvPr>
          <p:cNvSpPr txBox="1"/>
          <p:nvPr/>
        </p:nvSpPr>
        <p:spPr>
          <a:xfrm>
            <a:off x="1031272" y="3171913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  조작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0A0FB-52AC-D053-29CD-6F8B2B0E8790}"/>
              </a:ext>
            </a:extLst>
          </p:cNvPr>
          <p:cNvSpPr txBox="1"/>
          <p:nvPr/>
        </p:nvSpPr>
        <p:spPr>
          <a:xfrm>
            <a:off x="1040891" y="4074350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 err="1"/>
              <a:t>결측치</a:t>
            </a:r>
            <a:r>
              <a:rPr lang="ko-KR" altLang="en-US" sz="2000" b="1" spc="-300" dirty="0"/>
              <a:t>  처리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85744B-7C0C-3786-A12E-C0D3515D106C}"/>
              </a:ext>
            </a:extLst>
          </p:cNvPr>
          <p:cNvSpPr txBox="1"/>
          <p:nvPr/>
        </p:nvSpPr>
        <p:spPr>
          <a:xfrm>
            <a:off x="1028868" y="4950046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 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88F5B9-976E-B542-25EE-D91AE310A139}"/>
              </a:ext>
            </a:extLst>
          </p:cNvPr>
          <p:cNvSpPr txBox="1"/>
          <p:nvPr/>
        </p:nvSpPr>
        <p:spPr>
          <a:xfrm>
            <a:off x="2437339" y="3113578"/>
            <a:ext cx="366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데이터 정렬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필터링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그룹화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병합 등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다양한 조작 기능 제공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52572-BE71-750F-F24D-CB64CC8EB19C}"/>
              </a:ext>
            </a:extLst>
          </p:cNvPr>
          <p:cNvSpPr txBox="1"/>
          <p:nvPr/>
        </p:nvSpPr>
        <p:spPr>
          <a:xfrm>
            <a:off x="2437339" y="4125444"/>
            <a:ext cx="3666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chemeClr val="accent2"/>
                </a:solidFill>
              </a:rPr>
              <a:t>결측치를</a:t>
            </a:r>
            <a:r>
              <a:rPr lang="ko-KR" altLang="en-US" sz="1400" dirty="0">
                <a:solidFill>
                  <a:schemeClr val="accent2"/>
                </a:solidFill>
              </a:rPr>
              <a:t> 찾고</a:t>
            </a:r>
            <a:r>
              <a:rPr lang="en-US" altLang="ko-KR" sz="1400" dirty="0">
                <a:solidFill>
                  <a:schemeClr val="accent2"/>
                </a:solidFill>
              </a:rPr>
              <a:t>,</a:t>
            </a:r>
            <a:r>
              <a:rPr lang="ko-KR" altLang="en-US" sz="1400" dirty="0">
                <a:solidFill>
                  <a:schemeClr val="accent2"/>
                </a:solidFill>
              </a:rPr>
              <a:t> 채우거나 제거하는 기능 제공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6EFBB7-F92B-F6F3-6F01-6A35C194469A}"/>
              </a:ext>
            </a:extLst>
          </p:cNvPr>
          <p:cNvSpPr txBox="1"/>
          <p:nvPr/>
        </p:nvSpPr>
        <p:spPr>
          <a:xfrm>
            <a:off x="2450901" y="4888115"/>
            <a:ext cx="366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기술 통계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데이터 그룹화 및 집계 기능 등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데이터 분석을 위한 다양한 도구 제공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928194F-709A-809A-287A-DECC269D0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9537" y="4620337"/>
            <a:ext cx="282932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4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93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- NumPy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792003" y="1253844"/>
            <a:ext cx="5382375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920680" y="1415934"/>
            <a:ext cx="51250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24292F"/>
                </a:solidFill>
                <a:latin typeface="Noto Sans KR"/>
              </a:rPr>
              <a:t>대규모  다차원  배열과  행렬  연산을  위한  고급  수학  함수  제공</a:t>
            </a:r>
            <a:endParaRPr lang="ko-KR" altLang="en-US" sz="1600" b="1" i="0" spc="-150" dirty="0">
              <a:solidFill>
                <a:srgbClr val="24292F"/>
              </a:solidFill>
              <a:effectLst/>
              <a:latin typeface="Noto Sans KR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6237D93-6459-776C-556C-9FCD3DBF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509" y="1337265"/>
            <a:ext cx="4522782" cy="4282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332EDC0-66A9-5E25-A321-8B3AB474F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537" y="4464389"/>
            <a:ext cx="2736847" cy="1681206"/>
          </a:xfrm>
          <a:prstGeom prst="rect">
            <a:avLst/>
          </a:prstGeom>
        </p:spPr>
      </p:pic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A8804EA1-6B02-3632-278E-EB8699BB8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50250"/>
              </p:ext>
            </p:extLst>
          </p:nvPr>
        </p:nvGraphicFramePr>
        <p:xfrm>
          <a:off x="792003" y="2067954"/>
          <a:ext cx="5336178" cy="3776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33">
                  <a:extLst>
                    <a:ext uri="{9D8B030D-6E8A-4147-A177-3AD203B41FA5}">
                      <a16:colId xmlns:a16="http://schemas.microsoft.com/office/drawing/2014/main" val="24958888"/>
                    </a:ext>
                  </a:extLst>
                </a:gridCol>
                <a:gridCol w="3477345">
                  <a:extLst>
                    <a:ext uri="{9D8B030D-6E8A-4147-A177-3AD203B41FA5}">
                      <a16:colId xmlns:a16="http://schemas.microsoft.com/office/drawing/2014/main" val="549158517"/>
                    </a:ext>
                  </a:extLst>
                </a:gridCol>
              </a:tblGrid>
              <a:tr h="472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505223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reshape()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배열의 형태를 변경 </a:t>
                      </a:r>
                      <a:endParaRPr lang="en-US" altLang="ko-KR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accent3"/>
                          </a:solidFill>
                        </a:rPr>
                        <a:t>reshape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((2,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3))</a:t>
                      </a:r>
                      <a:r>
                        <a:rPr lang="ko-KR" altLang="en-US" sz="1400" dirty="0">
                          <a:solidFill>
                            <a:schemeClr val="accent3"/>
                          </a:solidFill>
                          <a:effectLst/>
                        </a:rPr>
                        <a:t>인 경우 </a:t>
                      </a:r>
                      <a:endParaRPr lang="en-US" altLang="ko-KR" sz="1400" dirty="0">
                        <a:solidFill>
                          <a:schemeClr val="accent3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chemeClr val="accent3"/>
                          </a:solidFill>
                          <a:effectLst/>
                        </a:rPr>
                        <a:t>배열의 개수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:2, </a:t>
                      </a:r>
                      <a:r>
                        <a:rPr lang="ko-KR" altLang="en-US" sz="1400" dirty="0">
                          <a:solidFill>
                            <a:schemeClr val="accent3"/>
                          </a:solidFill>
                          <a:effectLst/>
                        </a:rPr>
                        <a:t>원소 개수</a:t>
                      </a:r>
                      <a:r>
                        <a:rPr lang="en-US" altLang="ko-KR" sz="1400" dirty="0">
                          <a:solidFill>
                            <a:schemeClr val="accent3"/>
                          </a:solidFill>
                          <a:effectLst/>
                        </a:rPr>
                        <a:t>:3</a:t>
                      </a:r>
                      <a:endParaRPr lang="en-US" altLang="ko-KR" sz="1400" b="1" spc="-150" dirty="0">
                        <a:solidFill>
                          <a:schemeClr val="accent3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185244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zeros()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원소가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배열 생성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891406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ones()</a:t>
                      </a:r>
                      <a:endParaRPr lang="ko-KR" altLang="en-US" sz="1800" b="1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모든 원소가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 배열 생성</a:t>
                      </a:r>
                      <a:endParaRPr lang="ko-KR" altLang="en-US" sz="1400" spc="-15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543461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arange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범위 내의 일정 간격을 가진 배열 생성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70216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linspace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균등 간격으로 원하는 개수의 배열 생성</a:t>
                      </a:r>
                      <a:endParaRPr lang="ko-KR" altLang="en-US" sz="14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437804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random.random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부터 </a:t>
                      </a:r>
                      <a:r>
                        <a:rPr lang="en-US" altLang="ko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사이의 난수를 가지는 배열 생성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047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35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375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Noto Sans KR"/>
              </a:rPr>
              <a:t>외부 라이브러리</a:t>
            </a:r>
            <a:r>
              <a:rPr lang="en-US" altLang="ko-KR" sz="2800" b="1" dirty="0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 – </a:t>
            </a:r>
            <a:r>
              <a:rPr lang="en-US" altLang="ko-KR" sz="2800" b="1" dirty="0" err="1">
                <a:solidFill>
                  <a:schemeClr val="accent1"/>
                </a:solidFill>
                <a:highlight>
                  <a:srgbClr val="FFFFFF"/>
                </a:highlight>
                <a:latin typeface="Noto Sans KR"/>
              </a:rPr>
              <a:t>PyMySql</a:t>
            </a:r>
            <a:endParaRPr lang="en-US" altLang="ko-KR" sz="2800" b="1" i="0" dirty="0">
              <a:solidFill>
                <a:schemeClr val="accent1"/>
              </a:solidFill>
              <a:effectLst/>
              <a:highlight>
                <a:srgbClr val="FFFFFF"/>
              </a:highlight>
              <a:latin typeface="Noto Sans KR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946562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657215" y="310612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7489293" y="1167117"/>
            <a:ext cx="2242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CABD182-30C1-8DFD-39B2-52CC920135FF}"/>
              </a:ext>
            </a:extLst>
          </p:cNvPr>
          <p:cNvSpPr/>
          <p:nvPr/>
        </p:nvSpPr>
        <p:spPr>
          <a:xfrm>
            <a:off x="792003" y="1253844"/>
            <a:ext cx="5382375" cy="66443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6DE0AC-79DB-E828-B5AA-4AFAE19AEFE2}"/>
              </a:ext>
            </a:extLst>
          </p:cNvPr>
          <p:cNvSpPr txBox="1"/>
          <p:nvPr/>
        </p:nvSpPr>
        <p:spPr>
          <a:xfrm flipH="1">
            <a:off x="2550966" y="2489139"/>
            <a:ext cx="2395835" cy="74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함수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8BDFD2-D41A-2271-6332-9AEEC12723A4}"/>
              </a:ext>
            </a:extLst>
          </p:cNvPr>
          <p:cNvSpPr txBox="1"/>
          <p:nvPr/>
        </p:nvSpPr>
        <p:spPr>
          <a:xfrm>
            <a:off x="989698" y="1416782"/>
            <a:ext cx="50036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1" i="0" dirty="0">
                <a:solidFill>
                  <a:srgbClr val="24292F"/>
                </a:solidFill>
                <a:effectLst/>
                <a:latin typeface="Noto Sans KR"/>
              </a:rPr>
              <a:t>MySQL </a:t>
            </a:r>
            <a:r>
              <a:rPr lang="ko-KR" altLang="en-US" sz="1600" b="1" i="0" dirty="0">
                <a:solidFill>
                  <a:srgbClr val="24292F"/>
                </a:solidFill>
                <a:effectLst/>
                <a:latin typeface="Noto Sans KR"/>
              </a:rPr>
              <a:t>클라이언트 라이브러리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8C941A6-B2D6-211F-1C9B-CEFB1018437E}"/>
              </a:ext>
            </a:extLst>
          </p:cNvPr>
          <p:cNvSpPr/>
          <p:nvPr/>
        </p:nvSpPr>
        <p:spPr>
          <a:xfrm>
            <a:off x="819948" y="2040822"/>
            <a:ext cx="5343126" cy="3619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45C2A44-67DB-5D05-194C-D319EF22C5D5}"/>
              </a:ext>
            </a:extLst>
          </p:cNvPr>
          <p:cNvSpPr/>
          <p:nvPr/>
        </p:nvSpPr>
        <p:spPr>
          <a:xfrm>
            <a:off x="1004758" y="2161412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346FA-0A44-634F-EE1B-14F0C6656A1E}"/>
              </a:ext>
            </a:extLst>
          </p:cNvPr>
          <p:cNvSpPr txBox="1"/>
          <p:nvPr/>
        </p:nvSpPr>
        <p:spPr>
          <a:xfrm>
            <a:off x="989698" y="2292894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데이터 베이스  연결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55B8E5-112F-2489-52BD-974847D4459E}"/>
              </a:ext>
            </a:extLst>
          </p:cNvPr>
          <p:cNvSpPr/>
          <p:nvPr/>
        </p:nvSpPr>
        <p:spPr>
          <a:xfrm>
            <a:off x="1013079" y="3033751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D771AF-A878-79A4-3446-E730AA991321}"/>
              </a:ext>
            </a:extLst>
          </p:cNvPr>
          <p:cNvSpPr/>
          <p:nvPr/>
        </p:nvSpPr>
        <p:spPr>
          <a:xfrm>
            <a:off x="1013079" y="3939545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3901A27-64B4-D630-2541-B7DCD3B5B093}"/>
              </a:ext>
            </a:extLst>
          </p:cNvPr>
          <p:cNvSpPr/>
          <p:nvPr/>
        </p:nvSpPr>
        <p:spPr>
          <a:xfrm>
            <a:off x="1013079" y="4813886"/>
            <a:ext cx="4956864" cy="671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F97C0B-9AF1-F641-A19A-A37575408C46}"/>
              </a:ext>
            </a:extLst>
          </p:cNvPr>
          <p:cNvSpPr txBox="1"/>
          <p:nvPr/>
        </p:nvSpPr>
        <p:spPr>
          <a:xfrm>
            <a:off x="1039057" y="3163373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쿼리  실행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270A0FB-52AC-D053-29CD-6F8B2B0E8790}"/>
              </a:ext>
            </a:extLst>
          </p:cNvPr>
          <p:cNvSpPr txBox="1"/>
          <p:nvPr/>
        </p:nvSpPr>
        <p:spPr>
          <a:xfrm>
            <a:off x="1039057" y="4074338"/>
            <a:ext cx="150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트랜잭션  관리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985744B-7C0C-3786-A12E-C0D3515D106C}"/>
              </a:ext>
            </a:extLst>
          </p:cNvPr>
          <p:cNvSpPr txBox="1"/>
          <p:nvPr/>
        </p:nvSpPr>
        <p:spPr>
          <a:xfrm>
            <a:off x="1039056" y="4950046"/>
            <a:ext cx="1075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300" dirty="0"/>
              <a:t>커서  사용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88F5B9-976E-B542-25EE-D91AE310A139}"/>
              </a:ext>
            </a:extLst>
          </p:cNvPr>
          <p:cNvSpPr txBox="1"/>
          <p:nvPr/>
        </p:nvSpPr>
        <p:spPr>
          <a:xfrm>
            <a:off x="2294659" y="3217173"/>
            <a:ext cx="39515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schemeClr val="accent2"/>
                </a:solidFill>
              </a:rPr>
              <a:t>쿼리  실행으로  데이터  조회</a:t>
            </a:r>
            <a:r>
              <a:rPr lang="en-US" altLang="ko-KR" sz="1400" spc="-150" dirty="0">
                <a:solidFill>
                  <a:schemeClr val="accent2"/>
                </a:solidFill>
              </a:rPr>
              <a:t>,  </a:t>
            </a:r>
            <a:r>
              <a:rPr lang="ko-KR" altLang="en-US" sz="1400" spc="-150" dirty="0">
                <a:solidFill>
                  <a:schemeClr val="accent2"/>
                </a:solidFill>
              </a:rPr>
              <a:t>삽입</a:t>
            </a:r>
            <a:r>
              <a:rPr lang="en-US" altLang="ko-KR" sz="1400" spc="-150" dirty="0">
                <a:solidFill>
                  <a:schemeClr val="accent2"/>
                </a:solidFill>
              </a:rPr>
              <a:t>,  </a:t>
            </a:r>
            <a:r>
              <a:rPr lang="ko-KR" altLang="en-US" sz="1400" spc="-150" dirty="0">
                <a:solidFill>
                  <a:schemeClr val="accent2"/>
                </a:solidFill>
              </a:rPr>
              <a:t>수정</a:t>
            </a:r>
            <a:r>
              <a:rPr lang="en-US" altLang="ko-KR" sz="1400" spc="-150" dirty="0">
                <a:solidFill>
                  <a:schemeClr val="accent2"/>
                </a:solidFill>
              </a:rPr>
              <a:t>,</a:t>
            </a:r>
            <a:r>
              <a:rPr lang="ko-KR" altLang="en-US" sz="1400" spc="-150" dirty="0">
                <a:solidFill>
                  <a:schemeClr val="accent2"/>
                </a:solidFill>
              </a:rPr>
              <a:t>  삭제  가능</a:t>
            </a:r>
            <a:endParaRPr lang="en-US" altLang="ko-KR" sz="1400" spc="-150" dirty="0">
              <a:solidFill>
                <a:schemeClr val="accent2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52572-BE71-750F-F24D-CB64CC8EB19C}"/>
              </a:ext>
            </a:extLst>
          </p:cNvPr>
          <p:cNvSpPr txBox="1"/>
          <p:nvPr/>
        </p:nvSpPr>
        <p:spPr>
          <a:xfrm>
            <a:off x="2522895" y="4126113"/>
            <a:ext cx="3666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데이터 일관성을 위해 </a:t>
            </a:r>
            <a:r>
              <a:rPr lang="ko-KR" altLang="en-US" sz="1400" dirty="0" err="1">
                <a:solidFill>
                  <a:schemeClr val="accent2"/>
                </a:solidFill>
              </a:rPr>
              <a:t>커밋</a:t>
            </a:r>
            <a:r>
              <a:rPr lang="en-US" altLang="ko-KR" sz="1400" dirty="0">
                <a:solidFill>
                  <a:schemeClr val="accent2"/>
                </a:solidFill>
              </a:rPr>
              <a:t>, </a:t>
            </a:r>
            <a:r>
              <a:rPr lang="ko-KR" altLang="en-US" sz="1400" dirty="0">
                <a:solidFill>
                  <a:schemeClr val="accent2"/>
                </a:solidFill>
              </a:rPr>
              <a:t>롤백 가능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6EFBB7-F92B-F6F3-6F01-6A35C194469A}"/>
              </a:ext>
            </a:extLst>
          </p:cNvPr>
          <p:cNvSpPr txBox="1"/>
          <p:nvPr/>
        </p:nvSpPr>
        <p:spPr>
          <a:xfrm>
            <a:off x="2580017" y="4894025"/>
            <a:ext cx="3666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</a:rPr>
              <a:t>쿼리 결과를 탐색하고 조작하기 위한 </a:t>
            </a:r>
            <a:endParaRPr lang="en-US" altLang="ko-KR" sz="1400" dirty="0">
              <a:solidFill>
                <a:schemeClr val="accent2"/>
              </a:solidFill>
            </a:endParaRPr>
          </a:p>
          <a:p>
            <a:r>
              <a:rPr lang="ko-KR" altLang="en-US" sz="1400" dirty="0">
                <a:solidFill>
                  <a:schemeClr val="accent2"/>
                </a:solidFill>
              </a:rPr>
              <a:t>다양한 커서 타입 지원</a:t>
            </a:r>
            <a:endParaRPr lang="en-US" altLang="ko-KR" sz="1400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8C153-1D40-4F39-CE85-1A1C49AB22EC}"/>
              </a:ext>
            </a:extLst>
          </p:cNvPr>
          <p:cNvSpPr txBox="1"/>
          <p:nvPr/>
        </p:nvSpPr>
        <p:spPr>
          <a:xfrm>
            <a:off x="2956903" y="2324521"/>
            <a:ext cx="36661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MySQL </a:t>
            </a:r>
            <a:r>
              <a:rPr lang="ko-KR" altLang="en-US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서버에 연결</a:t>
            </a:r>
            <a:r>
              <a:rPr lang="en-US" altLang="ko-KR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,</a:t>
            </a:r>
            <a:r>
              <a:rPr lang="ko-KR" altLang="en-US" sz="1400" b="0" i="0" dirty="0">
                <a:solidFill>
                  <a:schemeClr val="accent3"/>
                </a:solidFill>
                <a:effectLst/>
                <a:highlight>
                  <a:srgbClr val="FFFFFF"/>
                </a:highlight>
                <a:latin typeface="Noto Sans KR"/>
              </a:rPr>
              <a:t> 세션 시작</a:t>
            </a:r>
            <a:endParaRPr lang="en-US" altLang="ko-KR" sz="1400" dirty="0">
              <a:solidFill>
                <a:schemeClr val="accent3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13D6DBA-6AAE-9BEB-EA72-D09D2DFA8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589" y="1285742"/>
            <a:ext cx="3896269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43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C13BD8-DA23-AEB8-2492-8F10D3BB36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AC6A9-6570-7EE4-8F40-1A719D43DCC3}"/>
              </a:ext>
            </a:extLst>
          </p:cNvPr>
          <p:cNvSpPr txBox="1"/>
          <p:nvPr/>
        </p:nvSpPr>
        <p:spPr>
          <a:xfrm>
            <a:off x="3455693" y="1851645"/>
            <a:ext cx="5280613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9900" b="1" dirty="0">
                <a:solidFill>
                  <a:schemeClr val="bg1"/>
                </a:solidFill>
                <a:latin typeface="+mj-ea"/>
                <a:ea typeface="+mj-ea"/>
              </a:rPr>
              <a:t>Q&amp;A</a:t>
            </a:r>
            <a:endParaRPr lang="ko-KR" altLang="en-US" sz="199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C117D6E-E0C9-19AF-F3D1-1E141532865F}"/>
              </a:ext>
            </a:extLst>
          </p:cNvPr>
          <p:cNvCxnSpPr>
            <a:cxnSpLocks/>
          </p:cNvCxnSpPr>
          <p:nvPr/>
        </p:nvCxnSpPr>
        <p:spPr>
          <a:xfrm>
            <a:off x="0" y="4784437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F811791-5551-1680-6045-386D8B471E40}"/>
              </a:ext>
            </a:extLst>
          </p:cNvPr>
          <p:cNvCxnSpPr>
            <a:cxnSpLocks/>
          </p:cNvCxnSpPr>
          <p:nvPr/>
        </p:nvCxnSpPr>
        <p:spPr>
          <a:xfrm>
            <a:off x="-203200" y="5006355"/>
            <a:ext cx="125984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E13DDDC4-7ABD-0B63-DCF5-0048F0591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8692" y="197589"/>
            <a:ext cx="1509326" cy="165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19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라이브러리란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?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739430" y="2672718"/>
            <a:ext cx="4713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라이브러리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077109" y="4096357"/>
            <a:ext cx="8037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프로그래밍 작업을 쉽게 수행할 수 있도록 </a:t>
            </a:r>
            <a:endParaRPr lang="en-US" altLang="ko-KR" sz="2400" dirty="0"/>
          </a:p>
          <a:p>
            <a:pPr algn="ctr"/>
            <a:r>
              <a:rPr lang="ko-KR" altLang="en-US" sz="2400" dirty="0"/>
              <a:t>자주 사용되는 함수</a:t>
            </a:r>
            <a:r>
              <a:rPr lang="en-US" altLang="ko-KR" sz="2400" dirty="0"/>
              <a:t>,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, </a:t>
            </a:r>
            <a:r>
              <a:rPr lang="ko-KR" altLang="en-US" sz="2400" dirty="0"/>
              <a:t>객체 등을 모아 놓은 코드 집합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E6B3AB-676A-7709-0A73-374FD6AD9D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AAE5F6-97C6-5768-5372-CE3519C249BD}"/>
              </a:ext>
            </a:extLst>
          </p:cNvPr>
          <p:cNvSpPr/>
          <p:nvPr/>
        </p:nvSpPr>
        <p:spPr>
          <a:xfrm>
            <a:off x="972422" y="1427564"/>
            <a:ext cx="10245212" cy="4002871"/>
          </a:xfrm>
          <a:prstGeom prst="roundRect">
            <a:avLst>
              <a:gd name="adj" fmla="val 48203"/>
            </a:avLst>
          </a:prstGeom>
          <a:solidFill>
            <a:schemeClr val="bg1"/>
          </a:solidFill>
          <a:ln>
            <a:noFill/>
          </a:ln>
          <a:effectLst>
            <a:outerShdw blurRad="76200" dist="12700" dir="2700000" algn="tl" rotWithShape="0">
              <a:schemeClr val="bg1">
                <a:lumMod val="85000"/>
                <a:alpha val="6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448F03C4-475D-A535-2EE4-5C3163DD67DD}"/>
              </a:ext>
            </a:extLst>
          </p:cNvPr>
          <p:cNvSpPr/>
          <p:nvPr/>
        </p:nvSpPr>
        <p:spPr>
          <a:xfrm>
            <a:off x="5231748" y="1994356"/>
            <a:ext cx="1784649" cy="1784649"/>
          </a:xfrm>
          <a:prstGeom prst="mathPlus">
            <a:avLst>
              <a:gd name="adj1" fmla="val 7339"/>
            </a:avLst>
          </a:prstGeom>
          <a:solidFill>
            <a:schemeClr val="accent4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C1994ED-8EC7-49A9-B482-09C30A10AF39}"/>
              </a:ext>
            </a:extLst>
          </p:cNvPr>
          <p:cNvGrpSpPr/>
          <p:nvPr/>
        </p:nvGrpSpPr>
        <p:grpSpPr>
          <a:xfrm>
            <a:off x="2437229" y="1723768"/>
            <a:ext cx="2558647" cy="2558647"/>
            <a:chOff x="2772075" y="2149676"/>
            <a:chExt cx="2558647" cy="2558647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B8AE79-A306-A46A-EEF1-06F4CEFAEB92}"/>
                </a:ext>
              </a:extLst>
            </p:cNvPr>
            <p:cNvSpPr/>
            <p:nvPr/>
          </p:nvSpPr>
          <p:spPr>
            <a:xfrm>
              <a:off x="2772075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28043A-7A79-FB84-1C86-29638CD53839}"/>
                </a:ext>
              </a:extLst>
            </p:cNvPr>
            <p:cNvSpPr txBox="1"/>
            <p:nvPr/>
          </p:nvSpPr>
          <p:spPr>
            <a:xfrm flipH="1">
              <a:off x="3106919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표준 라이브러리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2677D9-71C1-69FA-ADC8-B37A695E10F8}"/>
              </a:ext>
            </a:extLst>
          </p:cNvPr>
          <p:cNvGrpSpPr/>
          <p:nvPr/>
        </p:nvGrpSpPr>
        <p:grpSpPr>
          <a:xfrm>
            <a:off x="7249465" y="1723767"/>
            <a:ext cx="2558647" cy="2558647"/>
            <a:chOff x="6861276" y="2149676"/>
            <a:chExt cx="2558647" cy="255864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AB7E96AE-48A6-A34C-EFD2-3F9F934109DD}"/>
                </a:ext>
              </a:extLst>
            </p:cNvPr>
            <p:cNvSpPr/>
            <p:nvPr/>
          </p:nvSpPr>
          <p:spPr>
            <a:xfrm>
              <a:off x="6861276" y="2149676"/>
              <a:ext cx="2558647" cy="2558647"/>
            </a:xfrm>
            <a:prstGeom prst="ellipse">
              <a:avLst/>
            </a:prstGeom>
            <a:solidFill>
              <a:schemeClr val="accent4">
                <a:alpha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6FB7C2-513D-B21C-D18B-7D71D576832A}"/>
                </a:ext>
              </a:extLst>
            </p:cNvPr>
            <p:cNvSpPr txBox="1"/>
            <p:nvPr/>
          </p:nvSpPr>
          <p:spPr>
            <a:xfrm flipH="1">
              <a:off x="7252268" y="3280847"/>
              <a:ext cx="188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외부 라이브러리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764E70F-2C29-7170-E4BB-C0E95A0253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7354B-4384-4F77-BED6-258720E1594C}"/>
              </a:ext>
            </a:extLst>
          </p:cNvPr>
          <p:cNvSpPr txBox="1"/>
          <p:nvPr/>
        </p:nvSpPr>
        <p:spPr>
          <a:xfrm flipH="1">
            <a:off x="3658460" y="706928"/>
            <a:ext cx="4873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spc="-300" dirty="0">
                <a:latin typeface="+mn-ea"/>
              </a:rPr>
              <a:t>라이브러리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F2256-0DAD-668F-48B3-DE3FB535CC59}"/>
              </a:ext>
            </a:extLst>
          </p:cNvPr>
          <p:cNvSpPr txBox="1"/>
          <p:nvPr/>
        </p:nvSpPr>
        <p:spPr>
          <a:xfrm>
            <a:off x="2049177" y="4378890"/>
            <a:ext cx="3334749" cy="95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/>
              <a:t>프로그래밍 언어 자체에서 기본적으로 제공하는 라이브러리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ko-KR" altLang="en-US" sz="1600" dirty="0"/>
              <a:t>별도의 다운로드가 필요하지 않다</a:t>
            </a:r>
            <a:r>
              <a:rPr lang="en-US" altLang="ko-KR" sz="1600" dirty="0"/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B4B1EB-0237-AD9A-AA7C-2AF3A088AD27}"/>
              </a:ext>
            </a:extLst>
          </p:cNvPr>
          <p:cNvSpPr txBox="1"/>
          <p:nvPr/>
        </p:nvSpPr>
        <p:spPr>
          <a:xfrm>
            <a:off x="6656469" y="4368807"/>
            <a:ext cx="3744637" cy="955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/>
              <a:t>제</a:t>
            </a:r>
            <a:r>
              <a:rPr lang="en-US" altLang="ko-KR" sz="1600" dirty="0"/>
              <a:t>3</a:t>
            </a:r>
            <a:r>
              <a:rPr lang="ko-KR" altLang="en-US" sz="1600" dirty="0"/>
              <a:t>자가 개발하여 배포하는 라이브러리</a:t>
            </a:r>
            <a:endParaRPr lang="en-US" altLang="ko-KR" sz="1600" dirty="0"/>
          </a:p>
          <a:p>
            <a:pPr algn="just">
              <a:lnSpc>
                <a:spcPct val="120000"/>
              </a:lnSpc>
            </a:pPr>
            <a:r>
              <a:rPr lang="ko-KR" altLang="en-US" sz="1600" dirty="0" err="1"/>
              <a:t>파이썬의</a:t>
            </a:r>
            <a:r>
              <a:rPr lang="ko-KR" altLang="en-US" sz="1600" dirty="0"/>
              <a:t> 경우 </a:t>
            </a:r>
            <a:r>
              <a:rPr lang="en-US" altLang="ko-KR" sz="1600" dirty="0"/>
              <a:t>pip</a:t>
            </a:r>
            <a:r>
              <a:rPr lang="ko-KR" altLang="en-US" sz="1600" dirty="0"/>
              <a:t>을 이용하여 다운로드 후 사용해야 한다</a:t>
            </a:r>
            <a:r>
              <a:rPr lang="en-US" altLang="ko-KR" sz="1600" dirty="0"/>
              <a:t>.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696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2466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표준 라이브러리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9ABF32-4E5C-1EC6-1DE8-48B9AD25958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85943"/>
            <a:ext cx="4041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시간  관련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3BB2C81-2C36-BFAF-F8BF-91BC4B766C18}"/>
              </a:ext>
            </a:extLst>
          </p:cNvPr>
          <p:cNvSpPr/>
          <p:nvPr/>
        </p:nvSpPr>
        <p:spPr>
          <a:xfrm>
            <a:off x="877270" y="1840298"/>
            <a:ext cx="4634282" cy="34279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440672B-A8EF-ECCB-0200-D3BA1AFF1A40}"/>
              </a:ext>
            </a:extLst>
          </p:cNvPr>
          <p:cNvSpPr/>
          <p:nvPr/>
        </p:nvSpPr>
        <p:spPr>
          <a:xfrm>
            <a:off x="6631374" y="1841785"/>
            <a:ext cx="4634282" cy="34265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677B01-8FB5-8DC6-B676-456D321BD005}"/>
              </a:ext>
            </a:extLst>
          </p:cNvPr>
          <p:cNvSpPr/>
          <p:nvPr/>
        </p:nvSpPr>
        <p:spPr>
          <a:xfrm>
            <a:off x="1127739" y="2039059"/>
            <a:ext cx="4133338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A4542A-93EF-F6D8-0FCA-0E92CE1BCF23}"/>
              </a:ext>
            </a:extLst>
          </p:cNvPr>
          <p:cNvSpPr txBox="1"/>
          <p:nvPr/>
        </p:nvSpPr>
        <p:spPr>
          <a:xfrm>
            <a:off x="5660780" y="308991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9B1A0F-2409-C589-9525-947EA3C1F374}"/>
              </a:ext>
            </a:extLst>
          </p:cNvPr>
          <p:cNvSpPr txBox="1"/>
          <p:nvPr/>
        </p:nvSpPr>
        <p:spPr>
          <a:xfrm>
            <a:off x="9371433" y="3089913"/>
            <a:ext cx="848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이미지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53C824-937A-E110-963F-5F8649640E2E}"/>
              </a:ext>
            </a:extLst>
          </p:cNvPr>
          <p:cNvSpPr txBox="1"/>
          <p:nvPr/>
        </p:nvSpPr>
        <p:spPr>
          <a:xfrm>
            <a:off x="1177203" y="2813045"/>
            <a:ext cx="4133337" cy="188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날짜와 시간 처리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시간대 인식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편리한 날짜</a:t>
            </a:r>
            <a:r>
              <a:rPr lang="en-US" altLang="ko-KR" sz="2000" dirty="0"/>
              <a:t>/</a:t>
            </a:r>
            <a:r>
              <a:rPr lang="ko-KR" altLang="en-US" sz="2000" dirty="0"/>
              <a:t>시간 연산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다양한 </a:t>
            </a:r>
            <a:r>
              <a:rPr lang="ko-KR" altLang="en-US" sz="2000" dirty="0" err="1"/>
              <a:t>포멧팅과</a:t>
            </a:r>
            <a:r>
              <a:rPr lang="ko-KR" altLang="en-US" sz="2000" dirty="0"/>
              <a:t> 파싱</a:t>
            </a:r>
            <a:endParaRPr lang="en-US" altLang="ko-KR" sz="2000" b="1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6A35A-5CC0-8035-DB88-4E74C818A02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294AF-95EB-1426-7957-34FE2714348E}"/>
              </a:ext>
            </a:extLst>
          </p:cNvPr>
          <p:cNvSpPr txBox="1"/>
          <p:nvPr/>
        </p:nvSpPr>
        <p:spPr>
          <a:xfrm flipH="1">
            <a:off x="2073101" y="2133665"/>
            <a:ext cx="224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datetime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8FC2B2-C8C2-8C21-491C-CA5F7C8264A8}"/>
              </a:ext>
            </a:extLst>
          </p:cNvPr>
          <p:cNvSpPr/>
          <p:nvPr/>
        </p:nvSpPr>
        <p:spPr>
          <a:xfrm>
            <a:off x="6881846" y="2061889"/>
            <a:ext cx="4133338" cy="7739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17566-D9AD-AF1C-C5E0-AE4ECA044716}"/>
              </a:ext>
            </a:extLst>
          </p:cNvPr>
          <p:cNvSpPr txBox="1"/>
          <p:nvPr/>
        </p:nvSpPr>
        <p:spPr>
          <a:xfrm flipH="1">
            <a:off x="7923557" y="2133665"/>
            <a:ext cx="2242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n-ea"/>
              </a:rPr>
              <a:t>time</a:t>
            </a:r>
            <a:endParaRPr lang="ko-KR" altLang="en-US" sz="3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35B0C3-C04F-A090-70BE-7EF4ED5BFAB6}"/>
              </a:ext>
            </a:extLst>
          </p:cNvPr>
          <p:cNvSpPr txBox="1"/>
          <p:nvPr/>
        </p:nvSpPr>
        <p:spPr>
          <a:xfrm>
            <a:off x="6881846" y="3004899"/>
            <a:ext cx="4133338" cy="142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시간 측정 및 지연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시간 변환</a:t>
            </a:r>
            <a:endParaRPr lang="en-US" altLang="ko-KR" sz="20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ko-KR" altLang="en-US" sz="2000" dirty="0"/>
              <a:t>가독성 있는 시간 형식</a:t>
            </a:r>
            <a:endParaRPr lang="en-US" altLang="ko-KR" sz="2000" dirty="0"/>
          </a:p>
        </p:txBody>
      </p:sp>
      <p:sp>
        <p:nvSpPr>
          <p:cNvPr id="28" name="화살표: 왼쪽/오른쪽 27">
            <a:extLst>
              <a:ext uri="{FF2B5EF4-FFF2-40B4-BE49-F238E27FC236}">
                <a16:creationId xmlns:a16="http://schemas.microsoft.com/office/drawing/2014/main" id="{A4445096-D894-AB32-89EA-221FD56A4699}"/>
              </a:ext>
            </a:extLst>
          </p:cNvPr>
          <p:cNvSpPr/>
          <p:nvPr/>
        </p:nvSpPr>
        <p:spPr>
          <a:xfrm>
            <a:off x="5684982" y="3130795"/>
            <a:ext cx="822036" cy="56993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5296-ABDC-FD97-E3BF-E95BA5E05D55}"/>
              </a:ext>
            </a:extLst>
          </p:cNvPr>
          <p:cNvSpPr txBox="1"/>
          <p:nvPr/>
        </p:nvSpPr>
        <p:spPr>
          <a:xfrm>
            <a:off x="1305928" y="4715605"/>
            <a:ext cx="37557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3"/>
                </a:solidFill>
              </a:rPr>
              <a:t>날짜와 시간을 다루기 위한 모듈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9C36B-0B5B-7664-DEA9-EE5434D22845}"/>
              </a:ext>
            </a:extLst>
          </p:cNvPr>
          <p:cNvSpPr txBox="1"/>
          <p:nvPr/>
        </p:nvSpPr>
        <p:spPr>
          <a:xfrm>
            <a:off x="6727722" y="4699309"/>
            <a:ext cx="46342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solidFill>
                  <a:schemeClr val="accent3"/>
                </a:solidFill>
              </a:rPr>
              <a:t>시간과 관련된 함수들을 제공하는 모듈</a:t>
            </a:r>
          </a:p>
        </p:txBody>
      </p:sp>
    </p:spTree>
    <p:extLst>
      <p:ext uri="{BB962C8B-B14F-4D97-AF65-F5344CB8AC3E}">
        <p14:creationId xmlns:p14="http://schemas.microsoft.com/office/powerpoint/2010/main" val="112276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0A2222-1861-0C93-F3FF-B480F0A8C532}"/>
              </a:ext>
            </a:extLst>
          </p:cNvPr>
          <p:cNvSpPr/>
          <p:nvPr/>
        </p:nvSpPr>
        <p:spPr>
          <a:xfrm>
            <a:off x="928225" y="2036558"/>
            <a:ext cx="2041451" cy="25584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86559F-3837-B749-A77F-EE960F0146CE}"/>
              </a:ext>
            </a:extLst>
          </p:cNvPr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C8C25A-844B-8FFA-1272-6223DD0085C9}"/>
              </a:ext>
            </a:extLst>
          </p:cNvPr>
          <p:cNvSpPr/>
          <p:nvPr/>
        </p:nvSpPr>
        <p:spPr>
          <a:xfrm>
            <a:off x="9203900" y="2036558"/>
            <a:ext cx="2041451" cy="255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F95BF3-A33E-3ED4-D4B8-1B89DC6B1DC5}"/>
              </a:ext>
            </a:extLst>
          </p:cNvPr>
          <p:cNvSpPr/>
          <p:nvPr/>
        </p:nvSpPr>
        <p:spPr>
          <a:xfrm>
            <a:off x="3686783" y="2036558"/>
            <a:ext cx="2041451" cy="25584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0CC38-9B93-3086-7155-DB6D495644D4}"/>
              </a:ext>
            </a:extLst>
          </p:cNvPr>
          <p:cNvSpPr/>
          <p:nvPr/>
        </p:nvSpPr>
        <p:spPr>
          <a:xfrm>
            <a:off x="6445341" y="2036558"/>
            <a:ext cx="2041451" cy="25584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9B041E-DDEB-6C62-ECA0-3BC0C2E9BA85}"/>
              </a:ext>
            </a:extLst>
          </p:cNvPr>
          <p:cNvSpPr txBox="1"/>
          <p:nvPr/>
        </p:nvSpPr>
        <p:spPr>
          <a:xfrm>
            <a:off x="1630977" y="2151529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71F45B0-605A-3EEB-231C-67A24AD70A01}"/>
              </a:ext>
            </a:extLst>
          </p:cNvPr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6FD89-E348-2DE4-1889-54E2ADFDD6B6}"/>
              </a:ext>
            </a:extLst>
          </p:cNvPr>
          <p:cNvSpPr txBox="1"/>
          <p:nvPr/>
        </p:nvSpPr>
        <p:spPr>
          <a:xfrm>
            <a:off x="4408065" y="215152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time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E1A3D78-ED92-F94F-B0D0-BC15DEBDC75A}"/>
              </a:ext>
            </a:extLst>
          </p:cNvPr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DDB-F8CF-CC54-B1E4-A028C81111AD}"/>
              </a:ext>
            </a:extLst>
          </p:cNvPr>
          <p:cNvSpPr txBox="1"/>
          <p:nvPr/>
        </p:nvSpPr>
        <p:spPr>
          <a:xfrm>
            <a:off x="6957943" y="2151529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datetime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1D37-D302-8C28-4973-B7F299E24EAC}"/>
              </a:ext>
            </a:extLst>
          </p:cNvPr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BEDFB-CD23-0158-3EC2-D039ED625191}"/>
              </a:ext>
            </a:extLst>
          </p:cNvPr>
          <p:cNvSpPr txBox="1"/>
          <p:nvPr/>
        </p:nvSpPr>
        <p:spPr>
          <a:xfrm>
            <a:off x="9680317" y="2151529"/>
            <a:ext cx="108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bg1">
                    <a:lumMod val="95000"/>
                  </a:schemeClr>
                </a:solidFill>
              </a:rPr>
              <a:t>timedelta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45D7FA-2EDE-736A-9A25-5D557ABCECD3}"/>
              </a:ext>
            </a:extLst>
          </p:cNvPr>
          <p:cNvSpPr txBox="1"/>
          <p:nvPr/>
        </p:nvSpPr>
        <p:spPr>
          <a:xfrm>
            <a:off x="3726047" y="2992739"/>
            <a:ext cx="1899986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하루가 정확히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-apple-system"/>
              </a:rPr>
              <a:t>24*60*60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초를 갖는다는 가정하에 이상적인 시간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4C0AD0D1-2DB4-9E18-A6E7-DCC5A59648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FB8307-E8B9-25C9-B16C-2C02E155AB63}"/>
              </a:ext>
            </a:extLst>
          </p:cNvPr>
          <p:cNvSpPr txBox="1"/>
          <p:nvPr/>
        </p:nvSpPr>
        <p:spPr>
          <a:xfrm>
            <a:off x="1163052" y="272716"/>
            <a:ext cx="409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datetime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1F47C0-901B-B1BD-F10E-8E00B6FE9F7B}"/>
              </a:ext>
            </a:extLst>
          </p:cNvPr>
          <p:cNvSpPr txBox="1"/>
          <p:nvPr/>
        </p:nvSpPr>
        <p:spPr>
          <a:xfrm>
            <a:off x="9274628" y="3289455"/>
            <a:ext cx="1899986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두 날짜</a:t>
            </a:r>
            <a:r>
              <a:rPr lang="ko-KR" altLang="en-US" sz="1600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혹은 시간의 차이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9AE80-CC8A-43AF-7943-5D6A6D9C84DF}"/>
              </a:ext>
            </a:extLst>
          </p:cNvPr>
          <p:cNvSpPr txBox="1"/>
          <p:nvPr/>
        </p:nvSpPr>
        <p:spPr>
          <a:xfrm>
            <a:off x="998957" y="2995883"/>
            <a:ext cx="1899986" cy="1250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b="0" i="0" dirty="0">
                <a:solidFill>
                  <a:srgbClr val="000000"/>
                </a:solidFill>
                <a:effectLst/>
                <a:latin typeface="-apple-system"/>
              </a:rPr>
              <a:t>현재의 그레고리력이 앞으로도 적용된다는 가정하에 이상적인 날짜</a:t>
            </a:r>
            <a:endParaRPr lang="ko-KR" altLang="en-US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796675-B0C1-2F23-10D7-B1DDFFB54910}"/>
              </a:ext>
            </a:extLst>
          </p:cNvPr>
          <p:cNvSpPr txBox="1"/>
          <p:nvPr/>
        </p:nvSpPr>
        <p:spPr>
          <a:xfrm>
            <a:off x="6516071" y="3289455"/>
            <a:ext cx="1899986" cy="659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날짜와 시간의 조합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64B1FD-D6D8-AEA5-DA41-A5B861D305E9}"/>
              </a:ext>
            </a:extLst>
          </p:cNvPr>
          <p:cNvSpPr txBox="1"/>
          <p:nvPr/>
        </p:nvSpPr>
        <p:spPr>
          <a:xfrm>
            <a:off x="838200" y="6217134"/>
            <a:ext cx="6353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hlinkClick r:id="rId3"/>
              </a:rPr>
              <a:t>참고 </a:t>
            </a:r>
            <a:r>
              <a:rPr lang="en-US" altLang="ko-KR" dirty="0">
                <a:hlinkClick r:id="rId3"/>
              </a:rPr>
              <a:t>: datetime — </a:t>
            </a:r>
            <a:r>
              <a:rPr lang="ko-KR" altLang="en-US" dirty="0">
                <a:hlinkClick r:id="rId3"/>
              </a:rPr>
              <a:t>기본 날짜와 시간 형 </a:t>
            </a:r>
            <a:r>
              <a:rPr lang="en-US" altLang="ko-KR" dirty="0">
                <a:hlinkClick r:id="rId3"/>
              </a:rPr>
              <a:t>— Python 3.11.8 </a:t>
            </a:r>
            <a:r>
              <a:rPr lang="ko-KR" altLang="en-US" dirty="0">
                <a:hlinkClick r:id="rId3"/>
              </a:rPr>
              <a:t>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56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C9FC9D8-2701-FE68-955B-2CA1CEFAA1FD}"/>
              </a:ext>
            </a:extLst>
          </p:cNvPr>
          <p:cNvSpPr/>
          <p:nvPr/>
        </p:nvSpPr>
        <p:spPr>
          <a:xfrm>
            <a:off x="6926870" y="3852063"/>
            <a:ext cx="4818279" cy="584250"/>
          </a:xfrm>
          <a:prstGeom prst="rect">
            <a:avLst/>
          </a:prstGeom>
          <a:solidFill>
            <a:srgbClr val="F3F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446851" y="812145"/>
            <a:ext cx="6329134" cy="57622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3C401-681F-1746-9D81-185DEFF90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1082"/>
          <a:stretch/>
        </p:blipFill>
        <p:spPr>
          <a:xfrm>
            <a:off x="615387" y="979515"/>
            <a:ext cx="5992061" cy="11173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4B66BF1-C479-A8DF-26CB-C80177C9CD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10" b="59405"/>
          <a:stretch/>
        </p:blipFill>
        <p:spPr>
          <a:xfrm>
            <a:off x="610832" y="3828786"/>
            <a:ext cx="5992061" cy="108587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A3F060F-5C2C-CB67-B669-0B376A0D10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96" b="29319"/>
          <a:stretch/>
        </p:blipFill>
        <p:spPr>
          <a:xfrm>
            <a:off x="615387" y="2081480"/>
            <a:ext cx="5992061" cy="15701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2" y="272716"/>
            <a:ext cx="4093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datetime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3A123E6-E2FE-6BA7-C866-C431CBEE3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8073" r="9867" b="32662"/>
          <a:stretch/>
        </p:blipFill>
        <p:spPr>
          <a:xfrm>
            <a:off x="6926870" y="5281975"/>
            <a:ext cx="5552454" cy="5252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B401978-32CB-5EE2-AECD-FE6E91C1B57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867" b="62011"/>
          <a:stretch/>
        </p:blipFill>
        <p:spPr>
          <a:xfrm>
            <a:off x="6926870" y="4690299"/>
            <a:ext cx="4818279" cy="5916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10E67F-A70D-1864-B5A3-F2E3121C5F65}"/>
              </a:ext>
            </a:extLst>
          </p:cNvPr>
          <p:cNvSpPr txBox="1"/>
          <p:nvPr/>
        </p:nvSpPr>
        <p:spPr>
          <a:xfrm>
            <a:off x="8480152" y="3868293"/>
            <a:ext cx="1711714" cy="56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2800" b="1" i="0" dirty="0">
                <a:solidFill>
                  <a:srgbClr val="000000"/>
                </a:solidFill>
                <a:effectLst/>
                <a:latin typeface="-apple-system"/>
              </a:rPr>
              <a:t>실행 결과</a:t>
            </a:r>
            <a:endParaRPr lang="ko-KR" altLang="en-US" sz="2800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E61A23D-1049-587F-2846-A3BBFC8193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32" y="5065702"/>
            <a:ext cx="5992061" cy="12282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B12DD4-AF6A-8ACE-5BE1-CE0FBE12CCB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498" t="61701"/>
          <a:stretch/>
        </p:blipFill>
        <p:spPr>
          <a:xfrm>
            <a:off x="6926870" y="5807226"/>
            <a:ext cx="5150873" cy="42832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1788FBA-DA43-FC39-A7CC-D57B25C51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039544"/>
              </p:ext>
            </p:extLst>
          </p:nvPr>
        </p:nvGraphicFramePr>
        <p:xfrm>
          <a:off x="6926870" y="836881"/>
          <a:ext cx="4818279" cy="2645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4511">
                  <a:extLst>
                    <a:ext uri="{9D8B030D-6E8A-4147-A177-3AD203B41FA5}">
                      <a16:colId xmlns:a16="http://schemas.microsoft.com/office/drawing/2014/main" val="11208482"/>
                    </a:ext>
                  </a:extLst>
                </a:gridCol>
                <a:gridCol w="3033768">
                  <a:extLst>
                    <a:ext uri="{9D8B030D-6E8A-4147-A177-3AD203B41FA5}">
                      <a16:colId xmlns:a16="http://schemas.microsoft.com/office/drawing/2014/main" val="1250084996"/>
                    </a:ext>
                  </a:extLst>
                </a:gridCol>
              </a:tblGrid>
              <a:tr h="375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6460"/>
                  </a:ext>
                </a:extLst>
              </a:tr>
              <a:tr h="48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현재 날짜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시간 반환</a:t>
                      </a:r>
                      <a:endParaRPr lang="en-US" altLang="ko-KR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741"/>
                  </a:ext>
                </a:extLst>
              </a:tr>
              <a:tr h="4836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weekday()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요일 반환 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(0~6, 0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 월요일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6126"/>
                  </a:ext>
                </a:extLst>
              </a:tr>
              <a:tr h="48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isoweekday</a:t>
                      </a:r>
                      <a:r>
                        <a:rPr lang="en-US" altLang="ko-KR" sz="18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()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요일 반환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(1~7, 1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이 월요일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)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05809"/>
                  </a:ext>
                </a:extLst>
              </a:tr>
              <a:tr h="409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strftime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객체를 문자열 형태로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18112"/>
                  </a:ext>
                </a:extLst>
              </a:tr>
              <a:tr h="40915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strptime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문자열을 객체로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1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485041" y="1167474"/>
            <a:ext cx="5170179" cy="4842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53E95B-94CB-FCC4-F5AF-BCB7F91A88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1A778-E908-4432-BB93-29EAA93A69D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511138-0798-9BBD-454D-1BC8178696F8}"/>
              </a:ext>
            </a:extLst>
          </p:cNvPr>
          <p:cNvSpPr txBox="1"/>
          <p:nvPr/>
        </p:nvSpPr>
        <p:spPr>
          <a:xfrm>
            <a:off x="1163052" y="272716"/>
            <a:ext cx="3427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표준 라이브러리 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  </a:t>
            </a:r>
            <a:r>
              <a:rPr lang="en-US" altLang="ko-KR" sz="2800" b="1" dirty="0">
                <a:solidFill>
                  <a:schemeClr val="accent1"/>
                </a:solidFill>
              </a:rPr>
              <a:t>time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59A85-9D5D-3DD0-7E47-F604B87BA1AD}"/>
              </a:ext>
            </a:extLst>
          </p:cNvPr>
          <p:cNvSpPr txBox="1"/>
          <p:nvPr/>
        </p:nvSpPr>
        <p:spPr>
          <a:xfrm>
            <a:off x="6391564" y="5842927"/>
            <a:ext cx="47557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*</a:t>
            </a:r>
            <a:r>
              <a:rPr lang="ko-KR" altLang="en-US" sz="1600" dirty="0" err="1">
                <a:solidFill>
                  <a:schemeClr val="accent4">
                    <a:lumMod val="50000"/>
                  </a:schemeClr>
                </a:solidFill>
              </a:rPr>
              <a:t>에포크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 시간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=</a:t>
            </a:r>
            <a:r>
              <a:rPr lang="en-US" altLang="ko-KR" sz="1600" b="0" i="0" dirty="0">
                <a:solidFill>
                  <a:schemeClr val="accent4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ans KR"/>
              </a:rPr>
              <a:t> 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1970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년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월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ko-KR" altLang="en-US" sz="1600" dirty="0">
                <a:solidFill>
                  <a:schemeClr val="accent4">
                    <a:lumMod val="50000"/>
                  </a:schemeClr>
                </a:solidFill>
              </a:rPr>
              <a:t>일 </a:t>
            </a:r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</a:rPr>
              <a:t>00:00:00 UTC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41079-B358-8CB0-9DBC-3AE91B566328}"/>
              </a:ext>
            </a:extLst>
          </p:cNvPr>
          <p:cNvSpPr txBox="1"/>
          <p:nvPr/>
        </p:nvSpPr>
        <p:spPr>
          <a:xfrm>
            <a:off x="485041" y="1207321"/>
            <a:ext cx="1816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000000"/>
                </a:solidFill>
                <a:effectLst/>
                <a:highlight>
                  <a:srgbClr val="FBE54E"/>
                </a:highlight>
                <a:latin typeface="ui-monospace"/>
              </a:rPr>
              <a:t>struct_time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7426042-F933-6108-CF7A-97DE0E3F4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778188"/>
              </p:ext>
            </p:extLst>
          </p:nvPr>
        </p:nvGraphicFramePr>
        <p:xfrm>
          <a:off x="485041" y="1595997"/>
          <a:ext cx="5170179" cy="4389735"/>
        </p:xfrm>
        <a:graphic>
          <a:graphicData uri="http://schemas.openxmlformats.org/drawingml/2006/table">
            <a:tbl>
              <a:tblPr/>
              <a:tblGrid>
                <a:gridCol w="1042784">
                  <a:extLst>
                    <a:ext uri="{9D8B030D-6E8A-4147-A177-3AD203B41FA5}">
                      <a16:colId xmlns:a16="http://schemas.microsoft.com/office/drawing/2014/main" val="1125132372"/>
                    </a:ext>
                  </a:extLst>
                </a:gridCol>
                <a:gridCol w="1382523">
                  <a:extLst>
                    <a:ext uri="{9D8B030D-6E8A-4147-A177-3AD203B41FA5}">
                      <a16:colId xmlns:a16="http://schemas.microsoft.com/office/drawing/2014/main" val="1928887001"/>
                    </a:ext>
                  </a:extLst>
                </a:gridCol>
                <a:gridCol w="2744872">
                  <a:extLst>
                    <a:ext uri="{9D8B030D-6E8A-4147-A177-3AD203B41FA5}">
                      <a16:colId xmlns:a16="http://schemas.microsoft.com/office/drawing/2014/main" val="3189229116"/>
                    </a:ext>
                  </a:extLst>
                </a:gridCol>
              </a:tblGrid>
              <a:tr h="662138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solidFill>
                            <a:schemeClr val="bg1"/>
                          </a:solidFill>
                          <a:effectLst/>
                        </a:rPr>
                        <a:t>인덱스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 err="1">
                          <a:solidFill>
                            <a:schemeClr val="bg1"/>
                          </a:solidFill>
                          <a:effectLst/>
                        </a:rPr>
                        <a:t>에트리뷰트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값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9194645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tm_year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</a:rPr>
                        <a:t>(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예를 들어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</a:rPr>
                        <a:t>, 1993)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5818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tm_mon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solidFill>
                            <a:schemeClr val="bg1"/>
                          </a:solidFill>
                          <a:effectLst/>
                        </a:rPr>
                        <a:t>범위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[1, 12]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769719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tm_day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solidFill>
                            <a:schemeClr val="bg1"/>
                          </a:solidFill>
                          <a:effectLst/>
                        </a:rPr>
                        <a:t>범위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[1, 31]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795293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tm_hour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solidFill>
                            <a:schemeClr val="bg1"/>
                          </a:solidFill>
                          <a:effectLst/>
                        </a:rPr>
                        <a:t>범위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[0, 23]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83945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tm_min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>
                          <a:solidFill>
                            <a:schemeClr val="bg1"/>
                          </a:solidFill>
                          <a:effectLst/>
                        </a:rPr>
                        <a:t>범위 </a:t>
                      </a:r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[0, 59]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45222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</a:rPr>
                        <a:t>tm_sec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range [0, 61]; 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694256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</a:rPr>
                        <a:t>tm_wday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</a:rPr>
                        <a:t>range [0, 6]; Monday is 0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65821"/>
                  </a:ext>
                </a:extLst>
              </a:tr>
              <a:tr h="378015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>
                          <a:solidFill>
                            <a:schemeClr val="bg1"/>
                          </a:solidFill>
                          <a:effectLst/>
                        </a:rPr>
                        <a:t>tm_yday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범위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</a:rPr>
                        <a:t>[1, 366]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083732"/>
                  </a:ext>
                </a:extLst>
              </a:tr>
              <a:tr h="540746"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bg1"/>
                          </a:solidFill>
                          <a:effectLst/>
                        </a:rPr>
                        <a:t>tm_isdst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</a:rPr>
                        <a:t>0, 1 </a:t>
                      </a:r>
                      <a:r>
                        <a:rPr lang="ko-KR" altLang="en-US" sz="1600" dirty="0">
                          <a:solidFill>
                            <a:schemeClr val="bg1"/>
                          </a:solidFill>
                          <a:effectLst/>
                        </a:rPr>
                        <a:t>또는 </a:t>
                      </a:r>
                      <a:r>
                        <a:rPr lang="en-US" altLang="ko-KR" sz="1600" dirty="0">
                          <a:solidFill>
                            <a:schemeClr val="bg1"/>
                          </a:solidFill>
                          <a:effectLst/>
                        </a:rPr>
                        <a:t>-1</a:t>
                      </a:r>
                      <a:endParaRPr lang="ko-KR" altLang="en-US" sz="16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80580" marR="80580" marT="40290" marB="4029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142301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6AC11325-27C6-4201-637A-96ADA2A2D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07453"/>
              </p:ext>
            </p:extLst>
          </p:nvPr>
        </p:nvGraphicFramePr>
        <p:xfrm>
          <a:off x="6174378" y="1167473"/>
          <a:ext cx="5532581" cy="459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511">
                  <a:extLst>
                    <a:ext uri="{9D8B030D-6E8A-4147-A177-3AD203B41FA5}">
                      <a16:colId xmlns:a16="http://schemas.microsoft.com/office/drawing/2014/main" val="11208482"/>
                    </a:ext>
                  </a:extLst>
                </a:gridCol>
                <a:gridCol w="4247070">
                  <a:extLst>
                    <a:ext uri="{9D8B030D-6E8A-4147-A177-3AD203B41FA5}">
                      <a16:colId xmlns:a16="http://schemas.microsoft.com/office/drawing/2014/main" val="1250084996"/>
                    </a:ext>
                  </a:extLst>
                </a:gridCol>
              </a:tblGrid>
              <a:tr h="4726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함수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기능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526460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UNIX </a:t>
                      </a:r>
                      <a:r>
                        <a:rPr lang="ko-KR" altLang="en-US" sz="1400" dirty="0" err="1"/>
                        <a:t>에포크</a:t>
                      </a:r>
                      <a:r>
                        <a:rPr lang="ko-KR" altLang="en-US" sz="1400" dirty="0"/>
                        <a:t> 시간</a:t>
                      </a:r>
                      <a:r>
                        <a:rPr lang="en-US" altLang="ko-KR" sz="1400" dirty="0"/>
                        <a:t>*</a:t>
                      </a:r>
                      <a:r>
                        <a:rPr lang="ko-KR" altLang="en-US" sz="1400" dirty="0"/>
                        <a:t>부터 현재 시간을 </a:t>
                      </a:r>
                      <a:r>
                        <a:rPr lang="ko-KR" altLang="en-US" sz="1400" b="1" dirty="0"/>
                        <a:t>초 단위로 반환</a:t>
                      </a:r>
                      <a:endParaRPr lang="en-US" altLang="ko-KR" sz="1400" b="1" dirty="0"/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01741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localtime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현지 시간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기준으로 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 단위 시간을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타입으로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216126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gmtime</a:t>
                      </a:r>
                      <a:endParaRPr lang="ko-KR" altLang="en-US" sz="18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UTC</a:t>
                      </a:r>
                      <a:r>
                        <a:rPr lang="ko-KR" altLang="en-US" sz="1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시간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을 기준으로 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초 단위 시간을 </a:t>
                      </a:r>
                      <a:r>
                        <a:rPr lang="en-US" altLang="ko-K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타입으로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05809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asctime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을 보기 쉬운 형태로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718112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ctime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현재 시간을 보기 쉬운 형태로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116739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strftime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출력할 형식을 지정</a:t>
                      </a:r>
                      <a:endParaRPr lang="en-US" altLang="ko-KR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i="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time.strftime</a:t>
                      </a:r>
                      <a:r>
                        <a:rPr lang="en-US" altLang="ko-KR" sz="11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</a:t>
                      </a:r>
                      <a:r>
                        <a:rPr lang="ko-KR" altLang="en-US" sz="11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출력할 형식 포맷 코드</a:t>
                      </a:r>
                      <a:r>
                        <a:rPr lang="en-US" altLang="ko-KR" sz="11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</a:t>
                      </a:r>
                      <a:r>
                        <a:rPr lang="en-US" altLang="ko-KR" sz="1100" b="0" i="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time.localtime</a:t>
                      </a:r>
                      <a:r>
                        <a:rPr lang="en-US" altLang="ko-KR" sz="11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0" i="0" kern="1200" dirty="0" err="1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time.time</a:t>
                      </a:r>
                      <a:r>
                        <a:rPr lang="en-US" altLang="ko-KR" sz="1100" b="0" i="0" kern="1200" dirty="0">
                          <a:solidFill>
                            <a:schemeClr val="accent4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()))</a:t>
                      </a:r>
                      <a:endParaRPr lang="ko-KR" altLang="en-US" sz="110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908188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sleep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프로그램을 일정 시간 동안 일시 정지</a:t>
                      </a:r>
                      <a:endParaRPr lang="ko-KR" altLang="en-US" sz="1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6081183"/>
                  </a:ext>
                </a:extLst>
              </a:tr>
              <a:tr h="5145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mktime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struct_time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타입을 초 단위 시간으로 변환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35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7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5926</TotalTime>
  <Words>1624</Words>
  <Application>Microsoft Office PowerPoint</Application>
  <PresentationFormat>와이드스크린</PresentationFormat>
  <Paragraphs>447</Paragraphs>
  <Slides>28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-apple-system</vt:lpstr>
      <vt:lpstr>Arial Unicode MS</vt:lpstr>
      <vt:lpstr>Noto Sans KR</vt:lpstr>
      <vt:lpstr>Pretendard</vt:lpstr>
      <vt:lpstr>Pretendard Black</vt:lpstr>
      <vt:lpstr>SF Mono</vt:lpstr>
      <vt:lpstr>ui-monospace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김현지</cp:lastModifiedBy>
  <cp:revision>49</cp:revision>
  <dcterms:created xsi:type="dcterms:W3CDTF">2022-08-03T01:14:38Z</dcterms:created>
  <dcterms:modified xsi:type="dcterms:W3CDTF">2024-07-01T11:52:42Z</dcterms:modified>
</cp:coreProperties>
</file>