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259" r:id="rId5"/>
    <p:sldId id="257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EF8"/>
    <a:srgbClr val="3B64AC"/>
    <a:srgbClr val="F7F6F3"/>
    <a:srgbClr val="FFC0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12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411AF341-92BC-BECE-AB13-23BD5E61F2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D05013-3131-B87C-E60E-D40B9B3D5D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C6D65-31A7-42F7-89C3-A05877C208A9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154A6A-782C-0989-A98A-911513C6FE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FD48DA4-8E4E-3248-E074-35076B3D65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BD017F-B70A-4C96-B4B6-45F2E2C9B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28251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3FC9F5-9A87-4B13-90D3-861C61EDC628}" type="datetimeFigureOut">
              <a:rPr lang="ko-KR" altLang="en-US" smtClean="0"/>
              <a:t>2024-07-11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7312BC-B3BA-41C1-9721-2A8CDE9CC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692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EADC1F-5DB4-4852-B7AC-6B2607D0A4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62341"/>
            <a:ext cx="9144000" cy="134762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35251-04BF-4DB5-9A66-80BA19879D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2889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0660507-0BFD-439C-AA18-8220D57F5BB5}"/>
              </a:ext>
            </a:extLst>
          </p:cNvPr>
          <p:cNvSpPr/>
          <p:nvPr userDrawn="1"/>
        </p:nvSpPr>
        <p:spPr>
          <a:xfrm>
            <a:off x="1" y="-27384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8FA3F18-5738-40BC-A104-19565AC0A651}"/>
              </a:ext>
            </a:extLst>
          </p:cNvPr>
          <p:cNvSpPr/>
          <p:nvPr userDrawn="1"/>
        </p:nvSpPr>
        <p:spPr>
          <a:xfrm>
            <a:off x="0" y="6613800"/>
            <a:ext cx="12192000" cy="272481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53000">
                <a:schemeClr val="accent1">
                  <a:lumMod val="50000"/>
                </a:schemeClr>
              </a:gs>
              <a:gs pos="100000">
                <a:schemeClr val="accent1"/>
              </a:gs>
            </a:gsLst>
            <a:path path="rect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700" dirty="0"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  <a:solidFill>
                <a:schemeClr val="bg1">
                  <a:lumMod val="95000"/>
                </a:schemeClr>
              </a:solidFill>
              <a:latin typeface="Yoon 윤고딕 520_TT" pitchFamily="18" charset="-127"/>
              <a:ea typeface="Yoon 윤고딕 520_TT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872C8A-A7E9-49C2-813C-C61817E36DD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4706" b="12682"/>
          <a:stretch/>
        </p:blipFill>
        <p:spPr>
          <a:xfrm>
            <a:off x="0" y="6054321"/>
            <a:ext cx="1819275" cy="4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91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79826-DF31-4740-80A8-8B9595BDC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0151" y="1840585"/>
            <a:ext cx="7922640" cy="3483889"/>
          </a:xfrm>
        </p:spPr>
        <p:txBody>
          <a:bodyPr anchor="ctr">
            <a:noAutofit/>
          </a:bodyPr>
          <a:lstStyle>
            <a:lvl1pPr marL="457200" indent="-457200">
              <a:lnSpc>
                <a:spcPct val="200000"/>
              </a:lnSpc>
              <a:buFont typeface="Arial" panose="020B0604020202020204" pitchFamily="34" charset="0"/>
              <a:buChar char="•"/>
              <a:defRPr sz="2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17" name="이등변 삼각형 16">
            <a:extLst>
              <a:ext uri="{FF2B5EF4-FFF2-40B4-BE49-F238E27FC236}">
                <a16:creationId xmlns:a16="http://schemas.microsoft.com/office/drawing/2014/main" id="{7DC598C3-CC65-4D88-9987-5E23A23B7A1D}"/>
              </a:ext>
            </a:extLst>
          </p:cNvPr>
          <p:cNvSpPr/>
          <p:nvPr userDrawn="1"/>
        </p:nvSpPr>
        <p:spPr>
          <a:xfrm rot="10800000">
            <a:off x="0" y="-5994"/>
            <a:ext cx="2876550" cy="6863994"/>
          </a:xfrm>
          <a:prstGeom prst="triangle">
            <a:avLst>
              <a:gd name="adj" fmla="val 100000"/>
            </a:avLst>
          </a:prstGeom>
          <a:solidFill>
            <a:schemeClr val="accent1">
              <a:lumMod val="20000"/>
              <a:lumOff val="80000"/>
              <a:alpha val="6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EB3F1DF9-B5BB-4C08-9D51-8AA4E7B2DA4C}"/>
              </a:ext>
            </a:extLst>
          </p:cNvPr>
          <p:cNvSpPr/>
          <p:nvPr userDrawn="1"/>
        </p:nvSpPr>
        <p:spPr>
          <a:xfrm>
            <a:off x="0" y="-5994"/>
            <a:ext cx="3714750" cy="6863994"/>
          </a:xfrm>
          <a:prstGeom prst="triangle">
            <a:avLst>
              <a:gd name="adj" fmla="val 0"/>
            </a:avLst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BF3F69-86BB-4160-9AFF-89637C739004}"/>
              </a:ext>
            </a:extLst>
          </p:cNvPr>
          <p:cNvSpPr/>
          <p:nvPr userDrawn="1"/>
        </p:nvSpPr>
        <p:spPr>
          <a:xfrm>
            <a:off x="516302" y="176570"/>
            <a:ext cx="2223686" cy="70788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4000" dirty="0">
                <a:ln>
                  <a:noFill/>
                </a:ln>
                <a:solidFill>
                  <a:schemeClr val="tx1"/>
                </a:solidFill>
                <a:effectLst/>
                <a:latin typeface="+mj-ea"/>
                <a:ea typeface="+mj-ea"/>
              </a:rPr>
              <a:t>Contents</a:t>
            </a:r>
            <a:endParaRPr lang="ko-KR" altLang="en-US" sz="4000" dirty="0">
              <a:ln>
                <a:noFill/>
              </a:ln>
              <a:solidFill>
                <a:schemeClr val="tx1"/>
              </a:solidFill>
              <a:effectLst/>
              <a:latin typeface="+mj-ea"/>
              <a:ea typeface="+mj-ea"/>
            </a:endParaRP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D59DA438-D754-C7EA-A6B9-DAFBB959F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766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8C4D0EA-F331-0055-0F65-EFE6EC1958EE}"/>
              </a:ext>
            </a:extLst>
          </p:cNvPr>
          <p:cNvSpPr/>
          <p:nvPr userDrawn="1"/>
        </p:nvSpPr>
        <p:spPr>
          <a:xfrm>
            <a:off x="0" y="414068"/>
            <a:ext cx="12192000" cy="57574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EEC193E-80C4-2852-9734-2C80B9131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28098"/>
            <a:ext cx="10515600" cy="747683"/>
          </a:xfrm>
        </p:spPr>
        <p:txBody>
          <a:bodyPr>
            <a:normAutofit/>
          </a:bodyPr>
          <a:lstStyle>
            <a:lvl1pPr>
              <a:defRPr sz="2800"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A63EB3EB-0F64-502D-1FED-F547826CB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4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8A62728-CEBE-45E1-9C72-B4BC471085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489734" y="1864198"/>
            <a:ext cx="5212532" cy="2749534"/>
          </a:xfrm>
          <a:prstGeom prst="rect">
            <a:avLst/>
          </a:prstGeom>
        </p:spPr>
      </p:pic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3F18B296-4529-6F29-003C-6DFA0BCDEC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524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7F259F2-C415-4A76-ABE7-F4E772CCA2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B384078-85EE-4B36-9F6E-23F9FE765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81C78015-4DD3-E85B-031D-7F2824CF99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23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A1ACE16-4E95-4BF7-8F3D-4D50A9123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EE87884-C6BF-4C75-9DB5-9097025E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9" name="슬라이드 번호 개체 틀 7">
            <a:extLst>
              <a:ext uri="{FF2B5EF4-FFF2-40B4-BE49-F238E27FC236}">
                <a16:creationId xmlns:a16="http://schemas.microsoft.com/office/drawing/2014/main" id="{6856F1CF-1CD2-520B-794B-FC8C9C2F19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1746D-D3F0-43CA-94A0-12FAFFDCFF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577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4" r:id="rId3"/>
    <p:sldLayoutId id="2147483666" r:id="rId4"/>
    <p:sldLayoutId id="2147483667" r:id="rId5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python-5dd50abee6de4bc594ba3994d4206ede?pvs=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8BF4-D3E7-6C2B-8A93-85DF8D8B3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0640" y="2162341"/>
            <a:ext cx="9570720" cy="1347621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2024</a:t>
            </a:r>
            <a:r>
              <a:rPr lang="ko-KR" altLang="en-US" dirty="0"/>
              <a:t> 신입생 세미나 </a:t>
            </a:r>
            <a:r>
              <a:rPr lang="en-US" altLang="ko-KR" dirty="0"/>
              <a:t>(</a:t>
            </a:r>
            <a:r>
              <a:rPr lang="ko-KR" altLang="en-US" dirty="0"/>
              <a:t>추가 발표 </a:t>
            </a:r>
            <a:r>
              <a:rPr lang="en-US" altLang="ko-KR" dirty="0"/>
              <a:t>002) : </a:t>
            </a:r>
            <a:r>
              <a:rPr lang="ko-KR" altLang="en-US" dirty="0"/>
              <a:t>칼럼별로 정렬하기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683B91F-B3A7-581F-5401-5ED10E0636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충북대학교 정보통신공학부 </a:t>
            </a:r>
            <a:r>
              <a:rPr lang="ko-KR" altLang="en-US" dirty="0" err="1"/>
              <a:t>박유빈</a:t>
            </a:r>
            <a:endParaRPr lang="en-US" altLang="ko-KR" dirty="0"/>
          </a:p>
          <a:p>
            <a:r>
              <a:rPr lang="en-US" altLang="ko-KR" dirty="0"/>
              <a:t>yubin11890@gmail.com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062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52BE1D1-7C10-87DC-ECFA-CE7B1E02B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79756" y="1446576"/>
            <a:ext cx="3932649" cy="4295774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1800" dirty="0">
                <a:latin typeface="+mj-ea"/>
                <a:ea typeface="+mj-ea"/>
              </a:rPr>
              <a:t>0. </a:t>
            </a:r>
            <a:r>
              <a:rPr lang="ko-KR" altLang="en-US" sz="1800" dirty="0">
                <a:latin typeface="+mj-ea"/>
                <a:ea typeface="+mj-ea"/>
              </a:rPr>
              <a:t>칼럼이 있는 형식의 데이터 종류</a:t>
            </a:r>
            <a:endParaRPr lang="en-US" altLang="ko-KR" sz="1800" dirty="0">
              <a:latin typeface="+mj-ea"/>
              <a:ea typeface="+mj-ea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1. </a:t>
            </a:r>
            <a:r>
              <a:rPr lang="ko-KR" altLang="en-US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리스트의 리스트 정렬하기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+mj-ea"/>
                <a:ea typeface="+mj-ea"/>
              </a:rPr>
              <a:t>2. </a:t>
            </a:r>
            <a:r>
              <a:rPr lang="ko-KR" altLang="en-US" sz="1800" b="1" dirty="0" err="1">
                <a:latin typeface="+mj-ea"/>
                <a:ea typeface="+mj-ea"/>
              </a:rPr>
              <a:t>딕셔너리의</a:t>
            </a:r>
            <a:r>
              <a:rPr lang="ko-KR" altLang="en-US" sz="1800" b="1" dirty="0">
                <a:latin typeface="+mj-ea"/>
                <a:ea typeface="+mj-ea"/>
              </a:rPr>
              <a:t> 리스트 정렬하기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3. </a:t>
            </a:r>
            <a:r>
              <a:rPr lang="ko-KR" altLang="en-US" sz="1800" b="1" dirty="0" err="1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딕셔너리의</a:t>
            </a:r>
            <a:r>
              <a:rPr lang="ko-KR" altLang="en-US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 err="1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딕셔너리</a:t>
            </a:r>
            <a:r>
              <a:rPr lang="ko-KR" altLang="en-US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정렬하기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4. </a:t>
            </a:r>
            <a:r>
              <a:rPr lang="ko-KR" altLang="en-US" sz="1800" b="1" dirty="0" err="1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딕셔너리의</a:t>
            </a:r>
            <a:r>
              <a:rPr lang="ko-KR" altLang="en-US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리스트의 리스트 정렬하기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5. </a:t>
            </a:r>
            <a:r>
              <a:rPr lang="en-US" altLang="ko-KR" sz="1800" b="1" dirty="0" err="1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numpy</a:t>
            </a:r>
            <a:r>
              <a:rPr lang="en-US" altLang="ko-KR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800" b="1" dirty="0">
                <a:solidFill>
                  <a:schemeClr val="bg2">
                    <a:lumMod val="75000"/>
                  </a:schemeClr>
                </a:solidFill>
                <a:latin typeface="+mj-ea"/>
                <a:ea typeface="+mj-ea"/>
              </a:rPr>
              <a:t>배열 정렬하기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dirty="0">
                <a:latin typeface="+mj-ea"/>
                <a:ea typeface="+mj-ea"/>
              </a:rPr>
              <a:t>6. Pandas </a:t>
            </a:r>
            <a:r>
              <a:rPr lang="ko-KR" altLang="en-US" sz="1800" b="1" dirty="0">
                <a:latin typeface="+mj-ea"/>
                <a:ea typeface="+mj-ea"/>
              </a:rPr>
              <a:t>데이터프레임 정렬하기</a:t>
            </a:r>
          </a:p>
          <a:p>
            <a:pPr marL="0" indent="0">
              <a:lnSpc>
                <a:spcPct val="150000"/>
              </a:lnSpc>
              <a:buNone/>
            </a:pPr>
            <a:endParaRPr lang="ko-KR" altLang="en-US" sz="1800" dirty="0">
              <a:latin typeface="+mj-ea"/>
              <a:ea typeface="+mj-ea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105012C-52B9-EC57-EC6D-DFB080B430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2</a:t>
            </a:fld>
            <a:endParaRPr lang="ko-KR" altLang="en-US" dirty="0"/>
          </a:p>
        </p:txBody>
      </p:sp>
      <p:sp>
        <p:nvSpPr>
          <p:cNvPr id="5" name="TextBox 4">
            <a:hlinkClick r:id="rId2"/>
            <a:extLst>
              <a:ext uri="{FF2B5EF4-FFF2-40B4-BE49-F238E27FC236}">
                <a16:creationId xmlns:a16="http://schemas.microsoft.com/office/drawing/2014/main" id="{4C68D954-54A2-1878-F789-3621971FBA83}"/>
              </a:ext>
            </a:extLst>
          </p:cNvPr>
          <p:cNvSpPr txBox="1"/>
          <p:nvPr/>
        </p:nvSpPr>
        <p:spPr>
          <a:xfrm>
            <a:off x="10293531" y="6164721"/>
            <a:ext cx="14804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dirty="0">
                <a:solidFill>
                  <a:srgbClr val="3B64AC"/>
                </a:solidFill>
                <a:latin typeface="+mj-ea"/>
                <a:ea typeface="+mj-ea"/>
              </a:rPr>
              <a:t>추가 </a:t>
            </a:r>
            <a:r>
              <a:rPr lang="ko-KR" altLang="en-US" dirty="0" err="1">
                <a:solidFill>
                  <a:srgbClr val="3B64AC"/>
                </a:solidFill>
                <a:latin typeface="+mj-ea"/>
                <a:ea typeface="+mj-ea"/>
              </a:rPr>
              <a:t>노션</a:t>
            </a:r>
            <a:r>
              <a:rPr lang="ko-KR" altLang="en-US" dirty="0">
                <a:solidFill>
                  <a:srgbClr val="3B64AC"/>
                </a:solidFill>
                <a:latin typeface="+mj-ea"/>
                <a:ea typeface="+mj-ea"/>
              </a:rPr>
              <a:t> 링크</a:t>
            </a:r>
          </a:p>
        </p:txBody>
      </p:sp>
    </p:spTree>
    <p:extLst>
      <p:ext uri="{BB962C8B-B14F-4D97-AF65-F5344CB8AC3E}">
        <p14:creationId xmlns:p14="http://schemas.microsoft.com/office/powerpoint/2010/main" val="2294480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5AA1BEB7-B4C9-45F6-C75A-F500A25DC094}"/>
              </a:ext>
            </a:extLst>
          </p:cNvPr>
          <p:cNvSpPr/>
          <p:nvPr/>
        </p:nvSpPr>
        <p:spPr>
          <a:xfrm>
            <a:off x="4323131" y="1541760"/>
            <a:ext cx="3798695" cy="2039640"/>
          </a:xfrm>
          <a:prstGeom prst="roundRect">
            <a:avLst/>
          </a:prstGeom>
          <a:solidFill>
            <a:srgbClr val="F7F6F3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F208C5-1F20-7AB7-85E0-E8ED9CC7E89A}"/>
              </a:ext>
            </a:extLst>
          </p:cNvPr>
          <p:cNvSpPr txBox="1"/>
          <p:nvPr/>
        </p:nvSpPr>
        <p:spPr>
          <a:xfrm>
            <a:off x="4323131" y="1152525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E8EEF8"/>
                </a:highlight>
              </a:rPr>
              <a:t>2. </a:t>
            </a:r>
            <a:r>
              <a:rPr lang="ko-KR" altLang="en-US" b="1" dirty="0" err="1">
                <a:highlight>
                  <a:srgbClr val="E8EEF8"/>
                </a:highlight>
              </a:rPr>
              <a:t>딕셔너리의</a:t>
            </a:r>
            <a:r>
              <a:rPr lang="ko-KR" altLang="en-US" b="1" dirty="0">
                <a:highlight>
                  <a:srgbClr val="E8EEF8"/>
                </a:highlight>
              </a:rPr>
              <a:t> 리스트</a:t>
            </a: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0166"/>
            <a:ext cx="10515600" cy="7476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800" dirty="0">
                <a:latin typeface="+mj-ea"/>
                <a:ea typeface="+mj-ea"/>
              </a:rPr>
              <a:t>0. </a:t>
            </a:r>
            <a:r>
              <a:rPr lang="ko-KR" altLang="en-US" sz="2800" dirty="0">
                <a:latin typeface="+mj-ea"/>
                <a:ea typeface="+mj-ea"/>
              </a:rPr>
              <a:t>칼럼이 있는 형식의 데이터 종류</a:t>
            </a:r>
            <a:endParaRPr lang="en-US" altLang="ko-KR" sz="2800" dirty="0">
              <a:latin typeface="+mj-ea"/>
              <a:ea typeface="+mj-ea"/>
            </a:endParaRPr>
          </a:p>
        </p:txBody>
      </p:sp>
      <p:sp>
        <p:nvSpPr>
          <p:cNvPr id="43" name="슬라이드 번호 개체 틀 2">
            <a:extLst>
              <a:ext uri="{FF2B5EF4-FFF2-40B4-BE49-F238E27FC236}">
                <a16:creationId xmlns:a16="http://schemas.microsoft.com/office/drawing/2014/main" id="{D296A840-AA7B-8AFE-7462-FDA9D577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</p:spPr>
        <p:txBody>
          <a:bodyPr/>
          <a:lstStyle/>
          <a:p>
            <a:fld id="{C3B1746D-D3F0-43CA-94A0-12FAFFDCFF88}" type="slidenum">
              <a:rPr lang="ko-KR" altLang="en-US" smtClean="0"/>
              <a:t>3</a:t>
            </a:fld>
            <a:endParaRPr lang="ko-KR" altLang="en-US" dirty="0"/>
          </a:p>
        </p:txBody>
      </p:sp>
      <p:pic>
        <p:nvPicPr>
          <p:cNvPr id="68" name="그림 67">
            <a:extLst>
              <a:ext uri="{FF2B5EF4-FFF2-40B4-BE49-F238E27FC236}">
                <a16:creationId xmlns:a16="http://schemas.microsoft.com/office/drawing/2014/main" id="{095B32ED-801C-78D1-1111-230362E72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7086" y="2062044"/>
            <a:ext cx="3420137" cy="995931"/>
          </a:xfrm>
          <a:prstGeom prst="rect">
            <a:avLst/>
          </a:prstGeom>
          <a:ln>
            <a:noFill/>
          </a:ln>
        </p:spPr>
      </p:pic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C581A27-7934-4537-ABB4-7582050E0A11}"/>
              </a:ext>
            </a:extLst>
          </p:cNvPr>
          <p:cNvSpPr/>
          <p:nvPr/>
        </p:nvSpPr>
        <p:spPr>
          <a:xfrm>
            <a:off x="344868" y="1587449"/>
            <a:ext cx="3798695" cy="2039640"/>
          </a:xfrm>
          <a:prstGeom prst="roundRect">
            <a:avLst/>
          </a:prstGeom>
          <a:solidFill>
            <a:srgbClr val="F7F6F3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599515D-F19C-41AB-E15D-46526BC127E3}"/>
              </a:ext>
            </a:extLst>
          </p:cNvPr>
          <p:cNvSpPr txBox="1"/>
          <p:nvPr/>
        </p:nvSpPr>
        <p:spPr>
          <a:xfrm>
            <a:off x="344868" y="1198214"/>
            <a:ext cx="1874671" cy="41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리스트의 리스트</a:t>
            </a:r>
            <a:endParaRPr lang="ko-KR" altLang="en-US" dirty="0">
              <a:latin typeface="+mn-ea"/>
            </a:endParaRPr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FB50FDF3-D548-7B36-84AB-1B3CEE4A05D6}"/>
              </a:ext>
            </a:extLst>
          </p:cNvPr>
          <p:cNvSpPr/>
          <p:nvPr/>
        </p:nvSpPr>
        <p:spPr>
          <a:xfrm>
            <a:off x="8301394" y="1540190"/>
            <a:ext cx="3798695" cy="2039640"/>
          </a:xfrm>
          <a:prstGeom prst="roundRect">
            <a:avLst/>
          </a:prstGeom>
          <a:solidFill>
            <a:srgbClr val="F7F6F3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0740030-5F5B-F3D6-708B-9C04A21E94C4}"/>
              </a:ext>
            </a:extLst>
          </p:cNvPr>
          <p:cNvSpPr txBox="1"/>
          <p:nvPr/>
        </p:nvSpPr>
        <p:spPr>
          <a:xfrm>
            <a:off x="8301394" y="1150955"/>
            <a:ext cx="2263336" cy="41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 err="1"/>
              <a:t>딕셔너리의</a:t>
            </a:r>
            <a:r>
              <a:rPr lang="ko-KR" altLang="en-US" b="1" dirty="0"/>
              <a:t> </a:t>
            </a:r>
            <a:r>
              <a:rPr lang="ko-KR" altLang="en-US" b="1" dirty="0" err="1"/>
              <a:t>딕셔너리</a:t>
            </a:r>
            <a:endParaRPr lang="ko-KR" altLang="en-US" b="1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B2D20551-5E5C-6550-7976-649B83975EAD}"/>
              </a:ext>
            </a:extLst>
          </p:cNvPr>
          <p:cNvSpPr/>
          <p:nvPr/>
        </p:nvSpPr>
        <p:spPr>
          <a:xfrm>
            <a:off x="320191" y="4184302"/>
            <a:ext cx="3798695" cy="2039640"/>
          </a:xfrm>
          <a:prstGeom prst="roundRect">
            <a:avLst/>
          </a:prstGeom>
          <a:solidFill>
            <a:srgbClr val="F7F6F3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2897186-D91B-50F9-B9E6-993ACB550D53}"/>
              </a:ext>
            </a:extLst>
          </p:cNvPr>
          <p:cNvSpPr txBox="1"/>
          <p:nvPr/>
        </p:nvSpPr>
        <p:spPr>
          <a:xfrm>
            <a:off x="320191" y="3795067"/>
            <a:ext cx="2895370" cy="41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 err="1"/>
              <a:t>딕셔너리의</a:t>
            </a:r>
            <a:r>
              <a:rPr lang="ko-KR" altLang="en-US" b="1" dirty="0"/>
              <a:t> 리스트의 리스트</a:t>
            </a:r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EC090973-74C2-9047-3B79-ABF755E4ADA1}"/>
              </a:ext>
            </a:extLst>
          </p:cNvPr>
          <p:cNvSpPr/>
          <p:nvPr/>
        </p:nvSpPr>
        <p:spPr>
          <a:xfrm>
            <a:off x="4196653" y="4184302"/>
            <a:ext cx="3798695" cy="2039640"/>
          </a:xfrm>
          <a:prstGeom prst="roundRect">
            <a:avLst/>
          </a:prstGeom>
          <a:solidFill>
            <a:srgbClr val="F7F6F3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382193E-CB4C-B8D7-798D-BFDC41226938}"/>
              </a:ext>
            </a:extLst>
          </p:cNvPr>
          <p:cNvSpPr txBox="1"/>
          <p:nvPr/>
        </p:nvSpPr>
        <p:spPr>
          <a:xfrm>
            <a:off x="4196653" y="3795067"/>
            <a:ext cx="1669441" cy="4184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en-US" altLang="ko-KR" b="1" dirty="0" err="1"/>
              <a:t>numpy</a:t>
            </a:r>
            <a:r>
              <a:rPr lang="en-US" altLang="ko-KR" b="1" dirty="0"/>
              <a:t> </a:t>
            </a:r>
            <a:r>
              <a:rPr lang="ko-KR" altLang="en-US" b="1" dirty="0"/>
              <a:t>배열</a:t>
            </a:r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D7B9771D-F46D-78B3-3A62-5784093F93AC}"/>
              </a:ext>
            </a:extLst>
          </p:cNvPr>
          <p:cNvSpPr/>
          <p:nvPr/>
        </p:nvSpPr>
        <p:spPr>
          <a:xfrm>
            <a:off x="8272535" y="4184302"/>
            <a:ext cx="3798695" cy="2039640"/>
          </a:xfrm>
          <a:prstGeom prst="roundRect">
            <a:avLst/>
          </a:prstGeom>
          <a:solidFill>
            <a:srgbClr val="F7F6F3"/>
          </a:solidFill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0A2E8E8-DD19-2FDA-AC85-D3AEF5784F95}"/>
              </a:ext>
            </a:extLst>
          </p:cNvPr>
          <p:cNvSpPr txBox="1"/>
          <p:nvPr/>
        </p:nvSpPr>
        <p:spPr>
          <a:xfrm>
            <a:off x="8272535" y="3795067"/>
            <a:ext cx="2225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highlight>
                  <a:srgbClr val="E8EEF8"/>
                </a:highlight>
              </a:rPr>
              <a:t>6. Pandas </a:t>
            </a:r>
            <a:r>
              <a:rPr lang="ko-KR" altLang="en-US" b="1" dirty="0">
                <a:highlight>
                  <a:srgbClr val="E8EEF8"/>
                </a:highlight>
              </a:rPr>
              <a:t>데이터프레임</a:t>
            </a:r>
          </a:p>
        </p:txBody>
      </p:sp>
      <p:pic>
        <p:nvPicPr>
          <p:cNvPr id="70" name="그림 69">
            <a:extLst>
              <a:ext uri="{FF2B5EF4-FFF2-40B4-BE49-F238E27FC236}">
                <a16:creationId xmlns:a16="http://schemas.microsoft.com/office/drawing/2014/main" id="{2C02DBEB-AE8C-6C8A-8A84-32CB0658B9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5161" y="2069550"/>
            <a:ext cx="3571160" cy="876623"/>
          </a:xfrm>
          <a:prstGeom prst="rect">
            <a:avLst/>
          </a:prstGeom>
          <a:ln>
            <a:noFill/>
          </a:ln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6087EA2D-044D-BA23-A803-6FD6C54C3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58345" y="1706707"/>
            <a:ext cx="1771741" cy="1706603"/>
          </a:xfrm>
          <a:prstGeom prst="rect">
            <a:avLst/>
          </a:prstGeom>
          <a:ln>
            <a:noFill/>
          </a:ln>
        </p:spPr>
      </p:pic>
      <p:pic>
        <p:nvPicPr>
          <p:cNvPr id="73" name="그림 72">
            <a:extLst>
              <a:ext uri="{FF2B5EF4-FFF2-40B4-BE49-F238E27FC236}">
                <a16:creationId xmlns:a16="http://schemas.microsoft.com/office/drawing/2014/main" id="{8030D163-9E87-1E51-8559-EAECD38AA2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3177" y="4231173"/>
            <a:ext cx="1658158" cy="2010409"/>
          </a:xfrm>
          <a:prstGeom prst="rect">
            <a:avLst/>
          </a:prstGeom>
          <a:ln>
            <a:noFill/>
          </a:ln>
        </p:spPr>
      </p:pic>
      <p:pic>
        <p:nvPicPr>
          <p:cNvPr id="75" name="그림 74">
            <a:extLst>
              <a:ext uri="{FF2B5EF4-FFF2-40B4-BE49-F238E27FC236}">
                <a16:creationId xmlns:a16="http://schemas.microsoft.com/office/drawing/2014/main" id="{C7B817A0-990E-CFCD-3379-20BDC7595D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5718" y="4341989"/>
            <a:ext cx="1667108" cy="1724266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:a16="http://schemas.microsoft.com/office/drawing/2014/main" id="{CBDC2B1C-B459-3EB3-A555-214758DF0D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29773" y="4385381"/>
            <a:ext cx="3284218" cy="171103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8413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 dirty="0">
                <a:latin typeface="+mj-ea"/>
                <a:ea typeface="+mj-ea"/>
              </a:rPr>
              <a:t>2. </a:t>
            </a:r>
            <a:r>
              <a:rPr lang="ko-KR" altLang="en-US" sz="2800" b="1" dirty="0" err="1">
                <a:latin typeface="+mj-ea"/>
                <a:ea typeface="+mj-ea"/>
              </a:rPr>
              <a:t>딕셔너리의</a:t>
            </a:r>
            <a:r>
              <a:rPr lang="ko-KR" altLang="en-US" sz="2800" b="1" dirty="0">
                <a:latin typeface="+mj-ea"/>
                <a:ea typeface="+mj-ea"/>
              </a:rPr>
              <a:t> 리스트 정렬하기</a:t>
            </a:r>
            <a:r>
              <a:rPr lang="en-US" altLang="ko-KR" sz="2800" b="1" dirty="0">
                <a:latin typeface="+mj-ea"/>
                <a:ea typeface="+mj-ea"/>
              </a:rPr>
              <a:t> </a:t>
            </a:r>
            <a:endParaRPr lang="ko-KR" altLang="en-US" dirty="0"/>
          </a:p>
        </p:txBody>
      </p:sp>
      <p:sp>
        <p:nvSpPr>
          <p:cNvPr id="43" name="슬라이드 번호 개체 틀 2">
            <a:extLst>
              <a:ext uri="{FF2B5EF4-FFF2-40B4-BE49-F238E27FC236}">
                <a16:creationId xmlns:a16="http://schemas.microsoft.com/office/drawing/2014/main" id="{D296A840-AA7B-8AFE-7462-FDA9D577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</p:spPr>
        <p:txBody>
          <a:bodyPr/>
          <a:lstStyle/>
          <a:p>
            <a:fld id="{C3B1746D-D3F0-43CA-94A0-12FAFFDCFF88}" type="slidenum">
              <a:rPr lang="ko-KR" altLang="en-US" smtClean="0"/>
              <a:t>4</a:t>
            </a:fld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FC15DC5-DA14-871B-D0F4-E66E71FEA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24" y="1215598"/>
            <a:ext cx="7378521" cy="523204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33A08B8-FD82-C5CE-B3DB-525A76CC2D56}"/>
              </a:ext>
            </a:extLst>
          </p:cNvPr>
          <p:cNvSpPr/>
          <p:nvPr/>
        </p:nvSpPr>
        <p:spPr>
          <a:xfrm>
            <a:off x="2357752" y="2423089"/>
            <a:ext cx="307660" cy="223885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F97BCD-D9B9-9F90-EC81-9784BF9FA83E}"/>
              </a:ext>
            </a:extLst>
          </p:cNvPr>
          <p:cNvSpPr txBox="1"/>
          <p:nvPr/>
        </p:nvSpPr>
        <p:spPr>
          <a:xfrm>
            <a:off x="8066608" y="4444195"/>
            <a:ext cx="3837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Key </a:t>
            </a:r>
            <a:r>
              <a:rPr lang="ko-KR" altLang="en-US" b="1" dirty="0">
                <a:latin typeface="+mj-ea"/>
                <a:ea typeface="+mj-ea"/>
              </a:rPr>
              <a:t>파라미터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 err="1">
                <a:latin typeface="+mn-ea"/>
              </a:rPr>
              <a:t>딕셔너리에서</a:t>
            </a:r>
            <a:r>
              <a:rPr lang="ko-KR" altLang="en-US" dirty="0">
                <a:latin typeface="+mn-ea"/>
              </a:rPr>
              <a:t> 해당 </a:t>
            </a:r>
            <a:r>
              <a:rPr lang="en-US" altLang="ko-KR" dirty="0">
                <a:latin typeface="+mn-ea"/>
              </a:rPr>
              <a:t>key</a:t>
            </a:r>
            <a:r>
              <a:rPr lang="ko-KR" altLang="en-US" dirty="0">
                <a:latin typeface="+mn-ea"/>
              </a:rPr>
              <a:t>의 값들을 정렬하게 함</a:t>
            </a:r>
            <a:r>
              <a:rPr lang="en-US" altLang="ko-KR" dirty="0">
                <a:latin typeface="+mn-ea"/>
              </a:rPr>
              <a:t>.</a:t>
            </a:r>
            <a:endParaRPr lang="ko-KR" altLang="en-US" dirty="0">
              <a:latin typeface="+mn-ea"/>
            </a:endParaRPr>
          </a:p>
        </p:txBody>
      </p:sp>
      <p:cxnSp>
        <p:nvCxnSpPr>
          <p:cNvPr id="8" name="연결선: 꺾임 7">
            <a:extLst>
              <a:ext uri="{FF2B5EF4-FFF2-40B4-BE49-F238E27FC236}">
                <a16:creationId xmlns:a16="http://schemas.microsoft.com/office/drawing/2014/main" id="{2135D893-B722-7304-07DD-6313E489AAA4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4228902" y="929654"/>
            <a:ext cx="2120387" cy="5555026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D24DA08-4E08-C129-BE78-A6BCCC4F768C}"/>
              </a:ext>
            </a:extLst>
          </p:cNvPr>
          <p:cNvSpPr/>
          <p:nvPr/>
        </p:nvSpPr>
        <p:spPr>
          <a:xfrm>
            <a:off x="2941320" y="2255175"/>
            <a:ext cx="569912" cy="223885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E48216C-5894-5008-C006-DE3B2C0B70E8}"/>
              </a:ext>
            </a:extLst>
          </p:cNvPr>
          <p:cNvSpPr txBox="1"/>
          <p:nvPr/>
        </p:nvSpPr>
        <p:spPr>
          <a:xfrm>
            <a:off x="8029659" y="2551370"/>
            <a:ext cx="250260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Zip</a:t>
            </a:r>
            <a:r>
              <a:rPr lang="ko-KR" altLang="en-US" b="1" dirty="0">
                <a:latin typeface="+mj-ea"/>
                <a:ea typeface="+mj-ea"/>
              </a:rPr>
              <a:t> 함수</a:t>
            </a:r>
            <a:r>
              <a:rPr lang="en-US" altLang="ko-KR" b="1" dirty="0">
                <a:latin typeface="+mj-ea"/>
                <a:ea typeface="+mj-ea"/>
              </a:rPr>
              <a:t>, list</a:t>
            </a:r>
            <a:r>
              <a:rPr lang="ko-KR" altLang="en-US" b="1" dirty="0">
                <a:latin typeface="+mj-ea"/>
                <a:ea typeface="+mj-ea"/>
              </a:rPr>
              <a:t> 함수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dirty="0">
                <a:latin typeface="+mn-ea"/>
              </a:rPr>
              <a:t>:</a:t>
            </a:r>
            <a:r>
              <a:rPr lang="ko-KR" altLang="en-US" dirty="0">
                <a:latin typeface="+mn-ea"/>
              </a:rPr>
              <a:t> </a:t>
            </a:r>
            <a:r>
              <a:rPr lang="ko-KR" altLang="en-US" dirty="0" err="1">
                <a:latin typeface="+mn-ea"/>
              </a:rPr>
              <a:t>파이썬에서</a:t>
            </a:r>
            <a:r>
              <a:rPr lang="ko-KR" altLang="en-US" dirty="0">
                <a:latin typeface="+mn-ea"/>
              </a:rPr>
              <a:t> 두 리스트를 병합</a:t>
            </a:r>
            <a:endParaRPr lang="en-US" altLang="ko-KR" dirty="0">
              <a:latin typeface="+mn-ea"/>
            </a:endParaRPr>
          </a:p>
          <a:p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&gt;&gt; </a:t>
            </a:r>
            <a:r>
              <a:rPr lang="ko-KR" altLang="en-US" dirty="0">
                <a:latin typeface="+mn-ea"/>
              </a:rPr>
              <a:t>결과 </a:t>
            </a:r>
            <a:endParaRPr lang="en-US" altLang="ko-KR" dirty="0">
              <a:latin typeface="+mn-ea"/>
            </a:endParaRPr>
          </a:p>
          <a:p>
            <a:r>
              <a:rPr lang="en-US" altLang="ko-KR" dirty="0">
                <a:latin typeface="+mn-ea"/>
              </a:rPr>
              <a:t>[(“</a:t>
            </a:r>
            <a:r>
              <a:rPr lang="en-US" altLang="ko-KR" dirty="0" err="1">
                <a:latin typeface="+mn-ea"/>
              </a:rPr>
              <a:t>a”,True</a:t>
            </a:r>
            <a:r>
              <a:rPr lang="en-US" altLang="ko-KR" dirty="0">
                <a:latin typeface="+mn-ea"/>
              </a:rPr>
              <a:t>),…(</a:t>
            </a:r>
            <a:r>
              <a:rPr lang="ko-KR" altLang="en-US" dirty="0">
                <a:latin typeface="+mn-ea"/>
              </a:rPr>
              <a:t>중략</a:t>
            </a:r>
            <a:r>
              <a:rPr lang="en-US" altLang="ko-KR" dirty="0">
                <a:latin typeface="+mn-ea"/>
              </a:rPr>
              <a:t>)…]</a:t>
            </a:r>
            <a:endParaRPr lang="ko-KR" altLang="en-US" dirty="0">
              <a:latin typeface="+mn-ea"/>
            </a:endParaRPr>
          </a:p>
        </p:txBody>
      </p: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9268AA63-6D52-4B16-FF33-233A1486C525}"/>
              </a:ext>
            </a:extLst>
          </p:cNvPr>
          <p:cNvCxnSpPr>
            <a:cxnSpLocks/>
            <a:stCxn id="17" idx="2"/>
            <a:endCxn id="26" idx="1"/>
          </p:cNvCxnSpPr>
          <p:nvPr/>
        </p:nvCxnSpPr>
        <p:spPr>
          <a:xfrm rot="16200000" flipH="1">
            <a:off x="5222480" y="482855"/>
            <a:ext cx="810974" cy="4803383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CB9716-1FBC-93ED-29D0-F5C88605EB10}"/>
              </a:ext>
            </a:extLst>
          </p:cNvPr>
          <p:cNvSpPr txBox="1"/>
          <p:nvPr/>
        </p:nvSpPr>
        <p:spPr>
          <a:xfrm>
            <a:off x="287482" y="4398028"/>
            <a:ext cx="7569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정렬 전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0A4A33-061C-7D1D-97F7-A2A55704A21A}"/>
              </a:ext>
            </a:extLst>
          </p:cNvPr>
          <p:cNvSpPr txBox="1"/>
          <p:nvPr/>
        </p:nvSpPr>
        <p:spPr>
          <a:xfrm>
            <a:off x="287482" y="6000479"/>
            <a:ext cx="7569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정렬 후</a:t>
            </a:r>
          </a:p>
        </p:txBody>
      </p:sp>
    </p:spTree>
    <p:extLst>
      <p:ext uri="{BB962C8B-B14F-4D97-AF65-F5344CB8AC3E}">
        <p14:creationId xmlns:p14="http://schemas.microsoft.com/office/powerpoint/2010/main" val="328637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E81529BB-8DBE-7562-0E76-38F5202BB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292" y="1354936"/>
            <a:ext cx="6358878" cy="513393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A646B68-1A9A-EC05-9D4C-0A917898D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6. Pandas </a:t>
            </a:r>
            <a:r>
              <a:rPr lang="ko-KR" altLang="en-US" dirty="0"/>
              <a:t>데이터프레임 정렬하기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1E5C845-CF13-F3AF-4A8B-2C37EED3EB0E}"/>
              </a:ext>
            </a:extLst>
          </p:cNvPr>
          <p:cNvSpPr/>
          <p:nvPr/>
        </p:nvSpPr>
        <p:spPr>
          <a:xfrm>
            <a:off x="2919977" y="4629709"/>
            <a:ext cx="238173" cy="223886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01918DD-CFDA-9F18-965A-2623142B18B9}"/>
              </a:ext>
            </a:extLst>
          </p:cNvPr>
          <p:cNvSpPr/>
          <p:nvPr/>
        </p:nvSpPr>
        <p:spPr>
          <a:xfrm>
            <a:off x="4733953" y="4623364"/>
            <a:ext cx="713016" cy="223886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9BE8C-EE85-A470-068D-402180AEEDBF}"/>
              </a:ext>
            </a:extLst>
          </p:cNvPr>
          <p:cNvSpPr txBox="1"/>
          <p:nvPr/>
        </p:nvSpPr>
        <p:spPr>
          <a:xfrm>
            <a:off x="7331578" y="3806039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latin typeface="+mj-ea"/>
                <a:ea typeface="+mj-ea"/>
              </a:rPr>
              <a:t>Sort_values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함수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6BF14F5-E821-639D-6D8B-B76466C982FE}"/>
              </a:ext>
            </a:extLst>
          </p:cNvPr>
          <p:cNvSpPr/>
          <p:nvPr/>
        </p:nvSpPr>
        <p:spPr>
          <a:xfrm>
            <a:off x="1930448" y="4623364"/>
            <a:ext cx="816242" cy="223885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2EB7341C-AC9E-3480-7968-B7E2D9BBD507}"/>
              </a:ext>
            </a:extLst>
          </p:cNvPr>
          <p:cNvCxnSpPr>
            <a:cxnSpLocks/>
            <a:stCxn id="14" idx="0"/>
            <a:endCxn id="13" idx="1"/>
          </p:cNvCxnSpPr>
          <p:nvPr/>
        </p:nvCxnSpPr>
        <p:spPr>
          <a:xfrm rot="5400000" flipH="1" flipV="1">
            <a:off x="4518744" y="1810531"/>
            <a:ext cx="632659" cy="4993009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C0819F3-1E83-578B-A9B5-1B40EDD677AB}"/>
              </a:ext>
            </a:extLst>
          </p:cNvPr>
          <p:cNvSpPr txBox="1"/>
          <p:nvPr/>
        </p:nvSpPr>
        <p:spPr>
          <a:xfrm>
            <a:off x="7989498" y="4307035"/>
            <a:ext cx="40046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by </a:t>
            </a:r>
            <a:r>
              <a:rPr lang="ko-KR" altLang="en-US" b="1" dirty="0">
                <a:latin typeface="+mj-ea"/>
                <a:ea typeface="+mj-ea"/>
              </a:rPr>
              <a:t>파라미터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dirty="0">
                <a:latin typeface="+mn-ea"/>
              </a:rPr>
              <a:t>: </a:t>
            </a:r>
            <a:r>
              <a:rPr lang="ko-KR" altLang="en-US" dirty="0">
                <a:latin typeface="+mn-ea"/>
              </a:rPr>
              <a:t>기준으로 정렬할 열 선택</a:t>
            </a:r>
            <a:endParaRPr lang="en-US" altLang="ko-KR" dirty="0">
              <a:latin typeface="+mn-ea"/>
            </a:endParaRPr>
          </a:p>
          <a:p>
            <a:r>
              <a:rPr lang="ko-KR" altLang="en-US" dirty="0">
                <a:latin typeface="+mn-ea"/>
              </a:rPr>
              <a:t>앞선 인자가 우선적으로 기준이 되며</a:t>
            </a:r>
            <a:r>
              <a:rPr lang="en-US" altLang="ko-KR" dirty="0">
                <a:latin typeface="+mn-ea"/>
              </a:rPr>
              <a:t>, </a:t>
            </a:r>
          </a:p>
          <a:p>
            <a:r>
              <a:rPr lang="ko-KR" altLang="en-US" dirty="0">
                <a:latin typeface="+mn-ea"/>
              </a:rPr>
              <a:t>해당 값이 같을 시 뒤에 있는 인자를 기준으로 정렬</a:t>
            </a:r>
            <a:r>
              <a:rPr lang="en-US" altLang="ko-KR" dirty="0">
                <a:latin typeface="+mn-ea"/>
              </a:rPr>
              <a:t> 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49BD77-2C3C-F37E-D6C2-19D2430EC749}"/>
              </a:ext>
            </a:extLst>
          </p:cNvPr>
          <p:cNvSpPr txBox="1"/>
          <p:nvPr/>
        </p:nvSpPr>
        <p:spPr>
          <a:xfrm>
            <a:off x="7989497" y="5654496"/>
            <a:ext cx="33134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latin typeface="+mj-ea"/>
                <a:ea typeface="+mj-ea"/>
              </a:rPr>
              <a:t>ascending </a:t>
            </a:r>
            <a:r>
              <a:rPr lang="ko-KR" altLang="en-US" b="1" dirty="0">
                <a:latin typeface="+mj-ea"/>
                <a:ea typeface="+mj-ea"/>
              </a:rPr>
              <a:t>파라미터 </a:t>
            </a:r>
            <a:endParaRPr lang="en-US" altLang="ko-KR" b="1" dirty="0">
              <a:latin typeface="+mj-ea"/>
              <a:ea typeface="+mj-ea"/>
            </a:endParaRPr>
          </a:p>
          <a:p>
            <a:r>
              <a:rPr lang="en-US" altLang="ko-KR" dirty="0">
                <a:latin typeface="+mn-ea"/>
              </a:rPr>
              <a:t>: True | False </a:t>
            </a:r>
            <a:r>
              <a:rPr lang="ko-KR" altLang="en-US" dirty="0">
                <a:latin typeface="+mn-ea"/>
              </a:rPr>
              <a:t>→ 오름차순 </a:t>
            </a:r>
            <a:r>
              <a:rPr lang="en-US" altLang="ko-KR" dirty="0">
                <a:latin typeface="+mn-ea"/>
              </a:rPr>
              <a:t>| </a:t>
            </a:r>
            <a:r>
              <a:rPr lang="ko-KR" altLang="en-US" dirty="0">
                <a:latin typeface="+mn-ea"/>
              </a:rPr>
              <a:t>내림차순</a:t>
            </a:r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02388733-8888-0C4F-D87E-E8D9121DDF54}"/>
              </a:ext>
            </a:extLst>
          </p:cNvPr>
          <p:cNvCxnSpPr>
            <a:cxnSpLocks/>
            <a:stCxn id="11" idx="0"/>
            <a:endCxn id="22" idx="1"/>
          </p:cNvCxnSpPr>
          <p:nvPr/>
        </p:nvCxnSpPr>
        <p:spPr>
          <a:xfrm rot="16200000" flipH="1">
            <a:off x="5375535" y="2293237"/>
            <a:ext cx="277491" cy="4950434"/>
          </a:xfrm>
          <a:prstGeom prst="bentConnector4">
            <a:avLst>
              <a:gd name="adj1" fmla="val -82381"/>
              <a:gd name="adj2" fmla="val 51203"/>
            </a:avLst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C1F4BC8-9713-A924-6037-DD0DDA5BE504}"/>
              </a:ext>
            </a:extLst>
          </p:cNvPr>
          <p:cNvCxnSpPr>
            <a:cxnSpLocks/>
            <a:stCxn id="12" idx="2"/>
            <a:endCxn id="23" idx="1"/>
          </p:cNvCxnSpPr>
          <p:nvPr/>
        </p:nvCxnSpPr>
        <p:spPr>
          <a:xfrm rot="16200000" flipH="1">
            <a:off x="5974773" y="3962938"/>
            <a:ext cx="1130412" cy="2899036"/>
          </a:xfrm>
          <a:prstGeom prst="bentConnector2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슬라이드 번호 개체 틀 2">
            <a:extLst>
              <a:ext uri="{FF2B5EF4-FFF2-40B4-BE49-F238E27FC236}">
                <a16:creationId xmlns:a16="http://schemas.microsoft.com/office/drawing/2014/main" id="{D296A840-AA7B-8AFE-7462-FDA9D5776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28030" y="48943"/>
            <a:ext cx="2743200" cy="365125"/>
          </a:xfrm>
        </p:spPr>
        <p:txBody>
          <a:bodyPr/>
          <a:lstStyle/>
          <a:p>
            <a:fld id="{C3B1746D-D3F0-43CA-94A0-12FAFFDCFF88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095D7160-CDA8-110D-8AA7-051BBFA6DCF2}"/>
              </a:ext>
            </a:extLst>
          </p:cNvPr>
          <p:cNvSpPr/>
          <p:nvPr/>
        </p:nvSpPr>
        <p:spPr>
          <a:xfrm>
            <a:off x="1476055" y="5531513"/>
            <a:ext cx="536623" cy="325369"/>
          </a:xfrm>
          <a:prstGeom prst="rect">
            <a:avLst/>
          </a:prstGeom>
          <a:solidFill>
            <a:srgbClr val="FFC000">
              <a:alpha val="30196"/>
            </a:srgb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n>
                <a:solidFill>
                  <a:schemeClr val="accent1"/>
                </a:solidFill>
              </a:ln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C45E134-41F5-E13C-850E-5B9B6BD04654}"/>
              </a:ext>
            </a:extLst>
          </p:cNvPr>
          <p:cNvSpPr txBox="1"/>
          <p:nvPr/>
        </p:nvSpPr>
        <p:spPr>
          <a:xfrm>
            <a:off x="316823" y="3030583"/>
            <a:ext cx="7569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정렬 전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C26F461-54BC-5C4D-77D0-D26BAED40FB0}"/>
              </a:ext>
            </a:extLst>
          </p:cNvPr>
          <p:cNvSpPr txBox="1"/>
          <p:nvPr/>
        </p:nvSpPr>
        <p:spPr>
          <a:xfrm>
            <a:off x="316823" y="5078459"/>
            <a:ext cx="75693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+mj-ea"/>
                <a:ea typeface="+mj-ea"/>
              </a:rPr>
              <a:t>정렬 후</a:t>
            </a:r>
          </a:p>
        </p:txBody>
      </p:sp>
    </p:spTree>
    <p:extLst>
      <p:ext uri="{BB962C8B-B14F-4D97-AF65-F5344CB8AC3E}">
        <p14:creationId xmlns:p14="http://schemas.microsoft.com/office/powerpoint/2010/main" val="26682866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2EB95DB-AEDB-D6A0-3B08-7C9CB8520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C3B1746D-D3F0-43CA-94A0-12FAFFDCFF8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3807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프리젠테이션 7 Bold"/>
        <a:ea typeface="프리젠테이션 7 Bold"/>
        <a:cs typeface=""/>
      </a:majorFont>
      <a:minorFont>
        <a:latin typeface="프리젠테이션 4 Regular"/>
        <a:ea typeface="프리젠테이션 4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4" ma:contentTypeDescription="Create a new document." ma:contentTypeScope="" ma:versionID="612f258e7da0ea7a194bb25a78ea6f5e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07bda728b31b0a8730b08e38a61be04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72999F33-EB68-406A-8122-10978A73491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B4C2A07-1FD4-4372-969F-88F4B803D8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DB2735-33AF-4093-81F9-2DEFCB06E690}">
  <ds:schemaRefs>
    <ds:schemaRef ds:uri="http://schemas.microsoft.com/office/2006/metadata/properties"/>
    <ds:schemaRef ds:uri="http://schemas.microsoft.com/office/infopath/2007/PartnerControls"/>
    <ds:schemaRef ds:uri="b7baa286-403d-47f5-b66e-f91cf776a048"/>
    <ds:schemaRef ds:uri="48174e24-f607-4aa6-9ac3-a9fcbbb9a1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442</TotalTime>
  <Words>181</Words>
  <Application>Microsoft Office PowerPoint</Application>
  <PresentationFormat>와이드스크린</PresentationFormat>
  <Paragraphs>43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Yoon 윤고딕 520_TT</vt:lpstr>
      <vt:lpstr>맑은 고딕</vt:lpstr>
      <vt:lpstr>프리젠테이션 4 Regular</vt:lpstr>
      <vt:lpstr>프리젠테이션 7 Bold</vt:lpstr>
      <vt:lpstr>Arial</vt:lpstr>
      <vt:lpstr>1_Office 테마</vt:lpstr>
      <vt:lpstr>2024 신입생 세미나 (추가 발표 002) : 칼럼별로 정렬하기</vt:lpstr>
      <vt:lpstr>PowerPoint 프레젠테이션</vt:lpstr>
      <vt:lpstr>0. 칼럼이 있는 형식의 데이터 종류</vt:lpstr>
      <vt:lpstr>2. 딕셔너리의 리스트 정렬하기 </vt:lpstr>
      <vt:lpstr>6. Pandas 데이터프레임 정렬하기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유빈 박</cp:lastModifiedBy>
  <cp:revision>15</cp:revision>
  <dcterms:created xsi:type="dcterms:W3CDTF">2022-01-06T01:09:02Z</dcterms:created>
  <dcterms:modified xsi:type="dcterms:W3CDTF">2024-07-11T01:54:43Z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  <property fmtid="{D5CDD505-2E9C-101B-9397-08002B2CF9AE}" pid="3" name="MediaServiceImageTags">
    <vt:lpwstr/>
  </property>
</Properties>
</file>