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409" r:id="rId5"/>
    <p:sldId id="410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9" r:id="rId14"/>
    <p:sldId id="418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0" r:id="rId26"/>
    <p:sldId id="259" r:id="rId27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2024-05-14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8" indent="0">
              <a:buNone/>
              <a:defRPr/>
            </a:lvl1pPr>
          </a:lstStyle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날짜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이름</a:t>
            </a:r>
            <a:endParaRPr lang="en-US" altLang="ko-KR" sz="1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네트워크 </a:t>
            </a:r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6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CHAPTER 21 </a:t>
            </a: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ko-KR" altLang="en-US" b="1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제목</a:t>
            </a:r>
            <a:endParaRPr lang="ko-KR" altLang="en-US" sz="2800" b="1" cap="small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5/14/2024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7631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3" y="6493261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3" y="6493261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C512F0-6EFB-2E09-A7FE-DDB83E9AA11D}"/>
              </a:ext>
            </a:extLst>
          </p:cNvPr>
          <p:cNvSpPr/>
          <p:nvPr/>
        </p:nvSpPr>
        <p:spPr>
          <a:xfrm>
            <a:off x="688429" y="1483689"/>
            <a:ext cx="10666258" cy="1694577"/>
          </a:xfrm>
          <a:prstGeom prst="rect">
            <a:avLst/>
          </a:prstGeom>
          <a:solidFill>
            <a:srgbClr val="242852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3</a:t>
            </a:r>
            <a:r>
              <a:rPr lang="ko-KR" altLang="en-US" sz="4400" b="1" dirty="0">
                <a:solidFill>
                  <a:schemeClr val="bg1"/>
                </a:solidFill>
              </a:rPr>
              <a:t>장 프로그램의 구조를 쌓는다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8DC00-8AC3-2EC2-BE7F-692F8BC27C29}"/>
              </a:ext>
            </a:extLst>
          </p:cNvPr>
          <p:cNvSpPr txBox="1"/>
          <p:nvPr/>
        </p:nvSpPr>
        <p:spPr>
          <a:xfrm>
            <a:off x="2656513" y="4353886"/>
            <a:ext cx="6878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2024. 05. </a:t>
            </a:r>
            <a:r>
              <a:rPr lang="en-US" altLang="ko-KR"/>
              <a:t>09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종석뢰</a:t>
            </a:r>
            <a:endParaRPr lang="ko-KR" altLang="en-US" dirty="0"/>
          </a:p>
          <a:p>
            <a:pPr algn="ctr"/>
            <a:endParaRPr lang="ko-KR" altLang="en-US" dirty="0"/>
          </a:p>
          <a:p>
            <a:pPr marL="64135" algn="ctr" defTabSz="508000"/>
            <a:r>
              <a:rPr lang="en-US" altLang="ko-KR" sz="1800" b="1" dirty="0">
                <a:solidFill>
                  <a:schemeClr val="tx1"/>
                </a:solidFill>
                <a:cs typeface="Arial" charset="0"/>
              </a:rPr>
              <a:t>zongshilei001@gmail.com</a:t>
            </a:r>
          </a:p>
        </p:txBody>
      </p:sp>
    </p:spTree>
    <p:extLst>
      <p:ext uri="{BB962C8B-B14F-4D97-AF65-F5344CB8AC3E}">
        <p14:creationId xmlns:p14="http://schemas.microsoft.com/office/powerpoint/2010/main" val="35781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8DC35BF-3C2F-B28D-8F33-8DC88B77C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427" y="2940009"/>
            <a:ext cx="2410161" cy="288647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7E344-EDE7-3E8A-097D-8AA6DA6A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23C9278-ECC7-D09B-6070-360006D57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/>
              <a:t>While</a:t>
            </a:r>
            <a:r>
              <a:rPr lang="ko-KR" altLang="en-US" sz="4000"/>
              <a:t>문</a:t>
            </a:r>
            <a:r>
              <a:rPr lang="en-US" altLang="ko-KR" sz="4000"/>
              <a:t>(</a:t>
            </a:r>
            <a:r>
              <a:rPr lang="en-US" altLang="ko-KR"/>
              <a:t>break</a:t>
            </a:r>
            <a:r>
              <a:rPr lang="en-US" altLang="ko-KR" sz="4000"/>
              <a:t>)</a:t>
            </a:r>
            <a:endParaRPr lang="ko-KR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B53F83-38D4-2826-0B80-A2E1500A3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635" y="3328332"/>
            <a:ext cx="4525006" cy="2295845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241B37A-46A6-A715-99BE-0834638D2150}"/>
              </a:ext>
            </a:extLst>
          </p:cNvPr>
          <p:cNvSpPr txBox="1">
            <a:spLocks/>
          </p:cNvSpPr>
          <p:nvPr/>
        </p:nvSpPr>
        <p:spPr>
          <a:xfrm>
            <a:off x="609600" y="1674483"/>
            <a:ext cx="10972800" cy="80027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/>
              <a:t>while </a:t>
            </a:r>
            <a:r>
              <a:rPr lang="ko-KR" altLang="en-US" sz="2000"/>
              <a:t>문은 조건문이 참인 동안 계속 </a:t>
            </a:r>
            <a:r>
              <a:rPr lang="en-US" altLang="ko-KR" sz="2000"/>
              <a:t>while </a:t>
            </a:r>
            <a:r>
              <a:rPr lang="ko-KR" altLang="en-US" sz="2000"/>
              <a:t>문 안의 내용을 반복적으로 수행한다</a:t>
            </a:r>
            <a:r>
              <a:rPr lang="en-US" altLang="ko-KR" sz="2000"/>
              <a:t>. </a:t>
            </a:r>
            <a:r>
              <a:rPr lang="ko-KR" altLang="en-US" sz="2000"/>
              <a:t>하지만 강제로 </a:t>
            </a:r>
            <a:r>
              <a:rPr lang="en-US" altLang="ko-KR" sz="2000"/>
              <a:t>while </a:t>
            </a:r>
            <a:r>
              <a:rPr lang="ko-KR" altLang="en-US" sz="2000"/>
              <a:t>문을 빠져나가고 싶을 때가 있을 때 </a:t>
            </a:r>
            <a:r>
              <a:rPr lang="en-US" altLang="ko-KR" sz="2000"/>
              <a:t>break </a:t>
            </a:r>
            <a:r>
              <a:rPr lang="ko-KR" altLang="en-US" sz="2000"/>
              <a:t>사용하다</a:t>
            </a:r>
            <a:r>
              <a:rPr lang="en-US" altLang="ko-KR" sz="200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569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038F9-A179-4875-E407-3C3D8E5B9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3"/>
            <a:ext cx="10972800" cy="80027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하지만 실제 자판기는 위 예처럼 작동하지는 않을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다음은 자판기의 실제 작동 과정과 비슷하게 만들어 본 예이다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987FAF-F386-D642-B447-D46CB12D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FA5915C-602E-A6DB-44A5-82A8F228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While</a:t>
            </a:r>
            <a:r>
              <a:rPr lang="ko-KR" altLang="en-US" sz="4000" dirty="0"/>
              <a:t>문</a:t>
            </a:r>
            <a:endParaRPr lang="ko-KR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3AEBFF-B4C3-5434-C54E-B66D02848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2510936"/>
            <a:ext cx="4706007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05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3B1C0-BE6E-7C2E-FDDF-F9D867FC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2167676"/>
          </a:xfrm>
        </p:spPr>
        <p:txBody>
          <a:bodyPr>
            <a:normAutofit/>
          </a:bodyPr>
          <a:lstStyle/>
          <a:p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while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문 안의 문장을 수행할 때 입력 조건을 검사해서 조건에 맞지 않으면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while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문을 빠져나간다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그런데 프로그래밍을 하다 보면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while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문을 빠져나가지 않고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while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문의 맨 처음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(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조건문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)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으로 다시 돌아가게 만들고 싶은 경우가 생기게 된다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이때 사용하는 것이 바로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continue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문이다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29C9A9-C437-A20F-3DF1-B71BED74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6A91D50-201F-D624-EC45-52E32CF4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While</a:t>
            </a:r>
            <a:r>
              <a:rPr lang="ko-KR" altLang="en-US" sz="4000" dirty="0"/>
              <a:t>문</a:t>
            </a:r>
            <a:r>
              <a:rPr lang="en-US" altLang="ko-KR" sz="4000" dirty="0"/>
              <a:t>(continue)</a:t>
            </a:r>
            <a:endParaRPr lang="ko-KR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F20478-0257-56AE-8AA9-501CF6AF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01" y="3174791"/>
            <a:ext cx="2448267" cy="2572109"/>
          </a:xfrm>
          <a:prstGeom prst="rect">
            <a:avLst/>
          </a:prstGeom>
        </p:spPr>
      </p:pic>
      <p:sp>
        <p:nvSpPr>
          <p:cNvPr id="8" name="箭头: 下弧形 7">
            <a:extLst>
              <a:ext uri="{FF2B5EF4-FFF2-40B4-BE49-F238E27FC236}">
                <a16:creationId xmlns:a16="http://schemas.microsoft.com/office/drawing/2014/main" id="{B2B2CCDD-C9B7-04E5-43C1-34C90DB8D54B}"/>
              </a:ext>
            </a:extLst>
          </p:cNvPr>
          <p:cNvSpPr/>
          <p:nvPr/>
        </p:nvSpPr>
        <p:spPr>
          <a:xfrm rot="15835612">
            <a:off x="3466583" y="3472915"/>
            <a:ext cx="846249" cy="427419"/>
          </a:xfrm>
          <a:prstGeom prst="curvedUpArrow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384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89B314-2674-07B9-F5FC-F89D7F1D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For</a:t>
            </a:r>
            <a:r>
              <a:rPr lang="ko-KR" altLang="en-US" sz="4000" dirty="0"/>
              <a:t>문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9DB411-8CAB-4AD1-9590-4E1E32A6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4AC86B-724B-9111-A297-DDDBB116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31" y="2214393"/>
            <a:ext cx="3553321" cy="24292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C8EAB2F-392D-5894-D42B-D380664E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52" y="2166761"/>
            <a:ext cx="3162741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81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9DB1F-F020-044F-E7BB-C492A3040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1639169"/>
          </a:xfrm>
        </p:spPr>
        <p:txBody>
          <a:bodyPr>
            <a:normAutofit/>
          </a:bodyPr>
          <a:lstStyle/>
          <a:p>
            <a:r>
              <a:rPr lang="ko-KR" altLang="en-US" sz="20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총 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5</a:t>
            </a:r>
            <a:r>
              <a:rPr lang="ko-KR" altLang="en-US" sz="20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명의 학생이 시험을 보았는데 시험 점수가 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60</a:t>
            </a:r>
            <a:r>
              <a:rPr lang="ko-KR" altLang="en-US" sz="20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점 이상이면 합격이고 그렇지 않으면 불합격이다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. </a:t>
            </a:r>
            <a:r>
              <a:rPr lang="ko-KR" altLang="en-US" sz="20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합격인지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, </a:t>
            </a:r>
            <a:r>
              <a:rPr lang="ko-KR" altLang="en-US" sz="20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불합격인지 결과를 보여 </a:t>
            </a:r>
            <a:r>
              <a:rPr lang="ko-KR" altLang="en-US" sz="2000" b="0" i="0" dirty="0" err="1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주시오</a:t>
            </a:r>
            <a:r>
              <a:rPr lang="en-US" altLang="ko-KR" sz="2000" b="0" i="0" dirty="0">
                <a:solidFill>
                  <a:srgbClr val="444444"/>
                </a:solidFill>
                <a:effectLst/>
                <a:highlight>
                  <a:srgbClr val="F3F3F3"/>
                </a:highlight>
                <a:latin typeface="SF Mono"/>
              </a:rPr>
              <a:t>.</a:t>
            </a:r>
            <a:endParaRPr lang="ko-KR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8B73C-3CC2-85DC-0CBE-5D3B960D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E68F5AA-0F02-89AF-C1F2-B6EF88F85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For</a:t>
            </a:r>
            <a:r>
              <a:rPr lang="ko-KR" altLang="en-US" sz="4000" dirty="0"/>
              <a:t>문</a:t>
            </a:r>
            <a:endParaRPr lang="ko-KR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DB1BF4-FCCA-8FBF-AA64-E7B61057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1" y="2893902"/>
            <a:ext cx="4791744" cy="24292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D1F779-67D5-0A16-40CE-C862D8729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787" y="2546191"/>
            <a:ext cx="1924319" cy="31246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D0B0756-C949-59C1-037C-1F924053D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719" y="3429000"/>
            <a:ext cx="1924319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62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2B76C-23CD-424B-8892-EF1B99CF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C7F9BC2-8423-08C8-9B30-27923E64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5056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For</a:t>
            </a:r>
            <a:r>
              <a:rPr lang="ko-KR" altLang="en-US" sz="4000" dirty="0"/>
              <a:t>문</a:t>
            </a:r>
            <a:r>
              <a:rPr lang="en-US" altLang="ko-KR" sz="4000" dirty="0"/>
              <a:t>(continue)</a:t>
            </a:r>
            <a:endParaRPr lang="ko-KR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7927AC-96DC-0279-DDD2-C9BEF7EC0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90" y="2672592"/>
            <a:ext cx="4058216" cy="22196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C4E3D21-3C91-CDE7-4918-DD9865F2C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322" y="3071053"/>
            <a:ext cx="2467319" cy="866896"/>
          </a:xfrm>
          <a:prstGeom prst="rect">
            <a:avLst/>
          </a:prstGeom>
        </p:spPr>
      </p:pic>
      <p:sp>
        <p:nvSpPr>
          <p:cNvPr id="10" name="箭头: 下弧形 9">
            <a:extLst>
              <a:ext uri="{FF2B5EF4-FFF2-40B4-BE49-F238E27FC236}">
                <a16:creationId xmlns:a16="http://schemas.microsoft.com/office/drawing/2014/main" id="{4A40C7CA-D043-64C2-96BD-85D7173F813D}"/>
              </a:ext>
            </a:extLst>
          </p:cNvPr>
          <p:cNvSpPr/>
          <p:nvPr/>
        </p:nvSpPr>
        <p:spPr>
          <a:xfrm rot="15978773">
            <a:off x="2811836" y="3552166"/>
            <a:ext cx="1230667" cy="631077"/>
          </a:xfrm>
          <a:prstGeom prst="curvedUpArrow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579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0BC6D-E317-888E-2EB5-D6365C37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93449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for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문은 숫자 리스트를 자동으로 만들어 주는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range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함수와 함께 사용하는 경우가 많다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다음은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range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함수의 간단한 사용법이다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</a:p>
          <a:p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range(10)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은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0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부터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10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미만의 숫자를 포함하는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range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객체를 만들어 준다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A6D466-4D8B-FF13-2B22-7720A925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B8F3076-9F03-9769-6E9A-C3272048F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For</a:t>
            </a:r>
            <a:r>
              <a:rPr lang="ko-KR" altLang="en-US" sz="4000" dirty="0"/>
              <a:t>문</a:t>
            </a:r>
            <a:r>
              <a:rPr lang="en-US" altLang="ko-KR" sz="4000" dirty="0"/>
              <a:t>(range)</a:t>
            </a:r>
            <a:endParaRPr lang="ko-KR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8671964-A3FB-B533-96F9-6C075F5F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16" y="2976499"/>
            <a:ext cx="1533739" cy="9050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AC4878-0B94-9119-DD8A-8B28B15DB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079" y="2976499"/>
            <a:ext cx="1943371" cy="27626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79FC68-F692-36DD-E448-EE7B2EB41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874" y="2747867"/>
            <a:ext cx="2124371" cy="1609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F240FFB-ACB9-1468-F806-3994C0B15799}"/>
                  </a:ext>
                </a:extLst>
              </p:cNvPr>
              <p:cNvSpPr txBox="1"/>
              <p:nvPr/>
            </p:nvSpPr>
            <p:spPr>
              <a:xfrm>
                <a:off x="6887362" y="4731390"/>
                <a:ext cx="4514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1+2+3+4+5+6+7+8+9+10=55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F240FFB-ACB9-1468-F806-3994C0B15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7362" y="4731390"/>
                <a:ext cx="4514056" cy="276999"/>
              </a:xfrm>
              <a:prstGeom prst="rect">
                <a:avLst/>
              </a:prstGeom>
              <a:blipFill>
                <a:blip r:embed="rId5"/>
                <a:stretch>
                  <a:fillRect l="-676" r="-811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545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8B0C21C-481B-BF62-B18F-218B9424A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933" y="2333289"/>
            <a:ext cx="4363059" cy="168616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665C96-7F96-D397-3036-85E575DB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075E471-4291-2B6D-BFBC-72318382E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For</a:t>
            </a:r>
            <a:r>
              <a:rPr lang="ko-KR" altLang="en-US" sz="4000" dirty="0"/>
              <a:t>문</a:t>
            </a:r>
            <a:r>
              <a:rPr lang="en-US" altLang="ko-KR" sz="4000" dirty="0"/>
              <a:t>(range)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C31677C-1FCD-2A32-02F0-EC6EA70937C3}"/>
                  </a:ext>
                </a:extLst>
              </p:cNvPr>
              <p:cNvSpPr txBox="1"/>
              <p:nvPr/>
            </p:nvSpPr>
            <p:spPr>
              <a:xfrm>
                <a:off x="1576995" y="2536377"/>
                <a:ext cx="13208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0   1   2   3   4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C31677C-1FCD-2A32-02F0-EC6EA7093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95" y="2536377"/>
                <a:ext cx="1320874" cy="276999"/>
              </a:xfrm>
              <a:prstGeom prst="rect">
                <a:avLst/>
              </a:prstGeom>
              <a:blipFill>
                <a:blip r:embed="rId3"/>
                <a:stretch>
                  <a:fillRect l="-3704" r="-3704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276CC26-7A83-C1C3-1CD4-2B8A0C75F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209" y="4714438"/>
            <a:ext cx="2467319" cy="6954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75C533-EC22-6CCB-7927-7B50C04C8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9598" y="1939523"/>
            <a:ext cx="4058216" cy="22196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4EB6AD-BCB9-420A-8349-1D339AB83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556" y="4812197"/>
            <a:ext cx="2467319" cy="866896"/>
          </a:xfrm>
          <a:prstGeom prst="rect">
            <a:avLst/>
          </a:prstGeom>
        </p:spPr>
      </p:pic>
      <p:sp>
        <p:nvSpPr>
          <p:cNvPr id="13" name="箭头: 下弧形 12">
            <a:extLst>
              <a:ext uri="{FF2B5EF4-FFF2-40B4-BE49-F238E27FC236}">
                <a16:creationId xmlns:a16="http://schemas.microsoft.com/office/drawing/2014/main" id="{658CBECC-034B-BE10-9616-B234CC881F84}"/>
              </a:ext>
            </a:extLst>
          </p:cNvPr>
          <p:cNvSpPr/>
          <p:nvPr/>
        </p:nvSpPr>
        <p:spPr>
          <a:xfrm rot="15978773">
            <a:off x="8884244" y="2819097"/>
            <a:ext cx="1230667" cy="631077"/>
          </a:xfrm>
          <a:prstGeom prst="curvedUpArrow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8920FB-8A11-CF39-EDF6-672F2934CC41}"/>
                  </a:ext>
                </a:extLst>
              </p:cNvPr>
              <p:cNvSpPr txBox="1"/>
              <p:nvPr/>
            </p:nvSpPr>
            <p:spPr>
              <a:xfrm>
                <a:off x="5938551" y="299613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8920FB-8A11-CF39-EDF6-672F2934C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551" y="2996135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638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56D23BC-F25B-B658-AE23-47E888B043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390" y="2302376"/>
            <a:ext cx="3505689" cy="325800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6ABC84-1733-3515-D6A1-B0169B91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E117744-2D67-AC80-25FF-B5250675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0697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For</a:t>
            </a:r>
            <a:r>
              <a:rPr lang="ko-KR" altLang="en-US" sz="4000" dirty="0"/>
              <a:t>문</a:t>
            </a:r>
            <a:r>
              <a:rPr lang="en-US" altLang="ko-KR" sz="4000" dirty="0"/>
              <a:t>(range)</a:t>
            </a:r>
            <a:endParaRPr lang="ko-KR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BBE8D24-5589-2601-C317-EA169E57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50" y="2325446"/>
            <a:ext cx="5992061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25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A403FA-5E25-E669-E284-903A4EC9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0E1B7ED-F8B2-7A61-ED2A-32BA4B9D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For</a:t>
            </a:r>
            <a:r>
              <a:rPr lang="ko-KR" altLang="en-US" sz="4000" dirty="0"/>
              <a:t>문</a:t>
            </a:r>
            <a:r>
              <a:rPr lang="en-US" altLang="ko-KR" sz="4000" dirty="0"/>
              <a:t>(list)</a:t>
            </a:r>
            <a:endParaRPr lang="ko-KR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F8372F4-EEC1-3216-F42E-81D55D336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910" y="2177425"/>
            <a:ext cx="5743755" cy="19751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E69C969-CD58-9A0C-FE69-DBC7F3F69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817" y="4680575"/>
            <a:ext cx="5183831" cy="160592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44AB0A-991B-D39D-E3C7-448843243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313" y="2268138"/>
            <a:ext cx="4384601" cy="205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53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C80552-39D4-FBA0-263F-1602B22A6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87153-4A6A-39DF-F65F-07DFB5B2A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3200" dirty="0"/>
              <a:t>If</a:t>
            </a:r>
            <a:r>
              <a:rPr lang="ko-KR" altLang="en-US" sz="3200" dirty="0"/>
              <a:t>문</a:t>
            </a:r>
            <a:endParaRPr lang="en-US" altLang="ko-KR" sz="3200" dirty="0"/>
          </a:p>
          <a:p>
            <a:r>
              <a:rPr lang="en-US" altLang="ko-KR" sz="3200" dirty="0"/>
              <a:t>While</a:t>
            </a:r>
            <a:r>
              <a:rPr lang="ko-KR" altLang="en-US" sz="3200" dirty="0"/>
              <a:t>문</a:t>
            </a:r>
            <a:endParaRPr lang="en-US" altLang="ko-KR" sz="3200" dirty="0"/>
          </a:p>
          <a:p>
            <a:r>
              <a:rPr lang="en-US" altLang="ko-KR" sz="3200" dirty="0"/>
              <a:t>For</a:t>
            </a:r>
            <a:r>
              <a:rPr lang="ko-KR" altLang="en-US" sz="3200" dirty="0"/>
              <a:t>문</a:t>
            </a:r>
            <a:endParaRPr lang="en-US" altLang="ko-KR" sz="3200" dirty="0"/>
          </a:p>
          <a:p>
            <a:pPr marL="109728" indent="0">
              <a:buNone/>
            </a:pPr>
            <a:endParaRPr lang="en-US" altLang="ko-KR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A91D5-AF1E-7E8F-7155-1682CC3D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637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C3C82-F556-019A-63DE-67C29FCA5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For</a:t>
            </a:r>
            <a:r>
              <a:rPr lang="ko-KR" altLang="en-US" sz="4000" dirty="0"/>
              <a:t>문</a:t>
            </a:r>
            <a:r>
              <a:rPr lang="en-US" altLang="ko-KR" dirty="0"/>
              <a:t> dictionary</a:t>
            </a:r>
            <a:endParaRPr lang="ko-KR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BB7DB7A-74C4-C7B8-6EB9-1E2508298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948" y="2844043"/>
            <a:ext cx="2676899" cy="981212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DFDF98-A9D0-2592-3FC0-C7E9D93D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B3B04EA-D91A-0859-E416-A6C8F4329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41" y="4493581"/>
            <a:ext cx="1943371" cy="12098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89A6527-2E6B-2019-5200-F7CD219DF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208" y="4493581"/>
            <a:ext cx="2324424" cy="130510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0B08E65-5C71-B3C8-548B-6FDB0CAC092C}"/>
              </a:ext>
            </a:extLst>
          </p:cNvPr>
          <p:cNvSpPr txBox="1"/>
          <p:nvPr/>
        </p:nvSpPr>
        <p:spPr>
          <a:xfrm>
            <a:off x="1484852" y="2399250"/>
            <a:ext cx="9874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dictionary</a:t>
            </a:r>
            <a:endParaRPr lang="ko-KR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AC851A4-2E24-3E39-177C-CF6B25725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774" y="2691622"/>
            <a:ext cx="3572374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41D93-30F6-6D7F-4A5E-A0E9A64C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For</a:t>
            </a:r>
            <a:r>
              <a:rPr lang="ko-KR" altLang="en-US" sz="4000" dirty="0"/>
              <a:t>문</a:t>
            </a:r>
            <a:r>
              <a:rPr lang="en-US" altLang="ko-KR" dirty="0"/>
              <a:t> index</a:t>
            </a:r>
            <a:endParaRPr lang="ko-KR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EE1C983-15EE-95A0-6C0E-06AE22153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3437" y="3174181"/>
            <a:ext cx="3715268" cy="1933845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460FE6-B8E6-C94B-AA59-909206EE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2F04365-3AD5-DAE0-513D-EEBC2EC58F3D}"/>
                  </a:ext>
                </a:extLst>
              </p:cNvPr>
              <p:cNvSpPr txBox="1"/>
              <p:nvPr/>
            </p:nvSpPr>
            <p:spPr>
              <a:xfrm>
                <a:off x="2134433" y="2964294"/>
                <a:ext cx="2815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1           2         3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2F04365-3AD5-DAE0-513D-EEBC2EC58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33" y="2964294"/>
                <a:ext cx="2815942" cy="276999"/>
              </a:xfrm>
              <a:prstGeom prst="rect">
                <a:avLst/>
              </a:prstGeom>
              <a:blipFill>
                <a:blip r:embed="rId3"/>
                <a:stretch>
                  <a:fillRect l="-2814" t="-28261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724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B8271-E0E9-67AD-6B01-94B16D50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For</a:t>
            </a:r>
            <a:r>
              <a:rPr lang="ko-KR" altLang="en-US" sz="4000" dirty="0"/>
              <a:t>문 </a:t>
            </a:r>
            <a:r>
              <a:rPr lang="en-US" altLang="ko-KR" dirty="0" err="1"/>
              <a:t>D</a:t>
            </a:r>
            <a:r>
              <a:rPr lang="en-US" altLang="zh-CN" dirty="0" err="1"/>
              <a:t>ataFrame</a:t>
            </a:r>
            <a:endParaRPr lang="ko-KR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41679A26-1313-9256-054F-344A13AF1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450" y="2294978"/>
            <a:ext cx="3219899" cy="281979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BB65D0-524E-E3B4-B2AC-DF0D4F58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4D6D6F1-422B-BA09-28CF-22A06E015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6377" y="2066811"/>
            <a:ext cx="3419952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1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BA31-6E0C-4EFA-91CB-3F249B44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851" y="2621280"/>
            <a:ext cx="4772297" cy="1846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 dirty="0"/>
              <a:t>Q&amp;A</a:t>
            </a:r>
            <a:endParaRPr lang="ko-KR" altLang="en-US" sz="9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4FEE-1F09-4789-9C5F-6C10C589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2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DA0A2-7783-EEB2-F2AD-C319A843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If</a:t>
            </a:r>
            <a:r>
              <a:rPr lang="ko-KR" altLang="en-US" sz="4000" dirty="0"/>
              <a:t>문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192A02-6D75-8EBD-7042-2543D00E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2D0509-8664-DB53-B5FB-BA850658A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69" y="2088258"/>
            <a:ext cx="3648584" cy="4667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CAD28D-5B7E-BE83-7AB5-A6BF93365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169" y="3290458"/>
            <a:ext cx="3953427" cy="23911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937FC2-29DB-58D8-47E7-D57D8C232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6590" y="2555048"/>
            <a:ext cx="3229426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5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6F7B5-2E18-179E-D460-3D93626F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74482"/>
            <a:ext cx="8215617" cy="371447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if 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조건문에서 ‘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조건문’이란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참과 거짓을 판단하는 문장을 말한다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C65D24-CA78-CAC4-50AF-60862F65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09EDF8F-85A3-10D1-F326-D610D677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If</a:t>
            </a:r>
            <a:r>
              <a:rPr lang="ko-KR" altLang="en-US" sz="4000" dirty="0"/>
              <a:t>문</a:t>
            </a:r>
            <a:endParaRPr lang="ko-KR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ACB1FD-1980-28F5-76C1-0C2C9F2E5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361" y="2289389"/>
            <a:ext cx="1933845" cy="762106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34FD884-D835-E1A5-A6FB-6100ABF08BCF}"/>
              </a:ext>
            </a:extLst>
          </p:cNvPr>
          <p:cNvSpPr txBox="1">
            <a:spLocks/>
          </p:cNvSpPr>
          <p:nvPr/>
        </p:nvSpPr>
        <p:spPr>
          <a:xfrm>
            <a:off x="609600" y="3173224"/>
            <a:ext cx="8316286" cy="511552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money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는 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True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이기 때문에 조건이 참이 되어 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if 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문 다음 문장을 수행한다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31EAB2-526B-3EF0-88A7-2139BBC8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72" y="4088382"/>
            <a:ext cx="2144622" cy="24433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0BC6F3B-201D-093A-C1DE-5431F67DE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154" y="4422177"/>
            <a:ext cx="2476846" cy="1952898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5370005F-0E99-2B7E-E659-32BEAFD38FF1}"/>
              </a:ext>
            </a:extLst>
          </p:cNvPr>
          <p:cNvSpPr txBox="1">
            <a:spLocks/>
          </p:cNvSpPr>
          <p:nvPr/>
        </p:nvSpPr>
        <p:spPr>
          <a:xfrm>
            <a:off x="609599" y="3533120"/>
            <a:ext cx="7393497" cy="371447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174397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E14A2A-E1C1-C5B2-43A1-9EC73EF4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0BC939A-62E0-1788-31BC-180FCE85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If</a:t>
            </a:r>
            <a:r>
              <a:rPr lang="ko-KR" altLang="en-US" sz="4000" dirty="0"/>
              <a:t>문</a:t>
            </a:r>
            <a:endParaRPr lang="ko-KR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155B15CE-C29C-6B0E-4D5C-CE9F381D9B6B}"/>
              </a:ext>
            </a:extLst>
          </p:cNvPr>
          <p:cNvSpPr txBox="1">
            <a:spLocks/>
          </p:cNvSpPr>
          <p:nvPr/>
        </p:nvSpPr>
        <p:spPr>
          <a:xfrm>
            <a:off x="550876" y="1656044"/>
            <a:ext cx="7393497" cy="371447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비교 연산자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880DC2-16AE-2DE2-6924-D051452F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15" y="2185719"/>
            <a:ext cx="3343742" cy="17623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D8A624C-6AB8-76F5-D386-C664FBEED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15" y="4304984"/>
            <a:ext cx="2848373" cy="223868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E6B6549-C3C6-B677-DB2D-21129D141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383" y="2080929"/>
            <a:ext cx="2372056" cy="186716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C994604-1925-BF4E-3C7D-0AF25E2C9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993" y="4495510"/>
            <a:ext cx="3372321" cy="20481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5065BBE-FE27-111B-3AAC-9B7A3BCEA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4360" y="1942797"/>
            <a:ext cx="1867161" cy="112410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0108C7A-0C83-77C8-8EE8-5D2F6FE438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4360" y="3429000"/>
            <a:ext cx="220058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CD40B-2135-390F-07FF-DD58308C1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797" y="1736684"/>
            <a:ext cx="5425830" cy="1253276"/>
          </a:xfrm>
        </p:spPr>
        <p:txBody>
          <a:bodyPr>
            <a:normAutofit lnSpcReduction="10000"/>
          </a:bodyPr>
          <a:lstStyle/>
          <a:p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if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와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else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만으로는 다양한 조건을 판단하기 어렵다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다음 예를 보더라도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if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와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else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만으로는 조건을 판단하는 데 어려움을 겪게 된다는 것을 알 수 있다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68575C-A782-0360-2A2B-6BCDB860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6CFD62D-529A-4930-8125-C806847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b="1" i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elif</a:t>
            </a:r>
            <a:endParaRPr lang="ko-KR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CAAC02-AB52-8AD6-351C-6793D88A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15" y="3088344"/>
            <a:ext cx="2943636" cy="2896004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96E9C4A-FF34-3096-8D75-7CA6860775FE}"/>
              </a:ext>
            </a:extLst>
          </p:cNvPr>
          <p:cNvSpPr txBox="1">
            <a:spLocks/>
          </p:cNvSpPr>
          <p:nvPr/>
        </p:nvSpPr>
        <p:spPr>
          <a:xfrm>
            <a:off x="6156570" y="1749950"/>
            <a:ext cx="5425830" cy="125327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언뜻 보기에도 이해하기 어렵고 산만한 느낌이 든다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이런 복잡함을 해결하기 위해 </a:t>
            </a:r>
            <a:r>
              <a:rPr lang="ko-KR" altLang="en-US" sz="2000" b="0" i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파이썬에서는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다중 조건 판단을 가능하게 하는 </a:t>
            </a:r>
            <a:r>
              <a:rPr lang="en-US" altLang="ko-KR" sz="2000" b="0" i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elif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를 사용한다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06F6E9D-D284-1564-1411-80DCF71B9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469" y="3114876"/>
            <a:ext cx="2962688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44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CAFABC-3258-991F-ADC1-E0FF30CCE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1582400" cy="1471390"/>
          </a:xfrm>
        </p:spPr>
        <p:txBody>
          <a:bodyPr>
            <a:normAutofit/>
          </a:bodyPr>
          <a:lstStyle/>
          <a:p>
            <a:pPr marL="109728" indent="0" algn="l">
              <a:buNone/>
            </a:pPr>
            <a:r>
              <a:rPr lang="ko-KR" altLang="en-US" sz="2200" b="1" i="0" dirty="0">
                <a:solidFill>
                  <a:srgbClr val="24292F"/>
                </a:solidFill>
                <a:effectLst/>
                <a:latin typeface="Noto Sans KR"/>
              </a:rPr>
              <a:t>조건문에서 아무 일도 하지 않게 설정하고 싶다면</a:t>
            </a:r>
            <a:r>
              <a:rPr lang="en-US" altLang="ko-KR" sz="2200" b="1" i="0" dirty="0">
                <a:solidFill>
                  <a:srgbClr val="24292F"/>
                </a:solidFill>
                <a:effectLst/>
                <a:latin typeface="Noto Sans KR"/>
              </a:rPr>
              <a:t>?</a:t>
            </a:r>
            <a:endParaRPr lang="ko-KR" altLang="en-US" sz="2200" b="0" i="0" dirty="0">
              <a:solidFill>
                <a:srgbClr val="24292F"/>
              </a:solidFill>
              <a:effectLst/>
              <a:latin typeface="Noto Sans KR"/>
            </a:endParaRPr>
          </a:p>
          <a:p>
            <a:pPr marL="109728" indent="0" algn="l">
              <a:buNone/>
            </a:pPr>
            <a:r>
              <a:rPr lang="ko-KR" altLang="en-US" sz="2200" b="0" i="0" dirty="0">
                <a:solidFill>
                  <a:srgbClr val="24292F"/>
                </a:solidFill>
                <a:effectLst/>
                <a:latin typeface="Noto Sans KR"/>
              </a:rPr>
              <a:t>가끔 조건문의 참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Noto Sans KR"/>
              </a:rPr>
              <a:t>거짓에 따라 실행할 행동을 정의할 때나 아무런 일도 하지 않도록 설정하고 싶을 때가 있다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sz="2200" b="0" i="0" dirty="0">
                <a:solidFill>
                  <a:srgbClr val="24292F"/>
                </a:solidFill>
                <a:effectLst/>
                <a:latin typeface="Noto Sans KR"/>
              </a:rPr>
              <a:t>다음 예를 살펴 보자</a:t>
            </a:r>
            <a:r>
              <a:rPr lang="en-US" altLang="ko-KR" sz="2200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93E70-4577-975D-2767-14111E30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95CC580-2440-47A8-ECE9-B2C3FCAE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If</a:t>
            </a:r>
            <a:r>
              <a:rPr lang="ko-KR" altLang="en-US" sz="4000" dirty="0"/>
              <a:t>문</a:t>
            </a:r>
            <a:endParaRPr lang="ko-KR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6EFDEA-7DBB-30E9-F201-A3D770ECA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626" y="2972917"/>
            <a:ext cx="3600953" cy="1533739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BA249D5-F6EC-E91B-37C0-ECA5EA1BA30D}"/>
              </a:ext>
            </a:extLst>
          </p:cNvPr>
          <p:cNvSpPr txBox="1">
            <a:spLocks/>
          </p:cNvSpPr>
          <p:nvPr/>
        </p:nvSpPr>
        <p:spPr>
          <a:xfrm>
            <a:off x="609600" y="4715793"/>
            <a:ext cx="11582400" cy="147139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이렇게 수행할 문장이 한 줄일 때 좀 더 간략하게 코드를 작성하는 방법이 있다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CFCFC"/>
                </a:highlight>
                <a:latin typeface="Noto Sans KR"/>
              </a:rPr>
              <a:t>.</a:t>
            </a:r>
            <a:endParaRPr lang="ko-KR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6B03BB-482C-96C8-7E3F-EB5022FE9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626" y="5326486"/>
            <a:ext cx="3591426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2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F3255-9F14-5649-FD7F-BAF6584B8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While</a:t>
            </a:r>
            <a:r>
              <a:rPr lang="ko-KR" altLang="en-US" sz="4000" dirty="0"/>
              <a:t>문</a:t>
            </a:r>
            <a:endParaRPr lang="ko-KR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633906-BB86-669C-8A65-3353D8C45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1066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while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문은 조건문이 참인 동안 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while </a:t>
            </a:r>
            <a:r>
              <a:rPr lang="ko-KR" altLang="en-US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문에 속한 문장들이 반복해서 수행된다</a:t>
            </a:r>
            <a:r>
              <a:rPr lang="en-US" altLang="ko-KR" sz="2000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6B6133-C856-BA0F-ED78-6FD0D87B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E2F82D-AEE7-5A44-9AD9-783DBF5FA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23" y="2314292"/>
            <a:ext cx="3762900" cy="40582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C4005E-A9CA-003D-1EAC-9DFDB505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2335"/>
            <a:ext cx="4731652" cy="386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7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5549128-15F1-4B35-5924-BD0602398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464" y="1506769"/>
            <a:ext cx="1848108" cy="212437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86C849-9C36-6647-F57C-BE713E28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B6447F0-934F-89AD-8F63-8BFEF7D1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While</a:t>
            </a:r>
            <a:r>
              <a:rPr lang="ko-KR" altLang="en-US" sz="4000" dirty="0"/>
              <a:t>문</a:t>
            </a:r>
            <a:endParaRPr lang="ko-KR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7C20A4A-D76F-F48F-EF67-98131BC1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58" y="3631140"/>
            <a:ext cx="2838846" cy="29436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036A42-A903-5707-CAC8-355BF5F18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3253" y="1710666"/>
            <a:ext cx="1609950" cy="184810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107E112-FE63-0B4F-866F-520D11D11F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683" y="4854367"/>
            <a:ext cx="1676634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74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5" ma:contentTypeDescription="Create a new document." ma:contentTypeScope="" ma:versionID="d7857e5ede305e4d78a4892ecbd74d8c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fab2bdb63a1bb22f53ce37153336eb6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073894-0B76-4472-85C0-612D7DC6C3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3468E-EB6D-4506-8BE0-A030875E5735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48174e24-f607-4aa6-9ac3-a9fcbbb9a1ec"/>
    <ds:schemaRef ds:uri="b7baa286-403d-47f5-b66e-f91cf776a048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C4245EF-34B4-46D7-B659-62BB6F1E9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411</Words>
  <Application>Microsoft Office PowerPoint</Application>
  <PresentationFormat>宽屏</PresentationFormat>
  <Paragraphs>75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Noto Sans KR</vt:lpstr>
      <vt:lpstr>SF Mono</vt:lpstr>
      <vt:lpstr>굴림</vt:lpstr>
      <vt:lpstr>맑은 고딕</vt:lpstr>
      <vt:lpstr>Arial</vt:lpstr>
      <vt:lpstr>Arial Black</vt:lpstr>
      <vt:lpstr>Cambria Math</vt:lpstr>
      <vt:lpstr>Georgia</vt:lpstr>
      <vt:lpstr>Wingdings 2</vt:lpstr>
      <vt:lpstr>도시</vt:lpstr>
      <vt:lpstr>PowerPoint 演示文稿</vt:lpstr>
      <vt:lpstr>Outline</vt:lpstr>
      <vt:lpstr>If문</vt:lpstr>
      <vt:lpstr>If문</vt:lpstr>
      <vt:lpstr>If문</vt:lpstr>
      <vt:lpstr>elif</vt:lpstr>
      <vt:lpstr>If문</vt:lpstr>
      <vt:lpstr>While문</vt:lpstr>
      <vt:lpstr>While문</vt:lpstr>
      <vt:lpstr>While문(break)</vt:lpstr>
      <vt:lpstr>While문</vt:lpstr>
      <vt:lpstr>While문(continue)</vt:lpstr>
      <vt:lpstr>For문</vt:lpstr>
      <vt:lpstr>For문</vt:lpstr>
      <vt:lpstr>For문(continue)</vt:lpstr>
      <vt:lpstr>For문(range)</vt:lpstr>
      <vt:lpstr>For문(range)</vt:lpstr>
      <vt:lpstr>For문(range)</vt:lpstr>
      <vt:lpstr>For문(list)</vt:lpstr>
      <vt:lpstr>For문 dictionary</vt:lpstr>
      <vt:lpstr>For문 index</vt:lpstr>
      <vt:lpstr>For문 DataFrame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ZONG SHILEI</cp:lastModifiedBy>
  <cp:revision>16</cp:revision>
  <cp:lastPrinted>2024-05-09T09:52:04Z</cp:lastPrinted>
  <dcterms:created xsi:type="dcterms:W3CDTF">2022-01-04T01:05:00Z</dcterms:created>
  <dcterms:modified xsi:type="dcterms:W3CDTF">2024-05-14T08:49:06Z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