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4346" r:id="rId2"/>
  </p:sldMasterIdLst>
  <p:notesMasterIdLst>
    <p:notesMasterId r:id="rId13"/>
  </p:notesMasterIdLst>
  <p:sldIdLst>
    <p:sldId id="332" r:id="rId3"/>
    <p:sldId id="257" r:id="rId4"/>
    <p:sldId id="348" r:id="rId5"/>
    <p:sldId id="354" r:id="rId6"/>
    <p:sldId id="355" r:id="rId7"/>
    <p:sldId id="356" r:id="rId8"/>
    <p:sldId id="357" r:id="rId9"/>
    <p:sldId id="358" r:id="rId10"/>
    <p:sldId id="359" r:id="rId11"/>
    <p:sldId id="360" r:id="rId12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7C80"/>
    <a:srgbClr val="FF0000"/>
    <a:srgbClr val="ECECEC"/>
    <a:srgbClr val="000000"/>
    <a:srgbClr val="0070C0"/>
    <a:srgbClr val="3399FF"/>
    <a:srgbClr val="F8FF9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645" autoAdjust="0"/>
  </p:normalViewPr>
  <p:slideViewPr>
    <p:cSldViewPr>
      <p:cViewPr varScale="1">
        <p:scale>
          <a:sx n="107" d="100"/>
          <a:sy n="107" d="100"/>
        </p:scale>
        <p:origin x="1110" y="114"/>
      </p:cViewPr>
      <p:guideLst>
        <p:guide orient="horz" pos="13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6247" cy="496811"/>
          </a:xfrm>
          <a:prstGeom prst="rect">
            <a:avLst/>
          </a:prstGeom>
        </p:spPr>
        <p:txBody>
          <a:bodyPr vert="horz" lIns="91811" tIns="45906" rIns="91811" bIns="45906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826" y="1"/>
            <a:ext cx="2946246" cy="496811"/>
          </a:xfrm>
          <a:prstGeom prst="rect">
            <a:avLst/>
          </a:prstGeom>
        </p:spPr>
        <p:txBody>
          <a:bodyPr vert="horz" lIns="91811" tIns="45906" rIns="91811" bIns="45906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584ECD9-AED4-42AA-B838-7404685F13C7}" type="datetimeFigureOut">
              <a:rPr lang="ko-KR" altLang="en-US"/>
              <a:pPr>
                <a:defRPr/>
              </a:pPr>
              <a:t>2025-01-14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11" tIns="45906" rIns="91811" bIns="4590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289" y="4715707"/>
            <a:ext cx="5439101" cy="4468101"/>
          </a:xfrm>
          <a:prstGeom prst="rect">
            <a:avLst/>
          </a:prstGeom>
        </p:spPr>
        <p:txBody>
          <a:bodyPr vert="horz" lIns="91811" tIns="45906" rIns="91811" bIns="45906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29819"/>
            <a:ext cx="2946247" cy="496810"/>
          </a:xfrm>
          <a:prstGeom prst="rect">
            <a:avLst/>
          </a:prstGeom>
        </p:spPr>
        <p:txBody>
          <a:bodyPr vert="horz" lIns="91811" tIns="45906" rIns="91811" bIns="45906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826" y="9429819"/>
            <a:ext cx="2946246" cy="496810"/>
          </a:xfrm>
          <a:prstGeom prst="rect">
            <a:avLst/>
          </a:prstGeom>
        </p:spPr>
        <p:txBody>
          <a:bodyPr vert="horz" lIns="91811" tIns="45906" rIns="91811" bIns="45906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C3BDCBB-AD04-4906-9D98-99FBF7148B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78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BB2FEE-DBCE-4035-B01B-996F547D1575}" type="slidenum">
              <a:rPr lang="ko-KR" altLang="en-US" smtClean="0">
                <a:latin typeface="굴림" charset="-127"/>
                <a:ea typeface="굴림" charset="-127"/>
              </a:rPr>
              <a:pPr/>
              <a:t>1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60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C6DCA-F6AC-3421-A57E-D44313DDD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8157CC13-EEB3-F9B9-67CC-BC78EA2418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ED7FB9F0-88F7-B290-F1E6-76A82A5035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F3B9AEAF-CA53-6A9B-149F-1FF58420E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AE4910-27B1-4E15-9C11-7E046C8312EE}" type="slidenum">
              <a:rPr lang="ko-KR" altLang="en-US" smtClean="0">
                <a:latin typeface="굴림" charset="-127"/>
                <a:ea typeface="굴림" charset="-127"/>
              </a:rPr>
              <a:pPr/>
              <a:t>10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3397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AE4910-27B1-4E15-9C11-7E046C8312EE}" type="slidenum">
              <a:rPr lang="ko-KR" altLang="en-US" smtClean="0">
                <a:latin typeface="굴림" charset="-127"/>
                <a:ea typeface="굴림" charset="-127"/>
              </a:rPr>
              <a:pPr/>
              <a:t>2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35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AE4910-27B1-4E15-9C11-7E046C8312EE}" type="slidenum">
              <a:rPr lang="ko-KR" altLang="en-US" smtClean="0">
                <a:latin typeface="굴림" charset="-127"/>
                <a:ea typeface="굴림" charset="-127"/>
              </a:rPr>
              <a:pPr/>
              <a:t>3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7919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EF861-E746-5997-0E73-13AB32518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F1B5BB05-44A2-F90F-9D90-CF2BA53FCD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03D50B72-F73E-CB9E-EAEC-A50CE6A8A2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773AE675-11D1-AE43-F5FE-49FB8180F8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AE4910-27B1-4E15-9C11-7E046C8312EE}" type="slidenum">
              <a:rPr lang="ko-KR" altLang="en-US" smtClean="0">
                <a:latin typeface="굴림" charset="-127"/>
                <a:ea typeface="굴림" charset="-127"/>
              </a:rPr>
              <a:pPr/>
              <a:t>4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870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1069A-0BE0-98CE-1114-7928C2850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021EDF97-D92A-7DF1-C187-DBF0D105B4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61C78499-59AE-8CCC-82AE-C1421821491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99684562-6676-5162-0C57-4B0F23424D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AE4910-27B1-4E15-9C11-7E046C8312EE}" type="slidenum">
              <a:rPr lang="ko-KR" altLang="en-US" smtClean="0">
                <a:latin typeface="굴림" charset="-127"/>
                <a:ea typeface="굴림" charset="-127"/>
              </a:rPr>
              <a:pPr/>
              <a:t>5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164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0C375-2609-0048-88F0-4599F9245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E0E8F235-FD72-43EA-8748-D1B719E05F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943C3109-46CE-0F12-71EB-B1711A0E0A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CB9B2FEC-E67B-6D03-A98D-71A4E54604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AE4910-27B1-4E15-9C11-7E046C8312EE}" type="slidenum">
              <a:rPr lang="ko-KR" altLang="en-US" smtClean="0">
                <a:latin typeface="굴림" charset="-127"/>
                <a:ea typeface="굴림" charset="-127"/>
              </a:rPr>
              <a:pPr/>
              <a:t>6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983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A0928-20EF-7635-EBE8-CAB9652B9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C0AE564C-FCFA-185F-AF1F-2FEE4CD283C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A060A8F5-52C3-EFC3-4A3F-7C4BAC37E3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145F2DB4-9123-CCC0-AE9B-0D5B541796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AE4910-27B1-4E15-9C11-7E046C8312EE}" type="slidenum">
              <a:rPr lang="ko-KR" altLang="en-US" smtClean="0">
                <a:latin typeface="굴림" charset="-127"/>
                <a:ea typeface="굴림" charset="-127"/>
              </a:rPr>
              <a:pPr/>
              <a:t>7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1421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E75A2-2878-E51C-5076-A6DF34523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DBD6CE44-8A4D-68F9-54C0-E601CB7E5E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7592F6DC-520D-53FA-587F-0B763BF937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D122E888-6532-E5F0-68A3-A03A8A820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AE4910-27B1-4E15-9C11-7E046C8312EE}" type="slidenum">
              <a:rPr lang="ko-KR" altLang="en-US" smtClean="0">
                <a:latin typeface="굴림" charset="-127"/>
                <a:ea typeface="굴림" charset="-127"/>
              </a:rPr>
              <a:pPr/>
              <a:t>8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395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790AE-F7ED-55C0-22EE-E12DD6328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27CF1DCA-2010-7257-D6C9-1860F3B831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77A3B9A6-F9FD-09C9-6719-5D0EDAB23E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02AFB09D-C7E5-F760-638D-29BE8AB945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AE4910-27B1-4E15-9C11-7E046C8312EE}" type="slidenum">
              <a:rPr lang="ko-KR" altLang="en-US" smtClean="0">
                <a:latin typeface="굴림" charset="-127"/>
                <a:ea typeface="굴림" charset="-127"/>
              </a:rPr>
              <a:pPr/>
              <a:t>9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2644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제목 없음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3DDA5-F5CD-4C77-92B0-9E9481F1484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30AAC-BC6F-4A7B-81DE-EFA3CD0C09E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7814" y="153990"/>
            <a:ext cx="2058987" cy="59721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46089" y="153990"/>
            <a:ext cx="6029325" cy="59721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502D9-7A43-4D52-B672-EC77E1E028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3" y="3810002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1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1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" y="3675529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9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30E2307-1E40-4E12-8716-25BFDA8E7013}" type="datetime1">
              <a:rPr lang="en-US" smtClean="0"/>
              <a:pPr/>
              <a:t>1/14/2025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9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9144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2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6C95A6-CF97-4146-AB8E-96F77D4E81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6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6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1/14/2025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C7F5B-F962-40C3-829D-4B5967626AD1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6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5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18D072-EF12-4AA2-BD71-ABC68B06D0E2}" type="datetime1">
              <a:rPr lang="en-US" smtClean="0"/>
              <a:pPr/>
              <a:t>1/14/2025</a:t>
            </a:fld>
            <a:endParaRPr 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02D7DA1-6C17-4183-B11F-95DBCE05D47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8CDBF60-6CC3-4B74-A60D-3486985E4346}" type="datetime1">
              <a:rPr lang="en-US" smtClean="0"/>
              <a:pPr/>
              <a:t>1/14/2025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5B7A9DCD-2275-47EF-878E-4073C7F738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1/14/2025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2EE75-8FD8-4179-93D8-139C0ECCF2F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1/14/2025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26C5C-6D9B-4068-A2BF-16865BCF239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088" y="120432"/>
            <a:ext cx="8229600" cy="631806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맑은 고딕" pitchFamily="50" charset="-127"/>
                <a:ea typeface="맑은 고딕" pitchFamily="50" charset="-127"/>
              </a:defRPr>
            </a:lvl1pPr>
            <a:lvl2pPr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400">
                <a:latin typeface="맑은 고딕" pitchFamily="50" charset="-127"/>
                <a:ea typeface="맑은 고딕" pitchFamily="50" charset="-127"/>
              </a:defRPr>
            </a:lvl3pPr>
            <a:lvl4pPr>
              <a:defRPr sz="12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EC4A9-FE6A-48EC-B998-4B7AD00BB1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5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1/14/2025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630A1-2EDA-4BE8-B876-86F9F4215A7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30AAC-BC6F-4A7B-81DE-EFA3CD0C09E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1/14/2025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502D9-7A43-4D52-B672-EC77E1E028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95A6-CF97-4146-AB8E-96F77D4E81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C7F5B-F962-40C3-829D-4B5967626A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D7DA1-6C17-4183-B11F-95DBCE05D47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A9DCD-2275-47EF-878E-4073C7F738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2EE75-8FD8-4179-93D8-139C0ECCF2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26C5C-6D9B-4068-A2BF-16865BCF23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630A1-2EDA-4BE8-B876-86F9F4215A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8" descr="제목 없음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17475"/>
            <a:ext cx="82296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17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19475" y="6581775"/>
            <a:ext cx="213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transition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20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1" y="308278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3" y="360248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1" y="440114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1/14/2025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/>
          </p:nvPr>
        </p:nvSpPr>
        <p:spPr>
          <a:xfrm>
            <a:off x="685800" y="1551421"/>
            <a:ext cx="7772400" cy="1470025"/>
          </a:xfrm>
        </p:spPr>
        <p:txBody>
          <a:bodyPr anchor="t" anchorCtr="0">
            <a:normAutofit/>
          </a:bodyPr>
          <a:lstStyle/>
          <a:p>
            <a:pPr algn="ctr" eaLnBrk="1" hangingPunct="1"/>
            <a:br>
              <a:rPr lang="en-US" altLang="ko-KR" sz="800" cap="small" dirty="0">
                <a:latin typeface="+mn-lt"/>
                <a:ea typeface="+mn-ea"/>
                <a:cs typeface="Arial" panose="020B0604020202020204" pitchFamily="34" charset="0"/>
              </a:rPr>
            </a:br>
            <a:br>
              <a:rPr lang="en-US" altLang="ko-KR" sz="800" cap="small" dirty="0">
                <a:latin typeface="+mn-lt"/>
                <a:ea typeface="+mn-ea"/>
                <a:cs typeface="Arial" panose="020B0604020202020204" pitchFamily="34" charset="0"/>
              </a:rPr>
            </a:br>
            <a:r>
              <a:rPr lang="en-US" altLang="ko-KR" sz="31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anose="020B0604020202020204" pitchFamily="34" charset="0"/>
              </a:rPr>
              <a:t>PyTorch</a:t>
            </a:r>
            <a:r>
              <a:rPr lang="en-US" altLang="ko-KR" sz="31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anose="020B0604020202020204" pitchFamily="34" charset="0"/>
              </a:rPr>
              <a:t> Geometric (</a:t>
            </a:r>
            <a:r>
              <a:rPr lang="en-US" altLang="ko-KR" sz="3100" b="1" cap="sm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anose="020B0604020202020204" pitchFamily="34" charset="0"/>
              </a:rPr>
              <a:t>PyG</a:t>
            </a:r>
            <a:r>
              <a:rPr lang="en-US" altLang="ko-KR" sz="31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anose="020B0604020202020204" pitchFamily="34" charset="0"/>
              </a:rPr>
              <a:t>)</a:t>
            </a:r>
            <a:br>
              <a:rPr lang="en-US" altLang="ko-KR" sz="4800" b="1" cap="sm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Arial" panose="020B0604020202020204" pitchFamily="34" charset="0"/>
              </a:rPr>
            </a:br>
            <a:br>
              <a:rPr lang="en-US" altLang="ko-KR" sz="900" b="1" cap="small" dirty="0">
                <a:latin typeface="+mn-lt"/>
                <a:ea typeface="+mn-ea"/>
                <a:cs typeface="Arial" panose="020B0604020202020204" pitchFamily="34" charset="0"/>
              </a:rPr>
            </a:br>
            <a:br>
              <a:rPr lang="en-US" altLang="ko-KR" sz="800" cap="small" dirty="0">
                <a:latin typeface="+mn-lt"/>
                <a:ea typeface="+mn-ea"/>
                <a:cs typeface="Arial" panose="020B0604020202020204" pitchFamily="34" charset="0"/>
              </a:rPr>
            </a:br>
            <a:r>
              <a:rPr lang="ko-KR" altLang="en-US" sz="1800" cap="small" dirty="0">
                <a:latin typeface="+mn-lt"/>
                <a:ea typeface="+mn-ea"/>
                <a:cs typeface="Arial" panose="020B0604020202020204" pitchFamily="34" charset="0"/>
              </a:rPr>
              <a:t>공통세미나</a:t>
            </a:r>
            <a:endParaRPr lang="ko-KR" altLang="en-US" sz="1200" cap="small" dirty="0"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219" name="부제목 2"/>
          <p:cNvSpPr>
            <a:spLocks noGrp="1"/>
          </p:cNvSpPr>
          <p:nvPr>
            <p:ph type="subTitle" idx="1"/>
          </p:nvPr>
        </p:nvSpPr>
        <p:spPr>
          <a:xfrm>
            <a:off x="1371600" y="4068908"/>
            <a:ext cx="6400800" cy="17526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ko-KR" sz="1400" dirty="0">
                <a:solidFill>
                  <a:schemeClr val="tx1"/>
                </a:solidFill>
                <a:cs typeface="Arial" panose="020B0604020202020204" pitchFamily="34" charset="0"/>
              </a:rPr>
              <a:t>2024. 12. 31</a:t>
            </a:r>
          </a:p>
          <a:p>
            <a:pPr algn="ctr" eaLnBrk="1" hangingPunct="1"/>
            <a:endParaRPr lang="en-US" altLang="ko-KR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ko-KR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ko-KR" altLang="en-US" sz="1400" b="1" dirty="0">
                <a:solidFill>
                  <a:schemeClr val="tx1"/>
                </a:solidFill>
                <a:cs typeface="Arial" panose="020B0604020202020204" pitchFamily="34" charset="0"/>
              </a:rPr>
              <a:t>임종태</a:t>
            </a:r>
            <a:endParaRPr lang="en-US" altLang="ko-KR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ko-KR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ko-KR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네트워크</a:t>
            </a:r>
            <a:r>
              <a:rPr lang="en-US" altLang="ko-KR" sz="1400" dirty="0">
                <a:solidFill>
                  <a:schemeClr val="tx1"/>
                </a:solidFill>
                <a:cs typeface="Arial" panose="020B0604020202020204" pitchFamily="34" charset="0"/>
              </a:rPr>
              <a:t>&amp;</a:t>
            </a:r>
            <a:r>
              <a:rPr lang="ko-KR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데이터베이스 연구실</a:t>
            </a:r>
            <a:endParaRPr lang="en-US" altLang="ko-KR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ko-KR" sz="1400" dirty="0">
                <a:solidFill>
                  <a:schemeClr val="tx1"/>
                </a:solidFill>
                <a:cs typeface="Arial" panose="020B0604020202020204" pitchFamily="34" charset="0"/>
              </a:rPr>
              <a:t>jtlim@chungbuk.ac.kr</a:t>
            </a:r>
          </a:p>
        </p:txBody>
      </p:sp>
    </p:spTree>
    <p:extLst>
      <p:ext uri="{BB962C8B-B14F-4D97-AF65-F5344CB8AC3E}">
        <p14:creationId xmlns:p14="http://schemas.microsoft.com/office/powerpoint/2010/main" val="1958243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61DA5-C4E2-5318-B2AC-54A13C86F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B924C64A-CBC0-87D9-3CF1-8974D9D8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883579"/>
            <a:ext cx="8229600" cy="5603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cap="small" dirty="0"/>
              <a:t>결론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C5B4E5-0A9F-F1BB-9EDE-9E5D76B9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2E2C4BF-7939-4334-B7E0-8C5619EE70E6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83F9E8D-6034-D3F7-CE7A-FE58983C4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343125"/>
              </p:ext>
            </p:extLst>
          </p:nvPr>
        </p:nvGraphicFramePr>
        <p:xfrm>
          <a:off x="539552" y="1720886"/>
          <a:ext cx="8064896" cy="458843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264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821883342"/>
                    </a:ext>
                  </a:extLst>
                </a:gridCol>
              </a:tblGrid>
              <a:tr h="418310">
                <a:tc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3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챕터</a:t>
                      </a: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5200" marR="0" lvl="0" indent="0" algn="ctr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300" b="1" kern="0" spc="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발표자</a:t>
                      </a:r>
                    </a:p>
                  </a:txBody>
                  <a:tcPr marL="91418" marR="91418" marT="45703" marB="45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582707"/>
                  </a:ext>
                </a:extLst>
              </a:tr>
              <a:tr h="521265">
                <a:tc>
                  <a:txBody>
                    <a:bodyPr/>
                    <a:lstStyle/>
                    <a:p>
                      <a:pPr marL="285750" indent="-198438" algn="l" fontAlgn="b">
                        <a:lnSpc>
                          <a:spcPct val="11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Tutorial01: What is Geometric Deep Learning?</a:t>
                      </a:r>
                    </a:p>
                    <a:p>
                      <a:pPr marL="285750" indent="-198438" algn="l" fontAlgn="b">
                        <a:lnSpc>
                          <a:spcPct val="11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Tutorial02: </a:t>
                      </a:r>
                      <a:r>
                        <a:rPr kumimoji="0" lang="en-US" altLang="ko-KR" sz="1300" b="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PyTorch</a:t>
                      </a:r>
                      <a:r>
                        <a:rPr kumimoji="0" lang="en-US" altLang="ko-KR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basics</a:t>
                      </a:r>
                      <a:endParaRPr kumimoji="0" lang="ko-KR" altLang="en-US" sz="13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kumimoji="0" lang="ko-KR" altLang="en-US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송상호</a:t>
                      </a:r>
                      <a:r>
                        <a:rPr kumimoji="0" lang="en-US" altLang="ko-KR" sz="1300" b="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300" b="0" kern="0" spc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강범구</a:t>
                      </a:r>
                      <a:endParaRPr kumimoji="0" lang="en-US" altLang="ko-KR" sz="13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667923"/>
                  </a:ext>
                </a:extLst>
              </a:tr>
              <a:tr h="521265">
                <a:tc>
                  <a:txBody>
                    <a:bodyPr/>
                    <a:lstStyle/>
                    <a:p>
                      <a:pPr marL="285750" indent="-198438" algn="l" fontAlgn="b">
                        <a:lnSpc>
                          <a:spcPct val="11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Tutorial03: Graph Attention Network GAT</a:t>
                      </a:r>
                    </a:p>
                    <a:p>
                      <a:pPr marL="285750" indent="-198438" algn="l" fontAlgn="b">
                        <a:lnSpc>
                          <a:spcPct val="11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Tutorial04: Convolutional Layers - Spectral methods</a:t>
                      </a:r>
                      <a:endParaRPr kumimoji="0" lang="ko-KR" altLang="en-US" sz="13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kumimoji="0" lang="ko-KR" altLang="en-US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맹덕림</a:t>
                      </a:r>
                      <a:r>
                        <a:rPr kumimoji="0" lang="en-US" altLang="ko-KR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300" b="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종석뢰</a:t>
                      </a:r>
                      <a:endParaRPr kumimoji="0" lang="ko-KR" altLang="en-US" sz="13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909401"/>
                  </a:ext>
                </a:extLst>
              </a:tr>
              <a:tr h="521265">
                <a:tc>
                  <a:txBody>
                    <a:bodyPr/>
                    <a:lstStyle/>
                    <a:p>
                      <a:pPr marL="285750" indent="-198438" algn="l" fontAlgn="b">
                        <a:lnSpc>
                          <a:spcPct val="11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Tutorial05: Aggregation Functions in GNNs</a:t>
                      </a:r>
                    </a:p>
                    <a:p>
                      <a:pPr marL="285750" indent="-198438" algn="l" fontAlgn="b">
                        <a:lnSpc>
                          <a:spcPct val="11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Tutorial06: Graph Autoencoders and Variational Graph Autoencoders</a:t>
                      </a:r>
                      <a:endParaRPr kumimoji="0" lang="ko-KR" altLang="en-US" sz="13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kumimoji="0" lang="ko-KR" altLang="en-US" sz="1300" b="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성우제</a:t>
                      </a:r>
                      <a:r>
                        <a:rPr kumimoji="0" lang="en-US" altLang="ko-KR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크리스토퍼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827684"/>
                  </a:ext>
                </a:extLst>
              </a:tr>
              <a:tr h="521265">
                <a:tc>
                  <a:txBody>
                    <a:bodyPr/>
                    <a:lstStyle/>
                    <a:p>
                      <a:pPr marL="285750" indent="-198438" algn="l" fontAlgn="b">
                        <a:lnSpc>
                          <a:spcPct val="11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Tutorial07: </a:t>
                      </a:r>
                      <a:r>
                        <a:rPr kumimoji="0" lang="en-US" altLang="ko-KR" sz="1300" b="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Adversarially</a:t>
                      </a:r>
                      <a:r>
                        <a:rPr kumimoji="0" lang="en-US" altLang="ko-KR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regularized GAE and VGAE</a:t>
                      </a:r>
                    </a:p>
                    <a:p>
                      <a:pPr marL="285750" indent="-198438" algn="l" fontAlgn="b">
                        <a:lnSpc>
                          <a:spcPct val="11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Tutorial08: Graph Generation</a:t>
                      </a:r>
                      <a:endParaRPr kumimoji="0" lang="ko-KR" altLang="en-US" sz="13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kumimoji="0" lang="ko-KR" altLang="en-US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김상혁</a:t>
                      </a:r>
                      <a:r>
                        <a:rPr kumimoji="0" lang="en-US" altLang="ko-KR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300" b="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이찬구</a:t>
                      </a:r>
                      <a:endParaRPr kumimoji="0" lang="ko-KR" altLang="en-US" sz="13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788195"/>
                  </a:ext>
                </a:extLst>
              </a:tr>
              <a:tr h="521265">
                <a:tc>
                  <a:txBody>
                    <a:bodyPr/>
                    <a:lstStyle/>
                    <a:p>
                      <a:pPr marL="285750" indent="-198438" algn="l" fontAlgn="b">
                        <a:lnSpc>
                          <a:spcPct val="11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Tutorial09: Recurrent Graph Neural Networks</a:t>
                      </a:r>
                    </a:p>
                    <a:p>
                      <a:pPr marL="285750" indent="-198438" algn="l" fontAlgn="b">
                        <a:lnSpc>
                          <a:spcPct val="11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Tutorial18: Graph pooling: DIFFPOOL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kumimoji="0" lang="ko-KR" altLang="en-US" sz="1300" b="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조중권</a:t>
                      </a:r>
                      <a:r>
                        <a:rPr kumimoji="0" lang="en-US" altLang="ko-KR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윤정근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274295"/>
                  </a:ext>
                </a:extLst>
              </a:tr>
              <a:tr h="521265">
                <a:tc>
                  <a:txBody>
                    <a:bodyPr/>
                    <a:lstStyle/>
                    <a:p>
                      <a:pPr marL="285750" marR="0" lvl="0" indent="-198438" algn="l" defTabSz="914400" rtl="0" eaLnBrk="1" fontAlgn="b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Tutorial10: </a:t>
                      </a:r>
                      <a:r>
                        <a:rPr kumimoji="0" lang="en-US" altLang="ko-KR" sz="1300" b="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DeepWalk</a:t>
                      </a:r>
                      <a:r>
                        <a:rPr kumimoji="0" lang="en-US" altLang="ko-KR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and Node2Vec (Theory)</a:t>
                      </a:r>
                      <a:endParaRPr kumimoji="0" lang="ko-KR" altLang="en-US" sz="13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285750" indent="-198438" algn="l" fontAlgn="b">
                        <a:lnSpc>
                          <a:spcPct val="11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Tutorial11: </a:t>
                      </a:r>
                      <a:r>
                        <a:rPr kumimoji="0" lang="en-US" altLang="ko-KR" sz="1300" b="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DeepWalk</a:t>
                      </a:r>
                      <a:r>
                        <a:rPr kumimoji="0" lang="en-US" altLang="ko-KR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and Node2Vec (Practice)</a:t>
                      </a:r>
                      <a:endParaRPr kumimoji="0" lang="ko-KR" altLang="en-US" sz="13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kumimoji="0" lang="ko-KR" altLang="en-US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전종우</a:t>
                      </a:r>
                      <a:r>
                        <a:rPr kumimoji="0" lang="en-US" altLang="ko-KR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300" b="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박유빈</a:t>
                      </a:r>
                      <a:endParaRPr kumimoji="0" lang="ko-KR" altLang="en-US" sz="13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332835"/>
                  </a:ext>
                </a:extLst>
              </a:tr>
              <a:tr h="521265">
                <a:tc>
                  <a:txBody>
                    <a:bodyPr/>
                    <a:lstStyle/>
                    <a:p>
                      <a:pPr marL="285750" indent="-198438" algn="l" fontAlgn="b">
                        <a:lnSpc>
                          <a:spcPct val="11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Tutorial12: Edge analysis</a:t>
                      </a:r>
                    </a:p>
                    <a:p>
                      <a:pPr marL="285750" indent="-198438" algn="l" fontAlgn="b">
                        <a:lnSpc>
                          <a:spcPct val="11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Tutorial13: Metapath2vec</a:t>
                      </a:r>
                      <a:endParaRPr kumimoji="0" lang="ko-KR" altLang="en-US" sz="13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kumimoji="0" lang="ko-KR" altLang="en-US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차동현</a:t>
                      </a:r>
                      <a:r>
                        <a:rPr kumimoji="0" lang="en-US" altLang="ko-KR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김현지</a:t>
                      </a:r>
                    </a:p>
                  </a:txBody>
                  <a:tcPr marL="9525" marR="9525" marT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470974"/>
                  </a:ext>
                </a:extLst>
              </a:tr>
              <a:tr h="521265">
                <a:tc>
                  <a:txBody>
                    <a:bodyPr/>
                    <a:lstStyle/>
                    <a:p>
                      <a:pPr marL="285750" indent="-198438" algn="l" fontAlgn="b">
                        <a:lnSpc>
                          <a:spcPct val="11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Tutorial14: Data handling in </a:t>
                      </a:r>
                      <a:r>
                        <a:rPr kumimoji="0" lang="en-US" altLang="ko-KR" sz="1300" b="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Pyg</a:t>
                      </a:r>
                      <a:r>
                        <a:rPr kumimoji="0" lang="en-US" altLang="ko-KR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(part 1)</a:t>
                      </a:r>
                    </a:p>
                    <a:p>
                      <a:pPr marL="285750" indent="-198438" algn="l" fontAlgn="b">
                        <a:lnSpc>
                          <a:spcPct val="11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kumimoji="0" lang="en-US" altLang="ko-KR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Tutorial15: Data handling in </a:t>
                      </a:r>
                      <a:r>
                        <a:rPr kumimoji="0" lang="en-US" altLang="ko-KR" sz="1300" b="0" kern="0" spc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Pyg</a:t>
                      </a:r>
                      <a:r>
                        <a:rPr kumimoji="0" lang="en-US" altLang="ko-KR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(part 2)</a:t>
                      </a:r>
                      <a:endParaRPr kumimoji="0" lang="ko-KR" altLang="en-US" sz="1300" b="0" kern="0" spc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kumimoji="0" lang="ko-KR" altLang="en-US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정인수</a:t>
                      </a:r>
                      <a:r>
                        <a:rPr kumimoji="0" lang="en-US" altLang="ko-KR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300" b="0" kern="0" spc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김은미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274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40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57200" y="1980676"/>
            <a:ext cx="8229600" cy="43251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ko-KR" b="1" cap="sm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Graph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1" cap="sm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Graph Neural Network (GNN)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ko-KR" b="1" cap="small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PyTorch</a:t>
            </a:r>
            <a:r>
              <a:rPr lang="en-US" altLang="ko-KR" b="1" cap="sm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Geometric (</a:t>
            </a:r>
            <a:r>
              <a:rPr lang="en-US" altLang="ko-KR" b="1" cap="small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PyG</a:t>
            </a:r>
            <a:r>
              <a:rPr lang="en-US" altLang="ko-KR" b="1" cap="small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800" b="1" cap="small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2E2C4BF-7939-4334-B7E0-8C5619EE70E6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6088" y="883577"/>
            <a:ext cx="8229600" cy="5603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cap="small" dirty="0"/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>
          <a:xfrm>
            <a:off x="446088" y="883579"/>
            <a:ext cx="8229600" cy="5603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cap="small" dirty="0" err="1"/>
              <a:t>Gpaph</a:t>
            </a:r>
            <a:r>
              <a:rPr lang="en-US" altLang="ko-KR" cap="small" dirty="0"/>
              <a:t> (1/3)</a:t>
            </a:r>
            <a:endParaRPr lang="ko-KR" altLang="en-US" cap="small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2E2C4BF-7939-4334-B7E0-8C5619EE70E6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grpSp>
        <p:nvGrpSpPr>
          <p:cNvPr id="23" name="그룹 29"/>
          <p:cNvGrpSpPr>
            <a:grpSpLocks/>
          </p:cNvGrpSpPr>
          <p:nvPr/>
        </p:nvGrpSpPr>
        <p:grpSpPr bwMode="auto">
          <a:xfrm>
            <a:off x="611560" y="1730141"/>
            <a:ext cx="7902350" cy="1122797"/>
            <a:chOff x="2134016" y="1767354"/>
            <a:chExt cx="6367074" cy="1295780"/>
          </a:xfrm>
        </p:grpSpPr>
        <p:sp>
          <p:nvSpPr>
            <p:cNvPr id="24" name="모서리가 둥근 직사각형 23"/>
            <p:cNvSpPr/>
            <p:nvPr/>
          </p:nvSpPr>
          <p:spPr bwMode="auto">
            <a:xfrm>
              <a:off x="2134016" y="1785926"/>
              <a:ext cx="6367074" cy="1277208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5" name="그룹 234"/>
            <p:cNvGrpSpPr>
              <a:grpSpLocks/>
            </p:cNvGrpSpPr>
            <p:nvPr/>
          </p:nvGrpSpPr>
          <p:grpSpPr bwMode="auto">
            <a:xfrm>
              <a:off x="2143108" y="1767354"/>
              <a:ext cx="6357982" cy="447200"/>
              <a:chOff x="785786" y="2071678"/>
              <a:chExt cx="7429552" cy="428628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785786" y="2071678"/>
                <a:ext cx="7429552" cy="428628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TextBox 38"/>
              <p:cNvSpPr txBox="1">
                <a:spLocks noChangeArrowheads="1"/>
              </p:cNvSpPr>
              <p:nvPr/>
            </p:nvSpPr>
            <p:spPr bwMode="auto">
              <a:xfrm>
                <a:off x="1060335" y="2099924"/>
                <a:ext cx="5940574" cy="3744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그래프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(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자료구조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)</a:t>
                </a:r>
              </a:p>
            </p:txBody>
          </p:sp>
        </p:grpSp>
        <p:sp>
          <p:nvSpPr>
            <p:cNvPr id="26" name="TextBox 38"/>
            <p:cNvSpPr txBox="1">
              <a:spLocks noChangeArrowheads="1"/>
            </p:cNvSpPr>
            <p:nvPr/>
          </p:nvSpPr>
          <p:spPr bwMode="auto">
            <a:xfrm>
              <a:off x="2396787" y="2354252"/>
              <a:ext cx="5959193" cy="5928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Font typeface="Wingdings"/>
                <a:buChar char="à"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G = (V, E)</a:t>
              </a:r>
            </a:p>
            <a:p>
              <a:pPr>
                <a:lnSpc>
                  <a:spcPct val="120000"/>
                </a:lnSpc>
                <a:buFont typeface="Wingdings"/>
                <a:buChar char="à"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주로 인접 리스트 또는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인접 행렬로 표현됨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454789" y="6010649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사용자 그래프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네트워크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) &gt;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D70BA4-EDC4-6082-26C5-6DA779FCE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73" y="3035808"/>
            <a:ext cx="4622598" cy="291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46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59591-AB77-B794-A76E-49EF58BC3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94B3579F-DE0D-A143-87D8-9FEBB34C3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883579"/>
            <a:ext cx="8229600" cy="5603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cap="small" dirty="0" err="1"/>
              <a:t>Gpaph</a:t>
            </a:r>
            <a:r>
              <a:rPr lang="en-US" altLang="ko-KR" cap="small" dirty="0"/>
              <a:t> (2/3)</a:t>
            </a:r>
            <a:endParaRPr lang="ko-KR" altLang="en-US" cap="small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616000-67C6-BDE0-B59F-CC0A8EDF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2E2C4BF-7939-4334-B7E0-8C5619EE70E6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grpSp>
        <p:nvGrpSpPr>
          <p:cNvPr id="23" name="그룹 29">
            <a:extLst>
              <a:ext uri="{FF2B5EF4-FFF2-40B4-BE49-F238E27FC236}">
                <a16:creationId xmlns:a16="http://schemas.microsoft.com/office/drawing/2014/main" id="{BF1F154A-AC5C-6D37-87E4-5F8FEC0292B6}"/>
              </a:ext>
            </a:extLst>
          </p:cNvPr>
          <p:cNvGrpSpPr>
            <a:grpSpLocks/>
          </p:cNvGrpSpPr>
          <p:nvPr/>
        </p:nvGrpSpPr>
        <p:grpSpPr bwMode="auto">
          <a:xfrm>
            <a:off x="611560" y="1730143"/>
            <a:ext cx="7902350" cy="1338818"/>
            <a:chOff x="2134016" y="1767354"/>
            <a:chExt cx="6367074" cy="1545081"/>
          </a:xfrm>
        </p:grpSpPr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2E4A4889-E86C-3D3B-B8C4-F1B71F421B5A}"/>
                </a:ext>
              </a:extLst>
            </p:cNvPr>
            <p:cNvSpPr/>
            <p:nvPr/>
          </p:nvSpPr>
          <p:spPr bwMode="auto">
            <a:xfrm>
              <a:off x="2134016" y="1785926"/>
              <a:ext cx="6367074" cy="1526509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5" name="그룹 234">
              <a:extLst>
                <a:ext uri="{FF2B5EF4-FFF2-40B4-BE49-F238E27FC236}">
                  <a16:creationId xmlns:a16="http://schemas.microsoft.com/office/drawing/2014/main" id="{850C235E-7A57-C228-FF10-CFF3481C10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54"/>
              <a:ext cx="6357982" cy="447200"/>
              <a:chOff x="785786" y="2071678"/>
              <a:chExt cx="7429552" cy="428628"/>
            </a:xfrm>
          </p:grpSpPr>
          <p:sp>
            <p:nvSpPr>
              <p:cNvPr id="27" name="모서리가 둥근 직사각형 26">
                <a:extLst>
                  <a:ext uri="{FF2B5EF4-FFF2-40B4-BE49-F238E27FC236}">
                    <a16:creationId xmlns:a16="http://schemas.microsoft.com/office/drawing/2014/main" id="{A63BE713-51E1-847F-D2E1-76383DAE9E90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428628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TextBox 38">
                <a:extLst>
                  <a:ext uri="{FF2B5EF4-FFF2-40B4-BE49-F238E27FC236}">
                    <a16:creationId xmlns:a16="http://schemas.microsoft.com/office/drawing/2014/main" id="{007C3D2D-17F9-1B04-0ED5-A8E52CA889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0335" y="2099924"/>
                <a:ext cx="5940574" cy="3744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그래프를 사용하는 이유</a:t>
                </a:r>
                <a:endParaRPr lang="en-US" altLang="ko-KR" sz="16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6" name="TextBox 38">
              <a:extLst>
                <a:ext uri="{FF2B5EF4-FFF2-40B4-BE49-F238E27FC236}">
                  <a16:creationId xmlns:a16="http://schemas.microsoft.com/office/drawing/2014/main" id="{B88DE446-B005-F299-B623-0C53C4554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6787" y="2354252"/>
              <a:ext cx="5959193" cy="848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Font typeface="Wingdings"/>
                <a:buChar char="à"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관계</a:t>
              </a: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,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상호작용과 같은 추상적인 개념을 다루기에 적합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  <a:p>
              <a:pPr>
                <a:lnSpc>
                  <a:spcPct val="120000"/>
                </a:lnSpc>
                <a:buFont typeface="Wingdings"/>
                <a:buChar char="à"/>
              </a:pP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복잡한 문제를 더 간단한 표현으로 단순화하기도 하고 다른 관점으로 표현하여 해결할 수도 있음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  <a:p>
              <a:pPr>
                <a:lnSpc>
                  <a:spcPct val="120000"/>
                </a:lnSpc>
                <a:buFont typeface="Wingdings"/>
                <a:buChar char="à"/>
              </a:pP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소셜 네트워크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,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미디어의 영향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,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바이러스 확산 등을 연구하고 모델링 할 때 사용할 수 있음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5433251-DD4A-8740-BD06-27A8FCF056D3}"/>
              </a:ext>
            </a:extLst>
          </p:cNvPr>
          <p:cNvSpPr txBox="1"/>
          <p:nvPr/>
        </p:nvSpPr>
        <p:spPr>
          <a:xfrm>
            <a:off x="3608677" y="6010649"/>
            <a:ext cx="1941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사용자 그래프 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예시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) &gt;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979CF1E-50C2-D060-D10B-B8B5FB42D175}"/>
              </a:ext>
            </a:extLst>
          </p:cNvPr>
          <p:cNvGrpSpPr/>
          <p:nvPr/>
        </p:nvGrpSpPr>
        <p:grpSpPr>
          <a:xfrm>
            <a:off x="1468382" y="3465294"/>
            <a:ext cx="2662778" cy="2420770"/>
            <a:chOff x="1468382" y="3465294"/>
            <a:chExt cx="2662778" cy="2420770"/>
          </a:xfrm>
        </p:grpSpPr>
        <p:pic>
          <p:nvPicPr>
            <p:cNvPr id="2050" name="Picture 2" descr="사용자 ">
              <a:extLst>
                <a:ext uri="{FF2B5EF4-FFF2-40B4-BE49-F238E27FC236}">
                  <a16:creationId xmlns:a16="http://schemas.microsoft.com/office/drawing/2014/main" id="{662B3CEB-7124-8498-AAE9-6155AD71D5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4120" y="435008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Picture 2" descr="사용자 ">
              <a:extLst>
                <a:ext uri="{FF2B5EF4-FFF2-40B4-BE49-F238E27FC236}">
                  <a16:creationId xmlns:a16="http://schemas.microsoft.com/office/drawing/2014/main" id="{43317EE4-3855-9CA0-96A9-12EA7F3EC5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8720" y="3525371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사용자 ">
              <a:extLst>
                <a:ext uri="{FF2B5EF4-FFF2-40B4-BE49-F238E27FC236}">
                  <a16:creationId xmlns:a16="http://schemas.microsoft.com/office/drawing/2014/main" id="{3BCC48A7-E37D-2C08-4751-284EBE2411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8382" y="4833909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사용자 ">
              <a:extLst>
                <a:ext uri="{FF2B5EF4-FFF2-40B4-BE49-F238E27FC236}">
                  <a16:creationId xmlns:a16="http://schemas.microsoft.com/office/drawing/2014/main" id="{CCD008FF-1FEF-4C0B-EBE2-DC923D4809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569" y="5310000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사용자 ">
              <a:extLst>
                <a:ext uri="{FF2B5EF4-FFF2-40B4-BE49-F238E27FC236}">
                  <a16:creationId xmlns:a16="http://schemas.microsoft.com/office/drawing/2014/main" id="{5321949B-6398-74E9-0411-BEA3E6917D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5096" y="4925439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사용자 ">
              <a:extLst>
                <a:ext uri="{FF2B5EF4-FFF2-40B4-BE49-F238E27FC236}">
                  <a16:creationId xmlns:a16="http://schemas.microsoft.com/office/drawing/2014/main" id="{FE9CCFF2-E580-C4A7-B0CE-2CF57A7C55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346529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7AF223B-F0E8-023E-EBA6-B0DFA1F67C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56427" y="4014594"/>
              <a:ext cx="332476" cy="408174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58A5EFF-3483-174F-2C97-411610D20CE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012619" y="4735268"/>
              <a:ext cx="688279" cy="263564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C83A7A1D-0C47-2B21-03F1-4B3382D7971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88903" y="4924819"/>
              <a:ext cx="120660" cy="386513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747C11E-B2F6-C977-B36B-B40365D36D86}"/>
                </a:ext>
              </a:extLst>
            </p:cNvPr>
            <p:cNvCxnSpPr/>
            <p:nvPr/>
          </p:nvCxnSpPr>
          <p:spPr bwMode="auto">
            <a:xfrm>
              <a:off x="3178176" y="4770436"/>
              <a:ext cx="432048" cy="263564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D45025D2-3694-623F-DCAF-A72D4A7B81B5}"/>
                </a:ext>
              </a:extLst>
            </p:cNvPr>
            <p:cNvCxnSpPr/>
            <p:nvPr/>
          </p:nvCxnSpPr>
          <p:spPr bwMode="auto">
            <a:xfrm flipV="1">
              <a:off x="3104420" y="3997949"/>
              <a:ext cx="322949" cy="405278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79330A3-8CA7-4C03-ABC1-5B9D35615E23}"/>
              </a:ext>
            </a:extLst>
          </p:cNvPr>
          <p:cNvGrpSpPr/>
          <p:nvPr/>
        </p:nvGrpSpPr>
        <p:grpSpPr>
          <a:xfrm>
            <a:off x="5264032" y="3561737"/>
            <a:ext cx="2122440" cy="1976132"/>
            <a:chOff x="2008720" y="3525371"/>
            <a:chExt cx="2122440" cy="1976132"/>
          </a:xfrm>
        </p:grpSpPr>
        <p:pic>
          <p:nvPicPr>
            <p:cNvPr id="32" name="Picture 2" descr="사용자 ">
              <a:extLst>
                <a:ext uri="{FF2B5EF4-FFF2-40B4-BE49-F238E27FC236}">
                  <a16:creationId xmlns:a16="http://schemas.microsoft.com/office/drawing/2014/main" id="{0523C0B0-A32A-E7AC-7034-C89354DCC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4120" y="435008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사용자 ">
              <a:extLst>
                <a:ext uri="{FF2B5EF4-FFF2-40B4-BE49-F238E27FC236}">
                  <a16:creationId xmlns:a16="http://schemas.microsoft.com/office/drawing/2014/main" id="{61E9BBB4-3C67-6DD8-84F4-DE808F13EB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8720" y="3525371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 descr="사용자 ">
              <a:extLst>
                <a:ext uri="{FF2B5EF4-FFF2-40B4-BE49-F238E27FC236}">
                  <a16:creationId xmlns:a16="http://schemas.microsoft.com/office/drawing/2014/main" id="{5FC8FD27-7409-592E-E005-5A9E9E72B6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5096" y="4925439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3DD729F-2C12-E31A-8390-5E566C15698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56427" y="4014594"/>
              <a:ext cx="332476" cy="408174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F8116B-3C32-4A6E-E39E-97BE2A94EB58}"/>
                </a:ext>
              </a:extLst>
            </p:cNvPr>
            <p:cNvCxnSpPr/>
            <p:nvPr/>
          </p:nvCxnSpPr>
          <p:spPr bwMode="auto">
            <a:xfrm>
              <a:off x="3178176" y="4770436"/>
              <a:ext cx="432048" cy="263564"/>
            </a:xfrm>
            <a:prstGeom prst="line">
              <a:avLst/>
            </a:prstGeom>
            <a:noFill/>
            <a:ln w="28575" algn="ctr">
              <a:solidFill>
                <a:srgbClr val="000000"/>
              </a:solidFill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7CF747B-772F-F129-E36A-4818FFA3C6A2}"/>
              </a:ext>
            </a:extLst>
          </p:cNvPr>
          <p:cNvSpPr txBox="1"/>
          <p:nvPr/>
        </p:nvSpPr>
        <p:spPr>
          <a:xfrm>
            <a:off x="1432576" y="4356312"/>
            <a:ext cx="1178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 : 25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남자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DA9EBF-9C43-5198-BFC5-D2FD50F79A99}"/>
              </a:ext>
            </a:extLst>
          </p:cNvPr>
          <p:cNvSpPr txBox="1"/>
          <p:nvPr/>
        </p:nvSpPr>
        <p:spPr>
          <a:xfrm>
            <a:off x="6580186" y="4360859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 : 25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남자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635AB0-1E63-2391-DEB4-AACEA7FEAFA8}"/>
              </a:ext>
            </a:extLst>
          </p:cNvPr>
          <p:cNvSpPr txBox="1"/>
          <p:nvPr/>
        </p:nvSpPr>
        <p:spPr>
          <a:xfrm>
            <a:off x="1177761" y="343252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엔지니어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FC1DED-C0E0-709E-430A-64B1E01D07CE}"/>
              </a:ext>
            </a:extLst>
          </p:cNvPr>
          <p:cNvSpPr txBox="1"/>
          <p:nvPr/>
        </p:nvSpPr>
        <p:spPr>
          <a:xfrm>
            <a:off x="3913399" y="337123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수학자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ED12EF-5A53-C5E8-F52A-B8B99539C535}"/>
              </a:ext>
            </a:extLst>
          </p:cNvPr>
          <p:cNvSpPr txBox="1"/>
          <p:nvPr/>
        </p:nvSpPr>
        <p:spPr>
          <a:xfrm>
            <a:off x="4068711" y="556600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물리학자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960FD3-65C2-C25C-4768-0C6ED2CE6BC7}"/>
              </a:ext>
            </a:extLst>
          </p:cNvPr>
          <p:cNvSpPr txBox="1"/>
          <p:nvPr/>
        </p:nvSpPr>
        <p:spPr>
          <a:xfrm>
            <a:off x="5877977" y="336803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소설가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3F401F-9501-2145-E3E5-00020B06A6ED}"/>
              </a:ext>
            </a:extLst>
          </p:cNvPr>
          <p:cNvSpPr txBox="1"/>
          <p:nvPr/>
        </p:nvSpPr>
        <p:spPr>
          <a:xfrm>
            <a:off x="6228184" y="545625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변호사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A21DAD-0972-7207-F5B0-B3CFBB20B1BB}"/>
              </a:ext>
            </a:extLst>
          </p:cNvPr>
          <p:cNvSpPr txBox="1"/>
          <p:nvPr/>
        </p:nvSpPr>
        <p:spPr>
          <a:xfrm>
            <a:off x="1149836" y="547207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의사</a:t>
            </a:r>
          </a:p>
        </p:txBody>
      </p:sp>
    </p:spTree>
    <p:extLst>
      <p:ext uri="{BB962C8B-B14F-4D97-AF65-F5344CB8AC3E}">
        <p14:creationId xmlns:p14="http://schemas.microsoft.com/office/powerpoint/2010/main" val="293727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BEAFA-BFF6-93A6-8DF6-6A2DCDCF2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A8B44043-524D-6C69-059D-A9625CE95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883579"/>
            <a:ext cx="8229600" cy="5603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cap="small" dirty="0" err="1"/>
              <a:t>Gpaph</a:t>
            </a:r>
            <a:r>
              <a:rPr lang="en-US" altLang="ko-KR" cap="small" dirty="0"/>
              <a:t> (3/3)</a:t>
            </a:r>
            <a:endParaRPr lang="ko-KR" altLang="en-US" cap="small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684FD0-CFA0-9317-EAB5-70921802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2E2C4BF-7939-4334-B7E0-8C5619EE70E6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grpSp>
        <p:nvGrpSpPr>
          <p:cNvPr id="23" name="그룹 29">
            <a:extLst>
              <a:ext uri="{FF2B5EF4-FFF2-40B4-BE49-F238E27FC236}">
                <a16:creationId xmlns:a16="http://schemas.microsoft.com/office/drawing/2014/main" id="{28B857B3-F23A-436B-9331-1C174D43BF06}"/>
              </a:ext>
            </a:extLst>
          </p:cNvPr>
          <p:cNvGrpSpPr>
            <a:grpSpLocks/>
          </p:cNvGrpSpPr>
          <p:nvPr/>
        </p:nvGrpSpPr>
        <p:grpSpPr bwMode="auto">
          <a:xfrm>
            <a:off x="611560" y="1730143"/>
            <a:ext cx="7902350" cy="1338818"/>
            <a:chOff x="2134016" y="1767354"/>
            <a:chExt cx="6367074" cy="1545081"/>
          </a:xfrm>
        </p:grpSpPr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A589A496-0A95-0F9A-5BD0-8A38C892A922}"/>
                </a:ext>
              </a:extLst>
            </p:cNvPr>
            <p:cNvSpPr/>
            <p:nvPr/>
          </p:nvSpPr>
          <p:spPr bwMode="auto">
            <a:xfrm>
              <a:off x="2134016" y="1785926"/>
              <a:ext cx="6367074" cy="1526509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5" name="그룹 234">
              <a:extLst>
                <a:ext uri="{FF2B5EF4-FFF2-40B4-BE49-F238E27FC236}">
                  <a16:creationId xmlns:a16="http://schemas.microsoft.com/office/drawing/2014/main" id="{1C328F3E-01C6-D3B0-A2BE-DF4A502443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54"/>
              <a:ext cx="6357982" cy="447200"/>
              <a:chOff x="785786" y="2071678"/>
              <a:chExt cx="7429552" cy="428628"/>
            </a:xfrm>
          </p:grpSpPr>
          <p:sp>
            <p:nvSpPr>
              <p:cNvPr id="27" name="모서리가 둥근 직사각형 26">
                <a:extLst>
                  <a:ext uri="{FF2B5EF4-FFF2-40B4-BE49-F238E27FC236}">
                    <a16:creationId xmlns:a16="http://schemas.microsoft.com/office/drawing/2014/main" id="{3F925349-6C55-DC5C-3FA7-3B4A0349B0D9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428628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TextBox 38">
                <a:extLst>
                  <a:ext uri="{FF2B5EF4-FFF2-40B4-BE49-F238E27FC236}">
                    <a16:creationId xmlns:a16="http://schemas.microsoft.com/office/drawing/2014/main" id="{AFF5E297-0CDA-679B-4B30-301CCA0E46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0335" y="2099924"/>
                <a:ext cx="5940574" cy="3744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그래프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분석이 어려운 이유</a:t>
                </a:r>
                <a:endParaRPr lang="en-US" altLang="ko-KR" sz="16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6" name="TextBox 38">
              <a:extLst>
                <a:ext uri="{FF2B5EF4-FFF2-40B4-BE49-F238E27FC236}">
                  <a16:creationId xmlns:a16="http://schemas.microsoft.com/office/drawing/2014/main" id="{9DFD8E28-F778-322C-EDD9-9283E0AAD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6787" y="2354252"/>
              <a:ext cx="5959193" cy="848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Font typeface="Wingdings"/>
                <a:buChar char="à"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유클리드 공간에 있지 않음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  <a:p>
              <a:pPr>
                <a:lnSpc>
                  <a:spcPct val="120000"/>
                </a:lnSpc>
                <a:buFont typeface="Wingdings"/>
                <a:buChar char="à"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고정된 형태가 아님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  <a:p>
              <a:pPr>
                <a:lnSpc>
                  <a:spcPct val="120000"/>
                </a:lnSpc>
                <a:buFont typeface="Wingdings"/>
                <a:buChar char="à"/>
              </a:pP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시각화 하는 것이 어려움 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(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큰 그래프의 경우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)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87E486A4-E2A3-03A9-04DB-517E015986F6}"/>
              </a:ext>
            </a:extLst>
          </p:cNvPr>
          <p:cNvSpPr txBox="1"/>
          <p:nvPr/>
        </p:nvSpPr>
        <p:spPr>
          <a:xfrm>
            <a:off x="3578222" y="6010649"/>
            <a:ext cx="2002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그래프의 다양한 형태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&gt;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E9DB9B-B0FB-364C-F9CC-D345D38A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706" y="3725824"/>
            <a:ext cx="666750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534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F4A80-48CB-69E9-99C3-B69E5772A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3A5B6611-B422-3479-D4CC-DFCFDDDDA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883579"/>
            <a:ext cx="8229600" cy="5603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cap="small" dirty="0"/>
              <a:t>Graph Neural Network (1/3)</a:t>
            </a:r>
            <a:endParaRPr lang="ko-KR" altLang="en-US" cap="small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7A413D-1764-AC73-DD1B-D8334C21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2E2C4BF-7939-4334-B7E0-8C5619EE70E6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grpSp>
        <p:nvGrpSpPr>
          <p:cNvPr id="23" name="그룹 29">
            <a:extLst>
              <a:ext uri="{FF2B5EF4-FFF2-40B4-BE49-F238E27FC236}">
                <a16:creationId xmlns:a16="http://schemas.microsoft.com/office/drawing/2014/main" id="{93D2BAAC-D64E-328D-9C96-E0B2BAE48285}"/>
              </a:ext>
            </a:extLst>
          </p:cNvPr>
          <p:cNvGrpSpPr>
            <a:grpSpLocks/>
          </p:cNvGrpSpPr>
          <p:nvPr/>
        </p:nvGrpSpPr>
        <p:grpSpPr bwMode="auto">
          <a:xfrm>
            <a:off x="611560" y="1730143"/>
            <a:ext cx="7902350" cy="1626849"/>
            <a:chOff x="2134016" y="1767354"/>
            <a:chExt cx="6367074" cy="1877487"/>
          </a:xfrm>
        </p:grpSpPr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70E37B7F-1DE6-EC3E-7457-8EED709B4606}"/>
                </a:ext>
              </a:extLst>
            </p:cNvPr>
            <p:cNvSpPr/>
            <p:nvPr/>
          </p:nvSpPr>
          <p:spPr bwMode="auto">
            <a:xfrm>
              <a:off x="2134016" y="1785926"/>
              <a:ext cx="6367074" cy="1858915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5" name="그룹 234">
              <a:extLst>
                <a:ext uri="{FF2B5EF4-FFF2-40B4-BE49-F238E27FC236}">
                  <a16:creationId xmlns:a16="http://schemas.microsoft.com/office/drawing/2014/main" id="{7BA61128-FAFE-0295-E1C5-10D01BA957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54"/>
              <a:ext cx="6357982" cy="447200"/>
              <a:chOff x="785786" y="2071678"/>
              <a:chExt cx="7429552" cy="428628"/>
            </a:xfrm>
          </p:grpSpPr>
          <p:sp>
            <p:nvSpPr>
              <p:cNvPr id="27" name="모서리가 둥근 직사각형 26">
                <a:extLst>
                  <a:ext uri="{FF2B5EF4-FFF2-40B4-BE49-F238E27FC236}">
                    <a16:creationId xmlns:a16="http://schemas.microsoft.com/office/drawing/2014/main" id="{4F49CB41-E730-A95A-1750-785712D33C74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428628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TextBox 38">
                <a:extLst>
                  <a:ext uri="{FF2B5EF4-FFF2-40B4-BE49-F238E27FC236}">
                    <a16:creationId xmlns:a16="http://schemas.microsoft.com/office/drawing/2014/main" id="{7E006FD9-6B49-DF0C-8A0B-B4C5091D64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0335" y="2099924"/>
                <a:ext cx="5940574" cy="3744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전통적인 그래프 분석 방법</a:t>
                </a:r>
                <a:endParaRPr lang="en-US" altLang="ko-KR" sz="16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6" name="TextBox 38">
              <a:extLst>
                <a:ext uri="{FF2B5EF4-FFF2-40B4-BE49-F238E27FC236}">
                  <a16:creationId xmlns:a16="http://schemas.microsoft.com/office/drawing/2014/main" id="{03D288F8-DEF7-1AC1-E435-7D7ACFCB5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6787" y="2354252"/>
              <a:ext cx="5959193" cy="1104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Font typeface="Wingdings"/>
                <a:buChar char="à"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검색 알고리즘 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(BFS, DFS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등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)</a:t>
              </a:r>
            </a:p>
            <a:p>
              <a:pPr>
                <a:lnSpc>
                  <a:spcPct val="120000"/>
                </a:lnSpc>
                <a:buFont typeface="Wingdings"/>
                <a:buChar char="à"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최단 경로 알고리즘 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(Dijkstra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알고리즘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, A*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알고리즘 등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)</a:t>
              </a:r>
            </a:p>
            <a:p>
              <a:pPr>
                <a:lnSpc>
                  <a:spcPct val="120000"/>
                </a:lnSpc>
                <a:buFont typeface="Wingdings"/>
                <a:buChar char="à"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신장 트리 알고리즘 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(Prim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알고리즘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, Kruskal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알고리즘 등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)</a:t>
              </a:r>
            </a:p>
            <a:p>
              <a:pPr>
                <a:lnSpc>
                  <a:spcPct val="120000"/>
                </a:lnSpc>
                <a:buFont typeface="Wingdings"/>
                <a:buChar char="à"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클러스터링 방법 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(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연결 성분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,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클러스터링 계수 등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)</a:t>
              </a:r>
            </a:p>
          </p:txBody>
        </p:sp>
      </p:grpSp>
      <p:pic>
        <p:nvPicPr>
          <p:cNvPr id="5122" name="Picture 2" descr="J2C43pj">
            <a:extLst>
              <a:ext uri="{FF2B5EF4-FFF2-40B4-BE49-F238E27FC236}">
                <a16:creationId xmlns:a16="http://schemas.microsoft.com/office/drawing/2014/main" id="{9F496122-781D-212A-D90B-095005BF1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460" y="3694283"/>
            <a:ext cx="5123080" cy="206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481601-C2EB-B9E0-0B0E-9B85FA435B6C}"/>
              </a:ext>
            </a:extLst>
          </p:cNvPr>
          <p:cNvSpPr txBox="1"/>
          <p:nvPr/>
        </p:nvSpPr>
        <p:spPr>
          <a:xfrm>
            <a:off x="2831223" y="6010649"/>
            <a:ext cx="3496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&lt;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다익스트라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 알고리즘을 통한 최단경로 찾기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&gt;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69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66F5E-9F19-693F-41EE-99A201BCF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46BF176F-201A-8F38-8045-553822C7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883579"/>
            <a:ext cx="8229600" cy="5603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cap="small" dirty="0"/>
              <a:t>Graph Neural Network (2/3)</a:t>
            </a:r>
            <a:endParaRPr lang="ko-KR" altLang="en-US" cap="small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0850FC-8A7E-D4F4-9DD0-52F000EB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2E2C4BF-7939-4334-B7E0-8C5619EE70E6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grpSp>
        <p:nvGrpSpPr>
          <p:cNvPr id="23" name="그룹 29">
            <a:extLst>
              <a:ext uri="{FF2B5EF4-FFF2-40B4-BE49-F238E27FC236}">
                <a16:creationId xmlns:a16="http://schemas.microsoft.com/office/drawing/2014/main" id="{1444A282-3C67-A927-4936-52109F0C88F2}"/>
              </a:ext>
            </a:extLst>
          </p:cNvPr>
          <p:cNvGrpSpPr>
            <a:grpSpLocks/>
          </p:cNvGrpSpPr>
          <p:nvPr/>
        </p:nvGrpSpPr>
        <p:grpSpPr bwMode="auto">
          <a:xfrm>
            <a:off x="611560" y="1730143"/>
            <a:ext cx="7902350" cy="1410826"/>
            <a:chOff x="2134016" y="1767354"/>
            <a:chExt cx="6367074" cy="1628182"/>
          </a:xfrm>
        </p:grpSpPr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4E516903-E384-0D37-4A3A-A8CA84D14430}"/>
                </a:ext>
              </a:extLst>
            </p:cNvPr>
            <p:cNvSpPr/>
            <p:nvPr/>
          </p:nvSpPr>
          <p:spPr bwMode="auto">
            <a:xfrm>
              <a:off x="2134016" y="1785927"/>
              <a:ext cx="6367074" cy="1609609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5" name="그룹 234">
              <a:extLst>
                <a:ext uri="{FF2B5EF4-FFF2-40B4-BE49-F238E27FC236}">
                  <a16:creationId xmlns:a16="http://schemas.microsoft.com/office/drawing/2014/main" id="{713F6BF1-1EEE-C348-94A2-7AD5E55DF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54"/>
              <a:ext cx="6357982" cy="447200"/>
              <a:chOff x="785786" y="2071678"/>
              <a:chExt cx="7429552" cy="428628"/>
            </a:xfrm>
          </p:grpSpPr>
          <p:sp>
            <p:nvSpPr>
              <p:cNvPr id="27" name="모서리가 둥근 직사각형 26">
                <a:extLst>
                  <a:ext uri="{FF2B5EF4-FFF2-40B4-BE49-F238E27FC236}">
                    <a16:creationId xmlns:a16="http://schemas.microsoft.com/office/drawing/2014/main" id="{1B64AB67-702C-8188-2192-A815E11DB4E9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428628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TextBox 38">
                <a:extLst>
                  <a:ext uri="{FF2B5EF4-FFF2-40B4-BE49-F238E27FC236}">
                    <a16:creationId xmlns:a16="http://schemas.microsoft.com/office/drawing/2014/main" id="{D68C66BD-EE1A-973C-11DC-D312AED38C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0335" y="2099924"/>
                <a:ext cx="5940574" cy="3744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GNN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으로 할 수 있는 것</a:t>
                </a:r>
                <a:endParaRPr lang="en-US" altLang="ko-KR" sz="16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6" name="TextBox 38">
              <a:extLst>
                <a:ext uri="{FF2B5EF4-FFF2-40B4-BE49-F238E27FC236}">
                  <a16:creationId xmlns:a16="http://schemas.microsoft.com/office/drawing/2014/main" id="{855B0112-4FE5-875B-7D41-CABCCBC79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6787" y="2354252"/>
              <a:ext cx="5959193" cy="848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Font typeface="Wingdings"/>
                <a:buChar char="à"/>
              </a:pP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Graph Classification :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이상 감지 등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  <a:p>
              <a:pPr>
                <a:lnSpc>
                  <a:spcPct val="120000"/>
                </a:lnSpc>
                <a:buFont typeface="Wingdings"/>
                <a:buChar char="à"/>
              </a:pP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Node Classification :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사용자 분류</a:t>
              </a: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, </a:t>
              </a:r>
              <a:r>
                <a:rPr lang="ko-KR" altLang="en-US" sz="1200" b="1" dirty="0" err="1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준지도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학습 등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  <a:p>
              <a:pPr>
                <a:lnSpc>
                  <a:spcPct val="120000"/>
                </a:lnSpc>
                <a:buFont typeface="Wingdings"/>
                <a:buChar char="à"/>
              </a:pP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Link Prediction :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추천 등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</p:txBody>
        </p:sp>
      </p:grpSp>
      <p:pic>
        <p:nvPicPr>
          <p:cNvPr id="6150" name="Picture 6" descr="Graph Convolutional Networks —Deep Learning on Graphs | by Francesco  Casalegno | Towards Data Science">
            <a:extLst>
              <a:ext uri="{FF2B5EF4-FFF2-40B4-BE49-F238E27FC236}">
                <a16:creationId xmlns:a16="http://schemas.microsoft.com/office/drawing/2014/main" id="{496A657B-4A1D-B63E-AAB8-4D2E62903F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87"/>
          <a:stretch/>
        </p:blipFill>
        <p:spPr bwMode="auto">
          <a:xfrm>
            <a:off x="1067570" y="3580136"/>
            <a:ext cx="7008859" cy="230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9B15EF-92DA-1D55-2D36-B1583655B9CA}"/>
              </a:ext>
            </a:extLst>
          </p:cNvPr>
          <p:cNvSpPr txBox="1"/>
          <p:nvPr/>
        </p:nvSpPr>
        <p:spPr>
          <a:xfrm>
            <a:off x="3973362" y="6010649"/>
            <a:ext cx="1212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&lt; GNN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응용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&gt;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854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E1AA0-3B34-EBE1-8D23-DA855BC5F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E3A75089-B226-2314-D397-958EA45A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883579"/>
            <a:ext cx="8229600" cy="5603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cap="small" dirty="0"/>
              <a:t>Graph Neural Network (3/3)</a:t>
            </a:r>
            <a:endParaRPr lang="ko-KR" altLang="en-US" cap="small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70F843-FF19-68D2-8269-0614EFDB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2E2C4BF-7939-4334-B7E0-8C5619EE70E6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grpSp>
        <p:nvGrpSpPr>
          <p:cNvPr id="23" name="그룹 29">
            <a:extLst>
              <a:ext uri="{FF2B5EF4-FFF2-40B4-BE49-F238E27FC236}">
                <a16:creationId xmlns:a16="http://schemas.microsoft.com/office/drawing/2014/main" id="{22727772-B369-7F29-22AD-99FB28E02959}"/>
              </a:ext>
            </a:extLst>
          </p:cNvPr>
          <p:cNvGrpSpPr>
            <a:grpSpLocks/>
          </p:cNvGrpSpPr>
          <p:nvPr/>
        </p:nvGrpSpPr>
        <p:grpSpPr bwMode="auto">
          <a:xfrm>
            <a:off x="611560" y="1730144"/>
            <a:ext cx="7902350" cy="1194801"/>
            <a:chOff x="2134016" y="1767354"/>
            <a:chExt cx="6367074" cy="1378875"/>
          </a:xfrm>
        </p:grpSpPr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48BE50CC-48E7-AEFF-DBA2-F274F24DCC2D}"/>
                </a:ext>
              </a:extLst>
            </p:cNvPr>
            <p:cNvSpPr/>
            <p:nvPr/>
          </p:nvSpPr>
          <p:spPr bwMode="auto">
            <a:xfrm>
              <a:off x="2134016" y="1785927"/>
              <a:ext cx="6367074" cy="1360302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5" name="그룹 234">
              <a:extLst>
                <a:ext uri="{FF2B5EF4-FFF2-40B4-BE49-F238E27FC236}">
                  <a16:creationId xmlns:a16="http://schemas.microsoft.com/office/drawing/2014/main" id="{767A9683-BB9D-3C0D-21FF-1438A58120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54"/>
              <a:ext cx="6357982" cy="447200"/>
              <a:chOff x="785786" y="2071678"/>
              <a:chExt cx="7429552" cy="428628"/>
            </a:xfrm>
          </p:grpSpPr>
          <p:sp>
            <p:nvSpPr>
              <p:cNvPr id="27" name="모서리가 둥근 직사각형 26">
                <a:extLst>
                  <a:ext uri="{FF2B5EF4-FFF2-40B4-BE49-F238E27FC236}">
                    <a16:creationId xmlns:a16="http://schemas.microsoft.com/office/drawing/2014/main" id="{E5336E9D-8948-D656-DC79-1ED04CE505D7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428628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TextBox 38">
                <a:extLst>
                  <a:ext uri="{FF2B5EF4-FFF2-40B4-BE49-F238E27FC236}">
                    <a16:creationId xmlns:a16="http://schemas.microsoft.com/office/drawing/2014/main" id="{46721F66-6DB0-3C9B-28F8-AF0CD5604C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0335" y="2099924"/>
                <a:ext cx="5940574" cy="3744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GNN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의 동작 과정</a:t>
                </a:r>
                <a:endParaRPr lang="en-US" altLang="ko-KR" sz="16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6" name="TextBox 38">
              <a:extLst>
                <a:ext uri="{FF2B5EF4-FFF2-40B4-BE49-F238E27FC236}">
                  <a16:creationId xmlns:a16="http://schemas.microsoft.com/office/drawing/2014/main" id="{430E0E5B-F235-4F54-F9A2-25B3121C4F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6787" y="2354252"/>
              <a:ext cx="5959193" cy="592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Font typeface="Wingdings"/>
                <a:buChar char="à"/>
              </a:pP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r>
                <a:rPr lang="ko-KR" altLang="en-US" sz="1200" b="1" dirty="0" err="1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임베딩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(Feature Matrix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생성</a:t>
              </a: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)</a:t>
              </a:r>
            </a:p>
            <a:p>
              <a:pPr>
                <a:lnSpc>
                  <a:spcPct val="120000"/>
                </a:lnSpc>
                <a:buFont typeface="Wingdings"/>
                <a:buChar char="à"/>
              </a:pP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Multi Layer Perceptron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등을 통한 학습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6958E2D-E463-5FB4-DCF6-753C592408D4}"/>
              </a:ext>
            </a:extLst>
          </p:cNvPr>
          <p:cNvSpPr txBox="1"/>
          <p:nvPr/>
        </p:nvSpPr>
        <p:spPr>
          <a:xfrm>
            <a:off x="3715279" y="6010649"/>
            <a:ext cx="1728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&lt; GNN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의 동작 과정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 &gt;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2" name="Picture 4" descr="스크린샷 2022-03-17 오후 3.29.11">
            <a:extLst>
              <a:ext uri="{FF2B5EF4-FFF2-40B4-BE49-F238E27FC236}">
                <a16:creationId xmlns:a16="http://schemas.microsoft.com/office/drawing/2014/main" id="{8F138EB7-A49C-DD4A-A7A4-7CE895E01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649" y="4275529"/>
            <a:ext cx="6987039" cy="157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Image 2022-04-25 오후 9.30.07">
            <a:extLst>
              <a:ext uri="{FF2B5EF4-FFF2-40B4-BE49-F238E27FC236}">
                <a16:creationId xmlns:a16="http://schemas.microsoft.com/office/drawing/2014/main" id="{68E8C23B-1F75-5557-233D-499E775A7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580" y="3118266"/>
            <a:ext cx="4258762" cy="107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37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3A5AC-5699-0D85-C16E-837569531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22D14ED8-DC21-76C9-4E28-EAB229B3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8" y="883579"/>
            <a:ext cx="8229600" cy="5603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cap="small" dirty="0" err="1"/>
              <a:t>PyTorch</a:t>
            </a:r>
            <a:r>
              <a:rPr lang="en-US" altLang="ko-KR" cap="small" dirty="0"/>
              <a:t> Geometric</a:t>
            </a:r>
            <a:endParaRPr lang="ko-KR" altLang="en-US" cap="small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F0581-F951-73EE-624C-92DAC535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2E2C4BF-7939-4334-B7E0-8C5619EE70E6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grpSp>
        <p:nvGrpSpPr>
          <p:cNvPr id="23" name="그룹 29">
            <a:extLst>
              <a:ext uri="{FF2B5EF4-FFF2-40B4-BE49-F238E27FC236}">
                <a16:creationId xmlns:a16="http://schemas.microsoft.com/office/drawing/2014/main" id="{C427F25B-E5B9-6415-DDF1-B9AE3BAF5ACB}"/>
              </a:ext>
            </a:extLst>
          </p:cNvPr>
          <p:cNvGrpSpPr>
            <a:grpSpLocks/>
          </p:cNvGrpSpPr>
          <p:nvPr/>
        </p:nvGrpSpPr>
        <p:grpSpPr bwMode="auto">
          <a:xfrm>
            <a:off x="611560" y="1730144"/>
            <a:ext cx="7902350" cy="1118382"/>
            <a:chOff x="2134016" y="1767354"/>
            <a:chExt cx="6367074" cy="1290683"/>
          </a:xfrm>
        </p:grpSpPr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30265398-114B-AD57-82F8-BB212F0CCAC0}"/>
                </a:ext>
              </a:extLst>
            </p:cNvPr>
            <p:cNvSpPr/>
            <p:nvPr/>
          </p:nvSpPr>
          <p:spPr bwMode="auto">
            <a:xfrm>
              <a:off x="2134016" y="1785927"/>
              <a:ext cx="6367074" cy="1272110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25" name="그룹 234">
              <a:extLst>
                <a:ext uri="{FF2B5EF4-FFF2-40B4-BE49-F238E27FC236}">
                  <a16:creationId xmlns:a16="http://schemas.microsoft.com/office/drawing/2014/main" id="{5184D2C6-D863-E1EB-D6F5-CCB8116D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54"/>
              <a:ext cx="6357982" cy="447200"/>
              <a:chOff x="785786" y="2071678"/>
              <a:chExt cx="7429552" cy="428628"/>
            </a:xfrm>
          </p:grpSpPr>
          <p:sp>
            <p:nvSpPr>
              <p:cNvPr id="27" name="모서리가 둥근 직사각형 26">
                <a:extLst>
                  <a:ext uri="{FF2B5EF4-FFF2-40B4-BE49-F238E27FC236}">
                    <a16:creationId xmlns:a16="http://schemas.microsoft.com/office/drawing/2014/main" id="{D9CC5BAC-B3DC-F144-E852-A37781D2E540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428628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8" name="TextBox 38">
                <a:extLst>
                  <a:ext uri="{FF2B5EF4-FFF2-40B4-BE49-F238E27FC236}">
                    <a16:creationId xmlns:a16="http://schemas.microsoft.com/office/drawing/2014/main" id="{FA5B13C2-D3C1-4FE7-808B-622D74B25C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0335" y="2099924"/>
                <a:ext cx="5940574" cy="3744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 dirty="0" err="1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PyG</a:t>
                </a:r>
                <a:endParaRPr lang="en-US" altLang="ko-KR" sz="16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26" name="TextBox 38">
              <a:extLst>
                <a:ext uri="{FF2B5EF4-FFF2-40B4-BE49-F238E27FC236}">
                  <a16:creationId xmlns:a16="http://schemas.microsoft.com/office/drawing/2014/main" id="{ACB009AD-FDEC-983F-C3D4-BBEC42122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6787" y="2354252"/>
              <a:ext cx="5959193" cy="592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Font typeface="Wingdings"/>
                <a:buChar char="à"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그래프 신경망</a:t>
              </a: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(GNN)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을 쉽게 작성하고 훈련할 수 있도록 </a:t>
              </a:r>
              <a:r>
                <a:rPr lang="en-US" altLang="ko-KR" sz="1200" b="1" dirty="0" err="1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PyTorch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를 기반으로 구축된 라이브러리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  <a:p>
              <a:pPr>
                <a:lnSpc>
                  <a:spcPct val="120000"/>
                </a:lnSpc>
                <a:buFont typeface="Wingdings"/>
                <a:buChar char="à"/>
              </a:pP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그래프 혹은 불규칙한 구조에 대해 여러 논문에서 제안된 딥러닝 기법들로 구성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</p:txBody>
        </p:sp>
      </p:grpSp>
      <p:grpSp>
        <p:nvGrpSpPr>
          <p:cNvPr id="2" name="그룹 29">
            <a:extLst>
              <a:ext uri="{FF2B5EF4-FFF2-40B4-BE49-F238E27FC236}">
                <a16:creationId xmlns:a16="http://schemas.microsoft.com/office/drawing/2014/main" id="{FB7E6697-C2FD-8F29-8BBF-60591235B749}"/>
              </a:ext>
            </a:extLst>
          </p:cNvPr>
          <p:cNvGrpSpPr>
            <a:grpSpLocks/>
          </p:cNvGrpSpPr>
          <p:nvPr/>
        </p:nvGrpSpPr>
        <p:grpSpPr bwMode="auto">
          <a:xfrm>
            <a:off x="617202" y="3014537"/>
            <a:ext cx="7902350" cy="1362142"/>
            <a:chOff x="2134016" y="1767354"/>
            <a:chExt cx="6367074" cy="1571996"/>
          </a:xfrm>
        </p:grpSpPr>
        <p:sp>
          <p:nvSpPr>
            <p:cNvPr id="3" name="모서리가 둥근 직사각형 23">
              <a:extLst>
                <a:ext uri="{FF2B5EF4-FFF2-40B4-BE49-F238E27FC236}">
                  <a16:creationId xmlns:a16="http://schemas.microsoft.com/office/drawing/2014/main" id="{1D69E305-76B1-2E56-6A61-61C54C6F6B2C}"/>
                </a:ext>
              </a:extLst>
            </p:cNvPr>
            <p:cNvSpPr/>
            <p:nvPr/>
          </p:nvSpPr>
          <p:spPr bwMode="auto">
            <a:xfrm>
              <a:off x="2134016" y="1785926"/>
              <a:ext cx="6367074" cy="1553424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5" name="그룹 234">
              <a:extLst>
                <a:ext uri="{FF2B5EF4-FFF2-40B4-BE49-F238E27FC236}">
                  <a16:creationId xmlns:a16="http://schemas.microsoft.com/office/drawing/2014/main" id="{9A3A4118-01AB-D0F6-6B7A-A1D4C3BBB8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54"/>
              <a:ext cx="6357982" cy="447200"/>
              <a:chOff x="785786" y="2071678"/>
              <a:chExt cx="7429552" cy="428628"/>
            </a:xfrm>
          </p:grpSpPr>
          <p:sp>
            <p:nvSpPr>
              <p:cNvPr id="8" name="모서리가 둥근 직사각형 26">
                <a:extLst>
                  <a:ext uri="{FF2B5EF4-FFF2-40B4-BE49-F238E27FC236}">
                    <a16:creationId xmlns:a16="http://schemas.microsoft.com/office/drawing/2014/main" id="{7C5809E4-7252-73C3-7878-8BB59B3C4584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428628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" name="TextBox 38">
                <a:extLst>
                  <a:ext uri="{FF2B5EF4-FFF2-40B4-BE49-F238E27FC236}">
                    <a16:creationId xmlns:a16="http://schemas.microsoft.com/office/drawing/2014/main" id="{29E91A65-3076-85C8-F014-4F761A9755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0335" y="2099924"/>
                <a:ext cx="5940574" cy="3744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 dirty="0" err="1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PyG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의 장점</a:t>
                </a:r>
                <a:endParaRPr lang="en-US" altLang="ko-KR" sz="16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7" name="TextBox 38">
              <a:extLst>
                <a:ext uri="{FF2B5EF4-FFF2-40B4-BE49-F238E27FC236}">
                  <a16:creationId xmlns:a16="http://schemas.microsoft.com/office/drawing/2014/main" id="{6DA65794-B116-2DEF-9041-CC69BC168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6787" y="2354252"/>
              <a:ext cx="5959193" cy="848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Font typeface="Wingdings"/>
                <a:buChar char="à"/>
              </a:pP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Graph Neural Networks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들이 구현되어 있으며 쉽게 사용</a:t>
              </a: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가능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  <a:p>
              <a:pPr>
                <a:lnSpc>
                  <a:spcPct val="120000"/>
                </a:lnSpc>
                <a:buFont typeface="Wingdings"/>
                <a:buChar char="à"/>
              </a:pPr>
              <a:r>
                <a:rPr lang="en-US" altLang="ko-KR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GPU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의 고속 활용이 가능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  <a:p>
              <a:pPr>
                <a:lnSpc>
                  <a:spcPct val="120000"/>
                </a:lnSpc>
                <a:buFont typeface="Wingdings"/>
                <a:buChar char="à"/>
              </a:pP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유연성과 활용성으로 쉽게 산업이나 학업에 적용 가능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</p:txBody>
        </p:sp>
      </p:grpSp>
      <p:grpSp>
        <p:nvGrpSpPr>
          <p:cNvPr id="10" name="그룹 29">
            <a:extLst>
              <a:ext uri="{FF2B5EF4-FFF2-40B4-BE49-F238E27FC236}">
                <a16:creationId xmlns:a16="http://schemas.microsoft.com/office/drawing/2014/main" id="{416F4983-67BF-3B0E-0261-A237951BFD4F}"/>
              </a:ext>
            </a:extLst>
          </p:cNvPr>
          <p:cNvGrpSpPr>
            <a:grpSpLocks/>
          </p:cNvGrpSpPr>
          <p:nvPr/>
        </p:nvGrpSpPr>
        <p:grpSpPr bwMode="auto">
          <a:xfrm>
            <a:off x="611560" y="4535496"/>
            <a:ext cx="7902350" cy="1773824"/>
            <a:chOff x="2134016" y="1767354"/>
            <a:chExt cx="6367074" cy="2047103"/>
          </a:xfrm>
        </p:grpSpPr>
        <p:sp>
          <p:nvSpPr>
            <p:cNvPr id="11" name="모서리가 둥근 직사각형 23">
              <a:extLst>
                <a:ext uri="{FF2B5EF4-FFF2-40B4-BE49-F238E27FC236}">
                  <a16:creationId xmlns:a16="http://schemas.microsoft.com/office/drawing/2014/main" id="{01F4AB8F-DC62-0BDB-07A3-7E4BEAA50D78}"/>
                </a:ext>
              </a:extLst>
            </p:cNvPr>
            <p:cNvSpPr/>
            <p:nvPr/>
          </p:nvSpPr>
          <p:spPr bwMode="auto">
            <a:xfrm>
              <a:off x="2134016" y="1785926"/>
              <a:ext cx="6367074" cy="2028531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" name="그룹 234">
              <a:extLst>
                <a:ext uri="{FF2B5EF4-FFF2-40B4-BE49-F238E27FC236}">
                  <a16:creationId xmlns:a16="http://schemas.microsoft.com/office/drawing/2014/main" id="{A0811668-712F-CF53-E057-E43733DBE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54"/>
              <a:ext cx="6357982" cy="447200"/>
              <a:chOff x="785786" y="2071678"/>
              <a:chExt cx="7429552" cy="428628"/>
            </a:xfrm>
          </p:grpSpPr>
          <p:sp>
            <p:nvSpPr>
              <p:cNvPr id="14" name="모서리가 둥근 직사각형 26">
                <a:extLst>
                  <a:ext uri="{FF2B5EF4-FFF2-40B4-BE49-F238E27FC236}">
                    <a16:creationId xmlns:a16="http://schemas.microsoft.com/office/drawing/2014/main" id="{2CEC0342-3018-3DCB-E10A-CB076B09BE6B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428628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7426CDB1-2FC4-EC7A-1D25-3DABC3BD74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0335" y="2099924"/>
                <a:ext cx="5940574" cy="3744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 dirty="0" err="1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PyG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로 할 수 있는 것</a:t>
                </a:r>
                <a:endParaRPr lang="en-US" altLang="ko-KR" sz="16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3" name="TextBox 38">
              <a:extLst>
                <a:ext uri="{FF2B5EF4-FFF2-40B4-BE49-F238E27FC236}">
                  <a16:creationId xmlns:a16="http://schemas.microsoft.com/office/drawing/2014/main" id="{975E99A9-0077-C0AA-9C69-03F9811E9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6787" y="2354252"/>
              <a:ext cx="5959193" cy="13600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buFont typeface="Wingdings"/>
                <a:buChar char="à"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데이터 핸들링 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: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자신이 구성하고 싶은 속성들을 다양하게 모델링할 수 있음</a:t>
              </a:r>
            </a:p>
            <a:p>
              <a:pPr>
                <a:lnSpc>
                  <a:spcPct val="120000"/>
                </a:lnSpc>
                <a:buFont typeface="Wingdings"/>
                <a:buChar char="à"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미니배치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: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데이터를 미니배치 형태로 만들고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,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이에 대한 병렬화 처리를 수행</a:t>
              </a:r>
            </a:p>
            <a:p>
              <a:pPr>
                <a:lnSpc>
                  <a:spcPct val="120000"/>
                </a:lnSpc>
                <a:buFont typeface="Wingdings"/>
                <a:buChar char="à"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데이터 변환 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: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여러 함수를 사용해 데이터 변환을 손쉽게 할 수 있음</a:t>
              </a:r>
            </a:p>
            <a:p>
              <a:pPr>
                <a:lnSpc>
                  <a:spcPct val="120000"/>
                </a:lnSpc>
                <a:buFont typeface="Wingdings"/>
                <a:buChar char="à"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그래프로 학습하기 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: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상술한 기능을 이용하여 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GNN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을 구성하고 학습을 수행할 수 있음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  <a:p>
              <a:pPr>
                <a:lnSpc>
                  <a:spcPct val="120000"/>
                </a:lnSpc>
                <a:buFont typeface="Wingdings"/>
                <a:buChar char="à"/>
              </a:pP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 </a:t>
              </a:r>
              <a:r>
                <a:rPr lang="ko-KR" altLang="en-US" sz="1200" b="1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공통 벤치마크 데이터셋 </a:t>
              </a:r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: </a:t>
              </a:r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  <a:sym typeface="Wingdings" pitchFamily="2" charset="2"/>
                </a:rPr>
                <a:t>다양한 공통 벤치마크 데이터셋을 포함하고 있음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  <a:sym typeface="Wingding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745619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테마2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HY헤드라인M"/>
        <a:ea typeface="HY헤드라인M"/>
        <a:cs typeface=""/>
      </a:majorFont>
      <a:minorFont>
        <a:latin typeface="돋움체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 cmpd="sng">
          <a:solidFill>
            <a:srgbClr val="FF0000"/>
          </a:solidFill>
          <a:prstDash val="dash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9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99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도시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 bwMode="auto">
        <a:noFill/>
        <a:ln w="28575" algn="ctr">
          <a:solidFill>
            <a:srgbClr val="000000"/>
          </a:solidFill>
          <a:miter lim="800000"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18177</TotalTime>
  <Words>586</Words>
  <Application>Microsoft Office PowerPoint</Application>
  <PresentationFormat>화면 슬라이드 쇼(4:3)</PresentationFormat>
  <Paragraphs>115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HY헤드라인M</vt:lpstr>
      <vt:lpstr>굴림</vt:lpstr>
      <vt:lpstr>맑은 고딕</vt:lpstr>
      <vt:lpstr>Arial</vt:lpstr>
      <vt:lpstr>Arial Black</vt:lpstr>
      <vt:lpstr>Georgia</vt:lpstr>
      <vt:lpstr>Wingdings</vt:lpstr>
      <vt:lpstr>Wingdings 2</vt:lpstr>
      <vt:lpstr>테마2</vt:lpstr>
      <vt:lpstr>도시</vt:lpstr>
      <vt:lpstr>  PyTorch Geometric (PyG)   공통세미나</vt:lpstr>
      <vt:lpstr>목차</vt:lpstr>
      <vt:lpstr>Gpaph (1/3)</vt:lpstr>
      <vt:lpstr>Gpaph (2/3)</vt:lpstr>
      <vt:lpstr>Gpaph (3/3)</vt:lpstr>
      <vt:lpstr>Graph Neural Network (1/3)</vt:lpstr>
      <vt:lpstr>Graph Neural Network (2/3)</vt:lpstr>
      <vt:lpstr>Graph Neural Network (3/3)</vt:lpstr>
      <vt:lpstr>PyTorch Geometric</vt:lpstr>
      <vt:lpstr>결론</vt:lpstr>
    </vt:vector>
  </TitlesOfParts>
  <Company>충북대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RSL in P2P</dc:title>
  <dc:creator>Jongtae Lim</dc:creator>
  <cp:lastModifiedBy>강범구</cp:lastModifiedBy>
  <cp:revision>4220</cp:revision>
  <cp:lastPrinted>2019-01-11T05:01:26Z</cp:lastPrinted>
  <dcterms:created xsi:type="dcterms:W3CDTF">2009-11-08T07:48:45Z</dcterms:created>
  <dcterms:modified xsi:type="dcterms:W3CDTF">2025-01-14T07:40:07Z</dcterms:modified>
</cp:coreProperties>
</file>