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2" r:id="rId6"/>
    <p:sldId id="263" r:id="rId7"/>
    <p:sldId id="334" r:id="rId8"/>
    <p:sldId id="333" r:id="rId9"/>
    <p:sldId id="341" r:id="rId10"/>
    <p:sldId id="352" r:id="rId11"/>
    <p:sldId id="344" r:id="rId12"/>
    <p:sldId id="354" r:id="rId13"/>
    <p:sldId id="345" r:id="rId14"/>
    <p:sldId id="351" r:id="rId15"/>
    <p:sldId id="346" r:id="rId16"/>
    <p:sldId id="361" r:id="rId17"/>
    <p:sldId id="360" r:id="rId18"/>
    <p:sldId id="359" r:id="rId19"/>
    <p:sldId id="357" r:id="rId20"/>
    <p:sldId id="348" r:id="rId21"/>
    <p:sldId id="259" r:id="rId22"/>
    <p:sldId id="362" r:id="rId23"/>
    <p:sldId id="363" r:id="rId24"/>
    <p:sldId id="367" r:id="rId25"/>
    <p:sldId id="364" r:id="rId26"/>
    <p:sldId id="365" r:id="rId27"/>
    <p:sldId id="3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E3FF"/>
    <a:srgbClr val="7CEB99"/>
    <a:srgbClr val="D3DFEE"/>
    <a:srgbClr val="1D76B3"/>
    <a:srgbClr val="FF7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75344" autoAdjust="0"/>
  </p:normalViewPr>
  <p:slideViewPr>
    <p:cSldViewPr snapToGrid="0">
      <p:cViewPr varScale="1">
        <p:scale>
          <a:sx n="81" d="100"/>
          <a:sy n="81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공통세미나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 err="1"/>
              <a:t>PyTorch</a:t>
            </a:r>
            <a:r>
              <a:rPr lang="en-US" altLang="ko-KR" dirty="0"/>
              <a:t> Basics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제가 맡은 파트는 </a:t>
            </a:r>
            <a:r>
              <a:rPr lang="en-US" altLang="ko-KR" dirty="0"/>
              <a:t>PYG</a:t>
            </a:r>
            <a:r>
              <a:rPr lang="ko-KR" altLang="en-US" dirty="0"/>
              <a:t>를 본격적으로 들어가기 전에 </a:t>
            </a:r>
            <a:r>
              <a:rPr lang="en-US" altLang="ko-KR" dirty="0" err="1"/>
              <a:t>PyTorch</a:t>
            </a:r>
            <a:r>
              <a:rPr lang="ko-KR" altLang="en-US" dirty="0"/>
              <a:t>를 어떻게 다루는지에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초점이 맞춰져 있기 때문에 이를 중심으로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</a:t>
            </a:r>
            <a:r>
              <a:rPr lang="en-US" altLang="ko-KR" dirty="0"/>
              <a:t>Batch</a:t>
            </a:r>
            <a:r>
              <a:rPr lang="ko-KR" altLang="en-US" dirty="0"/>
              <a:t> 처리된 데이터를 모델로 학습하는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이미지를 보시면 임의로 설정한 가중치와 편향을 가진 모델이 실제 가중치와 편향에 맞지 않은 상태라는 것을</a:t>
            </a:r>
            <a:endParaRPr lang="en-US" altLang="ko-KR" dirty="0"/>
          </a:p>
          <a:p>
            <a:r>
              <a:rPr lang="ko-KR" altLang="en-US" dirty="0"/>
              <a:t>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손실 함수를 통해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목표값의</a:t>
            </a:r>
            <a:r>
              <a:rPr lang="ko-KR" altLang="en-US" dirty="0"/>
              <a:t> 간격을 확인하고</a:t>
            </a:r>
            <a:r>
              <a:rPr lang="en-US" altLang="ko-KR" dirty="0"/>
              <a:t>, </a:t>
            </a:r>
            <a:r>
              <a:rPr lang="ko-KR" altLang="en-US" dirty="0" err="1"/>
              <a:t>경사하강법을</a:t>
            </a:r>
            <a:r>
              <a:rPr lang="ko-KR" altLang="en-US" dirty="0"/>
              <a:t> 통해 손실을 줄이는 과정이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손실 함수를 통해 모델의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목표값</a:t>
            </a:r>
            <a:r>
              <a:rPr lang="ko-KR" altLang="en-US" dirty="0"/>
              <a:t> 간의 간격 차이</a:t>
            </a:r>
            <a:r>
              <a:rPr lang="en-US" altLang="ko-KR" dirty="0"/>
              <a:t>, </a:t>
            </a:r>
            <a:r>
              <a:rPr lang="ko-KR" altLang="en-US" dirty="0"/>
              <a:t>즉 손실이 얼마나 </a:t>
            </a:r>
            <a:endParaRPr lang="en-US" altLang="ko-KR" dirty="0"/>
          </a:p>
          <a:p>
            <a:r>
              <a:rPr lang="ko-KR" altLang="en-US" dirty="0"/>
              <a:t>발생하는지를 확인하는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단계의 목적은 손실이 최소가 되는 가중치</a:t>
            </a:r>
            <a:r>
              <a:rPr lang="en-US" altLang="ko-KR" dirty="0"/>
              <a:t>, </a:t>
            </a:r>
            <a:r>
              <a:rPr lang="ko-KR" altLang="en-US" dirty="0"/>
              <a:t>편향의 값을 탐색하기 위해 수행합니다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torch.nn.MSELoss</a:t>
            </a:r>
            <a:r>
              <a:rPr lang="en-US" altLang="ko-KR" dirty="0"/>
              <a:t> </a:t>
            </a:r>
            <a:r>
              <a:rPr lang="ko-KR" altLang="en-US" dirty="0"/>
              <a:t>모듈을 사용해서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목표값의</a:t>
            </a:r>
            <a:r>
              <a:rPr lang="ko-KR" altLang="en-US" dirty="0"/>
              <a:t> 거리를 평가합니다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손실이 클 경우 </a:t>
            </a:r>
            <a:r>
              <a:rPr lang="ko-KR" altLang="en-US" dirty="0" err="1"/>
              <a:t>경사하강법을</a:t>
            </a:r>
            <a:r>
              <a:rPr lang="ko-KR" altLang="en-US" dirty="0"/>
              <a:t> 통해 손실을 줄이는 과정이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식은 손실 함수 중 하나인 </a:t>
            </a:r>
            <a:r>
              <a:rPr lang="en-US" altLang="ko-KR" dirty="0"/>
              <a:t>MSE</a:t>
            </a:r>
            <a:r>
              <a:rPr lang="ko-KR" altLang="en-US" dirty="0"/>
              <a:t>의 계산 공식을 의미하며</a:t>
            </a:r>
            <a:r>
              <a:rPr lang="en-US" altLang="ko-KR" dirty="0"/>
              <a:t>, ~~~~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1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</a:t>
            </a:r>
            <a:r>
              <a:rPr lang="ko-KR" altLang="en-US" dirty="0" err="1"/>
              <a:t>경사하강법을</a:t>
            </a:r>
            <a:r>
              <a:rPr lang="ko-KR" altLang="en-US" dirty="0"/>
              <a:t> 통해 </a:t>
            </a:r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간의 간격을 최소화하는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경사하강법이란</a:t>
            </a:r>
            <a:r>
              <a:rPr lang="ko-KR" altLang="en-US" dirty="0"/>
              <a:t> 모델에서 반복적으로 가중치와 편향을 변화시켜 손실의 </a:t>
            </a:r>
            <a:r>
              <a:rPr lang="ko-KR" altLang="en-US" dirty="0" err="1"/>
              <a:t>최솟점을</a:t>
            </a:r>
            <a:r>
              <a:rPr lang="ko-KR" altLang="en-US" dirty="0"/>
              <a:t> 찾아가는 과정으로</a:t>
            </a:r>
            <a:endParaRPr lang="en-US" altLang="ko-KR" dirty="0"/>
          </a:p>
          <a:p>
            <a:r>
              <a:rPr lang="ko-KR" altLang="en-US" dirty="0"/>
              <a:t>오른쪽 이미지에 나타낸 것처럼 손실 함수의 최소화를 찾기 위해 파라미터의 기울기를 이용하는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경사하강법을</a:t>
            </a:r>
            <a:r>
              <a:rPr lang="ko-KR" altLang="en-US" dirty="0"/>
              <a:t> 사용함으로써 손실 함수의 최소를 구해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거리를 줄이는 것이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이미지는 모델의 파라미터인 가중치와 편향의 단일 입출력 쌍을 의미하며</a:t>
            </a:r>
            <a:r>
              <a:rPr lang="en-US" altLang="ko-KR" dirty="0"/>
              <a:t>, </a:t>
            </a:r>
            <a:r>
              <a:rPr lang="ko-KR" altLang="en-US" dirty="0"/>
              <a:t>색이 </a:t>
            </a:r>
            <a:r>
              <a:rPr lang="ko-KR" altLang="en-US" dirty="0" err="1"/>
              <a:t>짙어질</a:t>
            </a:r>
            <a:r>
              <a:rPr lang="ko-KR" altLang="en-US" dirty="0"/>
              <a:t> 수록 손실이 작은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선은 </a:t>
            </a:r>
            <a:r>
              <a:rPr lang="ko-KR" altLang="en-US" dirty="0" err="1"/>
              <a:t>경사하강법의</a:t>
            </a:r>
            <a:r>
              <a:rPr lang="ko-KR" altLang="en-US" dirty="0"/>
              <a:t> 진행 과정을 나타내며</a:t>
            </a:r>
            <a:r>
              <a:rPr lang="en-US" altLang="ko-KR" dirty="0"/>
              <a:t>, </a:t>
            </a:r>
            <a:r>
              <a:rPr lang="ko-KR" altLang="en-US" dirty="0"/>
              <a:t>손실이 가장 적은 붉은 별 지점을 찾는 과정이라고 할 수 있겠습니다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2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C9D50-BE89-FC65-8DCA-D12C2D196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6F725B-3173-5287-6817-F269DF0B1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E207C1-60E9-F104-6678-4E9189CCE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경사하강법이</a:t>
            </a:r>
            <a:r>
              <a:rPr lang="ko-KR" altLang="en-US" dirty="0"/>
              <a:t> 어떻게 진행되는지 예시를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단계는 </a:t>
            </a:r>
            <a:r>
              <a:rPr lang="en-US" altLang="ko-KR" dirty="0" err="1"/>
              <a:t>torch.optim.Adam</a:t>
            </a:r>
            <a:r>
              <a:rPr lang="en-US" altLang="ko-KR" dirty="0"/>
              <a:t> </a:t>
            </a:r>
            <a:r>
              <a:rPr lang="ko-KR" altLang="en-US" dirty="0"/>
              <a:t>모듈을 사용해서 최적화 알고리즘을 설정하는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예시에서는 </a:t>
            </a:r>
            <a:r>
              <a:rPr lang="en-US" altLang="ko-KR" dirty="0"/>
              <a:t>y = 2x</a:t>
            </a:r>
            <a:r>
              <a:rPr lang="ko-KR" altLang="en-US" dirty="0"/>
              <a:t>의 선형 모델이 있고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로 설정했다고 가정하겠습니다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58FAE-3D61-D2A3-4880-1011DDE5D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2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5CEF-51DA-575D-DA65-44089C2A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7C124E-1385-BAF7-A30A-BB063B349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01C455-837A-9971-568B-8E01CC45E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/>
              <a:t>손실 함수를 업데이트하는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보시면 </a:t>
            </a:r>
            <a:r>
              <a:rPr lang="en-US" altLang="ko-KR" dirty="0" err="1"/>
              <a:t>zero_grad</a:t>
            </a:r>
            <a:r>
              <a:rPr lang="ko-KR" altLang="en-US" dirty="0"/>
              <a:t> 기능을 사용해 기존 </a:t>
            </a:r>
            <a:r>
              <a:rPr lang="en-US" altLang="ko-KR" dirty="0"/>
              <a:t>Batch</a:t>
            </a:r>
            <a:r>
              <a:rPr lang="ko-KR" altLang="en-US" dirty="0"/>
              <a:t>에서 계산된 기울기가 다음 </a:t>
            </a:r>
            <a:r>
              <a:rPr lang="en-US" altLang="ko-KR" dirty="0"/>
              <a:t>Batch</a:t>
            </a:r>
            <a:r>
              <a:rPr lang="ko-KR" altLang="en-US" dirty="0"/>
              <a:t>에 </a:t>
            </a:r>
            <a:r>
              <a:rPr lang="ko-KR" altLang="en-US" dirty="0" err="1"/>
              <a:t>덧셈되어</a:t>
            </a:r>
            <a:r>
              <a:rPr lang="ko-KR" altLang="en-US" dirty="0"/>
              <a:t> 누적을 방지합니다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각 파라미터 별로 손실 함수에 대한 </a:t>
            </a:r>
            <a:r>
              <a:rPr lang="ko-KR" altLang="en-US" dirty="0" err="1"/>
              <a:t>편미분을</a:t>
            </a:r>
            <a:r>
              <a:rPr lang="ko-KR" altLang="en-US" dirty="0"/>
              <a:t> 수행해 가중치와 편향에 대한 기울기를 각각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상으로는 </a:t>
            </a:r>
            <a:r>
              <a:rPr lang="en-US" altLang="ko-KR" dirty="0"/>
              <a:t>backward </a:t>
            </a:r>
            <a:r>
              <a:rPr lang="ko-KR" altLang="en-US" dirty="0"/>
              <a:t>기능을 사용해 </a:t>
            </a:r>
            <a:r>
              <a:rPr lang="ko-KR" altLang="en-US" dirty="0" err="1"/>
              <a:t>편미분을</a:t>
            </a:r>
            <a:r>
              <a:rPr lang="ko-KR" altLang="en-US" dirty="0"/>
              <a:t> 수행하고 수식으로 나타내면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4E48C-71BB-BEE1-A48C-02462D888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0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E463-F1EC-90D7-D24D-E1D38D96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D6C95D-D5A2-2F53-4026-C454D5BFD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0616AE-1DE6-8C0E-48F3-C55AD9867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/>
              <a:t>손실 함수를 업데이트하는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보시면 </a:t>
            </a:r>
            <a:r>
              <a:rPr lang="en-US" altLang="ko-KR" dirty="0" err="1"/>
              <a:t>zero_grad</a:t>
            </a:r>
            <a:r>
              <a:rPr lang="ko-KR" altLang="en-US" dirty="0"/>
              <a:t> 기능을 사용해 기존 </a:t>
            </a:r>
            <a:r>
              <a:rPr lang="en-US" altLang="ko-KR" dirty="0"/>
              <a:t>Batch</a:t>
            </a:r>
            <a:r>
              <a:rPr lang="ko-KR" altLang="en-US" dirty="0"/>
              <a:t>에서 계산된 기울기가 다음 </a:t>
            </a:r>
            <a:r>
              <a:rPr lang="en-US" altLang="ko-KR" dirty="0"/>
              <a:t>Batch</a:t>
            </a:r>
            <a:r>
              <a:rPr lang="ko-KR" altLang="en-US" dirty="0"/>
              <a:t>에 </a:t>
            </a:r>
            <a:r>
              <a:rPr lang="ko-KR" altLang="en-US" dirty="0" err="1"/>
              <a:t>덧셈되어</a:t>
            </a:r>
            <a:r>
              <a:rPr lang="ko-KR" altLang="en-US" dirty="0"/>
              <a:t> 누적을 방지합니다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각 파라미터 별로 손실 함수에 대한 </a:t>
            </a:r>
            <a:r>
              <a:rPr lang="ko-KR" altLang="en-US" dirty="0" err="1"/>
              <a:t>편미분을</a:t>
            </a:r>
            <a:r>
              <a:rPr lang="ko-KR" altLang="en-US" dirty="0"/>
              <a:t> 수행해 가중치와 편향에 대한 기울기를 각각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상으로는 </a:t>
            </a:r>
            <a:r>
              <a:rPr lang="en-US" altLang="ko-KR" dirty="0"/>
              <a:t>backward </a:t>
            </a:r>
            <a:r>
              <a:rPr lang="ko-KR" altLang="en-US" dirty="0"/>
              <a:t>기능을 사용해 </a:t>
            </a:r>
            <a:r>
              <a:rPr lang="ko-KR" altLang="en-US" dirty="0" err="1"/>
              <a:t>편미분을</a:t>
            </a:r>
            <a:r>
              <a:rPr lang="ko-KR" altLang="en-US" dirty="0"/>
              <a:t> 수행하고 수식으로 나타내면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6C1C3-196B-C844-0483-DCECFC5A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5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번째는 계산한 기울기를 기반으로 최적화 알고리즘을 통한 파라미터를 업데이트하는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상으로는 </a:t>
            </a:r>
            <a:r>
              <a:rPr lang="en-US" altLang="ko-KR" dirty="0"/>
              <a:t>step </a:t>
            </a:r>
            <a:r>
              <a:rPr lang="ko-KR" altLang="en-US" dirty="0"/>
              <a:t>기능을 사용해서 계산된 기울기를 기반으로 모델의 가중치 파라미터를 업데이트합니다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아래 예시에서는 </a:t>
            </a:r>
            <a:r>
              <a:rPr lang="en-US" altLang="ko-KR"/>
              <a:t>y = 2x </a:t>
            </a:r>
            <a:r>
              <a:rPr lang="ko-KR" altLang="en-US"/>
              <a:t>형태의 데이터를 사용하고 학습률을 </a:t>
            </a:r>
            <a:r>
              <a:rPr lang="en-US" altLang="ko-KR"/>
              <a:t>0.01</a:t>
            </a:r>
            <a:r>
              <a:rPr lang="ko-KR" altLang="en-US"/>
              <a:t>로 설정한 후 경사하강법을 진행합니다</a:t>
            </a:r>
            <a:r>
              <a:rPr lang="en-US" altLang="ko-KR"/>
              <a:t>.</a:t>
            </a:r>
          </a:p>
          <a:p>
            <a:r>
              <a:rPr lang="ko-KR" altLang="en-US"/>
              <a:t>가장 먼저 초기 가중치와 편향을 </a:t>
            </a:r>
            <a:r>
              <a:rPr lang="en-US" altLang="ko-KR"/>
              <a:t>0</a:t>
            </a:r>
            <a:r>
              <a:rPr lang="ko-KR" altLang="en-US"/>
              <a:t>으로 가정한 후</a:t>
            </a:r>
            <a:endParaRPr lang="en-US" altLang="ko-KR"/>
          </a:p>
          <a:p>
            <a:r>
              <a:rPr lang="ko-KR" altLang="en-US"/>
              <a:t>가중치에 대한 기울기를 계산하면 </a:t>
            </a:r>
            <a:r>
              <a:rPr lang="en-US" altLang="ko-KR"/>
              <a:t>-30</a:t>
            </a:r>
            <a:r>
              <a:rPr lang="ko-KR" altLang="en-US"/>
              <a:t>이라는 값이 나오고 편향에 대한 기울기를 계산하면 </a:t>
            </a:r>
            <a:r>
              <a:rPr lang="en-US" altLang="ko-KR"/>
              <a:t>-10</a:t>
            </a:r>
            <a:r>
              <a:rPr lang="ko-KR" altLang="en-US"/>
              <a:t>이라는 값이 나옵니다</a:t>
            </a:r>
            <a:r>
              <a:rPr lang="en-US" altLang="ko-KR"/>
              <a:t>.</a:t>
            </a:r>
          </a:p>
          <a:p>
            <a:r>
              <a:rPr lang="ko-KR" altLang="en-US"/>
              <a:t>이를 바탕으로 </a:t>
            </a:r>
            <a:r>
              <a:rPr lang="en-US" altLang="ko-KR"/>
              <a:t>1</a:t>
            </a:r>
            <a:r>
              <a:rPr lang="ko-KR" altLang="en-US"/>
              <a:t>회 학습한 기울기와 편향을 업데이트하면 각각 </a:t>
            </a:r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이라는 값으로 업데이트하게 되고</a:t>
            </a:r>
            <a:endParaRPr lang="en-US" altLang="ko-KR"/>
          </a:p>
          <a:p>
            <a:r>
              <a:rPr lang="en-US" altLang="ko-KR"/>
              <a:t>y = 0</a:t>
            </a:r>
            <a:r>
              <a:rPr lang="ko-KR" altLang="en-US"/>
              <a:t>에서 </a:t>
            </a:r>
            <a:r>
              <a:rPr lang="en-US" altLang="ko-KR"/>
              <a:t>y = 3x + 1</a:t>
            </a:r>
            <a:r>
              <a:rPr lang="ko-KR" altLang="en-US"/>
              <a:t>로 식이 업데이트되게 됩니다</a:t>
            </a:r>
            <a:r>
              <a:rPr lang="en-US" altLang="ko-KR"/>
              <a:t>.</a:t>
            </a:r>
          </a:p>
          <a:p>
            <a:r>
              <a:rPr lang="ko-KR" altLang="en-US"/>
              <a:t>동일하게 학습 반복 시 점차 </a:t>
            </a:r>
            <a:r>
              <a:rPr lang="en-US" altLang="ko-KR"/>
              <a:t>y = 2x</a:t>
            </a:r>
            <a:r>
              <a:rPr lang="ko-KR" altLang="en-US"/>
              <a:t>에 가깝게 식이 업데이트됩니다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단계는 </a:t>
            </a:r>
            <a:r>
              <a:rPr lang="ko-KR" altLang="en-US" dirty="0" err="1"/>
              <a:t>입력값의</a:t>
            </a:r>
            <a:r>
              <a:rPr lang="ko-KR" altLang="en-US" dirty="0"/>
              <a:t> 결과와 </a:t>
            </a:r>
            <a:r>
              <a:rPr lang="ko-KR" altLang="en-US" dirty="0" err="1"/>
              <a:t>목표값의</a:t>
            </a:r>
            <a:r>
              <a:rPr lang="ko-KR" altLang="en-US" dirty="0"/>
              <a:t> 결과가 유사한지 확인하는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이미지는 가중치와 편향의 단일 쌍에 대한 출력으로 앞서 보신 것과 동일하게 </a:t>
            </a:r>
            <a:endParaRPr lang="en-US" altLang="ko-KR" dirty="0"/>
          </a:p>
          <a:p>
            <a:r>
              <a:rPr lang="ko-KR" altLang="en-US" dirty="0"/>
              <a:t>파란색 선은 </a:t>
            </a:r>
            <a:r>
              <a:rPr lang="ko-KR" altLang="en-US" dirty="0" err="1"/>
              <a:t>경사하강법의</a:t>
            </a:r>
            <a:r>
              <a:rPr lang="ko-KR" altLang="en-US" dirty="0"/>
              <a:t> 진행 과정</a:t>
            </a:r>
            <a:r>
              <a:rPr lang="en-US" altLang="ko-KR" dirty="0"/>
              <a:t>, </a:t>
            </a:r>
            <a:r>
              <a:rPr lang="ko-KR" altLang="en-US" dirty="0"/>
              <a:t>빨간 별은 손실의 최솟값을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이미지는 손실의 감소 과정을 나타낸 이미지로 </a:t>
            </a:r>
            <a:r>
              <a:rPr lang="ko-KR" altLang="en-US" dirty="0" err="1"/>
              <a:t>경사하강법이</a:t>
            </a:r>
            <a:r>
              <a:rPr lang="ko-KR" altLang="en-US" dirty="0"/>
              <a:t> 진행되면서 손실이 점차 감소하는 것을 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 이미지는 모델의 예측 변화 과정을 나타낸 이미지로 주황색 실선들이 계속 변화하면서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목표값과</a:t>
            </a:r>
            <a:r>
              <a:rPr lang="ko-KR" altLang="en-US" dirty="0"/>
              <a:t> 점차 같은 방향이 된다는 것을 확인하실 수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Q. </a:t>
            </a:r>
            <a:r>
              <a:rPr lang="ko-KR" altLang="en-US"/>
              <a:t>현재 손실이 ㅈㄴ 떨리고 있는데 그 이유는</a:t>
            </a:r>
            <a:r>
              <a:rPr lang="en-US" altLang="ko-KR"/>
              <a:t>?</a:t>
            </a:r>
          </a:p>
          <a:p>
            <a:pPr marL="0" indent="0">
              <a:buNone/>
            </a:pPr>
            <a:r>
              <a:rPr lang="en-US" altLang="ko-KR"/>
              <a:t>A. </a:t>
            </a:r>
            <a:r>
              <a:rPr lang="ko-KR" altLang="en-US"/>
              <a:t>예제에서 데이터를 랜덤으로 </a:t>
            </a:r>
            <a:r>
              <a:rPr lang="en-US" altLang="ko-KR"/>
              <a:t>1000</a:t>
            </a:r>
            <a:r>
              <a:rPr lang="ko-KR" altLang="en-US"/>
              <a:t>개를 설정해서 만들었기 때문에 데이터 불균형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3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F01F-7CAF-4767-CBB8-7DD23A0A9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FF89D-E99F-2475-49A5-53D925EF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D18860-46E3-C6F0-0DDF-D34F2CB09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FB24-D875-E51C-A26F-54B110A2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F71E-4CC8-B3D4-8230-503C55428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67267F-F1DC-6B6E-3EEE-F239BD545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0DA01E-D332-C79F-E2CF-CA5B078CD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4F114-2131-DEB8-75BF-FE0AD1EEE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9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의 개념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 자주 사용되는 모듈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에서의 모델 분석 절차 순으로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3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F600D-04BA-5EFC-6107-FF5E348B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E05793-D1AA-6206-DA95-F3B988E82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7A22D3-04B0-67CD-869A-FC4D0EFF4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9CEB-49BC-9E35-3BE4-79A7BE31F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2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72B55-7B8A-2CAF-BBA6-EF588F49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9FE49C-44FB-E0A6-4295-386EAB0B9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8B790A-1597-A413-CF6C-F7C9D0BF9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72124-19B6-406D-9F00-EF89F647B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83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9C5CE-6A46-95D3-2C99-A980D34A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475E1C-EC72-2F5E-4340-757963E49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F3D9E8-B1E4-C1E0-E6D9-D49698FAE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CC066-A50B-109A-E07C-597A91EFB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68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54807-0DA9-0E36-F811-3F05FDD7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101026-D70E-5B00-8E72-203EAE22F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558D02-9F55-F9F4-C0DB-8610ABA6D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0E5DF-8A7B-AF00-8419-61C89800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는 메타 </a:t>
            </a:r>
            <a:r>
              <a:rPr lang="en-US" altLang="ko-KR" dirty="0"/>
              <a:t>AI</a:t>
            </a:r>
            <a:r>
              <a:rPr lang="ko-KR" altLang="en-US" dirty="0"/>
              <a:t>에서 개발한 </a:t>
            </a:r>
            <a:r>
              <a:rPr lang="en-US" altLang="ko-KR" dirty="0"/>
              <a:t>Python </a:t>
            </a:r>
            <a:r>
              <a:rPr lang="ko-KR" altLang="en-US" dirty="0"/>
              <a:t>기반의 오픈소스 딥러닝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배열과 유사한 배열인 </a:t>
            </a:r>
            <a:r>
              <a:rPr lang="en-US" altLang="ko-KR" dirty="0"/>
              <a:t>Tensor</a:t>
            </a:r>
            <a:r>
              <a:rPr lang="ko-KR" altLang="en-US" dirty="0"/>
              <a:t>를 사용해 모델의 입출력 데이터와 파라미터들을 </a:t>
            </a:r>
            <a:r>
              <a:rPr lang="ko-KR" altLang="en-US" dirty="0" err="1"/>
              <a:t>부호화합니다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는 계산 그래프를 동적으로 생성하기 때문에 디버깅과 실험이 정적 그래프보다 용이합니다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Python</a:t>
            </a:r>
            <a:r>
              <a:rPr lang="ko-KR" altLang="en-US" dirty="0"/>
              <a:t>과 유사한 문법을 제공하기 때문에 쉽고 직관적인 인터페이스를 보유하고 있으며</a:t>
            </a:r>
            <a:endParaRPr lang="en-US" altLang="ko-KR" dirty="0"/>
          </a:p>
          <a:p>
            <a:r>
              <a:rPr lang="en-US" altLang="ko-KR" dirty="0"/>
              <a:t>NVDIA</a:t>
            </a:r>
            <a:r>
              <a:rPr lang="ko-KR" altLang="en-US" dirty="0"/>
              <a:t>의 </a:t>
            </a:r>
            <a:r>
              <a:rPr lang="en-US" altLang="ko-KR" dirty="0"/>
              <a:t>CUDA</a:t>
            </a:r>
            <a:r>
              <a:rPr lang="ko-KR" altLang="en-US" dirty="0"/>
              <a:t>를 지원하고 </a:t>
            </a:r>
            <a:r>
              <a:rPr lang="en-US" altLang="ko-KR" dirty="0"/>
              <a:t>GPU</a:t>
            </a:r>
            <a:r>
              <a:rPr lang="ko-KR" altLang="en-US" dirty="0"/>
              <a:t>나 </a:t>
            </a:r>
            <a:r>
              <a:rPr lang="en-US" altLang="ko-KR" dirty="0"/>
              <a:t>TPU </a:t>
            </a:r>
            <a:r>
              <a:rPr lang="ko-KR" altLang="en-US" dirty="0"/>
              <a:t>같은 하드웨어를 활용한 높은 연산 속도가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 err="1"/>
              <a:t>PyTorch</a:t>
            </a:r>
            <a:r>
              <a:rPr lang="ko-KR" altLang="en-US" dirty="0"/>
              <a:t>에서 기본적으로 자주 사용되는 모듈입니다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특성을 가진 모듈로 분류할 수 있으며</a:t>
            </a:r>
            <a:r>
              <a:rPr lang="en-US" altLang="ko-KR" dirty="0"/>
              <a:t>, </a:t>
            </a:r>
            <a:r>
              <a:rPr lang="ko-KR" altLang="en-US" dirty="0"/>
              <a:t>빨간색 별표가 있는 </a:t>
            </a:r>
            <a:r>
              <a:rPr lang="ko-KR" altLang="en-US"/>
              <a:t>모듈은 이번 세미나에서 중점적으로 다룰 모듈입니다</a:t>
            </a:r>
            <a:r>
              <a:rPr lang="en-US" altLang="ko-KR"/>
              <a:t>.</a:t>
            </a:r>
          </a:p>
          <a:p>
            <a:r>
              <a:rPr lang="en-US" altLang="ko-KR"/>
              <a:t>Torch</a:t>
            </a:r>
            <a:r>
              <a:rPr lang="ko-KR" altLang="en-US" dirty="0"/>
              <a:t>는 </a:t>
            </a:r>
            <a:r>
              <a:rPr lang="en-US" altLang="ko-KR" dirty="0"/>
              <a:t>Tensor</a:t>
            </a:r>
            <a:r>
              <a:rPr lang="ko-KR" altLang="en-US" dirty="0"/>
              <a:t>의 연산과 기본적인 수학 연산</a:t>
            </a:r>
            <a:r>
              <a:rPr lang="en-US" altLang="ko-KR" dirty="0"/>
              <a:t>, GPU </a:t>
            </a:r>
            <a:r>
              <a:rPr lang="ko-KR" altLang="en-US" dirty="0"/>
              <a:t>연산을 지원하는 모듈입니다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Torch.nn</a:t>
            </a:r>
            <a:r>
              <a:rPr lang="ko-KR" altLang="en-US" dirty="0"/>
              <a:t>은 신경망 모델을 정의하고 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함수를 지원합니다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Torch.optim</a:t>
            </a:r>
            <a:r>
              <a:rPr lang="ko-KR" altLang="en-US" dirty="0"/>
              <a:t>은 모델 학습에서 가중치를 업데이트하는 역할을 담당하는 모듈입니다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Torch.utils.data</a:t>
            </a:r>
            <a:r>
              <a:rPr lang="ko-KR" altLang="en-US" dirty="0"/>
              <a:t>는 </a:t>
            </a:r>
            <a:r>
              <a:rPr lang="en-US" altLang="ko-KR" dirty="0"/>
              <a:t>Dataset</a:t>
            </a:r>
            <a:r>
              <a:rPr lang="ko-KR" altLang="en-US" dirty="0"/>
              <a:t> 처리</a:t>
            </a:r>
            <a:r>
              <a:rPr lang="en-US" altLang="ko-KR" dirty="0"/>
              <a:t>, Batch </a:t>
            </a:r>
            <a:r>
              <a:rPr lang="ko-KR" altLang="en-US" dirty="0"/>
              <a:t>처리를 담당하는 모듈입니다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Torch.autograd</a:t>
            </a:r>
            <a:r>
              <a:rPr lang="ko-KR" altLang="en-US" dirty="0"/>
              <a:t>는 자동 미분을 담당하는</a:t>
            </a:r>
            <a:r>
              <a:rPr lang="en-US" altLang="ko-KR" dirty="0"/>
              <a:t>, </a:t>
            </a:r>
            <a:r>
              <a:rPr lang="ko-KR" altLang="en-US" dirty="0"/>
              <a:t>파라미터의 기울기를 계산하는 것을 담당하는 모듈입니다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모델 분석 절차는 </a:t>
            </a:r>
            <a:endParaRPr lang="en-US" altLang="ko-KR" dirty="0"/>
          </a:p>
          <a:p>
            <a:r>
              <a:rPr lang="ko-KR" altLang="en-US" dirty="0"/>
              <a:t>사용할 데이터를 정의하고 학습시킬 모델을 설정한 후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Tensor</a:t>
            </a:r>
            <a:r>
              <a:rPr lang="ko-KR" altLang="en-US" dirty="0"/>
              <a:t>로 변환된 데이터를 처리할 </a:t>
            </a:r>
            <a:r>
              <a:rPr lang="en-US" altLang="ko-KR" dirty="0"/>
              <a:t>Batch size</a:t>
            </a:r>
            <a:r>
              <a:rPr lang="ko-KR" altLang="en-US" dirty="0"/>
              <a:t>를 설정하고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단위의 데이터를 사용하여 모델을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후에는 손실 함수를 통해 </a:t>
            </a:r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간의 간격을 </a:t>
            </a:r>
            <a:r>
              <a:rPr lang="ko-KR" altLang="en-US" dirty="0" err="1"/>
              <a:t>학인한</a:t>
            </a:r>
            <a:r>
              <a:rPr lang="ko-KR" altLang="en-US" dirty="0"/>
              <a:t> 다음</a:t>
            </a:r>
            <a:endParaRPr lang="en-US" altLang="ko-KR" dirty="0"/>
          </a:p>
          <a:p>
            <a:r>
              <a:rPr lang="ko-KR" altLang="en-US" dirty="0" err="1"/>
              <a:t>경사하강법으로</a:t>
            </a:r>
            <a:r>
              <a:rPr lang="ko-KR" altLang="en-US" dirty="0"/>
              <a:t> </a:t>
            </a:r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간의 간격</a:t>
            </a:r>
            <a:r>
              <a:rPr lang="en-US" altLang="ko-KR" dirty="0"/>
              <a:t>, </a:t>
            </a:r>
            <a:r>
              <a:rPr lang="ko-KR" altLang="en-US" dirty="0"/>
              <a:t>즉 손실을 최소화하고 결과를 확인하는 순서대로 </a:t>
            </a:r>
            <a:r>
              <a:rPr lang="ko-KR" altLang="en-US"/>
              <a:t>이루어집니다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6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단계인 데이터를 정의하고 모델을 설정하는 단계에서는</a:t>
            </a:r>
            <a:endParaRPr lang="en-US" altLang="ko-KR" dirty="0"/>
          </a:p>
          <a:p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그래프 데이터 등 분석할 목적에 따라 적합한 데이터를 정의한 후</a:t>
            </a:r>
            <a:endParaRPr lang="en-US" altLang="ko-KR" dirty="0"/>
          </a:p>
          <a:p>
            <a:r>
              <a:rPr lang="ko-KR" altLang="en-US" dirty="0"/>
              <a:t>데이터의 분포에 따라 선형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비선형 모델</a:t>
            </a:r>
            <a:r>
              <a:rPr lang="en-US" altLang="ko-KR" dirty="0"/>
              <a:t>, </a:t>
            </a:r>
            <a:r>
              <a:rPr lang="ko-KR" altLang="en-US" dirty="0"/>
              <a:t>딥러닝 모델 등의 사용할 모델을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데이터의 분포는 </a:t>
            </a:r>
            <a:r>
              <a:rPr lang="en-US" altLang="ko-KR" dirty="0"/>
              <a:t>y = Ax + b </a:t>
            </a:r>
            <a:r>
              <a:rPr lang="ko-KR" altLang="en-US" dirty="0"/>
              <a:t>형태이므로 선형 모델을 사용하는 것이 적합하다는 것을 알 수 있고</a:t>
            </a:r>
            <a:endParaRPr lang="en-US" altLang="ko-KR" dirty="0"/>
          </a:p>
          <a:p>
            <a:r>
              <a:rPr lang="ko-KR" altLang="en-US" dirty="0"/>
              <a:t>모델에 적합한 가중치와 편향의 정확한 수치는 임의로 설정 후 학습이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예시에서는 데이터를 난수로 설정해 사용했지만 실제 사용되는 예시로는</a:t>
            </a:r>
            <a:endParaRPr lang="en-US" altLang="ko-KR" dirty="0"/>
          </a:p>
          <a:p>
            <a:r>
              <a:rPr lang="ko-KR" altLang="en-US" dirty="0"/>
              <a:t>분기별 소득에 따른 개인의 소비 예측과 같은 독립 변수와 종속 변수의 관계가 선형적인 형태일 때 이 모델을 사용할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3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정의하고 모델을 설정한 후에는 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변환하는 과정이 필요합니다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Tensor</a:t>
            </a:r>
            <a:r>
              <a:rPr lang="ko-KR" altLang="en-US" dirty="0"/>
              <a:t>란 </a:t>
            </a:r>
            <a:r>
              <a:rPr lang="en-US" altLang="ko-KR" dirty="0" err="1"/>
              <a:t>PyTorch</a:t>
            </a:r>
            <a:r>
              <a:rPr lang="ko-KR" altLang="en-US" dirty="0"/>
              <a:t>에서 사용하는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배열과 유사한 </a:t>
            </a:r>
            <a:r>
              <a:rPr lang="en-US" altLang="ko-KR" dirty="0"/>
              <a:t>n</a:t>
            </a:r>
            <a:r>
              <a:rPr lang="ko-KR" altLang="en-US" dirty="0"/>
              <a:t>차원 배열입니다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변환하는 이유는 </a:t>
            </a:r>
            <a:r>
              <a:rPr lang="en-US" altLang="ko-KR" dirty="0" err="1"/>
              <a:t>PyTorch</a:t>
            </a:r>
            <a:r>
              <a:rPr lang="ko-KR" altLang="en-US" dirty="0"/>
              <a:t>는 데이터를 </a:t>
            </a:r>
            <a:r>
              <a:rPr lang="en-US" altLang="ko-KR" dirty="0"/>
              <a:t>Tensor </a:t>
            </a:r>
            <a:r>
              <a:rPr lang="ko-KR" altLang="en-US" dirty="0"/>
              <a:t>형태로 처리하는 </a:t>
            </a:r>
            <a:r>
              <a:rPr lang="en-US" altLang="ko-KR" dirty="0"/>
              <a:t>Framework</a:t>
            </a:r>
            <a:r>
              <a:rPr lang="ko-KR" altLang="en-US" dirty="0"/>
              <a:t>이기 때문에 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변환해서 저장해야만 모델의 훈련과</a:t>
            </a:r>
            <a:r>
              <a:rPr lang="en-US" altLang="ko-KR" dirty="0"/>
              <a:t> Batch</a:t>
            </a:r>
            <a:r>
              <a:rPr lang="ko-KR" altLang="en-US" dirty="0"/>
              <a:t> 처리가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이유는 </a:t>
            </a:r>
            <a:r>
              <a:rPr lang="en-US" altLang="ko-KR" dirty="0"/>
              <a:t>Tensor</a:t>
            </a:r>
            <a:r>
              <a:rPr lang="ko-KR" altLang="en-US" dirty="0"/>
              <a:t>로 변환된 데이터는 </a:t>
            </a:r>
            <a:r>
              <a:rPr lang="en-US" altLang="ko-KR" dirty="0"/>
              <a:t>GPU</a:t>
            </a:r>
            <a:r>
              <a:rPr lang="ko-KR" altLang="en-US" dirty="0"/>
              <a:t>를 통해 빠른 연산이 가능하여 대규모 데이터 처리에 유리하기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 err="1"/>
              <a:t>torch.utils.data.Dataset</a:t>
            </a:r>
            <a:r>
              <a:rPr lang="en-US" altLang="ko-KR" dirty="0"/>
              <a:t> </a:t>
            </a:r>
            <a:r>
              <a:rPr lang="ko-KR" altLang="en-US" dirty="0"/>
              <a:t>모듈을 사용해 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모듈을 이용해서 사용자가 직접 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변환하는 클래스를 구현하는 것이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 err="1"/>
              <a:t>torch.utils.data.DataLoader</a:t>
            </a:r>
            <a:r>
              <a:rPr lang="ko-KR" altLang="en-US" dirty="0"/>
              <a:t> 모듈을 사용해서 </a:t>
            </a:r>
            <a:r>
              <a:rPr lang="en-US" altLang="ko-KR" dirty="0"/>
              <a:t>Tensor</a:t>
            </a:r>
            <a:r>
              <a:rPr lang="ko-KR" altLang="en-US" dirty="0"/>
              <a:t>로 변환된 대규모 데이터를 배치로 나누어 병렬 처리를 수행합니다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1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Tensor</a:t>
            </a:r>
            <a:r>
              <a:rPr lang="ko-KR" altLang="en-US" dirty="0"/>
              <a:t>로 변환하는 클래스에서는 반드시 </a:t>
            </a:r>
            <a:r>
              <a:rPr lang="en-US" altLang="ko-KR" dirty="0"/>
              <a:t>3</a:t>
            </a:r>
            <a:r>
              <a:rPr lang="ko-KR" altLang="en-US" dirty="0"/>
              <a:t>개 함수의 포함이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 err="1"/>
              <a:t>torch.tensor</a:t>
            </a:r>
            <a:r>
              <a:rPr lang="en-US" altLang="ko-KR" dirty="0"/>
              <a:t> </a:t>
            </a:r>
            <a:r>
              <a:rPr lang="ko-KR" altLang="en-US" dirty="0"/>
              <a:t>모듈을 사용해 입출력 데이터를 </a:t>
            </a:r>
            <a:r>
              <a:rPr lang="en-US" altLang="ko-KR" dirty="0"/>
              <a:t>Tensor </a:t>
            </a:r>
            <a:r>
              <a:rPr lang="ko-KR" altLang="en-US" dirty="0"/>
              <a:t>형태로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번째는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함수로 데이터셋의 </a:t>
            </a:r>
            <a:r>
              <a:rPr lang="en-US" altLang="ko-KR" dirty="0"/>
              <a:t>sample </a:t>
            </a:r>
            <a:r>
              <a:rPr lang="ko-KR" altLang="en-US" dirty="0"/>
              <a:t>개수를 반환함으로써 </a:t>
            </a:r>
            <a:r>
              <a:rPr lang="en-US" altLang="ko-KR" dirty="0"/>
              <a:t>batch </a:t>
            </a:r>
            <a:r>
              <a:rPr lang="ko-KR" altLang="en-US" dirty="0"/>
              <a:t>단위의 연산을 수행하도록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번째는 </a:t>
            </a:r>
            <a:r>
              <a:rPr lang="en-US" altLang="ko-KR" dirty="0" err="1"/>
              <a:t>getitem</a:t>
            </a:r>
            <a:r>
              <a:rPr lang="en-US" altLang="ko-KR" dirty="0"/>
              <a:t> </a:t>
            </a:r>
            <a:r>
              <a:rPr lang="ko-KR" altLang="en-US" dirty="0"/>
              <a:t>함수로 주어진 </a:t>
            </a:r>
            <a:r>
              <a:rPr lang="en-US" altLang="ko-KR" dirty="0"/>
              <a:t>index</a:t>
            </a:r>
            <a:r>
              <a:rPr lang="ko-KR" altLang="en-US" dirty="0"/>
              <a:t>에 해당하는 </a:t>
            </a:r>
            <a:r>
              <a:rPr lang="en-US" altLang="ko-KR" dirty="0"/>
              <a:t>sample</a:t>
            </a:r>
            <a:r>
              <a:rPr lang="ko-KR" altLang="en-US" dirty="0"/>
              <a:t>을 데이터셋에서 불러오고 반환함으로써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index</a:t>
            </a:r>
            <a:r>
              <a:rPr lang="ko-KR" altLang="en-US" dirty="0"/>
              <a:t>에 해당하는 데이터를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2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Tensor </a:t>
            </a:r>
            <a:r>
              <a:rPr lang="ko-KR" altLang="en-US" dirty="0"/>
              <a:t>형태로 변환한 뒤에는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모듈을 사용해</a:t>
            </a:r>
            <a:endParaRPr lang="en-US" altLang="ko-KR" dirty="0"/>
          </a:p>
          <a:p>
            <a:r>
              <a:rPr lang="ko-KR" altLang="en-US" dirty="0"/>
              <a:t>대규모 데이터를 </a:t>
            </a:r>
            <a:r>
              <a:rPr lang="en-US" altLang="ko-KR" dirty="0"/>
              <a:t>batch</a:t>
            </a:r>
            <a:r>
              <a:rPr lang="ko-KR" altLang="en-US" dirty="0"/>
              <a:t>로 나누어 병렬 처리 기능을 수행하도록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batch </a:t>
            </a:r>
            <a:r>
              <a:rPr lang="ko-KR" altLang="en-US" dirty="0"/>
              <a:t>단위로 나눔으로써 </a:t>
            </a:r>
            <a:r>
              <a:rPr lang="en-US" altLang="ko-KR" dirty="0"/>
              <a:t>GPU, CPU</a:t>
            </a:r>
            <a:r>
              <a:rPr lang="ko-KR" altLang="en-US" dirty="0"/>
              <a:t>의 메모리 사용량이 감소하고 효율적인 병렬 연산이</a:t>
            </a:r>
            <a:endParaRPr lang="en-US" altLang="ko-KR" dirty="0"/>
          </a:p>
          <a:p>
            <a:r>
              <a:rPr lang="ko-KR" altLang="en-US" dirty="0"/>
              <a:t>가능하기에 </a:t>
            </a:r>
            <a:r>
              <a:rPr lang="en-US" altLang="ko-KR" dirty="0" err="1"/>
              <a:t>DataLoader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torch_utils.data.DataLoader</a:t>
            </a:r>
            <a:r>
              <a:rPr lang="ko-KR" altLang="en-US" dirty="0"/>
              <a:t> 모듈을 사용해 병렬 연산을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예시를 보시면 </a:t>
            </a:r>
            <a:r>
              <a:rPr lang="en-US" altLang="ko-KR" dirty="0"/>
              <a:t>1000</a:t>
            </a:r>
            <a:r>
              <a:rPr lang="ko-KR" altLang="en-US" dirty="0"/>
              <a:t>개의 데이터가 있고 </a:t>
            </a:r>
            <a:r>
              <a:rPr lang="en-US" altLang="ko-KR" dirty="0"/>
              <a:t>batch size</a:t>
            </a:r>
            <a:r>
              <a:rPr lang="ko-KR" altLang="en-US" dirty="0"/>
              <a:t>를 </a:t>
            </a:r>
            <a:r>
              <a:rPr lang="en-US" altLang="ko-KR" dirty="0"/>
              <a:t>120</a:t>
            </a:r>
            <a:r>
              <a:rPr lang="ko-KR" altLang="en-US" dirty="0"/>
              <a:t>으로 설정했을 때</a:t>
            </a:r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만큼의 데이터가 학습이 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74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algn="ctr"/>
            <a:r>
              <a:rPr lang="en-US" altLang="ko-KR" sz="3200" b="1" dirty="0" err="1"/>
              <a:t>PyTorch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Basics</a:t>
            </a:r>
            <a:endParaRPr lang="ko-KR" altLang="en-US" sz="3200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2794000" y="4415985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algn="ctr"/>
            <a:r>
              <a:rPr lang="en-US" altLang="ko-KR" sz="1600"/>
              <a:t>2025.01.07</a:t>
            </a:r>
            <a:endParaRPr lang="ko-KR" altLang="en-US" sz="1600" dirty="0"/>
          </a:p>
          <a:p>
            <a:pPr algn="ctr"/>
            <a:endParaRPr lang="ko-KR" altLang="en-US" sz="1600" dirty="0"/>
          </a:p>
          <a:p>
            <a:pPr algn="ctr"/>
            <a:r>
              <a:rPr lang="ko-KR" altLang="en-US" sz="1600" dirty="0"/>
              <a:t>강범구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kang1llkoo33@gmail.com</a:t>
            </a:r>
            <a:endParaRPr lang="en-US" altLang="ko-KR" sz="1600" dirty="0"/>
          </a:p>
          <a:p>
            <a:pPr algn="ctr"/>
            <a:r>
              <a:rPr lang="en-US" altLang="ko-KR" sz="1600"/>
              <a:t>BigData Lab.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2CA9F-DCB6-151A-5BCA-63E8CB55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E4F73-C02C-1C89-2F40-CE824D8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74FD9-1286-485E-CB72-CC73248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C3B2CD61-AA62-A92D-FB52-75D837B2C33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8"/>
            <a:ext cx="11042469" cy="1717084"/>
            <a:chOff x="2134016" y="1767338"/>
            <a:chExt cx="6399763" cy="6154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D86E569F-ACD9-899A-850F-F4253DB84DC2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DC1634ED-7CCD-B0BD-4F8D-1C00E6697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BA871CDB-FA0A-8E6E-677A-EBE927DE7AB3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EBBD5105-9FD9-0E61-ED4E-C2F824061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03. Tensor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로 변환된 데이터를 처리할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Batch size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설정 후 모델 학습</a:t>
                </a:r>
                <a:endParaRPr lang="en-US" altLang="ko-KR" sz="1600" b="1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9F5EE59F-4CDE-6B26-6626-F886123E3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변환하고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Batch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처리를 완료한 데이터를 사용해서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임의의 가중치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편향을 설정하고 모델 학습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현재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임의로 설정한 가중치와 편향을 가진 모델이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실제 목표값을 제대로 예측하지 못하는 상태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∴ 손실 함수를 통해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입력값과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err="1">
                  <a:latin typeface="Arial" panose="020B0604020202020204" pitchFamily="34" charset="0"/>
                  <a:ea typeface="맑은 고딕" panose="020B0503020000020004" pitchFamily="50" charset="-127"/>
                </a:rPr>
                <a:t>목표값의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 간격인 손실을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확인하고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경사하강법을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통해 손실을 줄이는 과정이 필요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4A9FD68B-218F-7FD5-7646-FCA1DA2E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8020"/>
            <a:ext cx="3220351" cy="250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C63016-DF59-2931-A434-C4F17FFF01F3}"/>
              </a:ext>
            </a:extLst>
          </p:cNvPr>
          <p:cNvCxnSpPr/>
          <p:nvPr/>
        </p:nvCxnSpPr>
        <p:spPr bwMode="auto">
          <a:xfrm>
            <a:off x="4037846" y="4119327"/>
            <a:ext cx="506994" cy="0"/>
          </a:xfrm>
          <a:prstGeom prst="line">
            <a:avLst/>
          </a:prstGeom>
          <a:noFill/>
          <a:ln w="28575" algn="ctr">
            <a:solidFill>
              <a:srgbClr val="FF7D0B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09E0DE-5653-AE56-B69C-C1401E1D7D63}"/>
              </a:ext>
            </a:extLst>
          </p:cNvPr>
          <p:cNvSpPr txBox="1"/>
          <p:nvPr/>
        </p:nvSpPr>
        <p:spPr>
          <a:xfrm>
            <a:off x="4544840" y="4317014"/>
            <a:ext cx="295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맞추어야 할 실제 목표값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8FDBE-851A-1C0A-4A49-22914AC9E191}"/>
              </a:ext>
            </a:extLst>
          </p:cNvPr>
          <p:cNvSpPr txBox="1"/>
          <p:nvPr/>
        </p:nvSpPr>
        <p:spPr>
          <a:xfrm>
            <a:off x="4544840" y="3965438"/>
            <a:ext cx="248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모델이 예측한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74778-F926-C4BC-7BC7-A99B3D4E9212}"/>
              </a:ext>
            </a:extLst>
          </p:cNvPr>
          <p:cNvSpPr txBox="1"/>
          <p:nvPr/>
        </p:nvSpPr>
        <p:spPr>
          <a:xfrm>
            <a:off x="4093578" y="3965438"/>
            <a:ext cx="451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0070C0"/>
                </a:solidFill>
              </a:rPr>
              <a:t>·</a:t>
            </a:r>
            <a:endParaRPr lang="ko-KR" altLang="en-US" sz="6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6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2552-DC62-0D09-A3C4-8F5C6335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E8478-6108-0978-99F0-DCF9058D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D6238-D4E5-CB1B-5414-7295B51A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43E1E686-6905-17D6-5E80-D6A40F58636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717084"/>
            <a:chOff x="2134016" y="1767338"/>
            <a:chExt cx="6399763" cy="6154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863F0B85-9967-69C5-A5F6-DE01331D780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F00E7E7F-B432-6471-EFE1-1FE67CC5F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EF110411-8186-5258-0DF3-577D8ECF8E37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0CEBA207-5626-E773-0D06-8C0B35CB5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04.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손실 함수를 통해 목표값과 실제값 간의 간격 확인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13C02024-02E2-D110-66BA-E3AF4A28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 함수를 통해 현재 모델의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입력값과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목표값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간의 간격 차이를 확인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torch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.nn.MSELoss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사용해서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입력값과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목표값의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거리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평가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손실이 클 경우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경사하강법을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통해 손실을 줄이는 과정이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092E3-81DC-AB82-5710-7A277EC34AB5}"/>
                  </a:ext>
                </a:extLst>
              </p:cNvPr>
              <p:cNvSpPr txBox="1"/>
              <p:nvPr/>
            </p:nvSpPr>
            <p:spPr>
              <a:xfrm>
                <a:off x="2512709" y="5248917"/>
                <a:ext cx="3974741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092E3-81DC-AB82-5710-7A277EC34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09" y="5248917"/>
                <a:ext cx="3974741" cy="853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3954DEC-9BAF-C288-45BC-777ADD0774D8}"/>
              </a:ext>
            </a:extLst>
          </p:cNvPr>
          <p:cNvSpPr txBox="1"/>
          <p:nvPr/>
        </p:nvSpPr>
        <p:spPr>
          <a:xfrm>
            <a:off x="3457091" y="610222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</a:rPr>
              <a:t>&lt;MSE </a:t>
            </a:r>
            <a:r>
              <a:rPr lang="ko-KR" altLang="en-US">
                <a:latin typeface="Arial" panose="020B0604020202020204" pitchFamily="34" charset="0"/>
                <a:ea typeface="맑은 고딕" panose="020B0503020000020004" pitchFamily="50" charset="-127"/>
              </a:rPr>
              <a:t>계산 공식</a:t>
            </a:r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2A4F5B-A4DA-2419-BC3E-FBFBCE580817}"/>
                  </a:ext>
                </a:extLst>
              </p:cNvPr>
              <p:cNvSpPr txBox="1"/>
              <p:nvPr/>
            </p:nvSpPr>
            <p:spPr>
              <a:xfrm>
                <a:off x="6487448" y="5125804"/>
                <a:ext cx="27756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손실 함수</a:t>
                </a:r>
                <a:endParaRPr lang="en-US" altLang="ko-KR" sz="16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 데이터의 개수</a:t>
                </a:r>
                <a:endParaRPr lang="en-US" altLang="ko-KR" sz="16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실제 값</a:t>
                </a:r>
                <a:endParaRPr lang="en-US" altLang="ko-KR" sz="16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입력 값</a:t>
                </a:r>
                <a:endParaRPr lang="en-US" altLang="ko-KR" sz="16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가중치</a:t>
                </a:r>
                <a:endParaRPr lang="en-US" altLang="ko-KR" sz="16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600">
                    <a:latin typeface="Arial" panose="020B0604020202020204" pitchFamily="34" charset="0"/>
                    <a:ea typeface="맑은 고딕" panose="020B0503020000020004" pitchFamily="50" charset="-127"/>
                  </a:rPr>
                  <a:t>편향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2A4F5B-A4DA-2419-BC3E-FBFBCE58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48" y="5125804"/>
                <a:ext cx="2775672" cy="1569660"/>
              </a:xfrm>
              <a:prstGeom prst="rect">
                <a:avLst/>
              </a:prstGeom>
              <a:blipFill>
                <a:blip r:embed="rId4"/>
                <a:stretch>
                  <a:fillRect l="-877" t="-1556" b="-4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6D8956F-6C59-9128-27C0-BA255CC98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886944"/>
            <a:ext cx="8204387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B7085-1319-C9C3-340C-23B93449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7D56-F3DD-D14D-B57A-3BB78216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27A84-A5F1-4F7C-D912-36E81DE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3A624281-21C3-9D20-5286-A30CB38333E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717084"/>
            <a:chOff x="2134016" y="1767338"/>
            <a:chExt cx="6399763" cy="6154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666E5C63-1C86-A678-02AE-870CFFECD858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5C8739F3-6DBA-B22D-AF0A-A9C3E29D9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7DECC8A4-BD9F-9641-A234-83803681433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B422B0E7-5A18-7E61-CF1F-1C1AD0ADA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05.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경사하강법을 통한 목표값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실제값 간의 간격 최소화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4F70D3F0-5008-2505-22D0-E074D6EA4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y = Ax + b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에서 반복적으로 가중치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와 편향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(b)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을 변화시켜 손실의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최소점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(m)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을 찾아가는 과정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 함수의 최소화를 찾기 위해 파라미터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가중치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편향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의 기울기의 변화를 이용하는 방식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경사하강법을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사용함으로써 손실 함수의 최소를 구해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예측값과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실제값의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거리를 줄이는 것이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54CE2016-58E6-4484-1B2A-F292513A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82" y="3661720"/>
            <a:ext cx="2967491" cy="27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AED474-F97E-B66B-F80B-2ECE3593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173" y="3661720"/>
            <a:ext cx="931652" cy="25620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20FA72-F432-69BA-8B39-0D94DF7F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13" y="3782442"/>
            <a:ext cx="2629791" cy="24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009185-A6F5-B712-6E3D-40DD1F17BB28}"/>
              </a:ext>
            </a:extLst>
          </p:cNvPr>
          <p:cNvSpPr txBox="1"/>
          <p:nvPr/>
        </p:nvSpPr>
        <p:spPr>
          <a:xfrm>
            <a:off x="2301307" y="6460209"/>
            <a:ext cx="286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가중치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&amp;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편향의 단일 입출력 쌍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B56CE-E8A2-214C-A5F1-5333046029FF}"/>
              </a:ext>
            </a:extLst>
          </p:cNvPr>
          <p:cNvSpPr txBox="1"/>
          <p:nvPr/>
        </p:nvSpPr>
        <p:spPr>
          <a:xfrm>
            <a:off x="6407213" y="6458848"/>
            <a:ext cx="286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경사하강법 진행 과정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63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F8B9-15AD-17BF-275F-B7C95662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8636-4024-6F55-52D3-0A2ABEF2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A8115-249B-309A-8960-914FEDC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C1E39C6E-74D5-4824-8DAE-8B2D31F97E6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3"/>
            <a:ext cx="11042469" cy="1411296"/>
            <a:chOff x="2134016" y="1767338"/>
            <a:chExt cx="6399763" cy="505846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726382F9-F154-4E7F-10BE-6A214EBF8929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48725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1C686AA8-0388-33B0-AE77-F190425DE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51835B0A-5AB9-C923-7481-D81D150CCC47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0FCAC289-FDA5-1E1E-B387-0887F46F2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05-1.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경사하강법의 절차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FFE49B65-0577-6DDE-647F-C2601330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25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Adam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과 같은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최적화 알고리즘과 학습률을 설정해서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모델의 파라미터들을 학습할 준비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▶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torch.optim.Adam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모델의 파라미터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학습률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가중치 감쇠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사용하여 최적화 알고리즘 설정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95B0185-5896-0A00-F37B-0EFB7B5D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" y="3429000"/>
            <a:ext cx="937390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079E-E88A-E07E-6AA8-9FB5B2E0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384C6-FF10-E1D5-45AF-75748A86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18887-032E-511D-8DF1-2C696B6A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75E771DF-5082-19AC-EA09-0EF0791A3C3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4"/>
            <a:ext cx="11042469" cy="2148030"/>
            <a:chOff x="2134016" y="1767338"/>
            <a:chExt cx="6399763" cy="769911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1C63EB75-E405-1FCB-1AE9-038BD54F0085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80104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45E31FC6-2D86-7CFB-ACF8-D23EE3D54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D2202B14-AC7E-865F-D8AC-4CFAA756C87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0D81B16A-8B4A-A338-8A27-CCBF36CDE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05-1.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경사하강법의 절차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E819F5D5-C5A0-9D01-F973-7F6029FB7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597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 함수를 각 파라미터에 대한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편미분을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수행해 가중치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편향의 기울기를 각각 계산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backward()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사용해 손실 함수에 대한 기울기를 계산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※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PyTorch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는 계산한 기울기를 현재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저장하기에 다음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에서 저장된 기울기의 영향으로 의도치 않은 방향의 최적화 가능성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∴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zero_grad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사용해 기존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에서 계산된 기울기를 초기화 후 다음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덧셈되어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누적되는 것을 방지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6B1377A-0B47-9AB4-0C2C-644976C6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1626"/>
            <a:ext cx="5848350" cy="23502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9E7D60-4D9A-723F-1349-1FFB6F4B11CF}"/>
              </a:ext>
            </a:extLst>
          </p:cNvPr>
          <p:cNvSpPr/>
          <p:nvPr/>
        </p:nvSpPr>
        <p:spPr>
          <a:xfrm>
            <a:off x="1085849" y="4505038"/>
            <a:ext cx="1085851" cy="20878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BA38AA-18E9-B37B-1A20-09E985A0A764}"/>
                  </a:ext>
                </a:extLst>
              </p:cNvPr>
              <p:cNvSpPr txBox="1"/>
              <p:nvPr/>
            </p:nvSpPr>
            <p:spPr>
              <a:xfrm>
                <a:off x="6989824" y="4960541"/>
                <a:ext cx="2550658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))(−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BA38AA-18E9-B37B-1A20-09E985A0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824" y="4960541"/>
                <a:ext cx="2550658" cy="501997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A9D94F-D515-B19F-22AF-EFB18FEB46FA}"/>
                  </a:ext>
                </a:extLst>
              </p:cNvPr>
              <p:cNvSpPr txBox="1"/>
              <p:nvPr/>
            </p:nvSpPr>
            <p:spPr>
              <a:xfrm>
                <a:off x="6989824" y="5710410"/>
                <a:ext cx="2550658" cy="51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))(−1) </m:t>
                      </m:r>
                    </m:oMath>
                  </m:oMathPara>
                </a14:m>
                <a:endPara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A9D94F-D515-B19F-22AF-EFB18FEB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824" y="5710410"/>
                <a:ext cx="2550658" cy="511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EA00863-BC1C-559A-65DF-73A86FE2BD63}"/>
              </a:ext>
            </a:extLst>
          </p:cNvPr>
          <p:cNvSpPr txBox="1"/>
          <p:nvPr/>
        </p:nvSpPr>
        <p:spPr>
          <a:xfrm>
            <a:off x="9367993" y="5082358"/>
            <a:ext cx="16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</a:rPr>
              <a:t>가중치 </a:t>
            </a: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</a:rPr>
              <a:t>편미분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72DCB-F513-8775-6736-2A3DE227706C}"/>
              </a:ext>
            </a:extLst>
          </p:cNvPr>
          <p:cNvSpPr txBox="1"/>
          <p:nvPr/>
        </p:nvSpPr>
        <p:spPr>
          <a:xfrm>
            <a:off x="9367993" y="5812264"/>
            <a:ext cx="16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</a:rPr>
              <a:t>편향 </a:t>
            </a: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</a:rPr>
              <a:t>편미분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25178C-B5DA-84F3-9DB2-9BFC81458991}"/>
                  </a:ext>
                </a:extLst>
              </p:cNvPr>
              <p:cNvSpPr txBox="1"/>
              <p:nvPr/>
            </p:nvSpPr>
            <p:spPr>
              <a:xfrm>
                <a:off x="6934199" y="4083372"/>
                <a:ext cx="2752253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25178C-B5DA-84F3-9DB2-9BFC8145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083372"/>
                <a:ext cx="2752253" cy="680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6D4A69-AFE2-8722-ECFF-BD213BC51CBA}"/>
              </a:ext>
            </a:extLst>
          </p:cNvPr>
          <p:cNvSpPr txBox="1"/>
          <p:nvPr/>
        </p:nvSpPr>
        <p:spPr>
          <a:xfrm>
            <a:off x="9446817" y="4269736"/>
            <a:ext cx="16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</a:rPr>
              <a:t>손실 함수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53737-D841-21F9-03A6-3DE2042CC7F1}"/>
              </a:ext>
            </a:extLst>
          </p:cNvPr>
          <p:cNvSpPr/>
          <p:nvPr/>
        </p:nvSpPr>
        <p:spPr>
          <a:xfrm>
            <a:off x="1076325" y="4181475"/>
            <a:ext cx="1447800" cy="200025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86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56FDD-83E4-C25F-E1BA-1110E14C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560-2FEC-0BD1-A479-EC5F938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2FA23-360C-865A-D51C-4391DA57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EF87BD0A-CD0C-87C2-4A06-828A9821A1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717084"/>
            <a:chOff x="2134016" y="1767338"/>
            <a:chExt cx="6399763" cy="6154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D8DA1092-FDE1-C295-636C-A6D8D47709D0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763F3C6A-5888-B119-170E-270CFA1FD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1FC7317C-2BCB-58C9-4B4B-2C53864F1D7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5F1E71AB-9602-A95F-43FF-E64B4A8A0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05-1.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경사하강법의 절차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94FB3968-7DE3-8797-A410-1F840F771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계산한 기울기를 바탕으로 가중치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편향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업데이트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      ▶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step()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을 사용해 계산된 기울기를 기반으로 모델의 파라미터 업데이트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4.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손실의 최소에 도달할 때까지 기울기 업데이트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파라미터 업데이트 반복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B7BBCAE-1983-0A99-18A8-9A32B7D6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1626"/>
            <a:ext cx="5848350" cy="235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121C5A-E5C2-299A-ED9A-8B958A1D5DCB}"/>
                  </a:ext>
                </a:extLst>
              </p:cNvPr>
              <p:cNvSpPr txBox="1"/>
              <p:nvPr/>
            </p:nvSpPr>
            <p:spPr>
              <a:xfrm>
                <a:off x="6951073" y="4497650"/>
                <a:ext cx="1683945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121C5A-E5C2-299A-ED9A-8B958A1D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73" y="4497650"/>
                <a:ext cx="1683945" cy="515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EC6DA3-C595-FE6A-F33E-775E1BAE8C52}"/>
                  </a:ext>
                </a:extLst>
              </p:cNvPr>
              <p:cNvSpPr txBox="1"/>
              <p:nvPr/>
            </p:nvSpPr>
            <p:spPr>
              <a:xfrm>
                <a:off x="6924675" y="5187347"/>
                <a:ext cx="1683945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EC6DA3-C595-FE6A-F33E-775E1BAE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75" y="5187347"/>
                <a:ext cx="1683945" cy="501997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C99C087-3D4B-AD12-F6D2-182F8E5B377E}"/>
              </a:ext>
            </a:extLst>
          </p:cNvPr>
          <p:cNvSpPr txBox="1"/>
          <p:nvPr/>
        </p:nvSpPr>
        <p:spPr>
          <a:xfrm>
            <a:off x="8608620" y="4683461"/>
            <a:ext cx="16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</a:rPr>
              <a:t>가중치 업데이트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7426D-05FB-61D1-FE24-AEDCDE1BD83D}"/>
              </a:ext>
            </a:extLst>
          </p:cNvPr>
          <p:cNvSpPr txBox="1"/>
          <p:nvPr/>
        </p:nvSpPr>
        <p:spPr>
          <a:xfrm>
            <a:off x="8608619" y="5252703"/>
            <a:ext cx="16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</a:rPr>
              <a:t>편향 업데이트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069EEB-FAD9-AAF4-3A4F-226DB1CB100B}"/>
              </a:ext>
            </a:extLst>
          </p:cNvPr>
          <p:cNvSpPr/>
          <p:nvPr/>
        </p:nvSpPr>
        <p:spPr>
          <a:xfrm>
            <a:off x="1076325" y="4657517"/>
            <a:ext cx="1132485" cy="228924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8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7D566-6596-3A46-23CC-0084E28E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D32D-6064-7CD4-8126-BE17CAF4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282E-A14A-AE0A-E10D-DD702A7F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8768CF2C-29AB-BB63-C855-B3CE575BA9D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968770"/>
            <a:chOff x="2134016" y="1767338"/>
            <a:chExt cx="6399763" cy="705659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A782AF78-EB90-E41E-9095-90626887C237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8707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9DA4BDA0-C4D6-B422-5D83-593958755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69CFB0A6-D664-4F50-7FBF-852F043F49C1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31595CC0-C12E-9A31-5772-BE8EE8C9F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05-2.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경사하강법의 예시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18C9D25E-C315-7F05-A10F-9DFFD02FD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2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1.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현재 데이터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: y = 2x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형태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학습률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: 0.01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설정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모델의 파라미터를 임의로 설정하고 각 파라미터에 대한 기울기 계산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3.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계산된 기울기를 바탕으로 파라미터 업데이트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4.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손실의 최소 도달까지 학습 반복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E59EF-8CC9-E855-2087-3CBDC4D04E7B}"/>
                  </a:ext>
                </a:extLst>
              </p:cNvPr>
              <p:cNvSpPr txBox="1"/>
              <p:nvPr/>
            </p:nvSpPr>
            <p:spPr>
              <a:xfrm>
                <a:off x="2687270" y="4193718"/>
                <a:ext cx="3408011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−2−8−18−32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E59EF-8CC9-E855-2087-3CBDC4D0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70" y="4193718"/>
                <a:ext cx="3408011" cy="44345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0E5B5F-DA95-A15D-123F-2992452C4FA7}"/>
                  </a:ext>
                </a:extLst>
              </p:cNvPr>
              <p:cNvSpPr txBox="1"/>
              <p:nvPr/>
            </p:nvSpPr>
            <p:spPr>
              <a:xfrm>
                <a:off x="2687270" y="4797992"/>
                <a:ext cx="3408011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−2−4−6−8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0E5B5F-DA95-A15D-123F-2992452C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70" y="4797992"/>
                <a:ext cx="3408011" cy="443455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067D07-0DEE-9F2D-797E-97A2967F66F3}"/>
                  </a:ext>
                </a:extLst>
              </p:cNvPr>
              <p:cNvSpPr txBox="1"/>
              <p:nvPr/>
            </p:nvSpPr>
            <p:spPr>
              <a:xfrm>
                <a:off x="2687270" y="5388609"/>
                <a:ext cx="2955785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=0−0.01∙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1200" b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067D07-0DEE-9F2D-797E-97A2967F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70" y="5388609"/>
                <a:ext cx="2955785" cy="443455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7928DE-EFA8-5CEF-9402-23F56DB4E42B}"/>
                  </a:ext>
                </a:extLst>
              </p:cNvPr>
              <p:cNvSpPr txBox="1"/>
              <p:nvPr/>
            </p:nvSpPr>
            <p:spPr>
              <a:xfrm>
                <a:off x="2687270" y="5854380"/>
                <a:ext cx="2955785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=0−0.01∙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200" b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7928DE-EFA8-5CEF-9402-23F56DB4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70" y="5854380"/>
                <a:ext cx="2955785" cy="443455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85B90-2123-4331-5A31-397FAB107CE6}"/>
                  </a:ext>
                </a:extLst>
              </p:cNvPr>
              <p:cNvSpPr txBox="1"/>
              <p:nvPr/>
            </p:nvSpPr>
            <p:spPr>
              <a:xfrm>
                <a:off x="2687270" y="3797321"/>
                <a:ext cx="3149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=0, 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</m:t>
                    </m:r>
                  </m:oMath>
                </a14:m>
                <a:r>
                  <a:rPr lang="ko-KR" altLang="en-US" sz="1200">
                    <a:latin typeface="Arial" panose="020B0604020202020204" pitchFamily="34" charset="0"/>
                    <a:ea typeface="맑은 고딕" panose="020B0503020000020004" pitchFamily="50" charset="-127"/>
                  </a:rPr>
                  <a:t>으로 </a:t>
                </a:r>
                <a:r>
                  <a:rPr lang="ko-KR" altLang="en-US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초기 설정 후 </a:t>
                </a:r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200" dirty="0">
                    <a:latin typeface="Arial" panose="020B0604020202020204" pitchFamily="34" charset="0"/>
                    <a:ea typeface="맑은 고딕" panose="020B0503020000020004" pitchFamily="50" charset="-127"/>
                  </a:rPr>
                  <a:t>회 학습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F85B90-2123-4331-5A31-397FAB10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70" y="3797321"/>
                <a:ext cx="3149990" cy="276999"/>
              </a:xfrm>
              <a:prstGeom prst="rect">
                <a:avLst/>
              </a:prstGeom>
              <a:blipFill>
                <a:blip r:embed="rId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6EBCE-2E09-9351-3C80-D74E9BBD3C35}"/>
                  </a:ext>
                </a:extLst>
              </p:cNvPr>
              <p:cNvSpPr txBox="1"/>
              <p:nvPr/>
            </p:nvSpPr>
            <p:spPr>
              <a:xfrm>
                <a:off x="6477787" y="4718776"/>
                <a:ext cx="200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 b="0">
                    <a:latin typeface="Arial" panose="020B0604020202020204" pitchFamily="34" charset="0"/>
                    <a:ea typeface="맑은 고딕" panose="020B0503020000020004" pitchFamily="50" charset="-127"/>
                  </a:rPr>
                  <a:t> 에서</a:t>
                </a:r>
                <a:endParaRPr lang="en-US" altLang="ko-KR" sz="1400" b="0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1400">
                    <a:latin typeface="Arial" panose="020B0604020202020204" pitchFamily="34" charset="0"/>
                    <a:ea typeface="맑은 고딕" panose="020B0503020000020004" pitchFamily="50" charset="-127"/>
                  </a:rPr>
                  <a:t>로 업데이트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6EBCE-2E09-9351-3C80-D74E9BBD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87" y="4718776"/>
                <a:ext cx="2000817" cy="523220"/>
              </a:xfrm>
              <a:prstGeom prst="rect">
                <a:avLst/>
              </a:prstGeom>
              <a:blipFill>
                <a:blip r:embed="rId8"/>
                <a:stretch>
                  <a:fillRect t="-3488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C7D0F5-E1F4-E527-37F3-07592B3400EA}"/>
                  </a:ext>
                </a:extLst>
              </p:cNvPr>
              <p:cNvSpPr txBox="1"/>
              <p:nvPr/>
            </p:nvSpPr>
            <p:spPr>
              <a:xfrm>
                <a:off x="8837113" y="4718776"/>
                <a:ext cx="2552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0">
                    <a:latin typeface="Arial" panose="020B0604020202020204" pitchFamily="34" charset="0"/>
                    <a:ea typeface="맑은 고딕" panose="020B0503020000020004" pitchFamily="50" charset="-127"/>
                  </a:rPr>
                  <a:t>동일하게 학습 반복 시 점차</a:t>
                </a:r>
                <a:endParaRPr lang="en-US" altLang="ko-KR" sz="1400" b="0" i="1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>
                    <a:latin typeface="Arial" panose="020B0604020202020204" pitchFamily="34" charset="0"/>
                    <a:ea typeface="맑은 고딕" panose="020B0503020000020004" pitchFamily="50" charset="-127"/>
                  </a:rPr>
                  <a:t>에 가깝게 업데이트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C7D0F5-E1F4-E527-37F3-07592B34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13" y="4718776"/>
                <a:ext cx="2552624" cy="523220"/>
              </a:xfrm>
              <a:prstGeom prst="rect">
                <a:avLst/>
              </a:prstGeom>
              <a:blipFill>
                <a:blip r:embed="rId9"/>
                <a:stretch>
                  <a:fillRect l="-718" t="-3488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4139BB4-D2FD-6EE8-6568-201D29DD7DC7}"/>
              </a:ext>
            </a:extLst>
          </p:cNvPr>
          <p:cNvSpPr/>
          <p:nvPr/>
        </p:nvSpPr>
        <p:spPr>
          <a:xfrm>
            <a:off x="8454607" y="4867841"/>
            <a:ext cx="382506" cy="325518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5CBEA94-E82F-92F1-8A83-E9777788C7AE}"/>
              </a:ext>
            </a:extLst>
          </p:cNvPr>
          <p:cNvSpPr/>
          <p:nvPr/>
        </p:nvSpPr>
        <p:spPr>
          <a:xfrm>
            <a:off x="5983574" y="4856960"/>
            <a:ext cx="382506" cy="325518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C75990-33FB-B907-6152-0C01F47F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31408"/>
              </p:ext>
            </p:extLst>
          </p:nvPr>
        </p:nvGraphicFramePr>
        <p:xfrm>
          <a:off x="625288" y="3959102"/>
          <a:ext cx="1520384" cy="199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192">
                  <a:extLst>
                    <a:ext uri="{9D8B030D-6E8A-4147-A177-3AD203B41FA5}">
                      <a16:colId xmlns:a16="http://schemas.microsoft.com/office/drawing/2014/main" val="2994193699"/>
                    </a:ext>
                  </a:extLst>
                </a:gridCol>
                <a:gridCol w="760192">
                  <a:extLst>
                    <a:ext uri="{9D8B030D-6E8A-4147-A177-3AD203B41FA5}">
                      <a16:colId xmlns:a16="http://schemas.microsoft.com/office/drawing/2014/main" val="596447024"/>
                    </a:ext>
                  </a:extLst>
                </a:gridCol>
              </a:tblGrid>
              <a:tr h="39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독립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64816"/>
                  </a:ext>
                </a:extLst>
              </a:tr>
              <a:tr h="398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14784"/>
                  </a:ext>
                </a:extLst>
              </a:tr>
              <a:tr h="398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59429"/>
                  </a:ext>
                </a:extLst>
              </a:tr>
              <a:tr h="398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757"/>
                  </a:ext>
                </a:extLst>
              </a:tr>
              <a:tr h="398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2300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00D8A6-4C4B-04BC-9CD8-ACBA66658D55}"/>
              </a:ext>
            </a:extLst>
          </p:cNvPr>
          <p:cNvSpPr txBox="1"/>
          <p:nvPr/>
        </p:nvSpPr>
        <p:spPr>
          <a:xfrm>
            <a:off x="264412" y="6075488"/>
            <a:ext cx="228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η = 0.01 </a:t>
            </a:r>
            <a:endParaRPr lang="ko-KR" altLang="en-US" sz="140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AA64BB1-C7B8-4EAE-EAE7-D6F1119FB60D}"/>
              </a:ext>
            </a:extLst>
          </p:cNvPr>
          <p:cNvSpPr/>
          <p:nvPr/>
        </p:nvSpPr>
        <p:spPr>
          <a:xfrm>
            <a:off x="2260843" y="4845724"/>
            <a:ext cx="382506" cy="325518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4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F9225-C183-2F83-07B5-A936BE9BF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2FAF-792E-469C-59D8-89B85464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8B7F3-E974-5978-B351-2B84B49A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370DA203-D7E9-37D1-0984-3209E5B5FDE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8"/>
            <a:ext cx="11042469" cy="1118657"/>
            <a:chOff x="2134016" y="1767338"/>
            <a:chExt cx="6399763" cy="400956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A0F0A64A-D45A-10D4-A9C1-9E6BD036734E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38236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7E8F4E5C-2BA4-32BA-8900-A65AD7DF9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52C65FDC-ED31-64C9-DC32-2C3BDBB0CFB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79C54078-A574-F2FA-80F3-71E81F8F3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06.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결과 확인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E5FF3361-A0F7-20A6-F6E9-3B6747F0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134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입력값의 결과와 목표값의 결과가 유사한지 확인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4D8984-1C70-9C5B-1E99-43E75ABC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80" y="3258535"/>
            <a:ext cx="8224513" cy="263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BE78D-D8A3-292D-9211-3D0A0EDDDE19}"/>
              </a:ext>
            </a:extLst>
          </p:cNvPr>
          <p:cNvSpPr txBox="1"/>
          <p:nvPr/>
        </p:nvSpPr>
        <p:spPr>
          <a:xfrm>
            <a:off x="2362953" y="5958802"/>
            <a:ext cx="21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가중치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편향 변화과정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6D341-965D-9F9B-C06A-05C8893BBBB9}"/>
              </a:ext>
            </a:extLst>
          </p:cNvPr>
          <p:cNvSpPr txBox="1"/>
          <p:nvPr/>
        </p:nvSpPr>
        <p:spPr>
          <a:xfrm>
            <a:off x="5285714" y="5962539"/>
            <a:ext cx="17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손실 감소 과정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9ECC-A841-CD83-C612-B866854A0886}"/>
              </a:ext>
            </a:extLst>
          </p:cNvPr>
          <p:cNvSpPr txBox="1"/>
          <p:nvPr/>
        </p:nvSpPr>
        <p:spPr>
          <a:xfrm>
            <a:off x="8027405" y="5962538"/>
            <a:ext cx="201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모델 예측 변화 과정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8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916A-41D7-F99F-C5BB-249A9465E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AF8B-9E34-9C81-0D20-ADEB69B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3417E-755E-C664-65AB-59B18F0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E2C2C7F8-A0EF-B54C-D279-8062DBF0A34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717081"/>
            <a:chOff x="2134016" y="1767338"/>
            <a:chExt cx="6399763" cy="615447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14055616-003A-7AE5-BEE8-4129D342BADE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15E6FE06-69B6-2DA8-2DB8-F448D771F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7AA2304E-8C31-1755-6742-4F474131BB70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386A224B-836A-FD64-9DE2-28D343280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torch.tensor() vs torch.from_numpy()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7F638569-DE0D-B316-BB09-CE7F1467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25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torch.tenor(): Numpy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배열의 사본 ▶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의 값을 변경하더라도 원본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Numpy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배열 자체 값의 변화는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torch.from_numpy(): 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변환시 원래의 메모리 상속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▶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의 값 변경 시 원본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Numpy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배열의 값도 변화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C385C4A-4C15-CE25-D90E-D81DEAEA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94052"/>
              </p:ext>
            </p:extLst>
          </p:nvPr>
        </p:nvGraphicFramePr>
        <p:xfrm>
          <a:off x="1771630" y="3945957"/>
          <a:ext cx="8648740" cy="11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70">
                  <a:extLst>
                    <a:ext uri="{9D8B030D-6E8A-4147-A177-3AD203B41FA5}">
                      <a16:colId xmlns:a16="http://schemas.microsoft.com/office/drawing/2014/main" val="50295356"/>
                    </a:ext>
                  </a:extLst>
                </a:gridCol>
                <a:gridCol w="4324370">
                  <a:extLst>
                    <a:ext uri="{9D8B030D-6E8A-4147-A177-3AD203B41FA5}">
                      <a16:colId xmlns:a16="http://schemas.microsoft.com/office/drawing/2014/main" val="1238481392"/>
                    </a:ext>
                  </a:extLst>
                </a:gridCol>
              </a:tblGrid>
              <a:tr h="400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torch.tensor()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torch.from_numpy()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73483"/>
                  </a:ext>
                </a:extLst>
              </a:tr>
              <a:tr h="786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원본 데이터 보호가 필요한 경우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원본 데이터를 직접 변경해야 할 필요가 있을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/>
              <a:t>1. PyTorch</a:t>
            </a:r>
            <a:r>
              <a:rPr lang="ko-KR" altLang="en-US" sz="2400"/>
              <a:t>의 개념</a:t>
            </a:r>
            <a:endParaRPr lang="en-US" altLang="ko-KR" sz="2400"/>
          </a:p>
          <a:p>
            <a:pPr>
              <a:lnSpc>
                <a:spcPct val="200000"/>
              </a:lnSpc>
            </a:pPr>
            <a:r>
              <a:rPr lang="en-US" altLang="ko-KR" sz="2400"/>
              <a:t>2. PyTorch</a:t>
            </a:r>
            <a:r>
              <a:rPr lang="ko-KR" altLang="en-US" sz="2400"/>
              <a:t>에서 자주 사용되는 모듈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/>
              <a:t>3. PyTorch</a:t>
            </a:r>
            <a:r>
              <a:rPr lang="ko-KR" altLang="en-US" sz="2400"/>
              <a:t>에서의 모델 분석 절차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3357-A1C7-5978-779A-584D2F5A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3F8D-218A-912B-1903-6E2B6D45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D8C16-6F5D-FA41-A38F-CA485C2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AAE45786-2734-B796-741D-CA0F5077591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8"/>
            <a:ext cx="11042469" cy="1717084"/>
            <a:chOff x="2134016" y="1767338"/>
            <a:chExt cx="6399763" cy="6154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3203B381-3562-5080-F924-4710F8089B99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A357A2E5-5CBA-4833-95AB-395FD17EF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8EF841D1-DF55-6082-4628-8DFAEDA84DF2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B1A89E68-5AF1-DAD2-F756-9647B53C9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Tensor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DACAA70B-FDFC-57EC-40BA-64D85D48A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여러 차원을 가진 배열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스칼라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벡터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행렬 등을 모두 포괄하는 개념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는 차원 축의 개수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(Rank)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와 크기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(Shape)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분류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A94E74-4FC8-820F-34DE-82C1394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72839"/>
              </p:ext>
            </p:extLst>
          </p:nvPr>
        </p:nvGraphicFramePr>
        <p:xfrm>
          <a:off x="1662340" y="3744075"/>
          <a:ext cx="8952676" cy="217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57">
                  <a:extLst>
                    <a:ext uri="{9D8B030D-6E8A-4147-A177-3AD203B41FA5}">
                      <a16:colId xmlns:a16="http://schemas.microsoft.com/office/drawing/2014/main" val="2467703208"/>
                    </a:ext>
                  </a:extLst>
                </a:gridCol>
                <a:gridCol w="1341912">
                  <a:extLst>
                    <a:ext uri="{9D8B030D-6E8A-4147-A177-3AD203B41FA5}">
                      <a16:colId xmlns:a16="http://schemas.microsoft.com/office/drawing/2014/main" val="3248093723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2499963438"/>
                    </a:ext>
                  </a:extLst>
                </a:gridCol>
                <a:gridCol w="5401748">
                  <a:extLst>
                    <a:ext uri="{9D8B030D-6E8A-4147-A177-3AD203B41FA5}">
                      <a16:colId xmlns:a16="http://schemas.microsoft.com/office/drawing/2014/main" val="390034336"/>
                    </a:ext>
                  </a:extLst>
                </a:gridCol>
              </a:tblGrid>
              <a:tr h="30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Rank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Shape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Explanation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16238"/>
                  </a:ext>
                </a:extLst>
              </a:tr>
              <a:tr h="46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Scalar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차원 축 없이 데이터의 크기만 있는 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Tensor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02213"/>
                  </a:ext>
                </a:extLst>
              </a:tr>
              <a:tr h="46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Vector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(n)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한 개의 축 안에 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개의 숫자가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84223"/>
                  </a:ext>
                </a:extLst>
              </a:tr>
              <a:tr h="46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(n, m)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개의 축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 테이블 형식으로 숫자가 나열된 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 * m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59544"/>
                  </a:ext>
                </a:extLst>
              </a:tr>
              <a:tr h="46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 ~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Tensor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(n, m) * n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 * m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형태의 행렬이 여러 개가 모인 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Tensor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0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5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D67C6-62B3-5AD4-B318-1B12A9E8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8BC4-BF85-6468-A2A5-F8DCD9A1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6D848-0034-DD20-2F59-DFA7210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64058C73-2C4E-4FEE-7CEB-BB9B947A74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8"/>
            <a:ext cx="11042469" cy="2064436"/>
            <a:chOff x="2134016" y="1767338"/>
            <a:chExt cx="6399763" cy="739948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24925D15-0322-4527-4349-D9A7217F9AEE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2136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05E87CAF-1995-5940-E0AC-7F384FD7D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54388746-D473-5E54-C691-C601576AB24B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3DCF545B-3058-6550-8D6E-7106186D0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Tensor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의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효율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(Numpy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vs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Tensor)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A635BDAE-12BF-73FE-DF0F-103B6D507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딥러닝 모델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주로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Gradiant(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기울기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)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기반의 최적화 기법 사용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자동 미분 기능을 지원하는 라이브러리를 이용할 수 있어 계산 시 높은 효율성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Numpy: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자동 미분 기능이 없기에 직접 미분 기능을 하는 함수 구현 필요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     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▶ 고차원 미분 함수 구현에 대한 어려움 존재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1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63EC-462F-EFA3-C3BD-F9115C68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7208-05F9-9F15-D6A4-B96A3A3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A221-BCC8-383A-8B4E-A66C43E2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3C25C920-0AB7-7FF9-A419-0FCA871A762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717081"/>
            <a:chOff x="2134016" y="1767338"/>
            <a:chExt cx="6399763" cy="615447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2783B796-2DBB-85D5-5E75-FFEC180660EE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9686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54C2C3CB-6295-1685-5C32-D9DCDCE26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CF18CAD2-667E-B49C-B305-DA4A04CB16E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53277EE3-F39B-12F3-3F50-2E9617232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계산 그래프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0EF3C204-6F30-3549-366B-223455534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node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와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edge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계산 과정을 표현할 수 있는 그래프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node: Tensor(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와 연산부호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계산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edge: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데이터가 연산으로 전달되고 결과가 생성되는 흐름 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F67C40-F233-0B88-4D9F-B08A6B8B2F3D}"/>
                  </a:ext>
                </a:extLst>
              </p:cNvPr>
              <p:cNvSpPr txBox="1"/>
              <p:nvPr/>
            </p:nvSpPr>
            <p:spPr>
              <a:xfrm>
                <a:off x="3435928" y="4128911"/>
                <a:ext cx="1119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ex)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F67C40-F233-0B88-4D9F-B08A6B8B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928" y="4128911"/>
                <a:ext cx="1119468" cy="369332"/>
              </a:xfrm>
              <a:prstGeom prst="rect">
                <a:avLst/>
              </a:prstGeom>
              <a:blipFill>
                <a:blip r:embed="rId3"/>
                <a:stretch>
                  <a:fillRect l="-491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A81AAA87-7A51-0FC2-E2B0-3CA8FA0EEAF0}"/>
              </a:ext>
            </a:extLst>
          </p:cNvPr>
          <p:cNvSpPr/>
          <p:nvPr/>
        </p:nvSpPr>
        <p:spPr>
          <a:xfrm>
            <a:off x="3595037" y="4857008"/>
            <a:ext cx="1119468" cy="1116280"/>
          </a:xfrm>
          <a:prstGeom prst="ellipse">
            <a:avLst/>
          </a:prstGeom>
          <a:solidFill>
            <a:srgbClr val="76E3FF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32DE90-6DF2-14CE-C61D-190778DBF630}"/>
              </a:ext>
            </a:extLst>
          </p:cNvPr>
          <p:cNvSpPr/>
          <p:nvPr/>
        </p:nvSpPr>
        <p:spPr>
          <a:xfrm>
            <a:off x="5113099" y="4857008"/>
            <a:ext cx="1119468" cy="1116280"/>
          </a:xfrm>
          <a:prstGeom prst="ellipse">
            <a:avLst/>
          </a:prstGeom>
          <a:solidFill>
            <a:srgbClr val="76E3FF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E1FE9E-396A-2F3E-AB1D-535F498A9270}"/>
              </a:ext>
            </a:extLst>
          </p:cNvPr>
          <p:cNvSpPr/>
          <p:nvPr/>
        </p:nvSpPr>
        <p:spPr>
          <a:xfrm>
            <a:off x="6631161" y="4857008"/>
            <a:ext cx="1119468" cy="1116280"/>
          </a:xfrm>
          <a:prstGeom prst="ellipse">
            <a:avLst/>
          </a:prstGeom>
          <a:solidFill>
            <a:srgbClr val="76E3FF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AD67D6-3D02-0475-9615-8B687C74F80D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4714505" y="5415148"/>
            <a:ext cx="398594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43B5A4-C111-F2D1-013F-BD25BBA1C6E1}"/>
              </a:ext>
            </a:extLst>
          </p:cNvPr>
          <p:cNvCxnSpPr>
            <a:stCxn id="12" idx="6"/>
            <a:endCxn id="13" idx="2"/>
          </p:cNvCxnSpPr>
          <p:nvPr/>
        </p:nvCxnSpPr>
        <p:spPr bwMode="auto">
          <a:xfrm>
            <a:off x="6232567" y="5415148"/>
            <a:ext cx="398594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7C566-323B-58DB-6DD0-56D8190A1C10}"/>
                  </a:ext>
                </a:extLst>
              </p:cNvPr>
              <p:cNvSpPr txBox="1"/>
              <p:nvPr/>
            </p:nvSpPr>
            <p:spPr>
              <a:xfrm>
                <a:off x="3899452" y="5091982"/>
                <a:ext cx="510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6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7C566-323B-58DB-6DD0-56D8190A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52" y="5091982"/>
                <a:ext cx="51063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6F292-68A5-2267-3EB1-BCFA51D5A166}"/>
                  </a:ext>
                </a:extLst>
              </p:cNvPr>
              <p:cNvSpPr txBox="1"/>
              <p:nvPr/>
            </p:nvSpPr>
            <p:spPr>
              <a:xfrm>
                <a:off x="5417513" y="5091982"/>
                <a:ext cx="510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36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6F292-68A5-2267-3EB1-BCFA51D5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13" y="5091982"/>
                <a:ext cx="51063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EDEEE-3D97-67AA-524F-68940BDF405F}"/>
                  </a:ext>
                </a:extLst>
              </p:cNvPr>
              <p:cNvSpPr txBox="1"/>
              <p:nvPr/>
            </p:nvSpPr>
            <p:spPr>
              <a:xfrm>
                <a:off x="6935575" y="5097163"/>
                <a:ext cx="510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6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EDEEE-3D97-67AA-524F-68940BDF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75" y="5097163"/>
                <a:ext cx="51063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EC17F0-6DC7-53F0-BA24-5E231A2F11E5}"/>
              </a:ext>
            </a:extLst>
          </p:cNvPr>
          <p:cNvCxnSpPr/>
          <p:nvPr/>
        </p:nvCxnSpPr>
        <p:spPr bwMode="auto">
          <a:xfrm>
            <a:off x="8595758" y="4711999"/>
            <a:ext cx="398594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E33FD43-9D4A-0538-5FD7-56D60449A1C5}"/>
              </a:ext>
            </a:extLst>
          </p:cNvPr>
          <p:cNvSpPr/>
          <p:nvPr/>
        </p:nvSpPr>
        <p:spPr>
          <a:xfrm>
            <a:off x="8514559" y="3997248"/>
            <a:ext cx="530624" cy="499367"/>
          </a:xfrm>
          <a:prstGeom prst="ellipse">
            <a:avLst/>
          </a:prstGeom>
          <a:solidFill>
            <a:srgbClr val="76E3FF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27696-33ED-06CC-EBDA-65B5CCD651B4}"/>
              </a:ext>
            </a:extLst>
          </p:cNvPr>
          <p:cNvSpPr txBox="1"/>
          <p:nvPr/>
        </p:nvSpPr>
        <p:spPr>
          <a:xfrm>
            <a:off x="9160471" y="4071177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C94A9-4C82-30E5-1905-1199C4F07590}"/>
              </a:ext>
            </a:extLst>
          </p:cNvPr>
          <p:cNvSpPr txBox="1"/>
          <p:nvPr/>
        </p:nvSpPr>
        <p:spPr>
          <a:xfrm>
            <a:off x="9160471" y="4496615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edge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9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90A80-FA73-BD69-2805-A9FA20D0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D39A4-0E10-BA54-0B84-0A844F1B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7B8AD-1F37-56F8-8B17-283A95FA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5EB4E83E-E476-52F1-D38A-46F00195A6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932467"/>
            <a:chOff x="2134016" y="1767338"/>
            <a:chExt cx="6399763" cy="692647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89B169D5-8DBC-A8C4-85C8-81C1EADD8FB7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7406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C75B3517-FBE7-F27D-2DDB-3F8813BD6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C0E4A9D1-7A62-452A-8DB4-B8E185811C5A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91F2462E-A32C-84D3-9AE5-74051E550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정적 계산 그래프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(Tensorflow)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D08CB6CE-1365-1CFD-8FA6-77854BB8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2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미리 정의된 그래프를 사용하는 방식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먼저 그래프를 정의하고 난 후 그래프를 실행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그래프 정의 시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입력 데이터의 형태를 미리 지정해야 하며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이후 그래프를 실행할 때 실제 데이터를 전달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그래프 최적화를 동적 계산 그래프보다 더 쉽게 수행 가능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FCE5A57-4AA5-C964-133C-010FBCD0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00" y="3874190"/>
            <a:ext cx="5591955" cy="2048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053756-0F50-BECE-2CEF-9FD40C0AAF81}"/>
              </a:ext>
            </a:extLst>
          </p:cNvPr>
          <p:cNvSpPr txBox="1"/>
          <p:nvPr/>
        </p:nvSpPr>
        <p:spPr>
          <a:xfrm>
            <a:off x="4945207" y="6152157"/>
            <a:ext cx="238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정적 계산 그래프 예시 코드</a:t>
            </a:r>
          </a:p>
        </p:txBody>
      </p:sp>
    </p:spTree>
    <p:extLst>
      <p:ext uri="{BB962C8B-B14F-4D97-AF65-F5344CB8AC3E}">
        <p14:creationId xmlns:p14="http://schemas.microsoft.com/office/powerpoint/2010/main" val="369505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9B79-3C1D-DE4C-B4A3-FC44A492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33CC7-FB40-CE0D-8A0C-EBD18B22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※ Appendix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34604-5295-95C2-BAD6-0A993DF4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CAF5DD4B-ABD9-B7E5-A635-EB95EE14231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886307"/>
            <a:chOff x="2134016" y="1767338"/>
            <a:chExt cx="6399763" cy="676102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A3247D91-83AF-C251-D8A3-7DA0120F8461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5751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C0800608-A8D2-36F4-E839-37329C7FE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0FC87EDA-0B9F-A062-1B55-307ECC651B0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B95ECF59-AFD6-6E55-BB41-7C8CDD463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동적 계산 그래프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(PyTorch)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A3EDB15D-1D2A-68F2-7FF2-423016B65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2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실행 시점에 그래프가 구성되는 방식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연산 수행 시작 시 계산 그래프를 동적으로 구성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입력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주어지면 동적 계산 그래프는 바로 계산을 수행하고 결과를 반환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입력 데이터의 형태에 구애받지 않아 유연성 제공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05A66EC-951F-54C1-1B29-FB7ABFE5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4" y="3874190"/>
            <a:ext cx="5496692" cy="1771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712AA-F65D-87D0-BB8B-F04CEAC2815A}"/>
              </a:ext>
            </a:extLst>
          </p:cNvPr>
          <p:cNvSpPr txBox="1"/>
          <p:nvPr/>
        </p:nvSpPr>
        <p:spPr>
          <a:xfrm>
            <a:off x="4945207" y="6152157"/>
            <a:ext cx="238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동적 계산 그래프 예시 코드</a:t>
            </a:r>
          </a:p>
        </p:txBody>
      </p:sp>
    </p:spTree>
    <p:extLst>
      <p:ext uri="{BB962C8B-B14F-4D97-AF65-F5344CB8AC3E}">
        <p14:creationId xmlns:p14="http://schemas.microsoft.com/office/powerpoint/2010/main" val="18679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01.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의 개념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E1FD697C-D193-44AB-872C-5AAB32E6191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9"/>
            <a:ext cx="11042469" cy="1973877"/>
            <a:chOff x="2134016" y="1767338"/>
            <a:chExt cx="6399763" cy="707489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4E81DA3D-E0B0-4B06-8CAD-29D8F9A26307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8890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DAE983DD-E2E9-4F2A-A90D-4FFBC48C1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049FFD2B-1302-4ACE-BF53-7CBEF29BEEF3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AD147798-BAB4-49F7-A89F-2453BF54B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PyTorch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의 개념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0E9FB98A-1B83-46A6-B1B5-E87F4BF6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Pytorch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메타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AI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에서 개발한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Python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기반의 오픈소스 딥러닝 프레임워크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모델의 입출력 데이터와 파라미터들을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Numpy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배열과 유사한 다차원 배열인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변환해서 사용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Numpy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CPU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이용한 행렬 계산 ▶ 일반적인 머신 러닝 알고리즘에서 주로 사용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Tensor: CPU, GPU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모두 활용한 더 빠른 행렬 계산 가능 ▶ 대량의 행렬 계산이 필요한 딥 러닝에서 주로 사용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29">
            <a:extLst>
              <a:ext uri="{FF2B5EF4-FFF2-40B4-BE49-F238E27FC236}">
                <a16:creationId xmlns:a16="http://schemas.microsoft.com/office/drawing/2014/main" id="{1573ADC3-C8BE-AF5B-824F-192B6CC9EFF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08812"/>
            <a:ext cx="11042469" cy="1666711"/>
            <a:chOff x="2134016" y="1767338"/>
            <a:chExt cx="6399763" cy="597393"/>
          </a:xfrm>
        </p:grpSpPr>
        <p:sp>
          <p:nvSpPr>
            <p:cNvPr id="12" name="모서리가 둥근 직사각형 23">
              <a:extLst>
                <a:ext uri="{FF2B5EF4-FFF2-40B4-BE49-F238E27FC236}">
                  <a16:creationId xmlns:a16="http://schemas.microsoft.com/office/drawing/2014/main" id="{3B8F1824-A9CC-3283-9A46-8C58C1682BF1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7880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234">
              <a:extLst>
                <a:ext uri="{FF2B5EF4-FFF2-40B4-BE49-F238E27FC236}">
                  <a16:creationId xmlns:a16="http://schemas.microsoft.com/office/drawing/2014/main" id="{FC7A8770-ABE8-B5FC-9D6E-0BB87B9E9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15" name="모서리가 둥근 직사각형 26">
                <a:extLst>
                  <a:ext uri="{FF2B5EF4-FFF2-40B4-BE49-F238E27FC236}">
                    <a16:creationId xmlns:a16="http://schemas.microsoft.com/office/drawing/2014/main" id="{E1E0686D-1EDF-32D1-FEA0-47F9DE53A962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38">
                <a:extLst>
                  <a:ext uri="{FF2B5EF4-FFF2-40B4-BE49-F238E27FC236}">
                    <a16:creationId xmlns:a16="http://schemas.microsoft.com/office/drawing/2014/main" id="{770FCB9E-0CD2-615C-D4BD-BFEED4B5C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PyTorch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의 특징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C3F11FC3-B432-C452-4208-94D319AF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실행되는 동안 계산 그래프를 동적으로 생성하고 수정 가능하기 때문에 유연한 모델 개발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파이썬과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유사한 문법을 제공하기 때문에 쉽고 직관적인 인터페이스 보유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NVDIA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CUDA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를 지원해 대규모 데이터 연산을 동시에 처리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GPU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TPU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같은 하드웨어를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활용한 빠른 연산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5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9987-057D-2754-9043-C0DDC37B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E48E-6417-488B-1350-E9247C8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02.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 자주 사용되는 모듈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C198D-BC7A-D070-7450-8B849655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8575E9-A144-ED86-AF7A-FC7977B0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1714"/>
              </p:ext>
            </p:extLst>
          </p:nvPr>
        </p:nvGraphicFramePr>
        <p:xfrm>
          <a:off x="1453175" y="1637512"/>
          <a:ext cx="892907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49">
                  <a:extLst>
                    <a:ext uri="{9D8B030D-6E8A-4147-A177-3AD203B41FA5}">
                      <a16:colId xmlns:a16="http://schemas.microsoft.com/office/drawing/2014/main" val="3977549406"/>
                    </a:ext>
                  </a:extLst>
                </a:gridCol>
                <a:gridCol w="4104187">
                  <a:extLst>
                    <a:ext uri="{9D8B030D-6E8A-4147-A177-3AD203B41FA5}">
                      <a16:colId xmlns:a16="http://schemas.microsoft.com/office/drawing/2014/main" val="498314391"/>
                    </a:ext>
                  </a:extLst>
                </a:gridCol>
                <a:gridCol w="3210840">
                  <a:extLst>
                    <a:ext uri="{9D8B030D-6E8A-4147-A177-3AD203B41FA5}">
                      <a16:colId xmlns:a16="http://schemas.microsoft.com/office/drawing/2014/main" val="2549967966"/>
                    </a:ext>
                  </a:extLst>
                </a:gridCol>
              </a:tblGrid>
              <a:tr h="284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15613"/>
                  </a:ext>
                </a:extLst>
              </a:tr>
              <a:tr h="28421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Tensor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기본적인 수학 연산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GPU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연산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torch.tensor </a:t>
                      </a:r>
                      <a:r>
                        <a:rPr lang="ko-KR" altLang="en-US" sz="14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98845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torch.matmul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0031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torch.cat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48457"/>
                  </a:ext>
                </a:extLst>
              </a:tr>
              <a:tr h="284212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신경망 모델 정의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활성화 함수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손실 함수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torch.nn.Module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57065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torch.nn.Linear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99880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torch.nn.Conv2d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6713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torch.nn.ReLU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80296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torch.nn.CrossEntropyLoss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16973"/>
                  </a:ext>
                </a:extLst>
              </a:tr>
              <a:tr h="28421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torch.optim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모델 학습에서 가중치 업데이트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torch.optim.SGD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0852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torch.optim.Adam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65967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torch.optim.RMSprop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25476"/>
                  </a:ext>
                </a:extLst>
              </a:tr>
              <a:tr h="2842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torch.utils.data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Dataset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처리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Batch 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처리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torch.utils.data.Dataset </a:t>
                      </a:r>
                      <a:r>
                        <a:rPr lang="ko-KR" altLang="en-US" sz="14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★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9120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torch.utils.data.DataLoader </a:t>
                      </a:r>
                      <a:r>
                        <a:rPr lang="ko-KR" altLang="en-US" sz="14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★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9885"/>
                  </a:ext>
                </a:extLst>
              </a:tr>
              <a:tr h="2842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torch.autograd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D3DF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자동 미분 담당 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기울기 계산</a:t>
                      </a:r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torch.autograd.grad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29906"/>
                  </a:ext>
                </a:extLst>
              </a:tr>
              <a:tr h="28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torch.autograd.Function</a:t>
                      </a:r>
                      <a:endParaRPr lang="ko-KR" altLang="en-US" sz="1400" baseline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0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948E-D72D-05C7-A04E-3FDCDEB9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37134-54F3-B6A5-6EFE-14B5F9E8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1B49C-A83E-BB23-1C00-20470E09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DB83D19F-3451-0D42-8387-06A4E9C74C9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8"/>
            <a:ext cx="11042469" cy="2634450"/>
            <a:chOff x="2134016" y="1767338"/>
            <a:chExt cx="6399763" cy="944256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F3D59C66-45F9-655F-EF91-846D82BA7287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92566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6104CE99-A565-273E-B148-D938E45B1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7F03DA64-7781-E665-B688-7BAC9E1FCD21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140EF955-5C57-6CA8-08D7-798C3C4CB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Pytorch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에서의 모델 분석 절차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AD564F8F-6CD8-6FE6-B569-013C647A3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713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사용할 데이터 정의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학습할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모델 설정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변환된 데이터를 처리할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size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 설정 후 모델 학습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4.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손실 함수를 통해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목표값과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실제값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간의 간격 확인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5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경사하강법으로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목표값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–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실제값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간의 간격 최소화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6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결과 확인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5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879C-2A7D-4188-6DFE-7AC79157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43C96-7164-A0BB-0217-39E2CC7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D70EE-81C2-E0AB-DE38-8BFC3589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99250EE3-B872-2564-5D8D-FFF371B7532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932464"/>
            <a:chOff x="2134016" y="1767338"/>
            <a:chExt cx="6399763" cy="692646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7064C0CF-5C24-1F4E-A9DA-617A7D40092D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7405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DE17FB35-91BB-E8BA-15A7-B086738E8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7FB3D521-0CE9-639B-61F6-66726DFA3AFC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3137C6EC-3964-9331-8528-F7707BDCA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01.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데이터 정의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&amp;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모델 설정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7E81D4C4-BC2E-FC2F-DC77-B3AA3B523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벡터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행렬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그래프 데이터 등 분석할 목적에 따라 적합한 데이터를 정의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모델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데이터의 분포에 따라 선형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모델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비선형 모델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딥러닝 모델 등의 사용할 모델 설정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※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현재 데이터의 분포는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y = Ax + b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형태 ▶ 선형 모델 사용이 적합</a:t>
              </a:r>
              <a:endParaRPr lang="en-US" altLang="ko-KR" sz="140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※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모델에 적합한 가중치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(A)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와 편향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(b)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의 정확한 수치는 임의로 설정 후 학습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5EBFFA-E325-AA6B-D939-A0BD2540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12" y="3851294"/>
            <a:ext cx="3579326" cy="258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51545-B555-FDCA-3C7B-A295120E14FC}"/>
              </a:ext>
            </a:extLst>
          </p:cNvPr>
          <p:cNvSpPr txBox="1"/>
          <p:nvPr/>
        </p:nvSpPr>
        <p:spPr>
          <a:xfrm>
            <a:off x="2821060" y="6493862"/>
            <a:ext cx="171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데이터 분포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소비 지출의 분기별 변화 대 개인 소득의 분기별 변화의 산점도와 적합 회귀선.">
            <a:extLst>
              <a:ext uri="{FF2B5EF4-FFF2-40B4-BE49-F238E27FC236}">
                <a16:creationId xmlns:a16="http://schemas.microsoft.com/office/drawing/2014/main" id="{EE264FDF-B198-C20D-EBD3-5B41CD26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2" y="3851294"/>
            <a:ext cx="4193189" cy="258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A562F9-B97A-C0A7-E5E4-53F9F1C1A2E2}"/>
              </a:ext>
            </a:extLst>
          </p:cNvPr>
          <p:cNvSpPr txBox="1"/>
          <p:nvPr/>
        </p:nvSpPr>
        <p:spPr>
          <a:xfrm>
            <a:off x="5866410" y="6440838"/>
            <a:ext cx="383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</a:rPr>
              <a:t>분기별 소득에 따른 개인의 소비 예측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3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598AF-F021-E94E-BBDD-96DD1CAF8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9F67F-D851-4187-2561-20D0EFE1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454AD-C3BD-DE25-1FF0-C3227A55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58F74D54-34E8-949D-AB29-310307B1EC9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5"/>
            <a:ext cx="11042469" cy="3023834"/>
            <a:chOff x="2134016" y="1767338"/>
            <a:chExt cx="6399763" cy="1083822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38410713-56E8-E576-3C0A-8202C7438AFA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106523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FE9F5EB9-6901-7E53-E313-04772167A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C4F122DE-E6D2-7C54-CB8C-F103DFADCB52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568611FA-502F-B612-AF6B-799675878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02.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데이터를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Tensor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로 변환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5B9021A2-04CF-8B22-B3D5-8A353202F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82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Tensor: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PyTorch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에서 사용하는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Numpy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배열과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유사한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다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차원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배열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변환 이유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1.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PyTorch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형태로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처리하는 프레임워크이므로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변환해서 저장해야만 모델 훈련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배치 처리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2. 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변환된 데이터는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GPU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사용한 빠른 연산이 가능 ▶ 대규모 데이터 처리에 유리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torch.utils.data.Dataset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변환하는 역할 수행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torch.utils.data.Dataset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을 이용해서 사용자가 직접 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변환하는 클래스 구현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torch.utils.data.DataLoader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 Tensor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변환된 대규모 데이터를 배치로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나누어 데이터의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병렬 처리 수행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5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928F6-27AD-0196-F154-7BAD9E81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F5EE-DD2A-5322-921C-E183FA7A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2CB89-F751-213D-841F-3E6FB36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EC3F8BFE-6814-2CFE-0918-A2D75C9179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7"/>
            <a:ext cx="11042469" cy="1983783"/>
            <a:chOff x="2134016" y="1767338"/>
            <a:chExt cx="6399763" cy="711040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D4A21A83-2004-6BF4-444F-297A1FADC5F2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92453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BABCF87A-6C65-B3BA-5784-5B944B76D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7712BEF9-B035-779B-5953-02CD85FEA3E1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0A3FEB30-69E3-87E6-F19C-0C595E390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02.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데이터를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Tensor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로 변환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B7E08663-C12D-8897-4D33-ADC172E06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48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사용자가 정의하는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Dataset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클래스는 반드시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 함수의 포함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__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init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__: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</a:t>
              </a:r>
              <a:r>
                <a:rPr lang="en-US" altLang="ko-KR" sz="1400" err="1">
                  <a:latin typeface="Arial" panose="020B0604020202020204" pitchFamily="34" charset="0"/>
                  <a:ea typeface="맑은 고딕" panose="020B0503020000020004" pitchFamily="50" charset="-127"/>
                </a:rPr>
                <a:t>.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tensor()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이용해 입출력 데이터를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Tensor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형태로 저장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__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__ 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데이터셋의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sample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개수를 반환함으로써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batch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단위의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연산 수행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__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getitem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__: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주어진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index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해당하는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sample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을 데이터셋에서 불러오고 반환함으로써 특정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index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해당하는 데이터 처리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24CE76D-567C-2A2E-AC97-455A5345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4190"/>
            <a:ext cx="7610947" cy="21030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F0247-58D3-5953-0AC9-5C087DB964CF}"/>
              </a:ext>
            </a:extLst>
          </p:cNvPr>
          <p:cNvSpPr/>
          <p:nvPr/>
        </p:nvSpPr>
        <p:spPr>
          <a:xfrm>
            <a:off x="880604" y="5095240"/>
            <a:ext cx="2148345" cy="6790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4F554-C576-E30E-A17E-3B30EC891DCF}"/>
              </a:ext>
            </a:extLst>
          </p:cNvPr>
          <p:cNvSpPr/>
          <p:nvPr/>
        </p:nvSpPr>
        <p:spPr>
          <a:xfrm>
            <a:off x="880605" y="4698036"/>
            <a:ext cx="2073244" cy="3066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46314-928D-C7C2-F781-AF3C23C1BAE9}"/>
              </a:ext>
            </a:extLst>
          </p:cNvPr>
          <p:cNvSpPr/>
          <p:nvPr/>
        </p:nvSpPr>
        <p:spPr>
          <a:xfrm>
            <a:off x="880604" y="4053722"/>
            <a:ext cx="3277355" cy="55377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CE83A0-1520-5004-92EB-248E46AF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061913"/>
            <a:ext cx="942154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7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A00E-E7F6-7C12-487F-2165B208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3138B-D3F0-9959-F809-4393147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Arial" panose="020B0604020202020204" pitchFamily="34" charset="0"/>
                <a:ea typeface="맑은 고딕" panose="020B0503020000020004" pitchFamily="50" charset="-127"/>
              </a:rPr>
              <a:t>03. PyTorch</a:t>
            </a:r>
            <a:r>
              <a:rPr lang="ko-KR" altLang="en-US" sz="3200">
                <a:latin typeface="Arial" panose="020B0604020202020204" pitchFamily="34" charset="0"/>
                <a:ea typeface="맑은 고딕" panose="020B0503020000020004" pitchFamily="50" charset="-127"/>
              </a:rPr>
              <a:t>에서의 모델 분석 절차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C838E-BDDA-B989-ABE1-746500F4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29">
            <a:extLst>
              <a:ext uri="{FF2B5EF4-FFF2-40B4-BE49-F238E27FC236}">
                <a16:creationId xmlns:a16="http://schemas.microsoft.com/office/drawing/2014/main" id="{25F164B8-BF32-3269-4E76-98F0C7E22B7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913"/>
            <a:ext cx="11042469" cy="1754220"/>
            <a:chOff x="2134016" y="1767338"/>
            <a:chExt cx="6399763" cy="628759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F3A0DE69-2603-B3F2-7E09-16C39A4B462A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1017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11898361-20BD-6D2C-1E1F-4D06F9A04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8"/>
              <a:ext cx="6357982" cy="147076"/>
              <a:chOff x="785786" y="2071678"/>
              <a:chExt cx="7429552" cy="140969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D3DBB465-4638-DF4F-9326-83C44798DF3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D90272BC-40A8-43E7-C572-BCE72356B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03. Tensor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로 변환된 데이터를 처리할 </a:t>
                </a:r>
                <a:r>
                  <a:rPr lang="en-US" altLang="ko-KR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Batch size </a:t>
                </a:r>
                <a:r>
                  <a:rPr lang="ko-KR" altLang="en-US" sz="1600" b="1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설정 후 모델 학습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F394CD3F-1878-E847-D743-9D37903D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6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DataLoader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대규모 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설정한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Batch size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만큼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나누어 병렬 처리 기능 수행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데이터를 </a:t>
              </a:r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</a:rPr>
                <a:t>Batch size</a:t>
              </a:r>
              <a:r>
                <a:rPr lang="ko-KR" altLang="en-US" sz="1400">
                  <a:latin typeface="Arial" panose="020B0604020202020204" pitchFamily="34" charset="0"/>
                  <a:ea typeface="맑은 고딕" panose="020B0503020000020004" pitchFamily="50" charset="-127"/>
                </a:rPr>
                <a:t>로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나눔으로써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GPU, CPU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의 메모리 사용량이 감소하고 효율적인 병렬 연산이 가능하기에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DataLoader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torch.utils.data.DataLoader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(Train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데이터셋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batch_size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사용해 병렬 연산 수행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E766ED9-2941-E364-1CF2-2CBA63E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69648"/>
            <a:ext cx="9431066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4D316B-AD32-CFE6-3B77-81C03BFA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70198"/>
            <a:ext cx="9402487" cy="647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764B20-9891-2E20-CCA9-C69271724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97730"/>
            <a:ext cx="4518212" cy="12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2995</Words>
  <Application>Microsoft Office PowerPoint</Application>
  <PresentationFormat>와이드스크린</PresentationFormat>
  <Paragraphs>387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PyTorch Basics</vt:lpstr>
      <vt:lpstr>목차</vt:lpstr>
      <vt:lpstr>01. PyTorch의 개념</vt:lpstr>
      <vt:lpstr>02. PyTorch에서 자주 사용되는 모듈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03. PyTorch에서의 모델 분석 절차</vt:lpstr>
      <vt:lpstr>Q&amp;A</vt:lpstr>
      <vt:lpstr>※ Appendix</vt:lpstr>
      <vt:lpstr>※ Appendix</vt:lpstr>
      <vt:lpstr>※ Appendix</vt:lpstr>
      <vt:lpstr>※ Appendix</vt:lpstr>
      <vt:lpstr>※ Appendix</vt:lpstr>
      <vt:lpstr>※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강범구</cp:lastModifiedBy>
  <cp:revision>558</cp:revision>
  <dcterms:created xsi:type="dcterms:W3CDTF">2022-01-04T01:05:00Z</dcterms:created>
  <dcterms:modified xsi:type="dcterms:W3CDTF">2025-01-09T06:41:52Z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