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6014" r:id="rId4"/>
  </p:sldMasterIdLst>
  <p:notesMasterIdLst>
    <p:notesMasterId r:id="rId22"/>
  </p:notesMasterIdLst>
  <p:handoutMasterIdLst>
    <p:handoutMasterId r:id="rId23"/>
  </p:handoutMasterIdLst>
  <p:sldIdLst>
    <p:sldId id="256" r:id="rId5"/>
    <p:sldId id="258" r:id="rId6"/>
    <p:sldId id="257" r:id="rId7"/>
    <p:sldId id="260" r:id="rId8"/>
    <p:sldId id="261" r:id="rId9"/>
    <p:sldId id="263" r:id="rId10"/>
    <p:sldId id="265" r:id="rId11"/>
    <p:sldId id="274" r:id="rId12"/>
    <p:sldId id="267" r:id="rId13"/>
    <p:sldId id="266" r:id="rId14"/>
    <p:sldId id="268" r:id="rId15"/>
    <p:sldId id="269" r:id="rId16"/>
    <p:sldId id="275" r:id="rId17"/>
    <p:sldId id="276" r:id="rId18"/>
    <p:sldId id="270" r:id="rId19"/>
    <p:sldId id="273" r:id="rId20"/>
    <p:sldId id="272" r:id="rId21"/>
  </p:sldIdLst>
  <p:sldSz cx="12192000" cy="6858000"/>
  <p:notesSz cx="10234613" cy="7104063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8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  <a:srgbClr val="FFFF0F"/>
    <a:srgbClr val="417B85"/>
    <a:srgbClr val="297FD5"/>
    <a:srgbClr val="C55A11"/>
    <a:srgbClr val="403AAF"/>
    <a:srgbClr val="548235"/>
    <a:srgbClr val="A33C46"/>
    <a:srgbClr val="FFFFFF"/>
    <a:srgbClr val="E2EF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669" autoAdjust="0"/>
    <p:restoredTop sz="72720" autoAdjust="0"/>
  </p:normalViewPr>
  <p:slideViewPr>
    <p:cSldViewPr snapToObjects="1">
      <p:cViewPr varScale="1">
        <p:scale>
          <a:sx n="115" d="100"/>
          <a:sy n="115" d="100"/>
        </p:scale>
        <p:origin x="4752" y="114"/>
      </p:cViewPr>
      <p:guideLst>
        <p:guide orient="horz" pos="188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105" d="100"/>
          <a:sy n="105" d="100"/>
        </p:scale>
        <p:origin x="4284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477C600F-6421-5512-6B10-3A1195603BB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435599" cy="356697"/>
          </a:xfrm>
          <a:prstGeom prst="rect">
            <a:avLst/>
          </a:prstGeom>
        </p:spPr>
        <p:txBody>
          <a:bodyPr vert="horz" lIns="94796" tIns="47398" rIns="94796" bIns="47398" rtlCol="0"/>
          <a:lstStyle>
            <a:lvl1pPr algn="l">
              <a:defRPr sz="1200"/>
            </a:lvl1pPr>
          </a:lstStyle>
          <a:p>
            <a:endParaRPr lang="en-US" altLang="ko-KR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E49576E-7C5D-6177-D672-6C7D290B112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797377" y="0"/>
            <a:ext cx="4435599" cy="356697"/>
          </a:xfrm>
          <a:prstGeom prst="rect">
            <a:avLst/>
          </a:prstGeom>
        </p:spPr>
        <p:txBody>
          <a:bodyPr vert="horz" lIns="94796" tIns="47398" rIns="94796" bIns="47398" rtlCol="0"/>
          <a:lstStyle>
            <a:lvl1pPr algn="r">
              <a:defRPr sz="1200"/>
            </a:lvl1pPr>
          </a:lstStyle>
          <a:p>
            <a:fld id="{BD5ECB5D-D71E-44F0-ADF2-40640ADA85CC}" type="datetimeFigureOut">
              <a:rPr lang="en-US" altLang="ko-KR" smtClean="0">
                <a:latin typeface="+mj-lt"/>
                <a:cs typeface="Times New Roman" panose="02020603050405020304" pitchFamily="18" charset="0"/>
              </a:rPr>
              <a:t>1/13/2025</a:t>
            </a:fld>
            <a:endParaRPr lang="en-US" altLang="ko-KR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23070C3-50D8-C4AA-96AF-E9C5F4AE757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747367"/>
            <a:ext cx="4435599" cy="356696"/>
          </a:xfrm>
          <a:prstGeom prst="rect">
            <a:avLst/>
          </a:prstGeom>
        </p:spPr>
        <p:txBody>
          <a:bodyPr vert="horz" lIns="94796" tIns="47398" rIns="94796" bIns="47398" rtlCol="0" anchor="b"/>
          <a:lstStyle>
            <a:lvl1pPr algn="l">
              <a:defRPr sz="1200"/>
            </a:lvl1pPr>
          </a:lstStyle>
          <a:p>
            <a:endParaRPr lang="en-US" altLang="ko-KR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3148736-E897-C7B0-EBE6-57E6EE6A7FB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797377" y="6747367"/>
            <a:ext cx="4435599" cy="356696"/>
          </a:xfrm>
          <a:prstGeom prst="rect">
            <a:avLst/>
          </a:prstGeom>
        </p:spPr>
        <p:txBody>
          <a:bodyPr vert="horz" lIns="94796" tIns="47398" rIns="94796" bIns="47398" rtlCol="0" anchor="b"/>
          <a:lstStyle>
            <a:lvl1pPr algn="r">
              <a:defRPr sz="1200"/>
            </a:lvl1pPr>
          </a:lstStyle>
          <a:p>
            <a:fld id="{E54CEA9D-066F-4CF5-AD5A-B2A15689508D}" type="slidenum">
              <a:rPr lang="en-US" altLang="ko-KR" b="1" smtClean="0">
                <a:latin typeface="+mj-lt"/>
                <a:cs typeface="Times New Roman" panose="02020603050405020304" pitchFamily="18" charset="0"/>
              </a:rPr>
              <a:t>‹#›</a:t>
            </a:fld>
            <a:endParaRPr lang="en-US" altLang="ko-KR" b="1" dirty="0"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00581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8" y="1"/>
            <a:ext cx="4435883" cy="355490"/>
          </a:xfrm>
          <a:prstGeom prst="rect">
            <a:avLst/>
          </a:prstGeom>
        </p:spPr>
        <p:txBody>
          <a:bodyPr vert="horz" lIns="95161" tIns="47581" rIns="95161" bIns="47581" rtlCol="0"/>
          <a:lstStyle>
            <a:lvl1pPr algn="l">
              <a:defRPr sz="1200">
                <a:latin typeface="Times New Roman" panose="02020603050405020304" pitchFamily="18" charset="0"/>
                <a:ea typeface="굴림" pitchFamily="50" charset="-127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ko-KR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796317" y="1"/>
            <a:ext cx="4435882" cy="355490"/>
          </a:xfrm>
          <a:prstGeom prst="rect">
            <a:avLst/>
          </a:prstGeom>
        </p:spPr>
        <p:txBody>
          <a:bodyPr vert="horz" lIns="95161" tIns="47581" rIns="95161" bIns="47581" rtlCol="0"/>
          <a:lstStyle>
            <a:lvl1pPr algn="r">
              <a:defRPr sz="1200">
                <a:latin typeface="Times New Roman" panose="02020603050405020304" pitchFamily="18" charset="0"/>
                <a:ea typeface="굴림" pitchFamily="50" charset="-127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7584ECD9-AED4-42AA-B838-7404685F13C7}" type="datetimeFigureOut">
              <a:rPr lang="en-US" altLang="ko-KR" noProof="0" smtClean="0"/>
              <a:pPr>
                <a:defRPr/>
              </a:pPr>
              <a:t>1/13/2025</a:t>
            </a:fld>
            <a:endParaRPr lang="en-US" altLang="ko-KR" noProof="0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749550" y="531813"/>
            <a:ext cx="4735513" cy="26654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161" tIns="47581" rIns="95161" bIns="47581" rtlCol="0" anchor="ctr"/>
          <a:lstStyle/>
          <a:p>
            <a:pPr lvl="0"/>
            <a:endParaRPr lang="en-US" altLang="ko-KR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2742" y="3374289"/>
            <a:ext cx="8189139" cy="3197114"/>
          </a:xfrm>
          <a:prstGeom prst="rect">
            <a:avLst/>
          </a:prstGeom>
        </p:spPr>
        <p:txBody>
          <a:bodyPr vert="horz" lIns="95161" tIns="47581" rIns="95161" bIns="47581" rtlCol="0">
            <a:normAutofit/>
          </a:bodyPr>
          <a:lstStyle/>
          <a:p>
            <a:pPr lvl="0"/>
            <a:r>
              <a:rPr lang="en-US" altLang="ko-KR" noProof="0" dirty="0"/>
              <a:t>Edit Master Text Styles</a:t>
            </a:r>
          </a:p>
          <a:p>
            <a:pPr lvl="0"/>
            <a:r>
              <a:rPr lang="en-US" altLang="ko-KR" noProof="0" dirty="0"/>
              <a:t>	Second Level</a:t>
            </a:r>
          </a:p>
          <a:p>
            <a:pPr lvl="0"/>
            <a:r>
              <a:rPr lang="en-US" altLang="ko-KR" noProof="0" dirty="0"/>
              <a:t>		Third Level</a:t>
            </a:r>
          </a:p>
          <a:p>
            <a:pPr lvl="0"/>
            <a:r>
              <a:rPr lang="en-US" altLang="ko-KR" noProof="0" dirty="0"/>
              <a:t>			Fourth Level</a:t>
            </a:r>
          </a:p>
          <a:p>
            <a:pPr lvl="0"/>
            <a:r>
              <a:rPr lang="en-US" altLang="ko-KR" noProof="0" dirty="0"/>
              <a:t>				Fifth Level</a:t>
            </a:r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8" y="6747433"/>
            <a:ext cx="4435883" cy="355489"/>
          </a:xfrm>
          <a:prstGeom prst="rect">
            <a:avLst/>
          </a:prstGeom>
        </p:spPr>
        <p:txBody>
          <a:bodyPr vert="horz" lIns="95161" tIns="47581" rIns="95161" bIns="47581" rtlCol="0" anchor="b"/>
          <a:lstStyle>
            <a:lvl1pPr algn="l">
              <a:defRPr sz="1200">
                <a:latin typeface="Times New Roman" panose="02020603050405020304" pitchFamily="18" charset="0"/>
                <a:ea typeface="굴림" pitchFamily="50" charset="-127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ko-KR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796317" y="6747433"/>
            <a:ext cx="4435882" cy="355489"/>
          </a:xfrm>
          <a:prstGeom prst="rect">
            <a:avLst/>
          </a:prstGeom>
        </p:spPr>
        <p:txBody>
          <a:bodyPr vert="horz" lIns="95161" tIns="47581" rIns="95161" bIns="47581" rtlCol="0" anchor="b"/>
          <a:lstStyle>
            <a:lvl1pPr algn="r">
              <a:defRPr sz="1200" b="1">
                <a:latin typeface="Times New Roman" panose="02020603050405020304" pitchFamily="18" charset="0"/>
                <a:ea typeface="굴림" pitchFamily="50" charset="-127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3C3BDCBB-AD04-4906-9D98-99FBF7148BB6}" type="slidenum">
              <a:rPr lang="en-US" altLang="ko-KR" noProof="0" smtClean="0"/>
              <a:pPr>
                <a:defRPr/>
              </a:pPr>
              <a:t>‹#›</a:t>
            </a:fld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0184785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0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Times New Roman" panose="02020603050405020304" pitchFamily="18" charset="0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BDCBB-AD04-4906-9D98-99FBF7148BB6}" type="slidenum">
              <a:rPr lang="en-US" altLang="ko-KR" noProof="0" smtClean="0"/>
              <a:pPr>
                <a:defRPr/>
              </a:pPr>
              <a:t>5</a:t>
            </a:fld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14297502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BDCBB-AD04-4906-9D98-99FBF7148BB6}" type="slidenum">
              <a:rPr lang="en-US" altLang="ko-KR" noProof="0" smtClean="0"/>
              <a:pPr>
                <a:defRPr/>
              </a:pPr>
              <a:t>6</a:t>
            </a:fld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2001106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BDCBB-AD04-4906-9D98-99FBF7148BB6}" type="slidenum">
              <a:rPr lang="en-US" altLang="ko-KR" noProof="0" smtClean="0"/>
              <a:pPr>
                <a:defRPr/>
              </a:pPr>
              <a:t>8</a:t>
            </a:fld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5016275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BDCBB-AD04-4906-9D98-99FBF7148BB6}" type="slidenum">
              <a:rPr lang="en-US" altLang="ko-KR" noProof="0" smtClean="0"/>
              <a:pPr>
                <a:defRPr/>
              </a:pPr>
              <a:t>9</a:t>
            </a:fld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3983884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BDCBB-AD04-4906-9D98-99FBF7148BB6}" type="slidenum">
              <a:rPr lang="en-US" altLang="ko-KR" noProof="0" smtClean="0"/>
              <a:pPr>
                <a:defRPr/>
              </a:pPr>
              <a:t>12</a:t>
            </a:fld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4746202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BDCBB-AD04-4906-9D98-99FBF7148BB6}" type="slidenum">
              <a:rPr lang="en-US" altLang="ko-KR" noProof="0" smtClean="0"/>
              <a:pPr>
                <a:defRPr/>
              </a:pPr>
              <a:t>13</a:t>
            </a:fld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18725722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1.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Self-attention layers can be parallelized across edges, which reduces computational complexity. Output features can also be parallelized across nodes, further improving processing speed.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Output features can also be parallelized across nodes, further improving processing speed.</a:t>
            </a:r>
          </a:p>
          <a:p>
            <a:endParaRPr lang="en-US" dirty="0"/>
          </a:p>
          <a:p>
            <a:r>
              <a:rPr lang="en-US" dirty="0"/>
              <a:t>2. GATs use attention mechanisms to dynamically assign different weights to nodes within the same neighborhood, enabling more nuanced representation of local features.</a:t>
            </a:r>
          </a:p>
          <a:p>
            <a:endParaRPr lang="en-US" dirty="0"/>
          </a:p>
          <a:p>
            <a:r>
              <a:rPr lang="en-US" dirty="0"/>
              <a:t>3. The attention mechanism is applied in a shared manner across all edges in the graph. This eliminates the need to have access to the entire graph, making it more flexible.</a:t>
            </a:r>
          </a:p>
          <a:p>
            <a:endParaRPr lang="en-US" dirty="0"/>
          </a:p>
          <a:p>
            <a:r>
              <a:rPr lang="en-US" dirty="0"/>
              <a:t>4.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Transductive Learning: Useful for tasks involving existing nodes in the graph.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Inductive Learning: Capable of generalizing to unseen graphs or nodes, showcasing strong adaptability.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BDCBB-AD04-4906-9D98-99FBF7148BB6}" type="slidenum">
              <a:rPr lang="en-US" altLang="ko-KR" noProof="0" smtClean="0"/>
              <a:pPr>
                <a:defRPr/>
              </a:pPr>
              <a:t>15</a:t>
            </a:fld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3299082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BDCBB-AD04-4906-9D98-99FBF7148BB6}" type="slidenum">
              <a:rPr lang="en-US" altLang="ko-KR" noProof="0" smtClean="0"/>
              <a:pPr>
                <a:defRPr/>
              </a:pPr>
              <a:t>17</a:t>
            </a:fld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4131895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 flipV="1">
            <a:off x="7213577" y="3810001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baseline="0">
              <a:latin typeface="Times New Roman" panose="02020603050405020304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24" name="직사각형 23"/>
          <p:cNvSpPr/>
          <p:nvPr/>
        </p:nvSpPr>
        <p:spPr>
          <a:xfrm flipV="1">
            <a:off x="7213601" y="3897010"/>
            <a:ext cx="49784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baseline="0">
              <a:latin typeface="Times New Roman" panose="02020603050405020304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25" name="직사각형 24"/>
          <p:cNvSpPr/>
          <p:nvPr/>
        </p:nvSpPr>
        <p:spPr>
          <a:xfrm flipV="1">
            <a:off x="7213601" y="4115167"/>
            <a:ext cx="49784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baseline="0">
              <a:latin typeface="Times New Roman" panose="02020603050405020304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26" name="직사각형 25"/>
          <p:cNvSpPr/>
          <p:nvPr/>
        </p:nvSpPr>
        <p:spPr>
          <a:xfrm flipV="1">
            <a:off x="7213600" y="4164403"/>
            <a:ext cx="262128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baseline="0">
              <a:latin typeface="Times New Roman" panose="02020603050405020304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27" name="직사각형 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baseline="0">
              <a:latin typeface="Times New Roman" panose="02020603050405020304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 useBgFill="1">
        <p:nvSpPr>
          <p:cNvPr id="30" name="모서리가 둥근 직사각형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baseline="0">
              <a:latin typeface="Times New Roman" panose="02020603050405020304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 useBgFill="1">
        <p:nvSpPr>
          <p:cNvPr id="31" name="모서리가 둥근 직사각형 30"/>
          <p:cNvSpPr/>
          <p:nvPr/>
        </p:nvSpPr>
        <p:spPr bwMode="white">
          <a:xfrm>
            <a:off x="9835343" y="406098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baseline="0">
              <a:latin typeface="Times New Roman" panose="02020603050405020304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" y="3649662"/>
            <a:ext cx="12192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baseline="0">
              <a:latin typeface="Times New Roman" panose="02020603050405020304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" y="3675528"/>
            <a:ext cx="12192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baseline="0">
              <a:latin typeface="Times New Roman" panose="02020603050405020304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1" name="직사각형 10"/>
          <p:cNvSpPr/>
          <p:nvPr/>
        </p:nvSpPr>
        <p:spPr>
          <a:xfrm flipV="1">
            <a:off x="8552068" y="3643090"/>
            <a:ext cx="3639933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baseline="0">
              <a:latin typeface="Times New Roman" panose="02020603050405020304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0" y="1136"/>
            <a:ext cx="12192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baseline="0">
              <a:latin typeface="Times New Roman" panose="02020603050405020304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8" name="제목 7"/>
          <p:cNvSpPr>
            <a:spLocks noGrp="1"/>
          </p:cNvSpPr>
          <p:nvPr>
            <p:ph type="ctrTitle" hasCustomPrompt="1"/>
          </p:nvPr>
        </p:nvSpPr>
        <p:spPr>
          <a:xfrm>
            <a:off x="457200" y="1498276"/>
            <a:ext cx="11277600" cy="994620"/>
          </a:xfrm>
        </p:spPr>
        <p:txBody>
          <a:bodyPr anchor="b"/>
          <a:lstStyle>
            <a:lvl1pPr latinLnBrk="0">
              <a:defRPr sz="4400" baseline="0">
                <a:solidFill>
                  <a:schemeClr val="bg1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</a:lstStyle>
          <a:p>
            <a:r>
              <a:rPr kumimoji="0" lang="en-US" altLang="ko-KR" dirty="0"/>
              <a:t>Edit Master Title Style</a:t>
            </a:r>
            <a:endParaRPr kumimoji="0" lang="en-US" dirty="0"/>
          </a:p>
        </p:txBody>
      </p:sp>
      <p:sp>
        <p:nvSpPr>
          <p:cNvPr id="9" name="부제목 8"/>
          <p:cNvSpPr>
            <a:spLocks noGrp="1"/>
          </p:cNvSpPr>
          <p:nvPr>
            <p:ph type="subTitle" idx="1" hasCustomPrompt="1"/>
          </p:nvPr>
        </p:nvSpPr>
        <p:spPr>
          <a:xfrm>
            <a:off x="609600" y="3899938"/>
            <a:ext cx="6604000" cy="1752600"/>
          </a:xfrm>
        </p:spPr>
        <p:txBody>
          <a:bodyPr/>
          <a:lstStyle>
            <a:lvl1pPr marL="64008" indent="0" algn="l" latinLnBrk="0">
              <a:buNone/>
              <a:defRPr sz="2400" baseline="0">
                <a:solidFill>
                  <a:schemeClr val="tx2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altLang="ko-KR" dirty="0"/>
              <a:t>Edit Master Subtitle Style</a:t>
            </a:r>
            <a:endParaRPr kumimoji="0" lang="en-US" dirty="0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8940800" y="4206240"/>
            <a:ext cx="1280160" cy="457200"/>
          </a:xfrm>
        </p:spPr>
        <p:txBody>
          <a:bodyPr/>
          <a:lstStyle>
            <a:lvl1pPr>
              <a:defRPr baseline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</a:lstStyle>
          <a:p>
            <a:fld id="{E30E2307-1E40-4E12-8716-25BFDA8E7013}" type="datetime1">
              <a:rPr lang="en-US" smtClean="0"/>
              <a:pPr/>
              <a:t>1/13/2025</a:t>
            </a:fld>
            <a:endParaRPr lang="en-US" dirty="0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7213600" y="4205288"/>
            <a:ext cx="1727200" cy="457200"/>
          </a:xfrm>
        </p:spPr>
        <p:txBody>
          <a:bodyPr/>
          <a:lstStyle>
            <a:lvl1pPr>
              <a:defRPr baseline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1093451" y="1136"/>
            <a:ext cx="996949" cy="365760"/>
          </a:xfrm>
        </p:spPr>
        <p:txBody>
          <a:bodyPr/>
          <a:lstStyle>
            <a:lvl1pPr algn="r">
              <a:defRPr sz="1800" baseline="0">
                <a:solidFill>
                  <a:schemeClr val="bg1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6DA3DDA5-F5CD-4C77-92B0-9E9481F14846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32" name="직사각형 31"/>
          <p:cNvSpPr/>
          <p:nvPr userDrawn="1"/>
        </p:nvSpPr>
        <p:spPr>
          <a:xfrm>
            <a:off x="0" y="-4360"/>
            <a:ext cx="12192000" cy="8640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aseline="0">
              <a:latin typeface="Times New Roman" panose="02020603050405020304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407369" y="448001"/>
            <a:ext cx="11319504" cy="531404"/>
          </a:xfrm>
        </p:spPr>
        <p:txBody>
          <a:bodyPr>
            <a:normAutofit/>
          </a:bodyPr>
          <a:lstStyle>
            <a:lvl1pPr>
              <a:defRPr sz="2800" b="1" baseline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</a:lstStyle>
          <a:p>
            <a:r>
              <a:rPr kumimoji="0" lang="en-US" altLang="ko-KR" dirty="0"/>
              <a:t>Edit Master Title Style</a:t>
            </a:r>
            <a:endParaRPr kumimoji="0"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609601" y="1058469"/>
            <a:ext cx="10973647" cy="535152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buClrTx/>
              <a:defRPr sz="2000" baseline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  <a:lvl2pPr marL="540000" indent="-246888">
              <a:lnSpc>
                <a:spcPct val="100000"/>
              </a:lnSpc>
              <a:spcBef>
                <a:spcPts val="1200"/>
              </a:spcBef>
              <a:buClrTx/>
              <a:buFont typeface="Arial" panose="020B0604020202020204" pitchFamily="34" charset="0"/>
              <a:buChar char="•"/>
              <a:defRPr sz="1800" baseline="0">
                <a:solidFill>
                  <a:schemeClr val="tx2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defRPr>
            </a:lvl2pPr>
            <a:lvl3pPr marL="720000" indent="-219456">
              <a:lnSpc>
                <a:spcPct val="100000"/>
              </a:lnSpc>
              <a:spcBef>
                <a:spcPts val="1200"/>
              </a:spcBef>
              <a:buClrTx/>
              <a:buFont typeface="Arial" panose="020B0604020202020204" pitchFamily="34" charset="0"/>
              <a:buChar char="•"/>
              <a:defRPr sz="1800" baseline="0">
                <a:solidFill>
                  <a:schemeClr val="tx2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defRPr>
            </a:lvl3pPr>
            <a:lvl4pPr marL="900000" indent="-201168">
              <a:lnSpc>
                <a:spcPct val="100000"/>
              </a:lnSpc>
              <a:spcBef>
                <a:spcPts val="1200"/>
              </a:spcBef>
              <a:buClrTx/>
              <a:buFont typeface="Arial" panose="020B0604020202020204" pitchFamily="34" charset="0"/>
              <a:buChar char="•"/>
              <a:defRPr sz="1800" baseline="0">
                <a:solidFill>
                  <a:schemeClr val="tx2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defRPr>
            </a:lvl4pPr>
            <a:lvl5pPr marL="1080000" indent="-182880">
              <a:lnSpc>
                <a:spcPct val="100000"/>
              </a:lnSpc>
              <a:spcBef>
                <a:spcPts val="1200"/>
              </a:spcBef>
              <a:buClrTx/>
              <a:buFont typeface="Arial" panose="020B0604020202020204" pitchFamily="34" charset="0"/>
              <a:buChar char="•"/>
              <a:defRPr sz="1800" baseline="0">
                <a:solidFill>
                  <a:schemeClr val="tx2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defRPr>
            </a:lvl5pPr>
          </a:lstStyle>
          <a:p>
            <a:pPr lvl="0" eaLnBrk="1" latinLnBrk="0" hangingPunct="1"/>
            <a:r>
              <a:rPr lang="en-US" altLang="ko-KR" dirty="0"/>
              <a:t>Edit Master Text Styles</a:t>
            </a:r>
          </a:p>
          <a:p>
            <a:pPr lvl="1" eaLnBrk="1" latinLnBrk="0" hangingPunct="1"/>
            <a:r>
              <a:rPr lang="en-US" altLang="ko-KR" dirty="0"/>
              <a:t>Second Level</a:t>
            </a:r>
          </a:p>
          <a:p>
            <a:pPr lvl="2" eaLnBrk="1" latinLnBrk="0" hangingPunct="1"/>
            <a:r>
              <a:rPr lang="en-US" altLang="ko-KR" dirty="0"/>
              <a:t>Third Level</a:t>
            </a:r>
          </a:p>
          <a:p>
            <a:pPr lvl="3" eaLnBrk="1" latinLnBrk="0" hangingPunct="1"/>
            <a:r>
              <a:rPr lang="en-US" altLang="ko-KR" dirty="0"/>
              <a:t>Fourth Level</a:t>
            </a:r>
          </a:p>
          <a:p>
            <a:pPr lvl="4" eaLnBrk="1" latinLnBrk="0" hangingPunct="1"/>
            <a:r>
              <a:rPr lang="en-US" altLang="ko-KR" dirty="0"/>
              <a:t>Fifth Level</a:t>
            </a:r>
            <a:endParaRPr kumimoji="0"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899987" y="2541"/>
            <a:ext cx="1016847" cy="366395"/>
          </a:xfrm>
        </p:spPr>
        <p:txBody>
          <a:bodyPr/>
          <a:lstStyle>
            <a:lvl1pPr>
              <a:defRPr b="1" baseline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B45EC4A9-FE6A-48EC-B998-4B7AD00BB17C}" type="slidenum">
              <a:rPr lang="en-US" altLang="ko-KR" noProof="0" smtClean="0"/>
              <a:pPr>
                <a:defRPr/>
              </a:pPr>
              <a:t>‹#›</a:t>
            </a:fld>
            <a:endParaRPr lang="en-US" altLang="ko-KR" noProof="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0" y="367031"/>
            <a:ext cx="12192000" cy="8445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baseline="0">
              <a:latin typeface="Times New Roman" panose="02020603050405020304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0" y="-635"/>
            <a:ext cx="12192000" cy="310515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baseline="0">
              <a:latin typeface="Times New Roman" panose="02020603050405020304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0" y="307975"/>
            <a:ext cx="12192000" cy="914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baseline="0">
              <a:latin typeface="Times New Roman" panose="02020603050405020304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31" name="직사각형 30"/>
          <p:cNvSpPr/>
          <p:nvPr/>
        </p:nvSpPr>
        <p:spPr>
          <a:xfrm flipV="1">
            <a:off x="7213600" y="360046"/>
            <a:ext cx="4978400" cy="9080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baseline="0">
              <a:latin typeface="Times New Roman" panose="02020603050405020304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32" name="직사각형 31"/>
          <p:cNvSpPr/>
          <p:nvPr/>
        </p:nvSpPr>
        <p:spPr>
          <a:xfrm flipV="1">
            <a:off x="7213600" y="440055"/>
            <a:ext cx="4978400" cy="18034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baseline="0">
              <a:latin typeface="Times New Roman" panose="02020603050405020304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 useBgFill="1">
        <p:nvSpPr>
          <p:cNvPr id="33" name="모서리가 둥근 직사각형 32"/>
          <p:cNvSpPr/>
          <p:nvPr/>
        </p:nvSpPr>
        <p:spPr bwMode="white">
          <a:xfrm>
            <a:off x="7209367" y="497206"/>
            <a:ext cx="4084320" cy="27305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baseline="0">
              <a:latin typeface="Times New Roman" panose="02020603050405020304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 useBgFill="1">
        <p:nvSpPr>
          <p:cNvPr id="34" name="모서리가 둥근 직사각형 33"/>
          <p:cNvSpPr/>
          <p:nvPr/>
        </p:nvSpPr>
        <p:spPr bwMode="white">
          <a:xfrm>
            <a:off x="9831493" y="588645"/>
            <a:ext cx="2133600" cy="36830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baseline="0">
              <a:latin typeface="Times New Roman" panose="02020603050405020304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35" name="직사각형 34"/>
          <p:cNvSpPr/>
          <p:nvPr/>
        </p:nvSpPr>
        <p:spPr bwMode="invGray">
          <a:xfrm>
            <a:off x="12113261" y="-1905"/>
            <a:ext cx="77047" cy="621665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baseline="0" dirty="0">
              <a:latin typeface="Times New Roman" panose="02020603050405020304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36" name="직사각형 35"/>
          <p:cNvSpPr/>
          <p:nvPr/>
        </p:nvSpPr>
        <p:spPr bwMode="invGray">
          <a:xfrm>
            <a:off x="12059074" y="-1905"/>
            <a:ext cx="36407" cy="621665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baseline="0" dirty="0">
              <a:latin typeface="Times New Roman" panose="02020603050405020304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37" name="직사각형 36"/>
          <p:cNvSpPr/>
          <p:nvPr/>
        </p:nvSpPr>
        <p:spPr bwMode="invGray">
          <a:xfrm>
            <a:off x="12033674" y="-1905"/>
            <a:ext cx="11853" cy="621665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baseline="0">
              <a:latin typeface="Times New Roman" panose="02020603050405020304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38" name="직사각형 37"/>
          <p:cNvSpPr/>
          <p:nvPr/>
        </p:nvSpPr>
        <p:spPr bwMode="invGray">
          <a:xfrm>
            <a:off x="11967634" y="-1905"/>
            <a:ext cx="36407" cy="621665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baseline="0">
              <a:latin typeface="Times New Roman" panose="02020603050405020304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39" name="직사각형 38"/>
          <p:cNvSpPr/>
          <p:nvPr/>
        </p:nvSpPr>
        <p:spPr bwMode="invGray">
          <a:xfrm>
            <a:off x="11887200" y="635"/>
            <a:ext cx="72813" cy="585470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baseline="0">
              <a:latin typeface="Times New Roman" panose="02020603050405020304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0" name="직사각형 39"/>
          <p:cNvSpPr/>
          <p:nvPr/>
        </p:nvSpPr>
        <p:spPr bwMode="invGray">
          <a:xfrm>
            <a:off x="11831320" y="635"/>
            <a:ext cx="11853" cy="585470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baseline="0" dirty="0">
              <a:latin typeface="Times New Roman" panose="02020603050405020304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altLang="ko-KR" dirty="0"/>
              <a:t>Edit Master Title Style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09600" y="2249171"/>
            <a:ext cx="10972800" cy="4324985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altLang="ko-KR" dirty="0"/>
              <a:t>Edit Master Text Styles</a:t>
            </a:r>
          </a:p>
          <a:p>
            <a:pPr lvl="1" eaLnBrk="1" latinLnBrk="0" hangingPunct="1"/>
            <a:r>
              <a:rPr kumimoji="0" lang="en-US" altLang="ko-KR" dirty="0"/>
              <a:t>Second Level</a:t>
            </a:r>
          </a:p>
          <a:p>
            <a:pPr lvl="2" eaLnBrk="1" latinLnBrk="0" hangingPunct="1"/>
            <a:r>
              <a:rPr kumimoji="0" lang="en-US" altLang="ko-KR" dirty="0"/>
              <a:t>Third Level</a:t>
            </a:r>
          </a:p>
          <a:p>
            <a:pPr lvl="3" eaLnBrk="1" latinLnBrk="0" hangingPunct="1"/>
            <a:r>
              <a:rPr kumimoji="0" lang="en-US" altLang="ko-KR" dirty="0"/>
              <a:t>Fourth Level</a:t>
            </a:r>
          </a:p>
          <a:p>
            <a:pPr lvl="4" eaLnBrk="1" latinLnBrk="0" hangingPunct="1"/>
            <a:r>
              <a:rPr kumimoji="0" lang="en-US" altLang="ko-KR" dirty="0"/>
              <a:t>Fifth Level</a:t>
            </a:r>
            <a:endParaRPr kumimoji="0" lang="en-US" dirty="0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8781627" y="612775"/>
            <a:ext cx="1276773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 baseline="0">
                <a:solidFill>
                  <a:schemeClr val="accent2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</a:lstStyle>
          <a:p>
            <a:fld id="{C3F416CD-67A3-4CF0-A210-F6AF31AC147F}" type="datetimeFigureOut">
              <a:rPr lang="en-US" smtClean="0"/>
              <a:pPr/>
              <a:t>1/13/2025</a:t>
            </a:fld>
            <a:endParaRPr 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7010400" y="612775"/>
            <a:ext cx="176784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 baseline="0">
                <a:solidFill>
                  <a:schemeClr val="accent2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10899987" y="2540"/>
            <a:ext cx="1016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 b="1" baseline="0">
                <a:solidFill>
                  <a:srgbClr val="FFFFFF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76950E27-4FE2-40CE-B401-D86AD36FFBE8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  <p:sp>
        <p:nvSpPr>
          <p:cNvPr id="20" name="TextBox 19"/>
          <p:cNvSpPr txBox="1"/>
          <p:nvPr userDrawn="1"/>
        </p:nvSpPr>
        <p:spPr>
          <a:xfrm>
            <a:off x="40216" y="6493510"/>
            <a:ext cx="18036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altLang="ko-KR" sz="1200" baseline="0" dirty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Network &amp; Database Lab.</a:t>
            </a:r>
            <a:endParaRPr lang="ko-KR" altLang="en-US" sz="1200" baseline="0" dirty="0">
              <a:latin typeface="Times New Roman" panose="02020603050405020304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21" name="TextBox 20"/>
          <p:cNvSpPr txBox="1"/>
          <p:nvPr userDrawn="1"/>
        </p:nvSpPr>
        <p:spPr>
          <a:xfrm>
            <a:off x="9465023" y="6493510"/>
            <a:ext cx="25294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aseline="0" dirty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rPr>
              <a:t>Chungbuk National University, Korea</a:t>
            </a:r>
            <a:endParaRPr lang="ko-KR" altLang="en-US" sz="1200" baseline="0" dirty="0">
              <a:latin typeface="Times New Roman" panose="02020603050405020304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204" r:id="rId1"/>
    <p:sldLayoutId id="2147485205" r:id="rId2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2800" kern="1200" baseline="0">
          <a:solidFill>
            <a:schemeClr val="tx2"/>
          </a:solidFill>
          <a:latin typeface="Times New Roman" panose="02020603050405020304" pitchFamily="18" charset="0"/>
          <a:ea typeface="맑은 고딕" panose="020B0503020000020004" pitchFamily="50" charset="-127"/>
          <a:cs typeface="Times New Roman" panose="02020603050405020304" pitchFamily="18" charset="0"/>
        </a:defRPr>
      </a:lvl1pPr>
    </p:titleStyle>
    <p:bodyStyle>
      <a:lvl1pPr marL="365760" indent="-256032" algn="l" rtl="0" eaLnBrk="1" latinLnBrk="1" hangingPunct="1">
        <a:spcBef>
          <a:spcPts val="2000"/>
        </a:spcBef>
        <a:buClr>
          <a:schemeClr val="accent3"/>
        </a:buClr>
        <a:buFont typeface="Georgia"/>
        <a:buChar char="•"/>
        <a:defRPr kumimoji="0" sz="2400" kern="1200" baseline="0">
          <a:solidFill>
            <a:schemeClr val="tx1"/>
          </a:solidFill>
          <a:latin typeface="Times New Roman" panose="02020603050405020304" pitchFamily="18" charset="0"/>
          <a:ea typeface="맑은 고딕" panose="020B0503020000020004" pitchFamily="50" charset="-127"/>
          <a:cs typeface="Times New Roman" panose="02020603050405020304" pitchFamily="18" charset="0"/>
        </a:defRPr>
      </a:lvl1pPr>
      <a:lvl2pPr marL="658368" indent="-246888" algn="l" rtl="0" eaLnBrk="1" latinLnBrk="1" hangingPunct="1">
        <a:spcBef>
          <a:spcPts val="2000"/>
        </a:spcBef>
        <a:buClr>
          <a:schemeClr val="accent2"/>
        </a:buClr>
        <a:buFont typeface="Georgia"/>
        <a:buChar char="▫"/>
        <a:defRPr kumimoji="0" sz="2400" kern="1200" baseline="0">
          <a:solidFill>
            <a:schemeClr val="accent2"/>
          </a:solidFill>
          <a:latin typeface="Times New Roman" panose="02020603050405020304" pitchFamily="18" charset="0"/>
          <a:ea typeface="맑은 고딕" panose="020B0503020000020004" pitchFamily="50" charset="-127"/>
          <a:cs typeface="Times New Roman" panose="02020603050405020304" pitchFamily="18" charset="0"/>
        </a:defRPr>
      </a:lvl2pPr>
      <a:lvl3pPr marL="923544" indent="-219456" algn="l" rtl="0" eaLnBrk="1" latinLnBrk="1" hangingPunct="1">
        <a:spcBef>
          <a:spcPts val="2000"/>
        </a:spcBef>
        <a:buClr>
          <a:schemeClr val="accent1"/>
        </a:buClr>
        <a:buFont typeface="Wingdings 2"/>
        <a:buChar char=""/>
        <a:defRPr kumimoji="0" sz="2000" kern="1200" baseline="0">
          <a:solidFill>
            <a:schemeClr val="accent1"/>
          </a:solidFill>
          <a:latin typeface="Times New Roman" panose="02020603050405020304" pitchFamily="18" charset="0"/>
          <a:ea typeface="맑은 고딕" panose="020B0503020000020004" pitchFamily="50" charset="-127"/>
          <a:cs typeface="Times New Roman" panose="02020603050405020304" pitchFamily="18" charset="0"/>
        </a:defRPr>
      </a:lvl3pPr>
      <a:lvl4pPr marL="1179576" indent="-201168" algn="l" rtl="0" eaLnBrk="1" latinLnBrk="1" hangingPunct="1">
        <a:spcBef>
          <a:spcPts val="2000"/>
        </a:spcBef>
        <a:buClr>
          <a:schemeClr val="accent1"/>
        </a:buClr>
        <a:buFont typeface="Wingdings 2"/>
        <a:buChar char=""/>
        <a:defRPr kumimoji="0" sz="2000" kern="1200" baseline="0">
          <a:solidFill>
            <a:schemeClr val="accent1"/>
          </a:solidFill>
          <a:latin typeface="Times New Roman" panose="02020603050405020304" pitchFamily="18" charset="0"/>
          <a:ea typeface="맑은 고딕" panose="020B0503020000020004" pitchFamily="50" charset="-127"/>
          <a:cs typeface="Times New Roman" panose="02020603050405020304" pitchFamily="18" charset="0"/>
        </a:defRPr>
      </a:lvl4pPr>
      <a:lvl5pPr marL="1389888" indent="-182880" algn="l" rtl="0" eaLnBrk="1" latinLnBrk="1" hangingPunct="1">
        <a:spcBef>
          <a:spcPts val="2000"/>
        </a:spcBef>
        <a:buClr>
          <a:schemeClr val="accent3"/>
        </a:buClr>
        <a:buFont typeface="Georgia"/>
        <a:buChar char="▫"/>
        <a:defRPr kumimoji="0" sz="1800" kern="1200" baseline="0">
          <a:solidFill>
            <a:schemeClr val="accent3"/>
          </a:solidFill>
          <a:latin typeface="Times New Roman" panose="02020603050405020304" pitchFamily="18" charset="0"/>
          <a:ea typeface="맑은 고딕" panose="020B0503020000020004" pitchFamily="50" charset="-127"/>
          <a:cs typeface="Times New Roman" panose="02020603050405020304" pitchFamily="18" charset="0"/>
        </a:defRPr>
      </a:lvl5pPr>
      <a:lvl6pPr marL="1609344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0.png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0.png"/><Relationship Id="rId5" Type="http://schemas.openxmlformats.org/officeDocument/2006/relationships/image" Target="../media/image150.png"/><Relationship Id="rId4" Type="http://schemas.openxmlformats.org/officeDocument/2006/relationships/image" Target="../media/image1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84914A0-23FD-77D5-4E12-3E418F86C0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1/14/2025</a:t>
            </a:r>
          </a:p>
          <a:p>
            <a:r>
              <a:rPr lang="en-US" dirty="0"/>
              <a:t>Delin Meng</a:t>
            </a:r>
          </a:p>
          <a:p>
            <a:r>
              <a:rPr lang="en-US" dirty="0"/>
              <a:t>dylanmeng@chungbuk.ac.kr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2E14DC-F67D-352F-773D-B3B109E27F50}"/>
              </a:ext>
            </a:extLst>
          </p:cNvPr>
          <p:cNvSpPr txBox="1"/>
          <p:nvPr/>
        </p:nvSpPr>
        <p:spPr>
          <a:xfrm>
            <a:off x="515241" y="980728"/>
            <a:ext cx="1121922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600" dirty="0">
                <a:solidFill>
                  <a:schemeClr val="bg1"/>
                </a:solidFill>
                <a:latin typeface="+mn-lt"/>
              </a:rPr>
              <a:t>Graph Attention Network</a:t>
            </a:r>
          </a:p>
          <a:p>
            <a:pPr algn="l"/>
            <a:endParaRPr lang="en-US" sz="3600" dirty="0">
              <a:solidFill>
                <a:schemeClr val="bg1"/>
              </a:solidFill>
              <a:latin typeface="+mn-lt"/>
            </a:endParaRPr>
          </a:p>
          <a:p>
            <a:r>
              <a:rPr lang="en-US" dirty="0">
                <a:solidFill>
                  <a:schemeClr val="bg1"/>
                </a:solidFill>
                <a:latin typeface="+mn-lt"/>
              </a:rPr>
              <a:t>	Antonio Longa, </a:t>
            </a:r>
            <a:r>
              <a:rPr lang="en-US" dirty="0" err="1">
                <a:solidFill>
                  <a:schemeClr val="bg1"/>
                </a:solidFill>
                <a:latin typeface="+mn-lt"/>
              </a:rPr>
              <a:t>Pytorch</a:t>
            </a:r>
            <a:r>
              <a:rPr lang="en-US" dirty="0">
                <a:solidFill>
                  <a:schemeClr val="bg1"/>
                </a:solidFill>
                <a:latin typeface="+mn-lt"/>
              </a:rPr>
              <a:t> Geometric Tutorial 3: Graph attention Networks (GAT)</a:t>
            </a:r>
          </a:p>
          <a:p>
            <a:pPr algn="l"/>
            <a:r>
              <a:rPr lang="en-US" dirty="0">
                <a:solidFill>
                  <a:schemeClr val="bg1"/>
                </a:solidFill>
                <a:latin typeface="+mn-lt"/>
              </a:rPr>
              <a:t>	</a:t>
            </a:r>
            <a:br>
              <a:rPr lang="en-US" dirty="0">
                <a:solidFill>
                  <a:schemeClr val="bg1"/>
                </a:solidFill>
                <a:latin typeface="+mn-lt"/>
              </a:rPr>
            </a:br>
            <a:r>
              <a:rPr lang="en-US" dirty="0">
                <a:solidFill>
                  <a:schemeClr val="bg1"/>
                </a:solidFill>
                <a:latin typeface="+mn-lt"/>
              </a:rPr>
              <a:t>	</a:t>
            </a:r>
            <a:r>
              <a:rPr lang="en-US" dirty="0" err="1">
                <a:solidFill>
                  <a:schemeClr val="bg1"/>
                </a:solidFill>
                <a:latin typeface="+mn-lt"/>
              </a:rPr>
              <a:t>Veličković</a:t>
            </a:r>
            <a:r>
              <a:rPr lang="en-US" dirty="0">
                <a:solidFill>
                  <a:schemeClr val="bg1"/>
                </a:solidFill>
                <a:latin typeface="+mn-lt"/>
              </a:rPr>
              <a:t>, Petar, et al. "Graph attention networks." </a:t>
            </a:r>
          </a:p>
          <a:p>
            <a:pPr lvl="3"/>
            <a:r>
              <a:rPr lang="en-US" dirty="0">
                <a:solidFill>
                  <a:schemeClr val="bg1"/>
                </a:solidFill>
                <a:latin typeface="+mn-lt"/>
              </a:rPr>
              <a:t>	The Sixth International Conference on Learning Representations (ICLR) 2018, Vancouver, Canada </a:t>
            </a:r>
          </a:p>
        </p:txBody>
      </p:sp>
    </p:spTree>
    <p:extLst>
      <p:ext uri="{BB962C8B-B14F-4D97-AF65-F5344CB8AC3E}">
        <p14:creationId xmlns:p14="http://schemas.microsoft.com/office/powerpoint/2010/main" val="24037464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AD5AB-027E-EFD8-0C26-D1CF4DCF9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Graph Attention Networks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4DFBFF-1F9D-CEA7-F70D-06CB6D3F7C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000" spc="-90" dirty="0"/>
                  <a:t>Graph</a:t>
                </a:r>
                <a:r>
                  <a:rPr lang="en-US" sz="2000" spc="-170" dirty="0"/>
                  <a:t> </a:t>
                </a:r>
                <a:r>
                  <a:rPr lang="en-US" sz="2000" spc="-60" dirty="0"/>
                  <a:t>Attention</a:t>
                </a:r>
                <a:r>
                  <a:rPr lang="en-US" sz="2000" spc="-130" dirty="0"/>
                  <a:t> </a:t>
                </a:r>
                <a:r>
                  <a:rPr lang="en-US" sz="2000" spc="-20" dirty="0"/>
                  <a:t>layer</a:t>
                </a:r>
              </a:p>
              <a:p>
                <a:pPr marL="636012" lvl="1" indent="-342900">
                  <a:buFont typeface="+mj-lt"/>
                  <a:buAutoNum type="arabicPeriod" startAt="5"/>
                </a:pPr>
                <a:r>
                  <a:rPr lang="en-US" dirty="0"/>
                  <a:t>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pc="-2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pc="-2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 spc="-2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endParaRPr lang="en-US" dirty="0"/>
              </a:p>
              <a:p>
                <a:pPr marL="816012" lvl="2" indent="-342900"/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𝒩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  <m:sup/>
                      <m:e>
                        <m:sSub>
                          <m:sSubPr>
                            <m:ctrlPr>
                              <a:rPr lang="en-US" i="1" spc="-2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pc="-2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 spc="-2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b="0" i="1" spc="-20" smtClean="0">
                            <a:latin typeface="Cambria Math" panose="02040503050406030204" pitchFamily="18" charset="0"/>
                          </a:rPr>
                          <m:t>𝑊</m:t>
                        </m:r>
                        <m:sSub>
                          <m:sSubPr>
                            <m:ctrlPr>
                              <a:rPr lang="en-US" b="0" i="1" spc="-2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b="0" i="1" spc="-2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pc="-20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pc="-2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pc="-2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4DFBFF-1F9D-CEA7-F70D-06CB6D3F7C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6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8EF971-2D4E-533B-5105-BCD6E3F54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EC4A9-FE6A-48EC-B998-4B7AD00BB17C}" type="slidenum">
              <a:rPr lang="en-US" altLang="ko-KR" noProof="0" smtClean="0"/>
              <a:pPr>
                <a:defRPr/>
              </a:pPr>
              <a:t>10</a:t>
            </a:fld>
            <a:endParaRPr lang="en-US" altLang="ko-KR" noProof="0" dirty="0"/>
          </a:p>
        </p:txBody>
      </p:sp>
      <p:pic>
        <p:nvPicPr>
          <p:cNvPr id="12" name="object 6">
            <a:extLst>
              <a:ext uri="{FF2B5EF4-FFF2-40B4-BE49-F238E27FC236}">
                <a16:creationId xmlns:a16="http://schemas.microsoft.com/office/drawing/2014/main" id="{97AD09D3-2388-5AC0-B889-E77CAD8810F2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67121" y="2532300"/>
            <a:ext cx="3552824" cy="179069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C678918-0E34-D903-0A78-2971AC4FF087}"/>
              </a:ext>
            </a:extLst>
          </p:cNvPr>
          <p:cNvSpPr txBox="1"/>
          <p:nvPr/>
        </p:nvSpPr>
        <p:spPr>
          <a:xfrm>
            <a:off x="1631504" y="2532300"/>
            <a:ext cx="3865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solidFill>
                  <a:srgbClr val="FF0000"/>
                </a:solidFill>
                <a:latin typeface="+mn-lt"/>
              </a:rPr>
              <a:t>The final output features for every node</a:t>
            </a:r>
            <a:endParaRPr lang="en-US" dirty="0">
              <a:solidFill>
                <a:srgbClr val="FF0000"/>
              </a:solidFill>
              <a:latin typeface="+mn-lt"/>
              <a:ea typeface="맑은 고딕" panose="020B0503020000020004" pitchFamily="50" charset="-127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541365F-D073-4DD8-CB29-3D60BF0D11FC}"/>
              </a:ext>
            </a:extLst>
          </p:cNvPr>
          <p:cNvSpPr/>
          <p:nvPr/>
        </p:nvSpPr>
        <p:spPr>
          <a:xfrm>
            <a:off x="1419660" y="1934189"/>
            <a:ext cx="355860" cy="475351"/>
          </a:xfrm>
          <a:prstGeom prst="ellipse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E0E7DF7-6A25-5682-1E82-4BBD70100837}"/>
              </a:ext>
            </a:extLst>
          </p:cNvPr>
          <p:cNvCxnSpPr>
            <a:cxnSpLocks/>
            <a:stCxn id="15" idx="5"/>
            <a:endCxn id="14" idx="0"/>
          </p:cNvCxnSpPr>
          <p:nvPr/>
        </p:nvCxnSpPr>
        <p:spPr>
          <a:xfrm>
            <a:off x="1723406" y="2339926"/>
            <a:ext cx="1840679" cy="19237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9871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E66C8-A302-7749-1F8B-D96070586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Graph Attention Networks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53D624-F365-11E2-6B80-676BDD7542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000" spc="-90" dirty="0"/>
                  <a:t>Graph</a:t>
                </a:r>
                <a:r>
                  <a:rPr lang="en-US" sz="2000" spc="-170" dirty="0"/>
                  <a:t> </a:t>
                </a:r>
                <a:r>
                  <a:rPr lang="en-US" sz="2000" spc="-60" dirty="0"/>
                  <a:t>Attention</a:t>
                </a:r>
                <a:r>
                  <a:rPr lang="en-US" sz="2000" spc="-130" dirty="0"/>
                  <a:t> </a:t>
                </a:r>
                <a:r>
                  <a:rPr lang="en-US" sz="2000" spc="-20" dirty="0"/>
                  <a:t>layer</a:t>
                </a:r>
              </a:p>
              <a:p>
                <a:pPr marL="636012" lvl="1" indent="-342900">
                  <a:buFont typeface="+mj-lt"/>
                  <a:buAutoNum type="arabicPeriod" startAt="6"/>
                </a:pPr>
                <a:r>
                  <a:rPr lang="en-US" dirty="0"/>
                  <a:t>Multi-head attention (similarly to Transformer)</a:t>
                </a:r>
              </a:p>
              <a:p>
                <a:pPr marL="816012" lvl="2" indent="-342900"/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||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𝒩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  <m:sup/>
                      <m:e>
                        <m:sSubSup>
                          <m:sSubSup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𝑖𝑗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  <m:r>
                          <a:rPr lang="en-US" i="1" spc="-20">
                            <a:latin typeface="Cambria Math" panose="02040503050406030204" pitchFamily="18" charset="0"/>
                          </a:rPr>
                          <m:t>𝑊</m:t>
                        </m:r>
                        <m:sSub>
                          <m:sSubPr>
                            <m:ctrlPr>
                              <a:rPr lang="en-US" i="1" spc="-2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i="1" spc="-2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 spc="-2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acc>
                          </m:e>
                          <m:sub>
                            <m:r>
                              <a:rPr lang="en-US" i="1" spc="-2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i="1" spc="-2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pPr marL="996012" lvl="3" indent="-342900"/>
                <a:endParaRPr lang="en-US" dirty="0"/>
              </a:p>
              <a:p>
                <a:pPr marL="996012" lvl="3" indent="-342900"/>
                <a14:m>
                  <m:oMath xmlns:m="http://schemas.openxmlformats.org/officeDocument/2006/math">
                    <m:r>
                      <a:rPr lang="en-US" i="1" spc="-20" dirty="0">
                        <a:latin typeface="Cambria Math" panose="02040503050406030204" pitchFamily="18" charset="0"/>
                      </a:rPr>
                      <m:t>||</m:t>
                    </m:r>
                    <m:r>
                      <m:rPr>
                        <m:nor/>
                      </m:rPr>
                      <a:rPr lang="en-US" spc="-20" dirty="0"/>
                      <m:t>: </m:t>
                    </m:r>
                    <m:r>
                      <m:rPr>
                        <m:nor/>
                      </m:rPr>
                      <a:rPr lang="en-US" spc="-20" dirty="0"/>
                      <m:t>Concatenation</m:t>
                    </m:r>
                    <m:r>
                      <m:rPr>
                        <m:nor/>
                      </m:rPr>
                      <a:rPr lang="en-US" spc="-20" dirty="0"/>
                      <m:t> </m:t>
                    </m:r>
                    <m:r>
                      <m:rPr>
                        <m:nor/>
                      </m:rPr>
                      <a:rPr lang="en-US" spc="-20" dirty="0"/>
                      <m:t>operation</m:t>
                    </m:r>
                  </m:oMath>
                </a14:m>
                <a:endParaRPr lang="en-US" spc="-20" dirty="0"/>
              </a:p>
              <a:p>
                <a:pPr marL="996012" lvl="3" indent="-342900"/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𝐹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53D624-F365-11E2-6B80-676BDD7542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6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E2ADCD-C528-BAE5-9D41-3FA0749D4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EC4A9-FE6A-48EC-B998-4B7AD00BB17C}" type="slidenum">
              <a:rPr lang="en-US" altLang="ko-KR" noProof="0" smtClean="0"/>
              <a:pPr>
                <a:defRPr/>
              </a:pPr>
              <a:t>11</a:t>
            </a:fld>
            <a:endParaRPr lang="en-US" altLang="ko-KR" noProof="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E2D716C-0B1B-EAFA-23B3-CD7EEF1524C8}"/>
              </a:ext>
            </a:extLst>
          </p:cNvPr>
          <p:cNvSpPr/>
          <p:nvPr/>
        </p:nvSpPr>
        <p:spPr>
          <a:xfrm>
            <a:off x="3287688" y="1934189"/>
            <a:ext cx="355860" cy="475351"/>
          </a:xfrm>
          <a:prstGeom prst="ellipse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33B557-437A-CC63-8A65-7166CECC236A}"/>
              </a:ext>
            </a:extLst>
          </p:cNvPr>
          <p:cNvSpPr txBox="1"/>
          <p:nvPr/>
        </p:nvSpPr>
        <p:spPr>
          <a:xfrm>
            <a:off x="4184638" y="2564904"/>
            <a:ext cx="7223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solidFill>
                  <a:srgbClr val="FF0000"/>
                </a:solidFill>
                <a:latin typeface="+mn-lt"/>
              </a:rPr>
              <a:t>Normalized attention coefficients computed by the k-</a:t>
            </a:r>
            <a:r>
              <a:rPr lang="en-US" sz="1800" b="0" i="0" u="none" strike="noStrike" baseline="0" dirty="0" err="1">
                <a:solidFill>
                  <a:srgbClr val="FF0000"/>
                </a:solidFill>
                <a:latin typeface="+mn-lt"/>
              </a:rPr>
              <a:t>th</a:t>
            </a:r>
            <a:r>
              <a:rPr lang="en-US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sz="1800" b="0" i="0" u="none" strike="noStrike" baseline="0" dirty="0">
                <a:solidFill>
                  <a:srgbClr val="FF0000"/>
                </a:solidFill>
                <a:latin typeface="+mn-lt"/>
              </a:rPr>
              <a:t>attention mechanism</a:t>
            </a:r>
            <a:endParaRPr lang="en-US" dirty="0">
              <a:solidFill>
                <a:srgbClr val="FF0000"/>
              </a:solidFill>
              <a:latin typeface="+mn-lt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9F722BA-7E3F-660D-9BC1-C634EB3723B1}"/>
              </a:ext>
            </a:extLst>
          </p:cNvPr>
          <p:cNvCxnSpPr>
            <a:stCxn id="5" idx="5"/>
            <a:endCxn id="7" idx="1"/>
          </p:cNvCxnSpPr>
          <p:nvPr/>
        </p:nvCxnSpPr>
        <p:spPr>
          <a:xfrm>
            <a:off x="3591434" y="2339926"/>
            <a:ext cx="593204" cy="4096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E4DC1808-EDAC-C74A-AC0D-94B07B9A86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2708" y="3564960"/>
            <a:ext cx="4366584" cy="2845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291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1D8B2-86C7-DE2D-64EC-26E24D01E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Graph Attention Networks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DF057F-9825-A5A2-1189-9561EBB28B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000" spc="-90" dirty="0"/>
                  <a:t>Graph</a:t>
                </a:r>
                <a:r>
                  <a:rPr lang="en-US" sz="2000" spc="-170" dirty="0"/>
                  <a:t> </a:t>
                </a:r>
                <a:r>
                  <a:rPr lang="en-US" sz="2000" spc="-60" dirty="0"/>
                  <a:t>Attention</a:t>
                </a:r>
                <a:r>
                  <a:rPr lang="en-US" sz="2000" spc="-130" dirty="0"/>
                  <a:t> </a:t>
                </a:r>
                <a:r>
                  <a:rPr lang="en-US" sz="2000" spc="-20" dirty="0"/>
                  <a:t>layer</a:t>
                </a:r>
              </a:p>
              <a:p>
                <a:pPr marL="636012" lvl="1" indent="-342900">
                  <a:buFont typeface="+mj-lt"/>
                  <a:buAutoNum type="arabicPeriod" startAt="7"/>
                </a:pPr>
                <a:r>
                  <a:rPr lang="en-US" dirty="0"/>
                  <a:t>Multi-head attention on final (prediction) layer</a:t>
                </a:r>
              </a:p>
              <a:p>
                <a:pPr marL="816012" lvl="2" indent="-342900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pc="-20" dirty="0" smtClean="0"/>
                      <m:t>Concatenation</m:t>
                    </m:r>
                    <m:r>
                      <m:rPr>
                        <m:nor/>
                      </m:rPr>
                      <a:rPr lang="en-US" spc="-20" dirty="0" smtClean="0"/>
                      <m:t> </m:t>
                    </m:r>
                    <m:r>
                      <m:rPr>
                        <m:nor/>
                      </m:rPr>
                      <a:rPr lang="en-US" spc="-20" dirty="0" smtClean="0"/>
                      <m:t>operation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</a:t>
                </a:r>
                <a:r>
                  <a:rPr lang="en-US" i="1" dirty="0"/>
                  <a:t>Averaging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i="1" spc="-20" dirty="0"/>
                      <m:t>operation</m:t>
                    </m:r>
                  </m:oMath>
                </a14:m>
                <a:endParaRPr lang="en-US" i="1" dirty="0"/>
              </a:p>
              <a:p>
                <a:pPr marL="816012" lvl="2" indent="-342900"/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𝒩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  <m:sup/>
                          <m:e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bSup>
                            <m:r>
                              <a:rPr lang="en-US" i="1" spc="-20">
                                <a:latin typeface="Cambria Math" panose="02040503050406030204" pitchFamily="18" charset="0"/>
                              </a:rPr>
                              <m:t>𝑊</m:t>
                            </m:r>
                            <m:sSub>
                              <m:sSubPr>
                                <m:ctrlPr>
                                  <a:rPr lang="en-US" i="1" spc="-2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i="1" spc="-2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 spc="-2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i="1" spc="-2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i="1" spc="-2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nary>
                  </m:oMath>
                </a14:m>
                <a:endParaRPr lang="en-US" dirty="0"/>
              </a:p>
              <a:p>
                <a:pPr marL="816012" lvl="2" indent="-342900"/>
                <a:r>
                  <a:rPr lang="en-US" dirty="0"/>
                  <a:t>Delay applying the final nonlinearity (usually a </a:t>
                </a:r>
                <a:r>
                  <a:rPr lang="en-US" dirty="0" err="1"/>
                  <a:t>softmax</a:t>
                </a:r>
                <a:r>
                  <a:rPr lang="en-US" dirty="0"/>
                  <a:t> or logistic sigmoid for classification problems)</a:t>
                </a:r>
              </a:p>
              <a:p>
                <a:pPr marL="816012" lvl="2" indent="-342900"/>
                <a:endParaRPr lang="en-US" dirty="0"/>
              </a:p>
              <a:p>
                <a:pPr lvl="1" latinLnBrk="0"/>
                <a:r>
                  <a:rPr lang="en-US" spc="-20" dirty="0"/>
                  <a:t>The model allows every node to attend to every other node, dropping </a:t>
                </a:r>
                <a:r>
                  <a:rPr lang="en-US" b="1" u="sng" spc="-20" dirty="0"/>
                  <a:t>all structural information</a:t>
                </a:r>
                <a:r>
                  <a:rPr lang="en-US" spc="-20" dirty="0"/>
                  <a:t>.</a:t>
                </a:r>
              </a:p>
              <a:p>
                <a:pPr lvl="1" latinLnBrk="0"/>
                <a:r>
                  <a:rPr lang="en-US" b="1" u="sng" spc="-20" dirty="0"/>
                  <a:t>Graph structure </a:t>
                </a:r>
                <a:r>
                  <a:rPr lang="en-US" spc="-20" dirty="0"/>
                  <a:t>is injected into the mechanism by performing </a:t>
                </a:r>
                <a:r>
                  <a:rPr lang="en-US" b="1" i="1" spc="-20" dirty="0"/>
                  <a:t>masked attention</a:t>
                </a:r>
                <a:r>
                  <a:rPr lang="en-US" spc="-20" dirty="0"/>
                  <a:t>. </a:t>
                </a:r>
              </a:p>
              <a:p>
                <a:pPr lvl="2" latinLnBrk="0"/>
                <a:r>
                  <a:rPr lang="en-US" spc="-20" dirty="0"/>
                  <a:t>Only 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pc="-20" dirty="0"/>
                  <a:t> </a:t>
                </a:r>
                <a:r>
                  <a:rPr lang="en-US" dirty="0"/>
                  <a:t>for </a:t>
                </a:r>
                <a:r>
                  <a:rPr lang="en-US" b="1" i="1" dirty="0"/>
                  <a:t>neighborhood (including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b="1" i="1" dirty="0"/>
                  <a:t>)</a:t>
                </a:r>
                <a:r>
                  <a:rPr lang="en-US" dirty="0"/>
                  <a:t> nodes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of node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in the graph.</a:t>
                </a:r>
              </a:p>
              <a:p>
                <a:pPr marL="816012" lvl="2" indent="-342900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DF057F-9825-A5A2-1189-9561EBB28B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6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D9DEE3-7100-F46E-6AEB-E0CD416AB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EC4A9-FE6A-48EC-B998-4B7AD00BB17C}" type="slidenum">
              <a:rPr lang="en-US" altLang="ko-KR" noProof="0" smtClean="0"/>
              <a:pPr>
                <a:defRPr/>
              </a:pPr>
              <a:t>12</a:t>
            </a:fld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158926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9374D-0633-C125-A670-613978E41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Graph Attention Networks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ACF9D-9DF3-DB84-21FF-92FF559C15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spc="-90" dirty="0"/>
              <a:t>Graph</a:t>
            </a:r>
            <a:r>
              <a:rPr lang="en-US" sz="2000" spc="-170" dirty="0"/>
              <a:t> </a:t>
            </a:r>
            <a:r>
              <a:rPr lang="en-US" sz="2000" spc="-60" dirty="0"/>
              <a:t>Attention</a:t>
            </a:r>
            <a:r>
              <a:rPr lang="en-US" sz="2000" spc="-130" dirty="0"/>
              <a:t> </a:t>
            </a:r>
            <a:r>
              <a:rPr lang="en-US" sz="2000" spc="-20" dirty="0"/>
              <a:t>layer</a:t>
            </a:r>
          </a:p>
          <a:p>
            <a:pPr lvl="1"/>
            <a:r>
              <a:rPr lang="en-US" dirty="0"/>
              <a:t>8. Masked Attention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792F59-896F-9E59-D33C-7B2C30DE1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EC4A9-FE6A-48EC-B998-4B7AD00BB17C}" type="slidenum">
              <a:rPr lang="en-US" altLang="ko-KR" noProof="0" smtClean="0"/>
              <a:pPr>
                <a:defRPr/>
              </a:pPr>
              <a:t>13</a:t>
            </a:fld>
            <a:endParaRPr lang="en-US" altLang="ko-KR" noProof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050DDC-0297-FC6D-09C9-32BDB63E5B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4812" y="2135991"/>
            <a:ext cx="2886478" cy="162900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34F97AD-0A1A-82EF-FA6C-5522560AF3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226491"/>
            <a:ext cx="3620005" cy="144800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D0CFBC1-C8C3-02A1-8182-C5AD420EDC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9974" y="4623789"/>
            <a:ext cx="10288436" cy="1638529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80EE0F9-BCE2-BA82-48DA-4A41CBE418E2}"/>
              </a:ext>
            </a:extLst>
          </p:cNvPr>
          <p:cNvCxnSpPr>
            <a:stCxn id="6" idx="3"/>
            <a:endCxn id="8" idx="1"/>
          </p:cNvCxnSpPr>
          <p:nvPr/>
        </p:nvCxnSpPr>
        <p:spPr>
          <a:xfrm>
            <a:off x="4181290" y="2950492"/>
            <a:ext cx="19147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16F2CA76-A0D1-C768-C3F5-46EB8FF9C41C}"/>
              </a:ext>
            </a:extLst>
          </p:cNvPr>
          <p:cNvCxnSpPr>
            <a:stCxn id="8" idx="2"/>
            <a:endCxn id="10" idx="0"/>
          </p:cNvCxnSpPr>
          <p:nvPr/>
        </p:nvCxnSpPr>
        <p:spPr>
          <a:xfrm rot="5400000">
            <a:off x="6610450" y="3328236"/>
            <a:ext cx="949296" cy="164181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D5643C8-D650-3C8B-371B-31C70A847C08}"/>
              </a:ext>
            </a:extLst>
          </p:cNvPr>
          <p:cNvGrpSpPr/>
          <p:nvPr/>
        </p:nvGrpSpPr>
        <p:grpSpPr>
          <a:xfrm>
            <a:off x="1803943" y="3212976"/>
            <a:ext cx="934108" cy="2994014"/>
            <a:chOff x="1803943" y="3212976"/>
            <a:chExt cx="934108" cy="299401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A2DA39B-BCE0-B547-B5BC-AB191EA2ECF0}"/>
                </a:ext>
              </a:extLst>
            </p:cNvPr>
            <p:cNvSpPr/>
            <p:nvPr/>
          </p:nvSpPr>
          <p:spPr>
            <a:xfrm>
              <a:off x="1919536" y="3212976"/>
              <a:ext cx="216024" cy="144016"/>
            </a:xfrm>
            <a:prstGeom prst="rect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230B4E8-829C-0302-B4E7-BBBEA02E6CD8}"/>
                </a:ext>
              </a:extLst>
            </p:cNvPr>
            <p:cNvSpPr/>
            <p:nvPr/>
          </p:nvSpPr>
          <p:spPr>
            <a:xfrm>
              <a:off x="1919536" y="3590217"/>
              <a:ext cx="216024" cy="144016"/>
            </a:xfrm>
            <a:prstGeom prst="rect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9996B8A-6DCA-AF10-E16A-55974FD0945B}"/>
                </a:ext>
              </a:extLst>
            </p:cNvPr>
            <p:cNvSpPr/>
            <p:nvPr/>
          </p:nvSpPr>
          <p:spPr>
            <a:xfrm>
              <a:off x="1803943" y="5727523"/>
              <a:ext cx="934108" cy="144016"/>
            </a:xfrm>
            <a:prstGeom prst="rect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CBB3B87-AE85-B9CC-41DD-378CA4123C23}"/>
                </a:ext>
              </a:extLst>
            </p:cNvPr>
            <p:cNvSpPr/>
            <p:nvPr/>
          </p:nvSpPr>
          <p:spPr>
            <a:xfrm>
              <a:off x="1803943" y="6062974"/>
              <a:ext cx="934108" cy="144016"/>
            </a:xfrm>
            <a:prstGeom prst="rect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69501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BF0AE-667D-43EF-79BA-775D47271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Graph Attention Networks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DF78D-2E5E-44CF-4FCE-EE19B263A9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spc="-90" dirty="0"/>
              <a:t>Graph</a:t>
            </a:r>
            <a:r>
              <a:rPr lang="en-US" sz="2000" spc="-170" dirty="0"/>
              <a:t> </a:t>
            </a:r>
            <a:r>
              <a:rPr lang="en-US" sz="2000" spc="-60" dirty="0"/>
              <a:t>Attention</a:t>
            </a:r>
            <a:r>
              <a:rPr lang="en-US" sz="2000" spc="-130" dirty="0"/>
              <a:t> </a:t>
            </a:r>
            <a:r>
              <a:rPr lang="en-US" sz="2000" spc="-20" dirty="0"/>
              <a:t>layer</a:t>
            </a:r>
          </a:p>
          <a:p>
            <a:pPr lvl="1"/>
            <a:r>
              <a:rPr lang="en-US" dirty="0"/>
              <a:t>8. Masked Attention</a:t>
            </a:r>
          </a:p>
          <a:p>
            <a:pPr lvl="2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00EF7B-9F98-7AB5-5EB9-4735C7E22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EC4A9-FE6A-48EC-B998-4B7AD00BB17C}" type="slidenum">
              <a:rPr lang="en-US" altLang="ko-KR" noProof="0" smtClean="0"/>
              <a:pPr>
                <a:defRPr/>
              </a:pPr>
              <a:t>14</a:t>
            </a:fld>
            <a:endParaRPr lang="en-US" altLang="ko-KR" noProof="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74FD4C9-8971-2520-406F-59DF6A5869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464" y="2060848"/>
            <a:ext cx="4582164" cy="145752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E649C1C-3BAF-77DB-FB5C-6321248384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6484" y="2155082"/>
            <a:ext cx="3639058" cy="1267002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78FB1F7-E77F-1466-0336-09360C2F4BDC}"/>
              </a:ext>
            </a:extLst>
          </p:cNvPr>
          <p:cNvCxnSpPr>
            <a:stCxn id="14" idx="3"/>
            <a:endCxn id="6" idx="1"/>
          </p:cNvCxnSpPr>
          <p:nvPr/>
        </p:nvCxnSpPr>
        <p:spPr>
          <a:xfrm flipV="1">
            <a:off x="5853628" y="2788583"/>
            <a:ext cx="1102856" cy="1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2EB1A525-C7A5-4B98-C7EF-0E75FEA1CE1A}"/>
              </a:ext>
            </a:extLst>
          </p:cNvPr>
          <p:cNvGrpSpPr/>
          <p:nvPr/>
        </p:nvGrpSpPr>
        <p:grpSpPr>
          <a:xfrm>
            <a:off x="1917701" y="2959992"/>
            <a:ext cx="576064" cy="479467"/>
            <a:chOff x="1919536" y="2949587"/>
            <a:chExt cx="576064" cy="479467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EBCE5F8-8909-E293-3108-EFFBC0184AC4}"/>
                </a:ext>
              </a:extLst>
            </p:cNvPr>
            <p:cNvSpPr/>
            <p:nvPr/>
          </p:nvSpPr>
          <p:spPr>
            <a:xfrm>
              <a:off x="1919536" y="2949587"/>
              <a:ext cx="576064" cy="144016"/>
            </a:xfrm>
            <a:prstGeom prst="rect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5DB6156-9986-7F81-24DF-C45362135F72}"/>
                </a:ext>
              </a:extLst>
            </p:cNvPr>
            <p:cNvSpPr/>
            <p:nvPr/>
          </p:nvSpPr>
          <p:spPr>
            <a:xfrm>
              <a:off x="1919536" y="3285038"/>
              <a:ext cx="576064" cy="144016"/>
            </a:xfrm>
            <a:prstGeom prst="rect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08217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A25F8-4053-6A56-7495-C5751FD80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Pros of Graph Attention Networks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3ACA2-5D71-030B-B29B-7C9D1F91C4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66928" indent="-457200">
              <a:buFont typeface="+mj-lt"/>
              <a:buAutoNum type="arabicPeriod"/>
            </a:pPr>
            <a:r>
              <a:rPr lang="en-US" dirty="0"/>
              <a:t>Computationally eﬃcient</a:t>
            </a:r>
          </a:p>
          <a:p>
            <a:pPr lvl="1"/>
            <a:r>
              <a:rPr lang="en-US" dirty="0"/>
              <a:t>Self-attention layers can be </a:t>
            </a:r>
            <a:r>
              <a:rPr lang="en-US" b="1" u="sng" dirty="0"/>
              <a:t>parallelized</a:t>
            </a:r>
            <a:r>
              <a:rPr lang="en-US" dirty="0"/>
              <a:t> across edges</a:t>
            </a:r>
          </a:p>
          <a:p>
            <a:pPr lvl="1"/>
            <a:r>
              <a:rPr lang="en-US" dirty="0"/>
              <a:t>Output features can be </a:t>
            </a:r>
            <a:r>
              <a:rPr lang="en-US" b="1" u="sng" dirty="0"/>
              <a:t>parallelized</a:t>
            </a:r>
            <a:r>
              <a:rPr lang="en-US" dirty="0"/>
              <a:t> across nodes</a:t>
            </a:r>
          </a:p>
          <a:p>
            <a:pPr marL="566928" indent="-457200">
              <a:buFont typeface="+mj-lt"/>
              <a:buAutoNum type="arabicPeriod"/>
            </a:pPr>
            <a:r>
              <a:rPr lang="en-US" dirty="0"/>
              <a:t>Allows to assign different importance to nodes of the same neighborhood</a:t>
            </a:r>
          </a:p>
          <a:p>
            <a:pPr marL="566928" indent="-457200">
              <a:buFont typeface="+mj-lt"/>
              <a:buAutoNum type="arabicPeriod"/>
            </a:pPr>
            <a:r>
              <a:rPr lang="en-US" dirty="0"/>
              <a:t>It is applied in a shared manner to all edges in the graph</a:t>
            </a:r>
          </a:p>
          <a:p>
            <a:pPr lvl="1"/>
            <a:r>
              <a:rPr lang="en-US" dirty="0"/>
              <a:t>Not required to have the entire graph</a:t>
            </a:r>
          </a:p>
          <a:p>
            <a:pPr marL="566928" indent="-457200">
              <a:buFont typeface="+mj-lt"/>
              <a:buAutoNum type="arabicPeriod"/>
            </a:pPr>
            <a:r>
              <a:rPr lang="en-US" dirty="0"/>
              <a:t>Works in both</a:t>
            </a:r>
          </a:p>
          <a:p>
            <a:pPr lvl="1"/>
            <a:r>
              <a:rPr lang="en-US" dirty="0"/>
              <a:t>Transductive learning</a:t>
            </a:r>
          </a:p>
          <a:p>
            <a:pPr lvl="1"/>
            <a:r>
              <a:rPr lang="en-US" dirty="0"/>
              <a:t>Inductive learning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DA15C2-D3F0-5224-F699-9D61E093E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EC4A9-FE6A-48EC-B998-4B7AD00BB17C}" type="slidenum">
              <a:rPr lang="en-US" altLang="ko-KR" noProof="0" smtClean="0"/>
              <a:pPr>
                <a:defRPr/>
              </a:pPr>
              <a:t>15</a:t>
            </a:fld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19729093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Questions-and-answers_public-relations-agency">
            <a:extLst>
              <a:ext uri="{FF2B5EF4-FFF2-40B4-BE49-F238E27FC236}">
                <a16:creationId xmlns:a16="http://schemas.microsoft.com/office/drawing/2014/main" id="{F377991F-B503-D9F6-26F8-5945172232B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2727" y="692696"/>
            <a:ext cx="10686545" cy="5717302"/>
          </a:xfrm>
          <a:prstGeom prst="rect">
            <a:avLst/>
          </a:prstGeom>
          <a:noFill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E9B1A7-D1F4-B80A-EC65-80364ADF4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99987" y="2541"/>
            <a:ext cx="1016847" cy="366395"/>
          </a:xfrm>
        </p:spPr>
        <p:txBody>
          <a:bodyPr anchor="b">
            <a:normAutofit/>
          </a:bodyPr>
          <a:lstStyle/>
          <a:p>
            <a:pPr>
              <a:spcAft>
                <a:spcPts val="600"/>
              </a:spcAft>
              <a:defRPr/>
            </a:pPr>
            <a:fld id="{B45EC4A9-FE6A-48EC-B998-4B7AD00BB17C}" type="slidenum">
              <a:rPr lang="en-US" altLang="ko-KR" noProof="0" smtClean="0"/>
              <a:pPr>
                <a:spcAft>
                  <a:spcPts val="600"/>
                </a:spcAft>
                <a:defRPr/>
              </a:pPr>
              <a:t>16</a:t>
            </a:fld>
            <a:endParaRPr lang="en-US" altLang="ko-KR" noProof="0"/>
          </a:p>
        </p:txBody>
      </p:sp>
    </p:spTree>
    <p:extLst>
      <p:ext uri="{BB962C8B-B14F-4D97-AF65-F5344CB8AC3E}">
        <p14:creationId xmlns:p14="http://schemas.microsoft.com/office/powerpoint/2010/main" val="31308811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8FFB0-EFB3-596A-1714-9D2B77183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spc="-35" dirty="0"/>
              <a:t>Appendix – Message</a:t>
            </a:r>
            <a:r>
              <a:rPr lang="en-US" sz="2800" spc="-135" dirty="0"/>
              <a:t> </a:t>
            </a:r>
            <a:r>
              <a:rPr lang="en-US" sz="2800" spc="-50" dirty="0"/>
              <a:t>passing</a:t>
            </a:r>
            <a:r>
              <a:rPr lang="en-US" sz="2800" spc="-135" dirty="0"/>
              <a:t> </a:t>
            </a:r>
            <a:r>
              <a:rPr lang="en-US" sz="2800" spc="-35" dirty="0"/>
              <a:t>implementation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A9A5B1-7234-3E36-9CD3-5BFCEAE886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109728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sup>
                    </m:sSubSup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𝒩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brk m:alnAt="9"/>
                              </m:r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b>
                      <m:sup/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</m:e>
                          <m:sup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sup>
                        </m:sSubSup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A9A5B1-7234-3E36-9CD3-5BFCEAE886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44ADDC-45DA-D02F-6772-C818B70A6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EC4A9-FE6A-48EC-B998-4B7AD00BB17C}" type="slidenum">
              <a:rPr lang="en-US" altLang="ko-KR" noProof="0" smtClean="0"/>
              <a:pPr>
                <a:defRPr/>
              </a:pPr>
              <a:t>17</a:t>
            </a:fld>
            <a:endParaRPr lang="en-US" altLang="ko-KR" noProof="0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E257B5E-EA79-DA69-0192-9284A64FDCB6}"/>
              </a:ext>
            </a:extLst>
          </p:cNvPr>
          <p:cNvGrpSpPr/>
          <p:nvPr/>
        </p:nvGrpSpPr>
        <p:grpSpPr>
          <a:xfrm>
            <a:off x="4433096" y="1484784"/>
            <a:ext cx="7135863" cy="2080029"/>
            <a:chOff x="4446536" y="1058469"/>
            <a:chExt cx="7135863" cy="2080029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AC5A19D-A623-79DB-CCA4-686343EA3B5C}"/>
                </a:ext>
              </a:extLst>
            </p:cNvPr>
            <p:cNvSpPr/>
            <p:nvPr/>
          </p:nvSpPr>
          <p:spPr>
            <a:xfrm>
              <a:off x="4446536" y="1058469"/>
              <a:ext cx="2124236" cy="475351"/>
            </a:xfrm>
            <a:prstGeom prst="rect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A8742793-38C1-09C0-9E3A-5E08B2DF7849}"/>
                    </a:ext>
                  </a:extLst>
                </p:cNvPr>
                <p:cNvSpPr txBox="1"/>
                <p:nvPr/>
              </p:nvSpPr>
              <p:spPr>
                <a:xfrm>
                  <a:off x="6476899" y="2215168"/>
                  <a:ext cx="5105500" cy="9233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rgbClr val="FF0000"/>
                      </a:solidFill>
                      <a:latin typeface="+mn-lt"/>
                      <a:ea typeface="맑은 고딕" panose="020B0503020000020004" pitchFamily="50" charset="-127"/>
                    </a:rPr>
                    <a:t>Feature representations of node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𝑖</m:t>
                      </m:r>
                    </m:oMath>
                  </a14:m>
                  <a:r>
                    <a:rPr lang="en-US" dirty="0">
                      <a:solidFill>
                        <a:srgbClr val="FF0000"/>
                      </a:solidFill>
                      <a:latin typeface="+mn-lt"/>
                      <a:ea typeface="맑은 고딕" panose="020B0503020000020004" pitchFamily="50" charset="-127"/>
                    </a:rPr>
                    <a:t> at the (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𝑘</m:t>
                      </m:r>
                    </m:oMath>
                  </a14:m>
                  <a:r>
                    <a:rPr lang="en-US" dirty="0">
                      <a:solidFill>
                        <a:srgbClr val="FF0000"/>
                      </a:solidFill>
                      <a:latin typeface="+mn-lt"/>
                      <a:ea typeface="맑은 고딕" panose="020B0503020000020004" pitchFamily="50" charset="-127"/>
                    </a:rPr>
                    <a:t>-1)-</a:t>
                  </a:r>
                  <a:r>
                    <a:rPr lang="en-US" dirty="0" err="1">
                      <a:solidFill>
                        <a:srgbClr val="FF0000"/>
                      </a:solidFill>
                      <a:latin typeface="+mn-lt"/>
                      <a:ea typeface="맑은 고딕" panose="020B0503020000020004" pitchFamily="50" charset="-127"/>
                    </a:rPr>
                    <a:t>th</a:t>
                  </a:r>
                  <a:r>
                    <a:rPr lang="en-US" dirty="0">
                      <a:solidFill>
                        <a:srgbClr val="FF0000"/>
                      </a:solidFill>
                      <a:latin typeface="+mn-lt"/>
                      <a:ea typeface="맑은 고딕" panose="020B0503020000020004" pitchFamily="50" charset="-127"/>
                    </a:rPr>
                    <a:t> layer</a:t>
                  </a:r>
                </a:p>
                <a:p>
                  <a:r>
                    <a:rPr lang="en-US" dirty="0">
                      <a:solidFill>
                        <a:srgbClr val="FF0000"/>
                      </a:solidFill>
                      <a:latin typeface="+mn-lt"/>
                      <a:ea typeface="맑은 고딕" panose="020B0503020000020004" pitchFamily="50" charset="-127"/>
                    </a:rPr>
                    <a:t>Feature representations of node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𝑗</m:t>
                      </m:r>
                    </m:oMath>
                  </a14:m>
                  <a:r>
                    <a:rPr lang="en-US" dirty="0">
                      <a:solidFill>
                        <a:srgbClr val="FF0000"/>
                      </a:solidFill>
                      <a:latin typeface="+mn-lt"/>
                      <a:ea typeface="맑은 고딕" panose="020B0503020000020004" pitchFamily="50" charset="-127"/>
                    </a:rPr>
                    <a:t> at the (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𝑘</m:t>
                      </m:r>
                    </m:oMath>
                  </a14:m>
                  <a:r>
                    <a:rPr lang="en-US" dirty="0">
                      <a:solidFill>
                        <a:srgbClr val="FF0000"/>
                      </a:solidFill>
                      <a:latin typeface="+mn-lt"/>
                      <a:ea typeface="맑은 고딕" panose="020B0503020000020004" pitchFamily="50" charset="-127"/>
                    </a:rPr>
                    <a:t>-1)-</a:t>
                  </a:r>
                  <a:r>
                    <a:rPr lang="en-US" dirty="0" err="1">
                      <a:solidFill>
                        <a:srgbClr val="FF0000"/>
                      </a:solidFill>
                      <a:latin typeface="+mn-lt"/>
                      <a:ea typeface="맑은 고딕" panose="020B0503020000020004" pitchFamily="50" charset="-127"/>
                    </a:rPr>
                    <a:t>th</a:t>
                  </a:r>
                  <a:r>
                    <a:rPr lang="en-US" dirty="0">
                      <a:solidFill>
                        <a:srgbClr val="FF0000"/>
                      </a:solidFill>
                      <a:latin typeface="+mn-lt"/>
                      <a:ea typeface="맑은 고딕" panose="020B0503020000020004" pitchFamily="50" charset="-127"/>
                    </a:rPr>
                    <a:t> layer</a:t>
                  </a:r>
                </a:p>
                <a:p>
                  <a:pPr algn="l"/>
                  <a:r>
                    <a:rPr lang="en-US" dirty="0">
                      <a:solidFill>
                        <a:srgbClr val="FF0000"/>
                      </a:solidFill>
                      <a:latin typeface="+mn-lt"/>
                      <a:ea typeface="맑은 고딕" panose="020B0503020000020004" pitchFamily="50" charset="-127"/>
                    </a:rPr>
                    <a:t>[Optionally] Features of edge (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𝑖</m:t>
                      </m:r>
                      <m:r>
                        <a:rPr lang="en-US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,</m:t>
                      </m:r>
                      <m:r>
                        <a:rPr lang="en-US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𝑗</m:t>
                      </m:r>
                    </m:oMath>
                  </a14:m>
                  <a:r>
                    <a:rPr lang="en-US" dirty="0">
                      <a:solidFill>
                        <a:srgbClr val="FF0000"/>
                      </a:solidFill>
                      <a:latin typeface="+mn-lt"/>
                      <a:ea typeface="맑은 고딕" panose="020B0503020000020004" pitchFamily="50" charset="-127"/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A8742793-38C1-09C0-9E3A-5E08B2DF784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76899" y="2215168"/>
                  <a:ext cx="5105500" cy="923330"/>
                </a:xfrm>
                <a:prstGeom prst="rect">
                  <a:avLst/>
                </a:prstGeom>
                <a:blipFill>
                  <a:blip r:embed="rId4"/>
                  <a:stretch>
                    <a:fillRect l="-955" t="-3289" r="-239" b="-92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22D27D6B-C8FA-886C-3F98-9C3DF04C29E1}"/>
                </a:ext>
              </a:extLst>
            </p:cNvPr>
            <p:cNvCxnSpPr>
              <a:stCxn id="24" idx="2"/>
              <a:endCxn id="25" idx="0"/>
            </p:cNvCxnSpPr>
            <p:nvPr/>
          </p:nvCxnSpPr>
          <p:spPr>
            <a:xfrm>
              <a:off x="5508654" y="1533820"/>
              <a:ext cx="3520995" cy="68134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788FED1A-202D-CE98-31A4-E8B51098F653}"/>
              </a:ext>
            </a:extLst>
          </p:cNvPr>
          <p:cNvGrpSpPr/>
          <p:nvPr/>
        </p:nvGrpSpPr>
        <p:grpSpPr>
          <a:xfrm>
            <a:off x="3886761" y="1484784"/>
            <a:ext cx="2360583" cy="1803029"/>
            <a:chOff x="3900201" y="1058469"/>
            <a:chExt cx="2360583" cy="1803029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BB48468-252D-7C79-84EC-8DE9205626A9}"/>
                </a:ext>
              </a:extLst>
            </p:cNvPr>
            <p:cNvSpPr/>
            <p:nvPr/>
          </p:nvSpPr>
          <p:spPr>
            <a:xfrm>
              <a:off x="3935760" y="1058469"/>
              <a:ext cx="504056" cy="475351"/>
            </a:xfrm>
            <a:prstGeom prst="ellipse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D3B1216-FD25-2817-9F31-280BC478E984}"/>
                </a:ext>
              </a:extLst>
            </p:cNvPr>
            <p:cNvSpPr txBox="1"/>
            <p:nvPr/>
          </p:nvSpPr>
          <p:spPr>
            <a:xfrm>
              <a:off x="3900201" y="2215167"/>
              <a:ext cx="236058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00B050"/>
                  </a:solidFill>
                  <a:latin typeface="+mn-lt"/>
                  <a:ea typeface="맑은 고딕" panose="020B0503020000020004" pitchFamily="50" charset="-127"/>
                </a:rPr>
                <a:t>Differentiable function </a:t>
              </a:r>
            </a:p>
            <a:p>
              <a:pPr algn="ctr"/>
              <a:r>
                <a:rPr lang="en-US" dirty="0">
                  <a:solidFill>
                    <a:srgbClr val="00B050"/>
                  </a:solidFill>
                  <a:latin typeface="+mn-lt"/>
                  <a:ea typeface="맑은 고딕" panose="020B0503020000020004" pitchFamily="50" charset="-127"/>
                </a:rPr>
                <a:t>Ex: MLP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7E05D88E-2C8B-240F-E770-3C7546755992}"/>
                </a:ext>
              </a:extLst>
            </p:cNvPr>
            <p:cNvCxnSpPr>
              <a:stCxn id="12" idx="4"/>
              <a:endCxn id="15" idx="0"/>
            </p:cNvCxnSpPr>
            <p:nvPr/>
          </p:nvCxnSpPr>
          <p:spPr>
            <a:xfrm>
              <a:off x="4187788" y="1533820"/>
              <a:ext cx="892705" cy="681347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7B29327-31D9-57F1-3855-B50BF0075C5E}"/>
              </a:ext>
            </a:extLst>
          </p:cNvPr>
          <p:cNvGrpSpPr/>
          <p:nvPr/>
        </p:nvGrpSpPr>
        <p:grpSpPr>
          <a:xfrm>
            <a:off x="1430522" y="1484783"/>
            <a:ext cx="4136710" cy="3136371"/>
            <a:chOff x="1443962" y="1058468"/>
            <a:chExt cx="4136710" cy="3136371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2FD9B55-2811-BC9E-7F85-7986CB9A8FF4}"/>
                </a:ext>
              </a:extLst>
            </p:cNvPr>
            <p:cNvSpPr/>
            <p:nvPr/>
          </p:nvSpPr>
          <p:spPr>
            <a:xfrm>
              <a:off x="3095594" y="1058468"/>
              <a:ext cx="833446" cy="475351"/>
            </a:xfrm>
            <a:prstGeom prst="rect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D6E5EB9C-F19A-5124-B53E-60A6E18AB78F}"/>
                    </a:ext>
                  </a:extLst>
                </p:cNvPr>
                <p:cNvSpPr txBox="1"/>
                <p:nvPr/>
              </p:nvSpPr>
              <p:spPr>
                <a:xfrm>
                  <a:off x="1443962" y="3271509"/>
                  <a:ext cx="4136710" cy="9233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dirty="0">
                      <a:solidFill>
                        <a:srgbClr val="00B0F0"/>
                      </a:solidFill>
                      <a:latin typeface="+mn-lt"/>
                      <a:ea typeface="맑은 고딕" panose="020B0503020000020004" pitchFamily="50" charset="-127"/>
                    </a:rPr>
                    <a:t>Differentiable, ordering invariant function.</a:t>
                  </a:r>
                </a:p>
                <a:p>
                  <a:pPr algn="l"/>
                  <a:r>
                    <a:rPr lang="en-US" dirty="0">
                      <a:solidFill>
                        <a:srgbClr val="00B0F0"/>
                      </a:solidFill>
                      <a:latin typeface="+mn-lt"/>
                      <a:ea typeface="맑은 고딕" panose="020B0503020000020004" pitchFamily="50" charset="-127"/>
                    </a:rPr>
                    <a:t>For every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𝑗</m:t>
                      </m:r>
                    </m:oMath>
                  </a14:m>
                  <a:r>
                    <a:rPr lang="en-US" dirty="0">
                      <a:solidFill>
                        <a:srgbClr val="00B0F0"/>
                      </a:solidFill>
                      <a:latin typeface="+mn-lt"/>
                      <a:ea typeface="맑은 고딕" panose="020B0503020000020004" pitchFamily="50" charset="-127"/>
                    </a:rPr>
                    <a:t> in the neighborhood of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𝑖</m:t>
                      </m:r>
                    </m:oMath>
                  </a14:m>
                  <a:r>
                    <a:rPr lang="en-US" dirty="0">
                      <a:solidFill>
                        <a:srgbClr val="00B0F0"/>
                      </a:solidFill>
                      <a:latin typeface="+mn-lt"/>
                      <a:ea typeface="맑은 고딕" panose="020B0503020000020004" pitchFamily="50" charset="-127"/>
                    </a:rPr>
                    <a:t>. </a:t>
                  </a:r>
                </a:p>
                <a:p>
                  <a:pPr algn="l"/>
                  <a:r>
                    <a:rPr lang="en-US" dirty="0">
                      <a:solidFill>
                        <a:srgbClr val="00B0F0"/>
                      </a:solidFill>
                      <a:latin typeface="+mn-lt"/>
                      <a:ea typeface="맑은 고딕" panose="020B0503020000020004" pitchFamily="50" charset="-127"/>
                    </a:rPr>
                    <a:t>E.g., sum, average, etc.</a:t>
                  </a:r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D6E5EB9C-F19A-5124-B53E-60A6E18AB7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43962" y="3271509"/>
                  <a:ext cx="4136710" cy="923330"/>
                </a:xfrm>
                <a:prstGeom prst="rect">
                  <a:avLst/>
                </a:prstGeom>
                <a:blipFill>
                  <a:blip r:embed="rId5"/>
                  <a:stretch>
                    <a:fillRect l="-1327" t="-3289" r="-442" b="-92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1D0081C1-D9B3-FF41-D218-81B94B564ADE}"/>
                </a:ext>
              </a:extLst>
            </p:cNvPr>
            <p:cNvCxnSpPr>
              <a:stCxn id="7" idx="2"/>
              <a:endCxn id="11" idx="0"/>
            </p:cNvCxnSpPr>
            <p:nvPr/>
          </p:nvCxnSpPr>
          <p:spPr>
            <a:xfrm>
              <a:off x="3512317" y="1533819"/>
              <a:ext cx="0" cy="1737690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0753105D-868E-9108-BD5E-BFF294D74F4A}"/>
              </a:ext>
            </a:extLst>
          </p:cNvPr>
          <p:cNvGrpSpPr/>
          <p:nvPr/>
        </p:nvGrpSpPr>
        <p:grpSpPr>
          <a:xfrm>
            <a:off x="1761137" y="1522249"/>
            <a:ext cx="3305916" cy="1119233"/>
            <a:chOff x="1774577" y="1064895"/>
            <a:chExt cx="3305916" cy="1119233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D6A2049-6CFC-0CE4-B3CF-942F8BEEFAAE}"/>
                </a:ext>
              </a:extLst>
            </p:cNvPr>
            <p:cNvSpPr/>
            <p:nvPr/>
          </p:nvSpPr>
          <p:spPr>
            <a:xfrm>
              <a:off x="1774577" y="1064895"/>
              <a:ext cx="504056" cy="475351"/>
            </a:xfrm>
            <a:prstGeom prst="ellipse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3E6BF218-417E-A227-CACF-B1F94A648821}"/>
                </a:ext>
              </a:extLst>
            </p:cNvPr>
            <p:cNvCxnSpPr>
              <a:cxnSpLocks/>
              <a:stCxn id="32" idx="5"/>
              <a:endCxn id="15" idx="0"/>
            </p:cNvCxnSpPr>
            <p:nvPr/>
          </p:nvCxnSpPr>
          <p:spPr>
            <a:xfrm>
              <a:off x="2204816" y="1470632"/>
              <a:ext cx="2875677" cy="713496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D4B86CF-ABFC-8F7B-41D4-2D1794499F14}"/>
              </a:ext>
            </a:extLst>
          </p:cNvPr>
          <p:cNvGrpSpPr/>
          <p:nvPr/>
        </p:nvGrpSpPr>
        <p:grpSpPr>
          <a:xfrm>
            <a:off x="596161" y="1484784"/>
            <a:ext cx="2730235" cy="1803030"/>
            <a:chOff x="609601" y="1058469"/>
            <a:chExt cx="2730235" cy="180303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5AD008C5-76D7-1EE7-380B-0940770AF428}"/>
                    </a:ext>
                  </a:extLst>
                </p:cNvPr>
                <p:cNvSpPr txBox="1"/>
                <p:nvPr/>
              </p:nvSpPr>
              <p:spPr>
                <a:xfrm>
                  <a:off x="609601" y="2215168"/>
                  <a:ext cx="2730235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rgbClr val="FF0000"/>
                      </a:solidFill>
                      <a:latin typeface="+mn-lt"/>
                      <a:ea typeface="맑은 고딕" panose="020B0503020000020004" pitchFamily="50" charset="-127"/>
                    </a:rPr>
                    <a:t>Features representations of </a:t>
                  </a:r>
                </a:p>
                <a:p>
                  <a:pPr algn="ctr"/>
                  <a:r>
                    <a:rPr lang="en-US" dirty="0">
                      <a:solidFill>
                        <a:srgbClr val="FF0000"/>
                      </a:solidFill>
                      <a:latin typeface="+mn-lt"/>
                      <a:ea typeface="맑은 고딕" panose="020B0503020000020004" pitchFamily="50" charset="-127"/>
                    </a:rPr>
                    <a:t>node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𝑖</m:t>
                      </m:r>
                    </m:oMath>
                  </a14:m>
                  <a:r>
                    <a:rPr lang="en-US" dirty="0">
                      <a:solidFill>
                        <a:srgbClr val="FF0000"/>
                      </a:solidFill>
                      <a:latin typeface="+mn-lt"/>
                      <a:ea typeface="맑은 고딕" panose="020B0503020000020004" pitchFamily="50" charset="-127"/>
                    </a:rPr>
                    <a:t> at the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𝑘</m:t>
                      </m:r>
                    </m:oMath>
                  </a14:m>
                  <a:r>
                    <a:rPr lang="en-US" dirty="0">
                      <a:solidFill>
                        <a:srgbClr val="FF0000"/>
                      </a:solidFill>
                      <a:latin typeface="+mn-lt"/>
                      <a:ea typeface="맑은 고딕" panose="020B0503020000020004" pitchFamily="50" charset="-127"/>
                    </a:rPr>
                    <a:t>-</a:t>
                  </a:r>
                  <a:r>
                    <a:rPr lang="en-US" dirty="0" err="1">
                      <a:solidFill>
                        <a:srgbClr val="FF0000"/>
                      </a:solidFill>
                      <a:latin typeface="+mn-lt"/>
                      <a:ea typeface="맑은 고딕" panose="020B0503020000020004" pitchFamily="50" charset="-127"/>
                    </a:rPr>
                    <a:t>th</a:t>
                  </a:r>
                  <a:r>
                    <a:rPr lang="en-US" dirty="0">
                      <a:solidFill>
                        <a:srgbClr val="FF0000"/>
                      </a:solidFill>
                      <a:latin typeface="+mn-lt"/>
                      <a:ea typeface="맑은 고딕" panose="020B0503020000020004" pitchFamily="50" charset="-127"/>
                    </a:rPr>
                    <a:t> layer</a:t>
                  </a:r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5AD008C5-76D7-1EE7-380B-0940770AF4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601" y="2215168"/>
                  <a:ext cx="2730235" cy="646331"/>
                </a:xfrm>
                <a:prstGeom prst="rect">
                  <a:avLst/>
                </a:prstGeom>
                <a:blipFill>
                  <a:blip r:embed="rId6"/>
                  <a:stretch>
                    <a:fillRect l="-1563" t="-4717" r="-1339"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E407DD77-58D9-1969-5BB9-09E344315EDA}"/>
                </a:ext>
              </a:extLst>
            </p:cNvPr>
            <p:cNvSpPr/>
            <p:nvPr/>
          </p:nvSpPr>
          <p:spPr>
            <a:xfrm>
              <a:off x="983432" y="1058469"/>
              <a:ext cx="576064" cy="475351"/>
            </a:xfrm>
            <a:prstGeom prst="ellipse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39000B90-F330-FCCF-B67F-6C6B9A36444A}"/>
                </a:ext>
              </a:extLst>
            </p:cNvPr>
            <p:cNvCxnSpPr>
              <a:stCxn id="16" idx="4"/>
              <a:endCxn id="13" idx="0"/>
            </p:cNvCxnSpPr>
            <p:nvPr/>
          </p:nvCxnSpPr>
          <p:spPr>
            <a:xfrm>
              <a:off x="1271464" y="1533820"/>
              <a:ext cx="703255" cy="68134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93484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9309F-ACCC-6FD0-5190-D0B1F2B34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5C948-9C2A-C36D-1F4E-696A4FA184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66928" indent="-457200">
              <a:buFont typeface="+mj-lt"/>
              <a:buAutoNum type="arabicPeriod"/>
            </a:pPr>
            <a:r>
              <a:rPr lang="en-US" dirty="0"/>
              <a:t>Introduction</a:t>
            </a:r>
          </a:p>
          <a:p>
            <a:pPr marL="566928" indent="-457200">
              <a:buFont typeface="+mj-lt"/>
              <a:buAutoNum type="arabicPeriod"/>
            </a:pPr>
            <a:endParaRPr lang="en-US" dirty="0"/>
          </a:p>
          <a:p>
            <a:pPr marL="566928" indent="-457200">
              <a:buFont typeface="+mj-lt"/>
              <a:buAutoNum type="arabicPeriod"/>
            </a:pPr>
            <a:r>
              <a:rPr lang="en-US" dirty="0"/>
              <a:t>Graph Attention Networks</a:t>
            </a:r>
          </a:p>
          <a:p>
            <a:pPr marL="566928" indent="-457200">
              <a:buFont typeface="+mj-lt"/>
              <a:buAutoNum type="arabicPeriod"/>
            </a:pPr>
            <a:endParaRPr lang="en-US" dirty="0"/>
          </a:p>
          <a:p>
            <a:pPr marL="566928" indent="-457200">
              <a:buFont typeface="+mj-lt"/>
              <a:buAutoNum type="arabicPeriod"/>
            </a:pPr>
            <a:r>
              <a:rPr lang="en-US" dirty="0"/>
              <a:t>Pros of Graph Attention Networks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95CDDA-633C-27F1-F49C-24422AD81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EC4A9-FE6A-48EC-B998-4B7AD00BB17C}" type="slidenum">
              <a:rPr lang="en-US" altLang="ko-KR" noProof="0" smtClean="0"/>
              <a:pPr>
                <a:defRPr/>
              </a:pPr>
              <a:t>2</a:t>
            </a:fld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82345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ject 4">
            <a:extLst>
              <a:ext uri="{FF2B5EF4-FFF2-40B4-BE49-F238E27FC236}">
                <a16:creationId xmlns:a16="http://schemas.microsoft.com/office/drawing/2014/main" id="{7FE8E634-6B68-3687-3D76-15D87C2B1C6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07369" y="1417642"/>
            <a:ext cx="3342857" cy="263809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2E31D56-2858-E85E-C10A-5536FF26A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spc="-55" dirty="0"/>
              <a:t>1. Introduction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F4B87B-E3E3-A92F-FBAA-083D4D28B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EC4A9-FE6A-48EC-B998-4B7AD00BB17C}" type="slidenum">
              <a:rPr lang="en-US" altLang="ko-KR" noProof="0" smtClean="0"/>
              <a:pPr>
                <a:defRPr/>
              </a:pPr>
              <a:t>3</a:t>
            </a:fld>
            <a:endParaRPr lang="en-US" altLang="ko-KR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39F26C2-6BB1-995C-51C8-7208A91C42BC}"/>
              </a:ext>
            </a:extLst>
          </p:cNvPr>
          <p:cNvSpPr/>
          <p:nvPr/>
        </p:nvSpPr>
        <p:spPr>
          <a:xfrm>
            <a:off x="1242695" y="1975376"/>
            <a:ext cx="1584176" cy="1512168"/>
          </a:xfrm>
          <a:prstGeom prst="rect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object 4">
            <a:extLst>
              <a:ext uri="{FF2B5EF4-FFF2-40B4-BE49-F238E27FC236}">
                <a16:creationId xmlns:a16="http://schemas.microsoft.com/office/drawing/2014/main" id="{43B29AA2-5743-E86E-00AE-116E6B26D825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858820" y="1517735"/>
            <a:ext cx="2508374" cy="2427449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5AF0B4A-5C93-BDD1-75BA-D2CCF7001470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2826871" y="2731460"/>
            <a:ext cx="103194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bject 5">
                <a:extLst>
                  <a:ext uri="{FF2B5EF4-FFF2-40B4-BE49-F238E27FC236}">
                    <a16:creationId xmlns:a16="http://schemas.microsoft.com/office/drawing/2014/main" id="{4E2CD55F-A3FD-C1E2-C52C-F67BF86F890D}"/>
                  </a:ext>
                </a:extLst>
              </p:cNvPr>
              <p:cNvSpPr txBox="1"/>
              <p:nvPr/>
            </p:nvSpPr>
            <p:spPr>
              <a:xfrm>
                <a:off x="3071664" y="3988267"/>
                <a:ext cx="5112568" cy="823302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 algn="ctr">
                  <a:spcBef>
                    <a:spcPts val="100"/>
                  </a:spcBef>
                </a:pPr>
                <a:r>
                  <a:rPr lang="en-US" sz="1700" spc="-20" dirty="0">
                    <a:solidFill>
                      <a:srgbClr val="434343"/>
                    </a:solidFill>
                    <a:latin typeface="+mn-lt"/>
                    <a:cs typeface="Tahoma"/>
                  </a:rPr>
                  <a:t>H</a:t>
                </a:r>
                <a:r>
                  <a:rPr lang="en-US" altLang="zh-CN" sz="1700" spc="-20" dirty="0">
                    <a:solidFill>
                      <a:srgbClr val="434343"/>
                    </a:solidFill>
                    <a:latin typeface="+mn-lt"/>
                    <a:cs typeface="Tahoma"/>
                  </a:rPr>
                  <a:t>ow important are the features of node </a:t>
                </a:r>
                <a:r>
                  <a:rPr lang="en-US" sz="1700" spc="-55" dirty="0">
                    <a:solidFill>
                      <a:srgbClr val="434343"/>
                    </a:solidFill>
                    <a:latin typeface="+mn-lt"/>
                    <a:cs typeface="Tahoma"/>
                  </a:rPr>
                  <a:t>“</a:t>
                </a:r>
                <a14:m>
                  <m:oMath xmlns:m="http://schemas.openxmlformats.org/officeDocument/2006/math">
                    <m:r>
                      <a:rPr lang="en-US" sz="1700" i="1" spc="-55" dirty="0">
                        <a:solidFill>
                          <a:srgbClr val="434343"/>
                        </a:solidFill>
                        <a:latin typeface="Cambria Math" panose="02040503050406030204" pitchFamily="18" charset="0"/>
                        <a:cs typeface="Tahoma"/>
                      </a:rPr>
                      <m:t>𝑐</m:t>
                    </m:r>
                  </m:oMath>
                </a14:m>
                <a:r>
                  <a:rPr lang="en-US" sz="1700" spc="-55" dirty="0">
                    <a:solidFill>
                      <a:srgbClr val="434343"/>
                    </a:solidFill>
                    <a:latin typeface="+mn-lt"/>
                    <a:cs typeface="Tahoma"/>
                  </a:rPr>
                  <a:t>”</a:t>
                </a:r>
                <a:r>
                  <a:rPr lang="en-US" sz="1700" spc="-80" dirty="0">
                    <a:solidFill>
                      <a:srgbClr val="434343"/>
                    </a:solidFill>
                    <a:latin typeface="+mn-lt"/>
                    <a:cs typeface="Tahoma"/>
                  </a:rPr>
                  <a:t> to </a:t>
                </a:r>
                <a:r>
                  <a:rPr lang="en-US" sz="1700" dirty="0">
                    <a:solidFill>
                      <a:srgbClr val="434343"/>
                    </a:solidFill>
                    <a:latin typeface="+mn-lt"/>
                    <a:cs typeface="Tahoma"/>
                  </a:rPr>
                  <a:t>node</a:t>
                </a:r>
                <a:r>
                  <a:rPr lang="en-US" sz="1700" spc="-45" dirty="0">
                    <a:solidFill>
                      <a:srgbClr val="434343"/>
                    </a:solidFill>
                    <a:latin typeface="+mn-lt"/>
                    <a:cs typeface="Tahoma"/>
                  </a:rPr>
                  <a:t> </a:t>
                </a:r>
                <a:r>
                  <a:rPr lang="en-US" sz="1700" spc="-20" dirty="0">
                    <a:solidFill>
                      <a:srgbClr val="434343"/>
                    </a:solidFill>
                    <a:latin typeface="+mn-lt"/>
                    <a:cs typeface="Tahoma"/>
                  </a:rPr>
                  <a:t>“</a:t>
                </a:r>
                <a14:m>
                  <m:oMath xmlns:m="http://schemas.openxmlformats.org/officeDocument/2006/math">
                    <m:r>
                      <a:rPr lang="en-US" sz="1700" i="1" spc="-20" dirty="0">
                        <a:solidFill>
                          <a:srgbClr val="434343"/>
                        </a:solidFill>
                        <a:latin typeface="Cambria Math" panose="02040503050406030204" pitchFamily="18" charset="0"/>
                        <a:cs typeface="Tahoma"/>
                      </a:rPr>
                      <m:t>𝑖</m:t>
                    </m:r>
                  </m:oMath>
                </a14:m>
                <a:r>
                  <a:rPr lang="en-US" sz="1700" spc="-20" dirty="0">
                    <a:solidFill>
                      <a:srgbClr val="434343"/>
                    </a:solidFill>
                    <a:latin typeface="+mn-lt"/>
                    <a:cs typeface="Tahoma"/>
                  </a:rPr>
                  <a:t>”?</a:t>
                </a:r>
              </a:p>
              <a:p>
                <a:pPr marL="12700" algn="ctr">
                  <a:lnSpc>
                    <a:spcPct val="100000"/>
                  </a:lnSpc>
                  <a:spcBef>
                    <a:spcPts val="100"/>
                  </a:spcBef>
                </a:pPr>
                <a:endParaRPr lang="en-US" sz="1700" spc="-20" dirty="0">
                  <a:solidFill>
                    <a:srgbClr val="434343"/>
                  </a:solidFill>
                  <a:latin typeface="+mn-lt"/>
                  <a:cs typeface="Tahoma"/>
                </a:endParaRPr>
              </a:p>
              <a:p>
                <a:pPr marL="12700" algn="ctr">
                  <a:spcBef>
                    <a:spcPts val="100"/>
                  </a:spcBef>
                </a:pPr>
                <a:r>
                  <a:rPr lang="en-US" sz="1700" dirty="0">
                    <a:solidFill>
                      <a:srgbClr val="434343"/>
                    </a:solidFill>
                    <a:latin typeface="+mn-lt"/>
                    <a:cs typeface="Tahoma"/>
                  </a:rPr>
                  <a:t>Can</a:t>
                </a:r>
                <a:r>
                  <a:rPr lang="en-US" sz="1700" spc="-100" dirty="0">
                    <a:solidFill>
                      <a:srgbClr val="434343"/>
                    </a:solidFill>
                    <a:latin typeface="+mn-lt"/>
                    <a:cs typeface="Tahoma"/>
                  </a:rPr>
                  <a:t> </a:t>
                </a:r>
                <a:r>
                  <a:rPr lang="en-US" sz="1700" spc="65" dirty="0">
                    <a:solidFill>
                      <a:srgbClr val="434343"/>
                    </a:solidFill>
                    <a:latin typeface="+mn-lt"/>
                    <a:cs typeface="Tahoma"/>
                  </a:rPr>
                  <a:t>we</a:t>
                </a:r>
                <a:r>
                  <a:rPr lang="en-US" sz="1700" spc="-55" dirty="0">
                    <a:solidFill>
                      <a:srgbClr val="434343"/>
                    </a:solidFill>
                    <a:latin typeface="+mn-lt"/>
                    <a:cs typeface="Tahoma"/>
                  </a:rPr>
                  <a:t> </a:t>
                </a:r>
                <a:r>
                  <a:rPr lang="en-US" sz="1700" spc="50" dirty="0">
                    <a:solidFill>
                      <a:srgbClr val="434343"/>
                    </a:solidFill>
                    <a:latin typeface="+mn-lt"/>
                    <a:cs typeface="Tahoma"/>
                  </a:rPr>
                  <a:t>learn</a:t>
                </a:r>
                <a:r>
                  <a:rPr lang="en-US" sz="1700" spc="-50" dirty="0">
                    <a:solidFill>
                      <a:srgbClr val="434343"/>
                    </a:solidFill>
                    <a:latin typeface="+mn-lt"/>
                    <a:cs typeface="Tahoma"/>
                  </a:rPr>
                  <a:t> </a:t>
                </a:r>
                <a:r>
                  <a:rPr lang="en-US" sz="1700" spc="10" dirty="0">
                    <a:solidFill>
                      <a:srgbClr val="434343"/>
                    </a:solidFill>
                    <a:latin typeface="+mn-lt"/>
                    <a:cs typeface="Tahoma"/>
                  </a:rPr>
                  <a:t>such</a:t>
                </a:r>
                <a:r>
                  <a:rPr lang="en-US" sz="1700" spc="-55" dirty="0">
                    <a:solidFill>
                      <a:srgbClr val="434343"/>
                    </a:solidFill>
                    <a:latin typeface="+mn-lt"/>
                    <a:cs typeface="Tahoma"/>
                  </a:rPr>
                  <a:t> </a:t>
                </a:r>
                <a:r>
                  <a:rPr lang="en-US" sz="1700" spc="10" dirty="0">
                    <a:solidFill>
                      <a:srgbClr val="434343"/>
                    </a:solidFill>
                    <a:latin typeface="+mn-lt"/>
                    <a:cs typeface="Tahoma"/>
                  </a:rPr>
                  <a:t>importance,</a:t>
                </a:r>
                <a:r>
                  <a:rPr lang="en-US" sz="1700" spc="-50" dirty="0">
                    <a:solidFill>
                      <a:srgbClr val="434343"/>
                    </a:solidFill>
                    <a:latin typeface="+mn-lt"/>
                    <a:cs typeface="Tahoma"/>
                  </a:rPr>
                  <a:t> </a:t>
                </a:r>
                <a:r>
                  <a:rPr lang="en-US" sz="1700" spc="10" dirty="0">
                    <a:solidFill>
                      <a:srgbClr val="434343"/>
                    </a:solidFill>
                    <a:latin typeface="+mn-lt"/>
                    <a:cs typeface="Tahoma"/>
                  </a:rPr>
                  <a:t>in</a:t>
                </a:r>
                <a:r>
                  <a:rPr lang="en-US" sz="1700" spc="-55" dirty="0">
                    <a:solidFill>
                      <a:srgbClr val="434343"/>
                    </a:solidFill>
                    <a:latin typeface="+mn-lt"/>
                    <a:cs typeface="Tahoma"/>
                  </a:rPr>
                  <a:t> </a:t>
                </a:r>
                <a:r>
                  <a:rPr lang="en-US" sz="1700" spc="10" dirty="0">
                    <a:solidFill>
                      <a:srgbClr val="434343"/>
                    </a:solidFill>
                    <a:latin typeface="+mn-lt"/>
                    <a:cs typeface="Tahoma"/>
                  </a:rPr>
                  <a:t>an</a:t>
                </a:r>
                <a:r>
                  <a:rPr lang="en-US" sz="1700" spc="-50" dirty="0">
                    <a:solidFill>
                      <a:srgbClr val="434343"/>
                    </a:solidFill>
                    <a:latin typeface="+mn-lt"/>
                    <a:cs typeface="Tahoma"/>
                  </a:rPr>
                  <a:t> </a:t>
                </a:r>
                <a:r>
                  <a:rPr lang="en-US" sz="1700" spc="10" dirty="0">
                    <a:solidFill>
                      <a:srgbClr val="434343"/>
                    </a:solidFill>
                    <a:latin typeface="+mn-lt"/>
                    <a:cs typeface="Tahoma"/>
                  </a:rPr>
                  <a:t>automatic</a:t>
                </a:r>
                <a:r>
                  <a:rPr lang="en-US" sz="1700" spc="-55" dirty="0">
                    <a:solidFill>
                      <a:srgbClr val="434343"/>
                    </a:solidFill>
                    <a:latin typeface="+mn-lt"/>
                    <a:cs typeface="Tahoma"/>
                  </a:rPr>
                  <a:t> </a:t>
                </a:r>
                <a:r>
                  <a:rPr lang="en-US" sz="1700" spc="-10" dirty="0">
                    <a:solidFill>
                      <a:srgbClr val="434343"/>
                    </a:solidFill>
                    <a:latin typeface="+mn-lt"/>
                    <a:cs typeface="Tahoma"/>
                  </a:rPr>
                  <a:t>manner?</a:t>
                </a:r>
                <a:endParaRPr lang="en-US" sz="1700" dirty="0">
                  <a:latin typeface="+mn-lt"/>
                  <a:cs typeface="Tahoma"/>
                </a:endParaRPr>
              </a:p>
            </p:txBody>
          </p:sp>
        </mc:Choice>
        <mc:Fallback xmlns="">
          <p:sp>
            <p:nvSpPr>
              <p:cNvPr id="13" name="object 5">
                <a:extLst>
                  <a:ext uri="{FF2B5EF4-FFF2-40B4-BE49-F238E27FC236}">
                    <a16:creationId xmlns:a16="http://schemas.microsoft.com/office/drawing/2014/main" id="{4E2CD55F-A3FD-C1E2-C52C-F67BF86F89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1664" y="3988267"/>
                <a:ext cx="5112568" cy="823302"/>
              </a:xfrm>
              <a:prstGeom prst="rect">
                <a:avLst/>
              </a:prstGeom>
              <a:blipFill>
                <a:blip r:embed="rId4"/>
                <a:stretch>
                  <a:fillRect l="-119" t="-5926" r="-119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object 4">
            <a:extLst>
              <a:ext uri="{FF2B5EF4-FFF2-40B4-BE49-F238E27FC236}">
                <a16:creationId xmlns:a16="http://schemas.microsoft.com/office/drawing/2014/main" id="{8A78E0A9-A536-4762-9F44-61779947F070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833784" y="1044437"/>
            <a:ext cx="3603324" cy="3393674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D9605E0-239D-1D9E-2681-A2CD4C98D237}"/>
              </a:ext>
            </a:extLst>
          </p:cNvPr>
          <p:cNvCxnSpPr>
            <a:stCxn id="8" idx="3"/>
            <a:endCxn id="15" idx="1"/>
          </p:cNvCxnSpPr>
          <p:nvPr/>
        </p:nvCxnSpPr>
        <p:spPr>
          <a:xfrm>
            <a:off x="6367194" y="2731460"/>
            <a:ext cx="1466590" cy="981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CAA7374-DD6B-4B15-DA84-E776F0F4DE7A}"/>
              </a:ext>
            </a:extLst>
          </p:cNvPr>
          <p:cNvSpPr txBox="1"/>
          <p:nvPr/>
        </p:nvSpPr>
        <p:spPr>
          <a:xfrm>
            <a:off x="4337377" y="4970933"/>
            <a:ext cx="1587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spc="-120" dirty="0">
                <a:solidFill>
                  <a:srgbClr val="434343"/>
                </a:solidFill>
                <a:latin typeface="+mn-lt"/>
                <a:cs typeface="Tahoma"/>
              </a:rPr>
              <a:t>YES,</a:t>
            </a:r>
            <a:r>
              <a:rPr lang="en-US" sz="1800" b="1" spc="-165" dirty="0">
                <a:solidFill>
                  <a:srgbClr val="434343"/>
                </a:solidFill>
                <a:latin typeface="+mn-lt"/>
                <a:cs typeface="Tahoma"/>
              </a:rPr>
              <a:t>  </a:t>
            </a:r>
            <a:r>
              <a:rPr lang="en-US" sz="1800" b="1" spc="-65" dirty="0">
                <a:solidFill>
                  <a:srgbClr val="434343"/>
                </a:solidFill>
                <a:latin typeface="+mn-lt"/>
                <a:cs typeface="Tahoma"/>
              </a:rPr>
              <a:t>with</a:t>
            </a:r>
            <a:r>
              <a:rPr lang="en-US" sz="1800" b="1" spc="-125" dirty="0">
                <a:solidFill>
                  <a:srgbClr val="434343"/>
                </a:solidFill>
                <a:latin typeface="+mn-lt"/>
                <a:cs typeface="Tahoma"/>
              </a:rPr>
              <a:t> </a:t>
            </a:r>
            <a:r>
              <a:rPr lang="en-US" sz="1800" b="1" spc="-110" dirty="0">
                <a:solidFill>
                  <a:srgbClr val="434343"/>
                </a:solidFill>
                <a:latin typeface="+mn-lt"/>
                <a:cs typeface="Tahoma"/>
              </a:rPr>
              <a:t>GAT</a:t>
            </a:r>
            <a:endParaRPr lang="en-US" sz="1800" dirty="0">
              <a:latin typeface="+mn-lt"/>
              <a:cs typeface="Tahom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89190E1-3DD8-39B5-8574-6FA65799B8DA}"/>
              </a:ext>
            </a:extLst>
          </p:cNvPr>
          <p:cNvSpPr txBox="1"/>
          <p:nvPr/>
        </p:nvSpPr>
        <p:spPr>
          <a:xfrm>
            <a:off x="6526101" y="2340587"/>
            <a:ext cx="1148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latin typeface="+mn-lt"/>
                <a:ea typeface="맑은 고딕" panose="020B0503020000020004" pitchFamily="50" charset="-127"/>
              </a:rPr>
              <a:t>GAT layer</a:t>
            </a:r>
          </a:p>
        </p:txBody>
      </p:sp>
    </p:spTree>
    <p:extLst>
      <p:ext uri="{BB962C8B-B14F-4D97-AF65-F5344CB8AC3E}">
        <p14:creationId xmlns:p14="http://schemas.microsoft.com/office/powerpoint/2010/main" val="1277455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3" grpId="0"/>
      <p:bldP spid="26" grpId="0"/>
      <p:bldP spid="2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34E110BB-08A4-7528-B430-9EF44AC10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369" y="448001"/>
            <a:ext cx="11319504" cy="531404"/>
          </a:xfrm>
        </p:spPr>
        <p:txBody>
          <a:bodyPr/>
          <a:lstStyle/>
          <a:p>
            <a:r>
              <a:rPr lang="en-US" dirty="0"/>
              <a:t>2. Graph Attention Networks </a:t>
            </a:r>
          </a:p>
        </p:txBody>
      </p:sp>
      <p:pic>
        <p:nvPicPr>
          <p:cNvPr id="11" name="Content Placeholder 10" descr="A close-up of a paper&#10;&#10;Description automatically generated">
            <a:extLst>
              <a:ext uri="{FF2B5EF4-FFF2-40B4-BE49-F238E27FC236}">
                <a16:creationId xmlns:a16="http://schemas.microsoft.com/office/drawing/2014/main" id="{F16106BB-5D8C-580F-5D09-D779DB6BD9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3079" y="979405"/>
            <a:ext cx="5642921" cy="3520931"/>
          </a:xfrm>
          <a:noFill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A4745A-FB44-A5C6-9A58-72A6E02A9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99987" y="2541"/>
            <a:ext cx="1016847" cy="366395"/>
          </a:xfrm>
        </p:spPr>
        <p:txBody>
          <a:bodyPr anchor="b">
            <a:normAutofit/>
          </a:bodyPr>
          <a:lstStyle/>
          <a:p>
            <a:pPr>
              <a:spcAft>
                <a:spcPts val="600"/>
              </a:spcAft>
              <a:defRPr/>
            </a:pPr>
            <a:fld id="{B45EC4A9-FE6A-48EC-B998-4B7AD00BB17C}" type="slidenum">
              <a:rPr lang="en-US" altLang="ko-KR" noProof="0" smtClean="0"/>
              <a:pPr>
                <a:spcAft>
                  <a:spcPts val="600"/>
                </a:spcAft>
                <a:defRPr/>
              </a:pPr>
              <a:t>4</a:t>
            </a:fld>
            <a:endParaRPr lang="en-US" altLang="ko-KR" noProof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C06B15-2869-46F6-F884-03C6F33F18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079" y="4725144"/>
            <a:ext cx="5642921" cy="9526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7141457-07CB-3794-2D61-DDFBFF9181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5774" y="1203864"/>
            <a:ext cx="3286125" cy="32861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226D1A8-2611-189E-79E7-560E55734A42}"/>
              </a:ext>
            </a:extLst>
          </p:cNvPr>
          <p:cNvSpPr txBox="1"/>
          <p:nvPr/>
        </p:nvSpPr>
        <p:spPr>
          <a:xfrm>
            <a:off x="6190869" y="4574621"/>
            <a:ext cx="5775941" cy="12536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99720" marR="292735" indent="635" algn="ctr">
              <a:lnSpc>
                <a:spcPct val="114999"/>
              </a:lnSpc>
              <a:spcBef>
                <a:spcPts val="100"/>
              </a:spcBef>
            </a:pPr>
            <a:r>
              <a:rPr lang="en-US" sz="2400" b="1" spc="-10" dirty="0">
                <a:latin typeface="+mn-lt"/>
                <a:cs typeface="Georgia"/>
              </a:rPr>
              <a:t>Petar </a:t>
            </a:r>
            <a:r>
              <a:rPr lang="en-US" sz="2400" b="1" spc="-10" dirty="0" err="1">
                <a:latin typeface="+mn-lt"/>
                <a:cs typeface="Georgia"/>
              </a:rPr>
              <a:t>Veličković</a:t>
            </a:r>
            <a:endParaRPr lang="en-US" sz="2400" b="1" spc="-10" dirty="0">
              <a:latin typeface="+mn-lt"/>
              <a:cs typeface="Georgia"/>
            </a:endParaRPr>
          </a:p>
          <a:p>
            <a:pPr marL="299720" marR="292735" indent="635" algn="ctr">
              <a:lnSpc>
                <a:spcPct val="114999"/>
              </a:lnSpc>
              <a:spcBef>
                <a:spcPts val="100"/>
              </a:spcBef>
            </a:pPr>
            <a:r>
              <a:rPr lang="en-US" spc="-10" dirty="0">
                <a:latin typeface="+mn-lt"/>
                <a:cs typeface="Georgia"/>
              </a:rPr>
              <a:t>University of Cambridge, UK</a:t>
            </a:r>
            <a:endParaRPr lang="en-US" dirty="0">
              <a:latin typeface="+mn-lt"/>
              <a:cs typeface="Georgia"/>
            </a:endParaRPr>
          </a:p>
          <a:p>
            <a:pPr algn="ctr">
              <a:lnSpc>
                <a:spcPct val="100000"/>
              </a:lnSpc>
              <a:spcBef>
                <a:spcPts val="985"/>
              </a:spcBef>
            </a:pPr>
            <a:r>
              <a:rPr lang="en-US" dirty="0">
                <a:latin typeface="+mn-lt"/>
                <a:cs typeface="Georgia"/>
              </a:rPr>
              <a:t>Senior</a:t>
            </a:r>
            <a:r>
              <a:rPr lang="en-US" spc="-25" dirty="0">
                <a:latin typeface="+mn-lt"/>
                <a:cs typeface="Georgia"/>
              </a:rPr>
              <a:t> </a:t>
            </a:r>
            <a:r>
              <a:rPr lang="en-US" dirty="0">
                <a:latin typeface="+mn-lt"/>
                <a:cs typeface="Georgia"/>
              </a:rPr>
              <a:t>Research</a:t>
            </a:r>
            <a:r>
              <a:rPr lang="en-US" spc="-20" dirty="0">
                <a:latin typeface="+mn-lt"/>
                <a:cs typeface="Georgia"/>
              </a:rPr>
              <a:t> </a:t>
            </a:r>
            <a:r>
              <a:rPr lang="en-US" spc="-10" dirty="0">
                <a:latin typeface="+mn-lt"/>
                <a:cs typeface="Georgia"/>
              </a:rPr>
              <a:t>Scientist</a:t>
            </a:r>
            <a:r>
              <a:rPr lang="en-US" spc="-25" dirty="0">
                <a:latin typeface="+mn-lt"/>
                <a:cs typeface="Georgia"/>
              </a:rPr>
              <a:t> </a:t>
            </a:r>
            <a:r>
              <a:rPr lang="en-US" dirty="0">
                <a:latin typeface="+mn-lt"/>
                <a:cs typeface="Georgia"/>
              </a:rPr>
              <a:t>at</a:t>
            </a:r>
            <a:r>
              <a:rPr lang="en-US" spc="-20" dirty="0">
                <a:latin typeface="+mn-lt"/>
                <a:cs typeface="Georgia"/>
              </a:rPr>
              <a:t> </a:t>
            </a:r>
            <a:r>
              <a:rPr lang="en-US" spc="-10" dirty="0">
                <a:latin typeface="+mn-lt"/>
                <a:cs typeface="Georgia"/>
              </a:rPr>
              <a:t>Google DeepMind, London, UK</a:t>
            </a:r>
            <a:endParaRPr lang="en-US" dirty="0">
              <a:latin typeface="+mn-lt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4118008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49BE61-5C24-C879-6252-A7AAF79E6B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atinLnBrk="0"/>
                <a:r>
                  <a:rPr lang="en-US" sz="2000" spc="-90" dirty="0"/>
                  <a:t>Graph</a:t>
                </a:r>
                <a:r>
                  <a:rPr lang="en-US" sz="2000" spc="-170" dirty="0"/>
                  <a:t> </a:t>
                </a:r>
                <a:r>
                  <a:rPr lang="en-US" sz="2000" spc="-60" dirty="0"/>
                  <a:t>Attention</a:t>
                </a:r>
                <a:r>
                  <a:rPr lang="en-US" sz="2000" spc="-130" dirty="0"/>
                  <a:t> </a:t>
                </a:r>
                <a:r>
                  <a:rPr lang="en-US" sz="2000" spc="-20" dirty="0"/>
                  <a:t>layer</a:t>
                </a:r>
              </a:p>
              <a:p>
                <a:pPr lvl="1" latinLnBrk="0"/>
                <a:r>
                  <a:rPr lang="en-US" dirty="0"/>
                  <a:t>Input: a set of node features: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sup>
                    </m:sSup>
                  </m:oMath>
                </a14:m>
                <a:endParaRPr lang="en-US" dirty="0"/>
              </a:p>
              <a:p>
                <a:pPr lvl="1" latinLnBrk="0"/>
                <a:r>
                  <a:rPr lang="en-US" dirty="0"/>
                  <a:t>Output: a new set of node features (of potentially different cardinality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/>
                  <a:t>):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⃗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acc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⃗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acc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⃗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acc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⃗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acc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𝐹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p>
                    </m:sSup>
                  </m:oMath>
                </a14:m>
                <a:endParaRPr lang="en-US" dirty="0"/>
              </a:p>
              <a:p>
                <a:pPr lvl="1" latinLnBrk="0"/>
                <a:endParaRPr lang="en-US" dirty="0"/>
              </a:p>
              <a:p>
                <a:pPr marL="636012" lvl="1" indent="-342900" latinLnBrk="0">
                  <a:buFont typeface="+mj-lt"/>
                  <a:buAutoNum type="arabicPeriod"/>
                </a:pPr>
                <a:r>
                  <a:rPr lang="en-US" dirty="0"/>
                  <a:t>Apply a parameterized linear transformation to every node</a:t>
                </a:r>
              </a:p>
              <a:p>
                <a:pPr lvl="2" latinLnBrk="0"/>
                <a:r>
                  <a:rPr lang="en-US" dirty="0"/>
                  <a:t>Reason: In order to obtain sufficient expressive power to transform the input features into higher-level features, at least one learnable linear transformation is required.</a:t>
                </a:r>
              </a:p>
              <a:p>
                <a:pPr lvl="2" latinLnBrk="0"/>
                <a:r>
                  <a:rPr lang="en-US" dirty="0"/>
                  <a:t>A weight matrix applied to every node: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𝐹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sup>
                    </m:sSup>
                  </m:oMath>
                </a14:m>
                <a:endParaRPr lang="en-US" dirty="0"/>
              </a:p>
              <a:p>
                <a:pPr lvl="2" latinLnBrk="0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49BE61-5C24-C879-6252-A7AAF79E6B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6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D8DE9E7C-AD38-A764-6A8F-A74ADDC47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Graph Attention Networks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C70BD7-E640-12D1-DBDB-3175233AB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EC4A9-FE6A-48EC-B998-4B7AD00BB17C}" type="slidenum">
              <a:rPr lang="en-US" altLang="ko-KR" noProof="0" smtClean="0"/>
              <a:pPr>
                <a:defRPr/>
              </a:pPr>
              <a:t>5</a:t>
            </a:fld>
            <a:endParaRPr lang="en-US" altLang="ko-KR" noProof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E918E2-3F01-8FBF-5526-F9E0539FA7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3079" y="4542056"/>
            <a:ext cx="3696216" cy="12574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2E2A73C-500D-D25B-3F85-FE58113117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47498" y="4547692"/>
            <a:ext cx="1295581" cy="61921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1D919C6-1649-5A59-64DF-41DD55E7BE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38446" y="4547692"/>
            <a:ext cx="4143953" cy="1428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732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852D5-1170-A541-C96B-7FF2AE05A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Graph Attention Networks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C00ACE-6C85-7B38-B311-467BD579678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atinLnBrk="0"/>
                <a:r>
                  <a:rPr lang="en-US" sz="2000" spc="-90" dirty="0"/>
                  <a:t>Graph</a:t>
                </a:r>
                <a:r>
                  <a:rPr lang="en-US" sz="2000" spc="-170" dirty="0"/>
                  <a:t> </a:t>
                </a:r>
                <a:r>
                  <a:rPr lang="en-US" sz="2000" spc="-60" dirty="0"/>
                  <a:t>Attention</a:t>
                </a:r>
                <a:r>
                  <a:rPr lang="en-US" sz="2000" spc="-130" dirty="0"/>
                  <a:t> </a:t>
                </a:r>
                <a:r>
                  <a:rPr lang="en-US" sz="2000" spc="-20" dirty="0"/>
                  <a:t>layer</a:t>
                </a:r>
              </a:p>
              <a:p>
                <a:pPr marL="663444" lvl="1" indent="-342900" latinLnBrk="0">
                  <a:buFont typeface="+mj-lt"/>
                  <a:buAutoNum type="arabicPeriod" startAt="2"/>
                </a:pPr>
                <a:r>
                  <a:rPr lang="en-US" dirty="0"/>
                  <a:t>Perform </a:t>
                </a:r>
                <a:r>
                  <a:rPr lang="en-US" b="1" i="1" dirty="0"/>
                  <a:t>self-attention</a:t>
                </a:r>
                <a:r>
                  <a:rPr lang="en-US" dirty="0"/>
                  <a:t> on the nodes—a shared attentional mechanism computes </a:t>
                </a:r>
                <a:r>
                  <a:rPr lang="en-US" b="1" i="1" dirty="0"/>
                  <a:t>attention coefficients</a:t>
                </a:r>
              </a:p>
              <a:p>
                <a:pPr lvl="2" latinLnBrk="0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𝑊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𝑊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endParaRPr lang="en-US" dirty="0"/>
              </a:p>
              <a:p>
                <a:pPr lvl="2" latinLnBrk="0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C00ACE-6C85-7B38-B311-467BD579678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6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85013E-8299-6CE0-713B-613527F52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EC4A9-FE6A-48EC-B998-4B7AD00BB17C}" type="slidenum">
              <a:rPr lang="en-US" altLang="ko-KR" noProof="0" smtClean="0"/>
              <a:pPr>
                <a:defRPr/>
              </a:pPr>
              <a:t>6</a:t>
            </a:fld>
            <a:endParaRPr lang="en-US" altLang="ko-KR" noProof="0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5F44A0D-878E-44E0-50DD-12B74DAC4115}"/>
              </a:ext>
            </a:extLst>
          </p:cNvPr>
          <p:cNvGrpSpPr/>
          <p:nvPr/>
        </p:nvGrpSpPr>
        <p:grpSpPr>
          <a:xfrm>
            <a:off x="1343472" y="2060848"/>
            <a:ext cx="6509783" cy="970012"/>
            <a:chOff x="1347410" y="4976602"/>
            <a:chExt cx="6509783" cy="970012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BF10FE8C-8FC1-ACE9-A663-4B2E4912D2A5}"/>
                </a:ext>
              </a:extLst>
            </p:cNvPr>
            <p:cNvSpPr/>
            <p:nvPr/>
          </p:nvSpPr>
          <p:spPr>
            <a:xfrm>
              <a:off x="1347410" y="4976602"/>
              <a:ext cx="423688" cy="307313"/>
            </a:xfrm>
            <a:prstGeom prst="ellipse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96D53F4-974B-ACD3-EC46-024E2A41867D}"/>
                </a:ext>
              </a:extLst>
            </p:cNvPr>
            <p:cNvSpPr txBox="1"/>
            <p:nvPr/>
          </p:nvSpPr>
          <p:spPr>
            <a:xfrm>
              <a:off x="1977408" y="5577282"/>
              <a:ext cx="58797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solidFill>
                    <a:srgbClr val="FF0000"/>
                  </a:solidFill>
                  <a:latin typeface="+mn-lt"/>
                  <a:ea typeface="맑은 고딕" panose="020B0503020000020004" pitchFamily="50" charset="-127"/>
                </a:rPr>
                <a:t>Indicate the importance of node 𝑗’s features to node 𝑖.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16755138-66F8-B6FD-923F-D5B366149D9D}"/>
                </a:ext>
              </a:extLst>
            </p:cNvPr>
            <p:cNvCxnSpPr>
              <a:cxnSpLocks/>
              <a:stCxn id="22" idx="5"/>
              <a:endCxn id="23" idx="1"/>
            </p:cNvCxnSpPr>
            <p:nvPr/>
          </p:nvCxnSpPr>
          <p:spPr>
            <a:xfrm>
              <a:off x="1709050" y="5238910"/>
              <a:ext cx="268358" cy="52303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8A7FA86-D960-E86B-5715-1C45BC093353}"/>
              </a:ext>
            </a:extLst>
          </p:cNvPr>
          <p:cNvGrpSpPr/>
          <p:nvPr/>
        </p:nvGrpSpPr>
        <p:grpSpPr>
          <a:xfrm>
            <a:off x="1899507" y="2099176"/>
            <a:ext cx="5932543" cy="599991"/>
            <a:chOff x="1899507" y="5031944"/>
            <a:chExt cx="5932543" cy="599991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22665CA-2205-D76D-1FD8-DBB5D9C8FDDE}"/>
                </a:ext>
              </a:extLst>
            </p:cNvPr>
            <p:cNvSpPr/>
            <p:nvPr/>
          </p:nvSpPr>
          <p:spPr>
            <a:xfrm>
              <a:off x="1899507" y="5031944"/>
              <a:ext cx="236054" cy="230659"/>
            </a:xfrm>
            <a:prstGeom prst="ellipse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BC3A810-0D73-3AE5-5899-46CE29BFD16D}"/>
                </a:ext>
              </a:extLst>
            </p:cNvPr>
            <p:cNvSpPr txBox="1"/>
            <p:nvPr/>
          </p:nvSpPr>
          <p:spPr>
            <a:xfrm>
              <a:off x="3718295" y="5262603"/>
              <a:ext cx="41137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800" b="0" i="0" u="none" strike="noStrike" baseline="0" dirty="0">
                  <a:solidFill>
                    <a:srgbClr val="00B050"/>
                  </a:solidFill>
                  <a:latin typeface="+mn-lt"/>
                </a:rPr>
                <a:t>A single-layer feedforward neural network</a:t>
              </a:r>
              <a:endParaRPr lang="en-US" dirty="0">
                <a:solidFill>
                  <a:srgbClr val="00B050"/>
                </a:solidFill>
                <a:latin typeface="+mn-lt"/>
                <a:ea typeface="맑은 고딕" panose="020B0503020000020004" pitchFamily="50" charset="-127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2670FCF2-69D3-6B10-D00D-2B913E5CEDBE}"/>
                </a:ext>
              </a:extLst>
            </p:cNvPr>
            <p:cNvCxnSpPr>
              <a:stCxn id="20" idx="5"/>
              <a:endCxn id="29" idx="1"/>
            </p:cNvCxnSpPr>
            <p:nvPr/>
          </p:nvCxnSpPr>
          <p:spPr>
            <a:xfrm>
              <a:off x="2100992" y="5228824"/>
              <a:ext cx="1617303" cy="218445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DD139476-7D58-DBAD-5CE7-CAAC1EB889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9559" y="3528607"/>
            <a:ext cx="1295581" cy="61921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73BAF89-C10A-9ADC-727B-FF207766B6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08017" y="3527805"/>
            <a:ext cx="4925112" cy="220058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6BF4DF0-3FD3-8974-023D-B54403E3B9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36905" y="3527805"/>
            <a:ext cx="4344006" cy="1991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236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B30DC-6B9A-1075-4C9C-F71006853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Graph Attention Networks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C9BC4E9-FAC9-386D-CC3D-041E67514DC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000" spc="-90" dirty="0"/>
                  <a:t>Graph</a:t>
                </a:r>
                <a:r>
                  <a:rPr lang="en-US" sz="2000" spc="-170" dirty="0"/>
                  <a:t> </a:t>
                </a:r>
                <a:r>
                  <a:rPr lang="en-US" sz="2000" spc="-60" dirty="0"/>
                  <a:t>Attention</a:t>
                </a:r>
                <a:r>
                  <a:rPr lang="en-US" sz="2000" spc="-130" dirty="0"/>
                  <a:t> </a:t>
                </a:r>
                <a:r>
                  <a:rPr lang="en-US" sz="2000" spc="-20" dirty="0"/>
                  <a:t>layer</a:t>
                </a:r>
              </a:p>
              <a:p>
                <a:pPr marL="636012" lvl="1" indent="-342900" latinLnBrk="0">
                  <a:buFont typeface="+mj-lt"/>
                  <a:buAutoNum type="arabicPeriod" startAt="3"/>
                </a:pPr>
                <a:r>
                  <a:rPr lang="en-US" spc="-20" dirty="0"/>
                  <a:t>To make coefficients easily comparable across different nodes, we normalize them across all choices of j using the </a:t>
                </a:r>
                <a:r>
                  <a:rPr lang="en-US" spc="-20" dirty="0" err="1"/>
                  <a:t>softmax</a:t>
                </a:r>
                <a:r>
                  <a:rPr lang="en-US" spc="-20" dirty="0"/>
                  <a:t> function</a:t>
                </a:r>
              </a:p>
              <a:p>
                <a:pPr lvl="2" latinLnBrk="0"/>
                <a14:m>
                  <m:oMath xmlns:m="http://schemas.openxmlformats.org/officeDocument/2006/math">
                    <m:sSub>
                      <m:sSubPr>
                        <m:ctrlPr>
                          <a:rPr lang="en-US" i="1" spc="-2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pc="-2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pc="-20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pc="-2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pc="-2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pc="-20">
                            <a:latin typeface="Cambria Math" panose="02040503050406030204" pitchFamily="18" charset="0"/>
                          </a:rPr>
                          <m:t>𝑠𝑜𝑓𝑡𝑚𝑎𝑥</m:t>
                        </m:r>
                      </m:e>
                      <m:sub>
                        <m:r>
                          <a:rPr lang="en-US" b="0" i="1" spc="-2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b="0" i="1" spc="-2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pc="-2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pc="-20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pc="-20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d>
                    <m:r>
                      <a:rPr lang="en-US" b="0" i="1" spc="-2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pc="-2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b="0" i="0" spc="-20" smtClean="0">
                            <a:latin typeface="Cambria Math" panose="02040503050406030204" pitchFamily="18" charset="0"/>
                          </a:rPr>
                          <m:t>exp</m:t>
                        </m:r>
                        <m:r>
                          <a:rPr lang="en-US" b="0" i="1" spc="-20" smtClean="0">
                            <a:latin typeface="Cambria Math" panose="02040503050406030204" pitchFamily="18" charset="0"/>
                          </a:rPr>
                          <m:t>⁡(</m:t>
                        </m:r>
                        <m:sSub>
                          <m:sSubPr>
                            <m:ctrlPr>
                              <a:rPr lang="en-US" i="1" spc="-2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pc="-2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i="1" spc="-2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b="0" i="1" spc="-20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b="0" i="1" spc="-20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 b="0" i="1" spc="-2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pc="-2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b="0" i="1" spc="-2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pc="-2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b="0" i="1" spc="-2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  <m:sup/>
                          <m:e>
                            <m:r>
                              <m:rPr>
                                <m:sty m:val="p"/>
                              </m:rPr>
                              <a:rPr lang="en-US" b="0" i="0" spc="-20" smtClean="0">
                                <a:latin typeface="Cambria Math" panose="02040503050406030204" pitchFamily="18" charset="0"/>
                              </a:rPr>
                              <m:t>exp</m:t>
                            </m:r>
                            <m:r>
                              <a:rPr lang="en-US" b="0" i="1" spc="-20" smtClean="0">
                                <a:latin typeface="Cambria Math" panose="02040503050406030204" pitchFamily="18" charset="0"/>
                              </a:rPr>
                              <m:t>⁡(</m:t>
                            </m:r>
                            <m:sSub>
                              <m:sSubPr>
                                <m:ctrlPr>
                                  <a:rPr lang="en-US" i="1" spc="-2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spc="-2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i="1" spc="-2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pc="-20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b="0" i="1" spc="-2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den>
                    </m:f>
                    <m:r>
                      <a:rPr lang="en-US" b="0" i="1" spc="-2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pc="-2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pc="-20">
                            <a:latin typeface="Cambria Math" panose="02040503050406030204" pitchFamily="18" charset="0"/>
                          </a:rPr>
                          <m:t>exp</m:t>
                        </m:r>
                        <m:r>
                          <a:rPr lang="en-US" i="1" spc="-20">
                            <a:latin typeface="Cambria Math" panose="02040503050406030204" pitchFamily="18" charset="0"/>
                          </a:rPr>
                          <m:t>⁡</m:t>
                        </m:r>
                        <m:r>
                          <a:rPr lang="en-US" b="0" i="1" spc="-2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pc="-20" smtClean="0">
                            <a:latin typeface="Cambria Math" panose="02040503050406030204" pitchFamily="18" charset="0"/>
                          </a:rPr>
                          <m:t>𝐿𝑒𝑎𝑘𝑦𝑅𝑒𝐿𝑈</m:t>
                        </m:r>
                        <m:d>
                          <m:dPr>
                            <m:ctrlPr>
                              <a:rPr lang="en-US" b="0" i="1" spc="-2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 spc="-2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i="1" spc="-2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pc="-20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US" b="0" i="1" spc="-20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pc="-2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||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  <m:r>
                          <a:rPr lang="en-US" b="0" i="1" spc="-20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i="1" spc="-2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 i="1" spc="-2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 spc="-2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i="1" spc="-2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spc="-2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𝒩</m:t>
                                </m:r>
                              </m:e>
                              <m:sub>
                                <m:r>
                                  <a:rPr lang="en-US" i="1" spc="-2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  <m:sup/>
                          <m:e>
                            <m:r>
                              <a:rPr lang="en-US" i="1" spc="-20">
                                <a:latin typeface="Cambria Math" panose="02040503050406030204" pitchFamily="18" charset="0"/>
                              </a:rPr>
                              <m:t>⁡</m:t>
                            </m:r>
                            <m:r>
                              <m:rPr>
                                <m:sty m:val="p"/>
                              </m:rPr>
                              <a:rPr lang="en-US" spc="-20">
                                <a:latin typeface="Cambria Math" panose="02040503050406030204" pitchFamily="18" charset="0"/>
                              </a:rPr>
                              <m:t>exp</m:t>
                            </m:r>
                            <m:r>
                              <a:rPr lang="en-US" i="1" spc="-2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 spc="-20">
                                <a:latin typeface="Cambria Math" panose="02040503050406030204" pitchFamily="18" charset="0"/>
                              </a:rPr>
                              <m:t>𝐿𝑒𝑎𝑘𝑦𝑅𝑒𝐿𝑈</m:t>
                            </m:r>
                            <m:d>
                              <m:dPr>
                                <m:ctrlPr>
                                  <a:rPr lang="en-US" i="1" spc="-2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 spc="-2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i="1" spc="-2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 spc="-2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a:rPr lang="en-US" i="1" spc="-2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i="1" spc="-2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⃗"/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||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⃗"/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den>
                    </m:f>
                  </m:oMath>
                </a14:m>
                <a:endParaRPr lang="en-US" spc="-20" dirty="0"/>
              </a:p>
              <a:p>
                <a:pPr lvl="2" latinLnBrk="0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pc="-2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pc="-2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en-US" b="0" i="1" spc="-2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𝐹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p>
                    </m:sSup>
                  </m:oMath>
                </a14:m>
                <a:endParaRPr lang="en-US" i="1" spc="-20" dirty="0">
                  <a:latin typeface="Cambria Math" panose="02040503050406030204" pitchFamily="18" charset="0"/>
                </a:endParaRPr>
              </a:p>
              <a:p>
                <a:pPr lvl="2" latinLnBrk="0"/>
                <a14:m>
                  <m:oMath xmlns:m="http://schemas.openxmlformats.org/officeDocument/2006/math">
                    <m:sSup>
                      <m:sSupPr>
                        <m:ctrlPr>
                          <a:rPr lang="en-US" i="1" spc="-2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pc="-2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</m:e>
                      <m:sup>
                        <m:r>
                          <a:rPr lang="en-US" b="0" i="1" spc="-2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spc="-20" dirty="0"/>
                  <a:t>: Transposition</a:t>
                </a:r>
              </a:p>
              <a:p>
                <a:pPr lvl="2" latinLnBrk="0"/>
                <a14:m>
                  <m:oMath xmlns:m="http://schemas.openxmlformats.org/officeDocument/2006/math">
                    <m:r>
                      <a:rPr lang="en-US" i="1" spc="-20" dirty="0" smtClean="0">
                        <a:latin typeface="Cambria Math" panose="02040503050406030204" pitchFamily="18" charset="0"/>
                      </a:rPr>
                      <m:t>||</m:t>
                    </m:r>
                  </m:oMath>
                </a14:m>
                <a:r>
                  <a:rPr lang="en-US" spc="-20" dirty="0"/>
                  <a:t>: Concatenation operation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C9BC4E9-FAC9-386D-CC3D-041E67514D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6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D8F4E6-8C33-B8AE-B3A4-3B8352CAE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EC4A9-FE6A-48EC-B998-4B7AD00BB17C}" type="slidenum">
              <a:rPr lang="en-US" altLang="ko-KR" noProof="0" smtClean="0"/>
              <a:pPr>
                <a:defRPr/>
              </a:pPr>
              <a:t>7</a:t>
            </a:fld>
            <a:endParaRPr lang="en-US" altLang="ko-KR" noProof="0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99DAAA9-B0FD-46CC-DF27-ABAE5C38FC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2547" y="3098458"/>
            <a:ext cx="4938262" cy="331154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30E28A2-F9C5-F940-B4EA-6204F7313C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8162" y="4206503"/>
            <a:ext cx="4938262" cy="1394333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604AECF1-FE39-A9E1-82D9-57388DC593A2}"/>
              </a:ext>
            </a:extLst>
          </p:cNvPr>
          <p:cNvGrpSpPr/>
          <p:nvPr/>
        </p:nvGrpSpPr>
        <p:grpSpPr>
          <a:xfrm>
            <a:off x="1158161" y="5303071"/>
            <a:ext cx="4706249" cy="369332"/>
            <a:chOff x="1415479" y="6313208"/>
            <a:chExt cx="4706249" cy="369332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3C26BF3-CC4D-6BA7-3340-D87C03C89698}"/>
                </a:ext>
              </a:extLst>
            </p:cNvPr>
            <p:cNvSpPr/>
            <p:nvPr/>
          </p:nvSpPr>
          <p:spPr>
            <a:xfrm>
              <a:off x="1415479" y="6409998"/>
              <a:ext cx="2466623" cy="175753"/>
            </a:xfrm>
            <a:prstGeom prst="rect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AA9F156-19B0-B3FC-0C3B-E42B7886FC0B}"/>
                </a:ext>
              </a:extLst>
            </p:cNvPr>
            <p:cNvSpPr txBox="1"/>
            <p:nvPr/>
          </p:nvSpPr>
          <p:spPr>
            <a:xfrm>
              <a:off x="4430239" y="6313208"/>
              <a:ext cx="16914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dirty="0">
                  <a:solidFill>
                    <a:srgbClr val="FF0000"/>
                  </a:solidFill>
                  <a:latin typeface="+mn-lt"/>
                  <a:ea typeface="맑은 고딕" panose="020B0503020000020004" pitchFamily="50" charset="-127"/>
                </a:rPr>
                <a:t>Horizontal way!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F18E7E1B-7AD5-2A62-3546-9DBA361FF9DA}"/>
                </a:ext>
              </a:extLst>
            </p:cNvPr>
            <p:cNvCxnSpPr>
              <a:cxnSpLocks/>
              <a:stCxn id="10" idx="3"/>
              <a:endCxn id="11" idx="1"/>
            </p:cNvCxnSpPr>
            <p:nvPr/>
          </p:nvCxnSpPr>
          <p:spPr>
            <a:xfrm flipV="1">
              <a:off x="3882102" y="6497874"/>
              <a:ext cx="548137" cy="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8227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AC127-7F43-8DE8-3036-5D2B5BC8E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Graph Attention Networks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5DC20-E58E-6EE5-DAE9-7177CC9C7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spc="-90" dirty="0"/>
              <a:t>Graph</a:t>
            </a:r>
            <a:r>
              <a:rPr lang="en-US" sz="2000" spc="-170" dirty="0"/>
              <a:t> </a:t>
            </a:r>
            <a:r>
              <a:rPr lang="en-US" sz="2000" spc="-60" dirty="0"/>
              <a:t>Attention</a:t>
            </a:r>
            <a:r>
              <a:rPr lang="en-US" sz="2000" spc="-130" dirty="0"/>
              <a:t> </a:t>
            </a:r>
            <a:r>
              <a:rPr lang="en-US" sz="2000" spc="-20" dirty="0"/>
              <a:t>layer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2D6191-BFA8-299C-84D5-969139360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EC4A9-FE6A-48EC-B998-4B7AD00BB17C}" type="slidenum">
              <a:rPr lang="en-US" altLang="ko-KR" noProof="0" smtClean="0"/>
              <a:pPr>
                <a:defRPr/>
              </a:pPr>
              <a:t>8</a:t>
            </a:fld>
            <a:endParaRPr lang="en-US" altLang="ko-KR" noProof="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948CCB5-F74C-960F-918A-AAA249F352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408" y="1484784"/>
            <a:ext cx="8078327" cy="472505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5F619A4-4199-BB28-5803-7ACCD1B6A8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2024" y="4149080"/>
            <a:ext cx="4734586" cy="1286054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968498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diagram of a clock and a diagram of a mathematical equation&#10;&#10;Description automatically generated with medium confidence">
            <a:extLst>
              <a:ext uri="{FF2B5EF4-FFF2-40B4-BE49-F238E27FC236}">
                <a16:creationId xmlns:a16="http://schemas.microsoft.com/office/drawing/2014/main" id="{1044208C-149D-C756-06F4-2C00DD6445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832858" y="1508874"/>
            <a:ext cx="4468526" cy="5351529"/>
          </a:xfrm>
          <a:noFill/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524545C0-7AA3-6649-828C-5EAE66CAD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369" y="448001"/>
            <a:ext cx="11319504" cy="531404"/>
          </a:xfrm>
        </p:spPr>
        <p:txBody>
          <a:bodyPr/>
          <a:lstStyle/>
          <a:p>
            <a:r>
              <a:rPr lang="en-US" dirty="0"/>
              <a:t>2. Graph Attention Networks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CC044C-7E4D-08BE-72CA-D5A407532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99987" y="2541"/>
            <a:ext cx="1016847" cy="366395"/>
          </a:xfrm>
        </p:spPr>
        <p:txBody>
          <a:bodyPr anchor="b">
            <a:normAutofit/>
          </a:bodyPr>
          <a:lstStyle/>
          <a:p>
            <a:pPr>
              <a:spcAft>
                <a:spcPts val="600"/>
              </a:spcAft>
              <a:defRPr/>
            </a:pPr>
            <a:fld id="{B45EC4A9-FE6A-48EC-B998-4B7AD00BB17C}" type="slidenum">
              <a:rPr lang="en-US" altLang="ko-KR" noProof="0" smtClean="0"/>
              <a:pPr>
                <a:spcAft>
                  <a:spcPts val="600"/>
                </a:spcAft>
                <a:defRPr/>
              </a:pPr>
              <a:t>9</a:t>
            </a:fld>
            <a:endParaRPr lang="en-US" altLang="ko-KR" noProof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9F2D7B-5B38-0BC4-4E64-86EE4CF5BA5A}"/>
              </a:ext>
            </a:extLst>
          </p:cNvPr>
          <p:cNvSpPr/>
          <p:nvPr/>
        </p:nvSpPr>
        <p:spPr>
          <a:xfrm>
            <a:off x="3832858" y="5719805"/>
            <a:ext cx="2232247" cy="1140598"/>
          </a:xfrm>
          <a:prstGeom prst="rect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4026D6F-D35A-51D8-F489-B905475C30AD}"/>
                  </a:ext>
                </a:extLst>
              </p:cNvPr>
              <p:cNvSpPr txBox="1"/>
              <p:nvPr/>
            </p:nvSpPr>
            <p:spPr>
              <a:xfrm>
                <a:off x="407368" y="3982676"/>
                <a:ext cx="3708387" cy="4103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𝑊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∗1)→(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∗1)</m:t>
                      </m:r>
                    </m:oMath>
                  </m:oMathPara>
                </a14:m>
                <a:endParaRPr lang="en-US" dirty="0" err="1">
                  <a:latin typeface="Arial" panose="020B0604020202020204" pitchFamily="34" charset="0"/>
                  <a:ea typeface="맑은 고딕" panose="020B0503020000020004" pitchFamily="50" charset="-127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4026D6F-D35A-51D8-F489-B905475C30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368" y="3982676"/>
                <a:ext cx="3708387" cy="410305"/>
              </a:xfrm>
              <a:prstGeom prst="rect">
                <a:avLst/>
              </a:prstGeom>
              <a:blipFill>
                <a:blip r:embed="rId4"/>
                <a:stretch>
                  <a:fillRect b="-13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object 27">
            <a:extLst>
              <a:ext uri="{FF2B5EF4-FFF2-40B4-BE49-F238E27FC236}">
                <a16:creationId xmlns:a16="http://schemas.microsoft.com/office/drawing/2014/main" id="{A4912DA4-58DF-19CB-675C-A87690405B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8710162"/>
              </p:ext>
            </p:extLst>
          </p:nvPr>
        </p:nvGraphicFramePr>
        <p:xfrm>
          <a:off x="1190342" y="4384361"/>
          <a:ext cx="1219200" cy="10947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2245">
                <a:tc>
                  <a:txBody>
                    <a:bodyPr/>
                    <a:lstStyle/>
                    <a:p>
                      <a:pPr algn="ctr">
                        <a:lnSpc>
                          <a:spcPts val="1010"/>
                        </a:lnSpc>
                      </a:pPr>
                      <a:endParaRPr sz="1200" baseline="-13888" dirty="0">
                        <a:latin typeface="+mn-lt"/>
                        <a:cs typeface="Eras Medium ITC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6EC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90"/>
                        </a:lnSpc>
                      </a:pPr>
                      <a:endParaRPr sz="1200" baseline="-13888" dirty="0">
                        <a:latin typeface="+mn-lt"/>
                        <a:cs typeface="Eras Medium ITC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6EC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10"/>
                        </a:lnSpc>
                      </a:pPr>
                      <a:endParaRPr sz="1200" baseline="-13888" dirty="0">
                        <a:latin typeface="+mn-lt"/>
                        <a:cs typeface="Eras Medium ITC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6ECF7"/>
                    </a:solidFill>
                  </a:tcPr>
                </a:tc>
                <a:tc>
                  <a:txBody>
                    <a:bodyPr/>
                    <a:lstStyle/>
                    <a:p>
                      <a:pPr marR="10160" algn="ctr">
                        <a:lnSpc>
                          <a:spcPts val="935"/>
                        </a:lnSpc>
                      </a:pPr>
                      <a:endParaRPr sz="1200" dirty="0">
                        <a:latin typeface="+mn-lt"/>
                        <a:cs typeface="Century Gothic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6EC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245">
                <a:tc>
                  <a:txBody>
                    <a:bodyPr/>
                    <a:lstStyle/>
                    <a:p>
                      <a:pPr algn="ctr">
                        <a:lnSpc>
                          <a:spcPts val="1010"/>
                        </a:lnSpc>
                      </a:pPr>
                      <a:endParaRPr sz="1200" baseline="-13888" dirty="0">
                        <a:latin typeface="+mn-lt"/>
                        <a:cs typeface="Eras Medium ITC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6EC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90"/>
                        </a:lnSpc>
                      </a:pPr>
                      <a:endParaRPr sz="1200" baseline="-13888" dirty="0">
                        <a:latin typeface="+mn-lt"/>
                        <a:cs typeface="Eras Medium ITC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6EC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10"/>
                        </a:lnSpc>
                      </a:pPr>
                      <a:endParaRPr sz="1200" baseline="-13888" dirty="0">
                        <a:latin typeface="+mn-lt"/>
                        <a:cs typeface="Eras Medium ITC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6ECF7"/>
                    </a:solidFill>
                  </a:tcPr>
                </a:tc>
                <a:tc>
                  <a:txBody>
                    <a:bodyPr/>
                    <a:lstStyle/>
                    <a:p>
                      <a:pPr marR="10160" algn="ctr">
                        <a:lnSpc>
                          <a:spcPts val="935"/>
                        </a:lnSpc>
                      </a:pPr>
                      <a:endParaRPr sz="1200" dirty="0">
                        <a:latin typeface="+mn-lt"/>
                        <a:cs typeface="Century Gothic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6EC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245">
                <a:tc>
                  <a:txBody>
                    <a:bodyPr/>
                    <a:lstStyle/>
                    <a:p>
                      <a:pPr algn="ctr">
                        <a:lnSpc>
                          <a:spcPts val="1010"/>
                        </a:lnSpc>
                      </a:pPr>
                      <a:endParaRPr sz="1200" baseline="-13888" dirty="0">
                        <a:latin typeface="+mn-lt"/>
                        <a:cs typeface="Eras Medium ITC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6EC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90"/>
                        </a:lnSpc>
                      </a:pPr>
                      <a:endParaRPr sz="1200" baseline="-13888" dirty="0">
                        <a:latin typeface="+mn-lt"/>
                        <a:cs typeface="Eras Medium ITC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6EC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10"/>
                        </a:lnSpc>
                      </a:pPr>
                      <a:endParaRPr sz="1200" baseline="-13888" dirty="0">
                        <a:latin typeface="+mn-lt"/>
                        <a:cs typeface="Eras Medium ITC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6ECF7"/>
                    </a:solidFill>
                  </a:tcPr>
                </a:tc>
                <a:tc>
                  <a:txBody>
                    <a:bodyPr/>
                    <a:lstStyle/>
                    <a:p>
                      <a:pPr marR="10160" algn="ctr">
                        <a:lnSpc>
                          <a:spcPts val="935"/>
                        </a:lnSpc>
                      </a:pPr>
                      <a:endParaRPr sz="1200" dirty="0">
                        <a:latin typeface="+mn-lt"/>
                        <a:cs typeface="Century Gothic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6EC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>
                        <a:lnSpc>
                          <a:spcPts val="1010"/>
                        </a:lnSpc>
                      </a:pPr>
                      <a:endParaRPr sz="1200" baseline="-13888" dirty="0">
                        <a:latin typeface="+mn-lt"/>
                        <a:cs typeface="Eras Medium ITC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6EC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90"/>
                        </a:lnSpc>
                      </a:pPr>
                      <a:endParaRPr sz="1200" baseline="-13888" dirty="0">
                        <a:latin typeface="+mn-lt"/>
                        <a:cs typeface="Eras Medium ITC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6EC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10"/>
                        </a:lnSpc>
                      </a:pPr>
                      <a:endParaRPr sz="1200" baseline="-13888" dirty="0">
                        <a:latin typeface="+mn-lt"/>
                        <a:cs typeface="Eras Medium ITC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6ECF7"/>
                    </a:solidFill>
                  </a:tcPr>
                </a:tc>
                <a:tc>
                  <a:txBody>
                    <a:bodyPr/>
                    <a:lstStyle/>
                    <a:p>
                      <a:pPr marR="10160" algn="ctr">
                        <a:lnSpc>
                          <a:spcPts val="935"/>
                        </a:lnSpc>
                      </a:pPr>
                      <a:endParaRPr sz="1200" dirty="0">
                        <a:latin typeface="+mn-lt"/>
                        <a:cs typeface="Century Gothic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6EC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>
                        <a:lnSpc>
                          <a:spcPts val="1010"/>
                        </a:lnSpc>
                      </a:pPr>
                      <a:endParaRPr sz="1200" baseline="-13888" dirty="0">
                        <a:latin typeface="+mn-lt"/>
                        <a:cs typeface="Eras Medium ITC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6EC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90"/>
                        </a:lnSpc>
                      </a:pPr>
                      <a:endParaRPr sz="1200" baseline="-13888" dirty="0">
                        <a:latin typeface="+mn-lt"/>
                        <a:cs typeface="Eras Medium ITC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6EC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10"/>
                        </a:lnSpc>
                      </a:pPr>
                      <a:endParaRPr sz="1200" baseline="-13888" dirty="0">
                        <a:latin typeface="+mn-lt"/>
                        <a:cs typeface="Eras Medium ITC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6ECF7"/>
                    </a:solidFill>
                  </a:tcPr>
                </a:tc>
                <a:tc>
                  <a:txBody>
                    <a:bodyPr/>
                    <a:lstStyle/>
                    <a:p>
                      <a:pPr marR="10160" algn="ctr">
                        <a:lnSpc>
                          <a:spcPts val="935"/>
                        </a:lnSpc>
                      </a:pPr>
                      <a:endParaRPr sz="1200" dirty="0">
                        <a:latin typeface="+mn-lt"/>
                        <a:cs typeface="Century Gothic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6EC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2245">
                <a:tc>
                  <a:txBody>
                    <a:bodyPr/>
                    <a:lstStyle/>
                    <a:p>
                      <a:pPr algn="ctr">
                        <a:lnSpc>
                          <a:spcPts val="1010"/>
                        </a:lnSpc>
                      </a:pPr>
                      <a:endParaRPr sz="1200" baseline="-13888" dirty="0">
                        <a:latin typeface="+mn-lt"/>
                        <a:cs typeface="Eras Medium ITC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6EC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90"/>
                        </a:lnSpc>
                      </a:pPr>
                      <a:endParaRPr sz="1200" baseline="-13888" dirty="0">
                        <a:latin typeface="+mn-lt"/>
                        <a:cs typeface="Eras Medium ITC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6EC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10"/>
                        </a:lnSpc>
                      </a:pPr>
                      <a:endParaRPr sz="1200" baseline="-13888" dirty="0">
                        <a:latin typeface="+mn-lt"/>
                        <a:cs typeface="Eras Medium ITC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6ECF7"/>
                    </a:solidFill>
                  </a:tcPr>
                </a:tc>
                <a:tc>
                  <a:txBody>
                    <a:bodyPr/>
                    <a:lstStyle/>
                    <a:p>
                      <a:pPr marR="10160" algn="ctr">
                        <a:lnSpc>
                          <a:spcPts val="935"/>
                        </a:lnSpc>
                      </a:pPr>
                      <a:endParaRPr sz="1200" dirty="0">
                        <a:latin typeface="+mn-lt"/>
                        <a:cs typeface="Century Gothic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6EC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E1251311-9157-2C5F-8DBC-380225A0C8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3955028"/>
              </p:ext>
            </p:extLst>
          </p:nvPr>
        </p:nvGraphicFramePr>
        <p:xfrm>
          <a:off x="2561118" y="4566923"/>
          <a:ext cx="304800" cy="7296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val="3386998888"/>
                    </a:ext>
                  </a:extLst>
                </a:gridCol>
              </a:tblGrid>
              <a:tr h="182245">
                <a:tc>
                  <a:txBody>
                    <a:bodyPr/>
                    <a:lstStyle/>
                    <a:p>
                      <a:pPr algn="ctr">
                        <a:lnSpc>
                          <a:spcPts val="1010"/>
                        </a:lnSpc>
                      </a:pPr>
                      <a:endParaRPr sz="1200" baseline="-13888" dirty="0">
                        <a:latin typeface="+mn-lt"/>
                        <a:cs typeface="Eras Medium ITC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6EC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5503581"/>
                  </a:ext>
                </a:extLst>
              </a:tr>
              <a:tr h="182245">
                <a:tc>
                  <a:txBody>
                    <a:bodyPr/>
                    <a:lstStyle/>
                    <a:p>
                      <a:pPr algn="ctr">
                        <a:lnSpc>
                          <a:spcPts val="1010"/>
                        </a:lnSpc>
                      </a:pPr>
                      <a:endParaRPr sz="1200" baseline="-13888" dirty="0">
                        <a:latin typeface="+mn-lt"/>
                        <a:cs typeface="Eras Medium ITC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6EC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6287621"/>
                  </a:ext>
                </a:extLst>
              </a:tr>
              <a:tr h="182245">
                <a:tc>
                  <a:txBody>
                    <a:bodyPr/>
                    <a:lstStyle/>
                    <a:p>
                      <a:pPr algn="ctr">
                        <a:lnSpc>
                          <a:spcPts val="1010"/>
                        </a:lnSpc>
                      </a:pPr>
                      <a:endParaRPr sz="1200" baseline="-13888" dirty="0">
                        <a:latin typeface="+mn-lt"/>
                        <a:cs typeface="Eras Medium ITC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6EC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321021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>
                        <a:lnSpc>
                          <a:spcPts val="1010"/>
                        </a:lnSpc>
                      </a:pPr>
                      <a:endParaRPr sz="1200" baseline="-13888" dirty="0">
                        <a:latin typeface="+mn-lt"/>
                        <a:cs typeface="Eras Medium ITC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6EC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7964602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EB37FE24-1EEE-F2B9-1AA0-438F1FE2A7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9589201"/>
              </p:ext>
            </p:extLst>
          </p:nvPr>
        </p:nvGraphicFramePr>
        <p:xfrm>
          <a:off x="3432653" y="4384430"/>
          <a:ext cx="304800" cy="10947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val="3971435854"/>
                    </a:ext>
                  </a:extLst>
                </a:gridCol>
              </a:tblGrid>
              <a:tr h="182245">
                <a:tc>
                  <a:txBody>
                    <a:bodyPr/>
                    <a:lstStyle/>
                    <a:p>
                      <a:pPr algn="ctr">
                        <a:lnSpc>
                          <a:spcPts val="1010"/>
                        </a:lnSpc>
                      </a:pPr>
                      <a:endParaRPr sz="1200" baseline="-13888" dirty="0">
                        <a:latin typeface="+mn-lt"/>
                        <a:cs typeface="Eras Medium ITC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6EC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2556976"/>
                  </a:ext>
                </a:extLst>
              </a:tr>
              <a:tr h="182245">
                <a:tc>
                  <a:txBody>
                    <a:bodyPr/>
                    <a:lstStyle/>
                    <a:p>
                      <a:pPr algn="ctr">
                        <a:lnSpc>
                          <a:spcPts val="1010"/>
                        </a:lnSpc>
                      </a:pPr>
                      <a:endParaRPr sz="1200" baseline="-13888" dirty="0">
                        <a:latin typeface="+mn-lt"/>
                        <a:cs typeface="Eras Medium ITC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6EC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0682740"/>
                  </a:ext>
                </a:extLst>
              </a:tr>
              <a:tr h="182245">
                <a:tc>
                  <a:txBody>
                    <a:bodyPr/>
                    <a:lstStyle/>
                    <a:p>
                      <a:pPr algn="ctr">
                        <a:lnSpc>
                          <a:spcPts val="1010"/>
                        </a:lnSpc>
                      </a:pPr>
                      <a:endParaRPr sz="1200" baseline="-13888" dirty="0">
                        <a:latin typeface="+mn-lt"/>
                        <a:cs typeface="Eras Medium ITC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6EC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461793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>
                        <a:lnSpc>
                          <a:spcPts val="1010"/>
                        </a:lnSpc>
                      </a:pPr>
                      <a:endParaRPr sz="1200" baseline="-13888" dirty="0">
                        <a:latin typeface="+mn-lt"/>
                        <a:cs typeface="Eras Medium ITC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6EC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943120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>
                        <a:lnSpc>
                          <a:spcPts val="1010"/>
                        </a:lnSpc>
                      </a:pPr>
                      <a:endParaRPr sz="1200" baseline="-13888" dirty="0">
                        <a:latin typeface="+mn-lt"/>
                        <a:cs typeface="Eras Medium ITC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6EC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4606616"/>
                  </a:ext>
                </a:extLst>
              </a:tr>
              <a:tr h="182245">
                <a:tc>
                  <a:txBody>
                    <a:bodyPr/>
                    <a:lstStyle/>
                    <a:p>
                      <a:pPr algn="ctr">
                        <a:lnSpc>
                          <a:spcPts val="1010"/>
                        </a:lnSpc>
                      </a:pPr>
                      <a:endParaRPr sz="1200" baseline="-13888" dirty="0">
                        <a:latin typeface="+mn-lt"/>
                        <a:cs typeface="Eras Medium ITC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6EC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1668238"/>
                  </a:ext>
                </a:extLst>
              </a:tr>
            </a:tbl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5120EB05-E885-61F9-08FE-AD2DDA188574}"/>
              </a:ext>
            </a:extLst>
          </p:cNvPr>
          <p:cNvSpPr/>
          <p:nvPr/>
        </p:nvSpPr>
        <p:spPr>
          <a:xfrm>
            <a:off x="407369" y="3974056"/>
            <a:ext cx="3708386" cy="1559522"/>
          </a:xfrm>
          <a:prstGeom prst="rect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03BD277D-31F2-6909-CE08-4F424B13DFEA}"/>
              </a:ext>
            </a:extLst>
          </p:cNvPr>
          <p:cNvCxnSpPr>
            <a:stCxn id="7" idx="1"/>
            <a:endCxn id="15" idx="2"/>
          </p:cNvCxnSpPr>
          <p:nvPr/>
        </p:nvCxnSpPr>
        <p:spPr>
          <a:xfrm rot="10800000">
            <a:off x="2261562" y="5533578"/>
            <a:ext cx="1571296" cy="756526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Content Placeholder 2">
            <a:extLst>
              <a:ext uri="{FF2B5EF4-FFF2-40B4-BE49-F238E27FC236}">
                <a16:creationId xmlns:a16="http://schemas.microsoft.com/office/drawing/2014/main" id="{F517CFBF-A4C0-1215-BE9F-423CCA6D01C0}"/>
              </a:ext>
            </a:extLst>
          </p:cNvPr>
          <p:cNvSpPr txBox="1">
            <a:spLocks/>
          </p:cNvSpPr>
          <p:nvPr/>
        </p:nvSpPr>
        <p:spPr>
          <a:xfrm>
            <a:off x="609601" y="1058469"/>
            <a:ext cx="10973647" cy="5351529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1" hangingPunct="1">
              <a:lnSpc>
                <a:spcPct val="100000"/>
              </a:lnSpc>
              <a:spcBef>
                <a:spcPts val="1200"/>
              </a:spcBef>
              <a:buClrTx/>
              <a:buFont typeface="Georgia"/>
              <a:buChar char="•"/>
              <a:defRPr kumimoji="0" sz="2000" kern="1200" baseline="0">
                <a:solidFill>
                  <a:schemeClr val="tx1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  <a:lvl2pPr marL="540000" indent="-246888" algn="l" rtl="0" eaLnBrk="1" latinLnBrk="1" hangingPunct="1">
              <a:lnSpc>
                <a:spcPct val="100000"/>
              </a:lnSpc>
              <a:spcBef>
                <a:spcPts val="1200"/>
              </a:spcBef>
              <a:buClrTx/>
              <a:buFont typeface="Arial" panose="020B0604020202020204" pitchFamily="34" charset="0"/>
              <a:buChar char="•"/>
              <a:defRPr kumimoji="0" sz="1800" kern="1200" baseline="0">
                <a:solidFill>
                  <a:schemeClr val="tx2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defRPr>
            </a:lvl2pPr>
            <a:lvl3pPr marL="720000" indent="-219456" algn="l" rtl="0" eaLnBrk="1" latinLnBrk="1" hangingPunct="1">
              <a:lnSpc>
                <a:spcPct val="100000"/>
              </a:lnSpc>
              <a:spcBef>
                <a:spcPts val="1200"/>
              </a:spcBef>
              <a:buClrTx/>
              <a:buFont typeface="Arial" panose="020B0604020202020204" pitchFamily="34" charset="0"/>
              <a:buChar char="•"/>
              <a:defRPr kumimoji="0" sz="1800" kern="1200" baseline="0">
                <a:solidFill>
                  <a:schemeClr val="tx2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defRPr>
            </a:lvl3pPr>
            <a:lvl4pPr marL="900000" indent="-201168" algn="l" rtl="0" eaLnBrk="1" latinLnBrk="1" hangingPunct="1">
              <a:lnSpc>
                <a:spcPct val="100000"/>
              </a:lnSpc>
              <a:spcBef>
                <a:spcPts val="1200"/>
              </a:spcBef>
              <a:buClrTx/>
              <a:buFont typeface="Arial" panose="020B0604020202020204" pitchFamily="34" charset="0"/>
              <a:buChar char="•"/>
              <a:defRPr kumimoji="0" sz="1800" kern="1200" baseline="0">
                <a:solidFill>
                  <a:schemeClr val="tx2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defRPr>
            </a:lvl4pPr>
            <a:lvl5pPr marL="1080000" indent="-182880" algn="l" rtl="0" eaLnBrk="1" latinLnBrk="1" hangingPunct="1">
              <a:lnSpc>
                <a:spcPct val="100000"/>
              </a:lnSpc>
              <a:spcBef>
                <a:spcPts val="1200"/>
              </a:spcBef>
              <a:buClrTx/>
              <a:buFont typeface="Arial" panose="020B0604020202020204" pitchFamily="34" charset="0"/>
              <a:buChar char="•"/>
              <a:defRPr kumimoji="0" sz="1800" kern="1200" baseline="0">
                <a:solidFill>
                  <a:schemeClr val="tx2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defRPr>
            </a:lvl5pPr>
            <a:lvl6pPr marL="1609344" indent="-182880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pc="-90" dirty="0"/>
              <a:t>Graph</a:t>
            </a:r>
            <a:r>
              <a:rPr lang="en-US" spc="-170" dirty="0"/>
              <a:t> </a:t>
            </a:r>
            <a:r>
              <a:rPr lang="en-US" spc="-60" dirty="0"/>
              <a:t>Attention</a:t>
            </a:r>
            <a:r>
              <a:rPr lang="en-US" spc="-130" dirty="0"/>
              <a:t> </a:t>
            </a:r>
            <a:r>
              <a:rPr lang="en-US" spc="-20" dirty="0"/>
              <a:t>layer</a:t>
            </a:r>
          </a:p>
          <a:p>
            <a:pPr marL="636012" lvl="1" indent="-342900" fontAlgn="auto">
              <a:spcAft>
                <a:spcPts val="0"/>
              </a:spcAft>
              <a:buFont typeface="+mj-lt"/>
              <a:buAutoNum type="arabicPeriod" startAt="4"/>
            </a:pPr>
            <a:r>
              <a:rPr lang="en-US" dirty="0"/>
              <a:t>Attention mechanism 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B0FE7C00-8AFF-82A1-71F7-C867A6E811CF}"/>
              </a:ext>
            </a:extLst>
          </p:cNvPr>
          <p:cNvSpPr/>
          <p:nvPr/>
        </p:nvSpPr>
        <p:spPr>
          <a:xfrm>
            <a:off x="6096000" y="5719805"/>
            <a:ext cx="2232247" cy="1140597"/>
          </a:xfrm>
          <a:prstGeom prst="rect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714284D4-3F91-FA84-D394-8ADA45E2BEE3}"/>
                  </a:ext>
                </a:extLst>
              </p:cNvPr>
              <p:cNvSpPr txBox="1"/>
              <p:nvPr/>
            </p:nvSpPr>
            <p:spPr>
              <a:xfrm>
                <a:off x="8076246" y="3970598"/>
                <a:ext cx="3708387" cy="4389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𝑊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∗1)→(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∗1)</m:t>
                      </m:r>
                    </m:oMath>
                  </m:oMathPara>
                </a14:m>
                <a:endParaRPr lang="en-US" dirty="0" err="1">
                  <a:latin typeface="Arial" panose="020B0604020202020204" pitchFamily="34" charset="0"/>
                  <a:ea typeface="맑은 고딕" panose="020B0503020000020004" pitchFamily="50" charset="-127"/>
                </a:endParaRPr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714284D4-3F91-FA84-D394-8ADA45E2BE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6246" y="3970598"/>
                <a:ext cx="3708387" cy="438966"/>
              </a:xfrm>
              <a:prstGeom prst="rect">
                <a:avLst/>
              </a:prstGeom>
              <a:blipFill>
                <a:blip r:embed="rId5"/>
                <a:stretch>
                  <a:fillRect b="-69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4" name="object 27">
            <a:extLst>
              <a:ext uri="{FF2B5EF4-FFF2-40B4-BE49-F238E27FC236}">
                <a16:creationId xmlns:a16="http://schemas.microsoft.com/office/drawing/2014/main" id="{5BAA463E-A7D8-1BAB-6D1A-9968B4F1C8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327773"/>
              </p:ext>
            </p:extLst>
          </p:nvPr>
        </p:nvGraphicFramePr>
        <p:xfrm>
          <a:off x="8859220" y="4372283"/>
          <a:ext cx="1219200" cy="10947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2245">
                <a:tc>
                  <a:txBody>
                    <a:bodyPr/>
                    <a:lstStyle/>
                    <a:p>
                      <a:pPr algn="ctr">
                        <a:lnSpc>
                          <a:spcPts val="1010"/>
                        </a:lnSpc>
                      </a:pPr>
                      <a:endParaRPr sz="1200" baseline="-13888" dirty="0">
                        <a:latin typeface="+mn-lt"/>
                        <a:cs typeface="Eras Medium ITC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6EC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90"/>
                        </a:lnSpc>
                      </a:pPr>
                      <a:endParaRPr sz="1200" baseline="-13888" dirty="0">
                        <a:latin typeface="+mn-lt"/>
                        <a:cs typeface="Eras Medium ITC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6EC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10"/>
                        </a:lnSpc>
                      </a:pPr>
                      <a:endParaRPr sz="1200" baseline="-13888" dirty="0">
                        <a:latin typeface="+mn-lt"/>
                        <a:cs typeface="Eras Medium ITC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6ECF7"/>
                    </a:solidFill>
                  </a:tcPr>
                </a:tc>
                <a:tc>
                  <a:txBody>
                    <a:bodyPr/>
                    <a:lstStyle/>
                    <a:p>
                      <a:pPr marR="10160" algn="ctr">
                        <a:lnSpc>
                          <a:spcPts val="935"/>
                        </a:lnSpc>
                      </a:pPr>
                      <a:endParaRPr sz="1200" dirty="0">
                        <a:latin typeface="+mn-lt"/>
                        <a:cs typeface="Century Gothic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6EC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245">
                <a:tc>
                  <a:txBody>
                    <a:bodyPr/>
                    <a:lstStyle/>
                    <a:p>
                      <a:pPr algn="ctr">
                        <a:lnSpc>
                          <a:spcPts val="1010"/>
                        </a:lnSpc>
                      </a:pPr>
                      <a:endParaRPr sz="1200" baseline="-13888" dirty="0">
                        <a:latin typeface="+mn-lt"/>
                        <a:cs typeface="Eras Medium ITC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6EC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90"/>
                        </a:lnSpc>
                      </a:pPr>
                      <a:endParaRPr sz="1200" baseline="-13888" dirty="0">
                        <a:latin typeface="+mn-lt"/>
                        <a:cs typeface="Eras Medium ITC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6EC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10"/>
                        </a:lnSpc>
                      </a:pPr>
                      <a:endParaRPr sz="1200" baseline="-13888" dirty="0">
                        <a:latin typeface="+mn-lt"/>
                        <a:cs typeface="Eras Medium ITC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6ECF7"/>
                    </a:solidFill>
                  </a:tcPr>
                </a:tc>
                <a:tc>
                  <a:txBody>
                    <a:bodyPr/>
                    <a:lstStyle/>
                    <a:p>
                      <a:pPr marR="10160" algn="ctr">
                        <a:lnSpc>
                          <a:spcPts val="935"/>
                        </a:lnSpc>
                      </a:pPr>
                      <a:endParaRPr sz="1200" dirty="0">
                        <a:latin typeface="+mn-lt"/>
                        <a:cs typeface="Century Gothic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6EC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245">
                <a:tc>
                  <a:txBody>
                    <a:bodyPr/>
                    <a:lstStyle/>
                    <a:p>
                      <a:pPr algn="ctr">
                        <a:lnSpc>
                          <a:spcPts val="1010"/>
                        </a:lnSpc>
                      </a:pPr>
                      <a:endParaRPr sz="1200" baseline="-13888" dirty="0">
                        <a:latin typeface="+mn-lt"/>
                        <a:cs typeface="Eras Medium ITC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6EC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90"/>
                        </a:lnSpc>
                      </a:pPr>
                      <a:endParaRPr sz="1200" baseline="-13888" dirty="0">
                        <a:latin typeface="+mn-lt"/>
                        <a:cs typeface="Eras Medium ITC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6EC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10"/>
                        </a:lnSpc>
                      </a:pPr>
                      <a:endParaRPr sz="1200" baseline="-13888" dirty="0">
                        <a:latin typeface="+mn-lt"/>
                        <a:cs typeface="Eras Medium ITC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6ECF7"/>
                    </a:solidFill>
                  </a:tcPr>
                </a:tc>
                <a:tc>
                  <a:txBody>
                    <a:bodyPr/>
                    <a:lstStyle/>
                    <a:p>
                      <a:pPr marR="10160" algn="ctr">
                        <a:lnSpc>
                          <a:spcPts val="935"/>
                        </a:lnSpc>
                      </a:pPr>
                      <a:endParaRPr sz="1200" dirty="0">
                        <a:latin typeface="+mn-lt"/>
                        <a:cs typeface="Century Gothic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6EC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>
                        <a:lnSpc>
                          <a:spcPts val="1010"/>
                        </a:lnSpc>
                      </a:pPr>
                      <a:endParaRPr sz="1200" baseline="-13888" dirty="0">
                        <a:latin typeface="+mn-lt"/>
                        <a:cs typeface="Eras Medium ITC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6EC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90"/>
                        </a:lnSpc>
                      </a:pPr>
                      <a:endParaRPr sz="1200" baseline="-13888" dirty="0">
                        <a:latin typeface="+mn-lt"/>
                        <a:cs typeface="Eras Medium ITC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6EC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10"/>
                        </a:lnSpc>
                      </a:pPr>
                      <a:endParaRPr sz="1200" baseline="-13888" dirty="0">
                        <a:latin typeface="+mn-lt"/>
                        <a:cs typeface="Eras Medium ITC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6ECF7"/>
                    </a:solidFill>
                  </a:tcPr>
                </a:tc>
                <a:tc>
                  <a:txBody>
                    <a:bodyPr/>
                    <a:lstStyle/>
                    <a:p>
                      <a:pPr marR="10160" algn="ctr">
                        <a:lnSpc>
                          <a:spcPts val="935"/>
                        </a:lnSpc>
                      </a:pPr>
                      <a:endParaRPr sz="1200" dirty="0">
                        <a:latin typeface="+mn-lt"/>
                        <a:cs typeface="Century Gothic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6EC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>
                        <a:lnSpc>
                          <a:spcPts val="1010"/>
                        </a:lnSpc>
                      </a:pPr>
                      <a:endParaRPr sz="1200" baseline="-13888" dirty="0">
                        <a:latin typeface="+mn-lt"/>
                        <a:cs typeface="Eras Medium ITC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6EC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90"/>
                        </a:lnSpc>
                      </a:pPr>
                      <a:endParaRPr sz="1200" baseline="-13888" dirty="0">
                        <a:latin typeface="+mn-lt"/>
                        <a:cs typeface="Eras Medium ITC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6EC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10"/>
                        </a:lnSpc>
                      </a:pPr>
                      <a:endParaRPr sz="1200" baseline="-13888" dirty="0">
                        <a:latin typeface="+mn-lt"/>
                        <a:cs typeface="Eras Medium ITC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6ECF7"/>
                    </a:solidFill>
                  </a:tcPr>
                </a:tc>
                <a:tc>
                  <a:txBody>
                    <a:bodyPr/>
                    <a:lstStyle/>
                    <a:p>
                      <a:pPr marR="10160" algn="ctr">
                        <a:lnSpc>
                          <a:spcPts val="935"/>
                        </a:lnSpc>
                      </a:pPr>
                      <a:endParaRPr sz="1200" dirty="0">
                        <a:latin typeface="+mn-lt"/>
                        <a:cs typeface="Century Gothic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6EC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2245">
                <a:tc>
                  <a:txBody>
                    <a:bodyPr/>
                    <a:lstStyle/>
                    <a:p>
                      <a:pPr algn="ctr">
                        <a:lnSpc>
                          <a:spcPts val="1010"/>
                        </a:lnSpc>
                      </a:pPr>
                      <a:endParaRPr sz="1200" baseline="-13888" dirty="0">
                        <a:latin typeface="+mn-lt"/>
                        <a:cs typeface="Eras Medium ITC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6EC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90"/>
                        </a:lnSpc>
                      </a:pPr>
                      <a:endParaRPr sz="1200" baseline="-13888" dirty="0">
                        <a:latin typeface="+mn-lt"/>
                        <a:cs typeface="Eras Medium ITC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6EC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10"/>
                        </a:lnSpc>
                      </a:pPr>
                      <a:endParaRPr sz="1200" baseline="-13888" dirty="0">
                        <a:latin typeface="+mn-lt"/>
                        <a:cs typeface="Eras Medium ITC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6ECF7"/>
                    </a:solidFill>
                  </a:tcPr>
                </a:tc>
                <a:tc>
                  <a:txBody>
                    <a:bodyPr/>
                    <a:lstStyle/>
                    <a:p>
                      <a:pPr marR="10160" algn="ctr">
                        <a:lnSpc>
                          <a:spcPts val="935"/>
                        </a:lnSpc>
                      </a:pPr>
                      <a:endParaRPr sz="1200" dirty="0">
                        <a:latin typeface="+mn-lt"/>
                        <a:cs typeface="Century Gothic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6EC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75" name="Table 74">
            <a:extLst>
              <a:ext uri="{FF2B5EF4-FFF2-40B4-BE49-F238E27FC236}">
                <a16:creationId xmlns:a16="http://schemas.microsoft.com/office/drawing/2014/main" id="{236680A8-85AD-A572-2A2F-D390643531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7579173"/>
              </p:ext>
            </p:extLst>
          </p:nvPr>
        </p:nvGraphicFramePr>
        <p:xfrm>
          <a:off x="10229996" y="4554845"/>
          <a:ext cx="304800" cy="7296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val="3386998888"/>
                    </a:ext>
                  </a:extLst>
                </a:gridCol>
              </a:tblGrid>
              <a:tr h="182245">
                <a:tc>
                  <a:txBody>
                    <a:bodyPr/>
                    <a:lstStyle/>
                    <a:p>
                      <a:pPr algn="ctr">
                        <a:lnSpc>
                          <a:spcPts val="1010"/>
                        </a:lnSpc>
                      </a:pPr>
                      <a:endParaRPr sz="1200" baseline="-13888" dirty="0">
                        <a:latin typeface="+mn-lt"/>
                        <a:cs typeface="Eras Medium ITC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6EC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5503581"/>
                  </a:ext>
                </a:extLst>
              </a:tr>
              <a:tr h="182245">
                <a:tc>
                  <a:txBody>
                    <a:bodyPr/>
                    <a:lstStyle/>
                    <a:p>
                      <a:pPr algn="ctr">
                        <a:lnSpc>
                          <a:spcPts val="1010"/>
                        </a:lnSpc>
                      </a:pPr>
                      <a:endParaRPr sz="1200" baseline="-13888" dirty="0">
                        <a:latin typeface="+mn-lt"/>
                        <a:cs typeface="Eras Medium ITC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6EC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6287621"/>
                  </a:ext>
                </a:extLst>
              </a:tr>
              <a:tr h="182245">
                <a:tc>
                  <a:txBody>
                    <a:bodyPr/>
                    <a:lstStyle/>
                    <a:p>
                      <a:pPr algn="ctr">
                        <a:lnSpc>
                          <a:spcPts val="1010"/>
                        </a:lnSpc>
                      </a:pPr>
                      <a:endParaRPr sz="1200" baseline="-13888" dirty="0">
                        <a:latin typeface="+mn-lt"/>
                        <a:cs typeface="Eras Medium ITC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6EC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321021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>
                        <a:lnSpc>
                          <a:spcPts val="1010"/>
                        </a:lnSpc>
                      </a:pPr>
                      <a:endParaRPr sz="1200" baseline="-13888" dirty="0">
                        <a:latin typeface="+mn-lt"/>
                        <a:cs typeface="Eras Medium ITC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6EC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7964602"/>
                  </a:ext>
                </a:extLst>
              </a:tr>
            </a:tbl>
          </a:graphicData>
        </a:graphic>
      </p:graphicFrame>
      <p:graphicFrame>
        <p:nvGraphicFramePr>
          <p:cNvPr id="76" name="Table 75">
            <a:extLst>
              <a:ext uri="{FF2B5EF4-FFF2-40B4-BE49-F238E27FC236}">
                <a16:creationId xmlns:a16="http://schemas.microsoft.com/office/drawing/2014/main" id="{EF5ABBE4-4711-6B88-CD7D-376D8663BA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8090989"/>
              </p:ext>
            </p:extLst>
          </p:nvPr>
        </p:nvGraphicFramePr>
        <p:xfrm>
          <a:off x="11101531" y="4372352"/>
          <a:ext cx="304800" cy="10947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val="3971435854"/>
                    </a:ext>
                  </a:extLst>
                </a:gridCol>
              </a:tblGrid>
              <a:tr h="182245">
                <a:tc>
                  <a:txBody>
                    <a:bodyPr/>
                    <a:lstStyle/>
                    <a:p>
                      <a:pPr algn="ctr">
                        <a:lnSpc>
                          <a:spcPts val="1010"/>
                        </a:lnSpc>
                      </a:pPr>
                      <a:endParaRPr sz="1200" baseline="-13888" dirty="0">
                        <a:latin typeface="+mn-lt"/>
                        <a:cs typeface="Eras Medium ITC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6EC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2556976"/>
                  </a:ext>
                </a:extLst>
              </a:tr>
              <a:tr h="182245">
                <a:tc>
                  <a:txBody>
                    <a:bodyPr/>
                    <a:lstStyle/>
                    <a:p>
                      <a:pPr algn="ctr">
                        <a:lnSpc>
                          <a:spcPts val="1010"/>
                        </a:lnSpc>
                      </a:pPr>
                      <a:endParaRPr sz="1200" baseline="-13888" dirty="0">
                        <a:latin typeface="+mn-lt"/>
                        <a:cs typeface="Eras Medium ITC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6EC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0682740"/>
                  </a:ext>
                </a:extLst>
              </a:tr>
              <a:tr h="182245">
                <a:tc>
                  <a:txBody>
                    <a:bodyPr/>
                    <a:lstStyle/>
                    <a:p>
                      <a:pPr algn="ctr">
                        <a:lnSpc>
                          <a:spcPts val="1010"/>
                        </a:lnSpc>
                      </a:pPr>
                      <a:endParaRPr sz="1200" baseline="-13888" dirty="0">
                        <a:latin typeface="+mn-lt"/>
                        <a:cs typeface="Eras Medium ITC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6EC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461793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>
                        <a:lnSpc>
                          <a:spcPts val="1010"/>
                        </a:lnSpc>
                      </a:pPr>
                      <a:endParaRPr sz="1200" baseline="-13888" dirty="0">
                        <a:latin typeface="+mn-lt"/>
                        <a:cs typeface="Eras Medium ITC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6EC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943120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>
                        <a:lnSpc>
                          <a:spcPts val="1010"/>
                        </a:lnSpc>
                      </a:pPr>
                      <a:endParaRPr sz="1200" baseline="-13888" dirty="0">
                        <a:latin typeface="+mn-lt"/>
                        <a:cs typeface="Eras Medium ITC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6EC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4606616"/>
                  </a:ext>
                </a:extLst>
              </a:tr>
              <a:tr h="182245">
                <a:tc>
                  <a:txBody>
                    <a:bodyPr/>
                    <a:lstStyle/>
                    <a:p>
                      <a:pPr algn="ctr">
                        <a:lnSpc>
                          <a:spcPts val="1010"/>
                        </a:lnSpc>
                      </a:pPr>
                      <a:endParaRPr sz="1200" baseline="-13888" dirty="0">
                        <a:latin typeface="+mn-lt"/>
                        <a:cs typeface="Eras Medium ITC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6EC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1668238"/>
                  </a:ext>
                </a:extLst>
              </a:tr>
            </a:tbl>
          </a:graphicData>
        </a:graphic>
      </p:graphicFrame>
      <p:sp>
        <p:nvSpPr>
          <p:cNvPr id="77" name="Rectangle 76">
            <a:extLst>
              <a:ext uri="{FF2B5EF4-FFF2-40B4-BE49-F238E27FC236}">
                <a16:creationId xmlns:a16="http://schemas.microsoft.com/office/drawing/2014/main" id="{8F3BA16D-EC6C-B8D4-8646-017803898BAB}"/>
              </a:ext>
            </a:extLst>
          </p:cNvPr>
          <p:cNvSpPr/>
          <p:nvPr/>
        </p:nvSpPr>
        <p:spPr>
          <a:xfrm>
            <a:off x="8076247" y="3961978"/>
            <a:ext cx="3708386" cy="1559522"/>
          </a:xfrm>
          <a:prstGeom prst="rect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EDC466E1-9094-5E2B-497A-F39D5E217236}"/>
              </a:ext>
            </a:extLst>
          </p:cNvPr>
          <p:cNvCxnSpPr>
            <a:cxnSpLocks/>
            <a:stCxn id="72" idx="3"/>
            <a:endCxn id="77" idx="2"/>
          </p:cNvCxnSpPr>
          <p:nvPr/>
        </p:nvCxnSpPr>
        <p:spPr>
          <a:xfrm flipV="1">
            <a:off x="8328247" y="5521500"/>
            <a:ext cx="1602193" cy="768604"/>
          </a:xfrm>
          <a:prstGeom prst="bent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or: Elbow 78">
            <a:extLst>
              <a:ext uri="{FF2B5EF4-FFF2-40B4-BE49-F238E27FC236}">
                <a16:creationId xmlns:a16="http://schemas.microsoft.com/office/drawing/2014/main" id="{872A8244-83CD-8CC3-DBA4-62C0D1ADC7B4}"/>
              </a:ext>
            </a:extLst>
          </p:cNvPr>
          <p:cNvCxnSpPr>
            <a:cxnSpLocks/>
            <a:stCxn id="88" idx="0"/>
            <a:endCxn id="87" idx="2"/>
          </p:cNvCxnSpPr>
          <p:nvPr/>
        </p:nvCxnSpPr>
        <p:spPr>
          <a:xfrm rot="5400000" flipH="1" flipV="1">
            <a:off x="7309706" y="2437263"/>
            <a:ext cx="686549" cy="3117556"/>
          </a:xfrm>
          <a:prstGeom prst="bentConnector3">
            <a:avLst>
              <a:gd name="adj1" fmla="val 68162"/>
            </a:avLst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FE4DB171-34EF-01C0-6F03-F7216E6DDE92}"/>
                  </a:ext>
                </a:extLst>
              </p:cNvPr>
              <p:cNvSpPr txBox="1"/>
              <p:nvPr/>
            </p:nvSpPr>
            <p:spPr>
              <a:xfrm>
                <a:off x="7032104" y="977470"/>
                <a:ext cx="4978735" cy="4389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pc="-2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en-US" i="1" spc="-2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pc="-20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p>
                          <m:r>
                            <a:rPr lang="en-US" b="0" i="1" spc="-2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b="0" i="1" spc="-2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𝑊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𝑊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1∗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∗1)→(1∗1)</m:t>
                      </m:r>
                    </m:oMath>
                  </m:oMathPara>
                </a14:m>
                <a:endParaRPr lang="en-US" dirty="0" err="1">
                  <a:latin typeface="Arial" panose="020B0604020202020204" pitchFamily="34" charset="0"/>
                  <a:ea typeface="맑은 고딕" panose="020B0503020000020004" pitchFamily="50" charset="-127"/>
                </a:endParaRPr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FE4DB171-34EF-01C0-6F03-F7216E6DDE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2104" y="977470"/>
                <a:ext cx="4978735" cy="438966"/>
              </a:xfrm>
              <a:prstGeom prst="rect">
                <a:avLst/>
              </a:prstGeom>
              <a:blipFill>
                <a:blip r:embed="rId6"/>
                <a:stretch>
                  <a:fillRect t="-8333" b="-69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1" name="Table 80">
            <a:extLst>
              <a:ext uri="{FF2B5EF4-FFF2-40B4-BE49-F238E27FC236}">
                <a16:creationId xmlns:a16="http://schemas.microsoft.com/office/drawing/2014/main" id="{B8B300AF-651E-1D0A-048E-51986F5B33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2561844"/>
              </p:ext>
            </p:extLst>
          </p:nvPr>
        </p:nvGraphicFramePr>
        <p:xfrm>
          <a:off x="10417673" y="1403718"/>
          <a:ext cx="304800" cy="10947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val="3971435854"/>
                    </a:ext>
                  </a:extLst>
                </a:gridCol>
              </a:tblGrid>
              <a:tr h="182245">
                <a:tc>
                  <a:txBody>
                    <a:bodyPr/>
                    <a:lstStyle/>
                    <a:p>
                      <a:pPr algn="ctr">
                        <a:lnSpc>
                          <a:spcPts val="1010"/>
                        </a:lnSpc>
                      </a:pPr>
                      <a:endParaRPr sz="1200" baseline="-13888" dirty="0">
                        <a:latin typeface="+mn-lt"/>
                        <a:cs typeface="Eras Medium ITC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6EC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2556976"/>
                  </a:ext>
                </a:extLst>
              </a:tr>
              <a:tr h="182245">
                <a:tc>
                  <a:txBody>
                    <a:bodyPr/>
                    <a:lstStyle/>
                    <a:p>
                      <a:pPr algn="ctr">
                        <a:lnSpc>
                          <a:spcPts val="1010"/>
                        </a:lnSpc>
                      </a:pPr>
                      <a:endParaRPr sz="1200" baseline="-13888" dirty="0">
                        <a:latin typeface="+mn-lt"/>
                        <a:cs typeface="Eras Medium ITC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6EC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0682740"/>
                  </a:ext>
                </a:extLst>
              </a:tr>
              <a:tr h="182245">
                <a:tc>
                  <a:txBody>
                    <a:bodyPr/>
                    <a:lstStyle/>
                    <a:p>
                      <a:pPr algn="ctr">
                        <a:lnSpc>
                          <a:spcPts val="1010"/>
                        </a:lnSpc>
                      </a:pPr>
                      <a:endParaRPr sz="1200" baseline="-13888" dirty="0">
                        <a:latin typeface="+mn-lt"/>
                        <a:cs typeface="Eras Medium ITC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6EC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461793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>
                        <a:lnSpc>
                          <a:spcPts val="1010"/>
                        </a:lnSpc>
                      </a:pPr>
                      <a:endParaRPr sz="1200" baseline="-13888" dirty="0">
                        <a:latin typeface="+mn-lt"/>
                        <a:cs typeface="Eras Medium ITC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6EC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943120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>
                        <a:lnSpc>
                          <a:spcPts val="1010"/>
                        </a:lnSpc>
                      </a:pPr>
                      <a:endParaRPr sz="1200" baseline="-13888" dirty="0">
                        <a:latin typeface="+mn-lt"/>
                        <a:cs typeface="Eras Medium ITC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6EC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4606616"/>
                  </a:ext>
                </a:extLst>
              </a:tr>
              <a:tr h="182245">
                <a:tc>
                  <a:txBody>
                    <a:bodyPr/>
                    <a:lstStyle/>
                    <a:p>
                      <a:pPr algn="ctr">
                        <a:lnSpc>
                          <a:spcPts val="1010"/>
                        </a:lnSpc>
                      </a:pPr>
                      <a:endParaRPr sz="1200" baseline="-13888" dirty="0">
                        <a:latin typeface="+mn-lt"/>
                        <a:cs typeface="Eras Medium ITC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6EC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1668238"/>
                  </a:ext>
                </a:extLst>
              </a:tr>
            </a:tbl>
          </a:graphicData>
        </a:graphic>
      </p:graphicFrame>
      <p:graphicFrame>
        <p:nvGraphicFramePr>
          <p:cNvPr id="82" name="Table 81">
            <a:extLst>
              <a:ext uri="{FF2B5EF4-FFF2-40B4-BE49-F238E27FC236}">
                <a16:creationId xmlns:a16="http://schemas.microsoft.com/office/drawing/2014/main" id="{927019A7-858B-C593-C12E-8DB0214502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9945253"/>
              </p:ext>
            </p:extLst>
          </p:nvPr>
        </p:nvGraphicFramePr>
        <p:xfrm>
          <a:off x="10417288" y="2498458"/>
          <a:ext cx="304800" cy="10947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val="3971435854"/>
                    </a:ext>
                  </a:extLst>
                </a:gridCol>
              </a:tblGrid>
              <a:tr h="182245">
                <a:tc>
                  <a:txBody>
                    <a:bodyPr/>
                    <a:lstStyle/>
                    <a:p>
                      <a:pPr algn="ctr">
                        <a:lnSpc>
                          <a:spcPts val="1010"/>
                        </a:lnSpc>
                      </a:pPr>
                      <a:endParaRPr sz="1200" baseline="-13888" dirty="0">
                        <a:latin typeface="+mn-lt"/>
                        <a:cs typeface="Eras Medium ITC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6EC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2556976"/>
                  </a:ext>
                </a:extLst>
              </a:tr>
              <a:tr h="182245">
                <a:tc>
                  <a:txBody>
                    <a:bodyPr/>
                    <a:lstStyle/>
                    <a:p>
                      <a:pPr algn="ctr">
                        <a:lnSpc>
                          <a:spcPts val="1010"/>
                        </a:lnSpc>
                      </a:pPr>
                      <a:endParaRPr sz="1200" baseline="-13888" dirty="0">
                        <a:latin typeface="+mn-lt"/>
                        <a:cs typeface="Eras Medium ITC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6EC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0682740"/>
                  </a:ext>
                </a:extLst>
              </a:tr>
              <a:tr h="182245">
                <a:tc>
                  <a:txBody>
                    <a:bodyPr/>
                    <a:lstStyle/>
                    <a:p>
                      <a:pPr algn="ctr">
                        <a:lnSpc>
                          <a:spcPts val="1010"/>
                        </a:lnSpc>
                      </a:pPr>
                      <a:endParaRPr sz="1200" baseline="-13888" dirty="0">
                        <a:latin typeface="+mn-lt"/>
                        <a:cs typeface="Eras Medium ITC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6EC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461793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>
                        <a:lnSpc>
                          <a:spcPts val="1010"/>
                        </a:lnSpc>
                      </a:pPr>
                      <a:endParaRPr sz="1200" baseline="-13888" dirty="0">
                        <a:latin typeface="+mn-lt"/>
                        <a:cs typeface="Eras Medium ITC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6EC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943120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>
                        <a:lnSpc>
                          <a:spcPts val="1010"/>
                        </a:lnSpc>
                      </a:pPr>
                      <a:endParaRPr sz="1200" baseline="-13888" dirty="0">
                        <a:latin typeface="+mn-lt"/>
                        <a:cs typeface="Eras Medium ITC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6EC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4606616"/>
                  </a:ext>
                </a:extLst>
              </a:tr>
              <a:tr h="182245">
                <a:tc>
                  <a:txBody>
                    <a:bodyPr/>
                    <a:lstStyle/>
                    <a:p>
                      <a:pPr algn="ctr">
                        <a:lnSpc>
                          <a:spcPts val="1010"/>
                        </a:lnSpc>
                      </a:pPr>
                      <a:endParaRPr sz="1200" baseline="-13888" dirty="0">
                        <a:latin typeface="+mn-lt"/>
                        <a:cs typeface="Eras Medium ITC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6EC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1668238"/>
                  </a:ext>
                </a:extLst>
              </a:tr>
            </a:tbl>
          </a:graphicData>
        </a:graphic>
      </p:graphicFrame>
      <p:graphicFrame>
        <p:nvGraphicFramePr>
          <p:cNvPr id="83" name="Table 82">
            <a:extLst>
              <a:ext uri="{FF2B5EF4-FFF2-40B4-BE49-F238E27FC236}">
                <a16:creationId xmlns:a16="http://schemas.microsoft.com/office/drawing/2014/main" id="{5A8CA787-8FB0-EC0F-A118-8D02844039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6210668"/>
              </p:ext>
            </p:extLst>
          </p:nvPr>
        </p:nvGraphicFramePr>
        <p:xfrm>
          <a:off x="6634016" y="1543403"/>
          <a:ext cx="1219200" cy="182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val="2210719468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1170559624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1703943694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550445621"/>
                    </a:ext>
                  </a:extLst>
                </a:gridCol>
              </a:tblGrid>
              <a:tr h="182245">
                <a:tc>
                  <a:txBody>
                    <a:bodyPr/>
                    <a:lstStyle/>
                    <a:p>
                      <a:pPr algn="ctr">
                        <a:lnSpc>
                          <a:spcPts val="1010"/>
                        </a:lnSpc>
                      </a:pPr>
                      <a:endParaRPr sz="1200" baseline="-13888" dirty="0">
                        <a:latin typeface="+mn-lt"/>
                        <a:cs typeface="Eras Medium ITC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6EC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90"/>
                        </a:lnSpc>
                      </a:pPr>
                      <a:endParaRPr sz="1200" baseline="-13888" dirty="0">
                        <a:latin typeface="+mn-lt"/>
                        <a:cs typeface="Eras Medium ITC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6EC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10"/>
                        </a:lnSpc>
                      </a:pPr>
                      <a:endParaRPr sz="1200" baseline="-13888" dirty="0">
                        <a:latin typeface="+mn-lt"/>
                        <a:cs typeface="Eras Medium ITC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6ECF7"/>
                    </a:solidFill>
                  </a:tcPr>
                </a:tc>
                <a:tc>
                  <a:txBody>
                    <a:bodyPr/>
                    <a:lstStyle/>
                    <a:p>
                      <a:pPr marR="10160" algn="ctr">
                        <a:lnSpc>
                          <a:spcPts val="935"/>
                        </a:lnSpc>
                      </a:pPr>
                      <a:endParaRPr sz="1200" dirty="0">
                        <a:latin typeface="+mn-lt"/>
                        <a:cs typeface="Century Gothic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6EC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8732010"/>
                  </a:ext>
                </a:extLst>
              </a:tr>
            </a:tbl>
          </a:graphicData>
        </a:graphic>
      </p:graphicFrame>
      <p:graphicFrame>
        <p:nvGraphicFramePr>
          <p:cNvPr id="84" name="Table 83">
            <a:extLst>
              <a:ext uri="{FF2B5EF4-FFF2-40B4-BE49-F238E27FC236}">
                <a16:creationId xmlns:a16="http://schemas.microsoft.com/office/drawing/2014/main" id="{1640DA7C-A770-AE31-A1EB-4A3C880976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4184293"/>
              </p:ext>
            </p:extLst>
          </p:nvPr>
        </p:nvGraphicFramePr>
        <p:xfrm>
          <a:off x="7852426" y="1543403"/>
          <a:ext cx="1219200" cy="182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val="2210719468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1170559624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1703943694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550445621"/>
                    </a:ext>
                  </a:extLst>
                </a:gridCol>
              </a:tblGrid>
              <a:tr h="182245">
                <a:tc>
                  <a:txBody>
                    <a:bodyPr/>
                    <a:lstStyle/>
                    <a:p>
                      <a:pPr algn="ctr">
                        <a:lnSpc>
                          <a:spcPts val="1010"/>
                        </a:lnSpc>
                      </a:pPr>
                      <a:endParaRPr sz="1200" baseline="-13888" dirty="0">
                        <a:latin typeface="+mn-lt"/>
                        <a:cs typeface="Eras Medium ITC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6EC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90"/>
                        </a:lnSpc>
                      </a:pPr>
                      <a:endParaRPr sz="1200" baseline="-13888" dirty="0">
                        <a:latin typeface="+mn-lt"/>
                        <a:cs typeface="Eras Medium ITC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6EC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10"/>
                        </a:lnSpc>
                      </a:pPr>
                      <a:endParaRPr sz="1200" baseline="-13888" dirty="0">
                        <a:latin typeface="+mn-lt"/>
                        <a:cs typeface="Eras Medium ITC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6ECF7"/>
                    </a:solidFill>
                  </a:tcPr>
                </a:tc>
                <a:tc>
                  <a:txBody>
                    <a:bodyPr/>
                    <a:lstStyle/>
                    <a:p>
                      <a:pPr marR="10160" algn="ctr">
                        <a:lnSpc>
                          <a:spcPts val="935"/>
                        </a:lnSpc>
                      </a:pPr>
                      <a:endParaRPr sz="1200" dirty="0">
                        <a:latin typeface="+mn-lt"/>
                        <a:cs typeface="Century Gothic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6EC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8732010"/>
                  </a:ext>
                </a:extLst>
              </a:tr>
            </a:tbl>
          </a:graphicData>
        </a:graphic>
      </p:graphicFrame>
      <p:graphicFrame>
        <p:nvGraphicFramePr>
          <p:cNvPr id="85" name="Table 84">
            <a:extLst>
              <a:ext uri="{FF2B5EF4-FFF2-40B4-BE49-F238E27FC236}">
                <a16:creationId xmlns:a16="http://schemas.microsoft.com/office/drawing/2014/main" id="{F922AF30-082B-C976-8FD6-9259BD2CF1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6720246"/>
              </p:ext>
            </p:extLst>
          </p:nvPr>
        </p:nvGraphicFramePr>
        <p:xfrm>
          <a:off x="9071626" y="1543403"/>
          <a:ext cx="1219200" cy="182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val="2210719468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1170559624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1703943694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550445621"/>
                    </a:ext>
                  </a:extLst>
                </a:gridCol>
              </a:tblGrid>
              <a:tr h="182245">
                <a:tc>
                  <a:txBody>
                    <a:bodyPr/>
                    <a:lstStyle/>
                    <a:p>
                      <a:pPr algn="ctr">
                        <a:lnSpc>
                          <a:spcPts val="1010"/>
                        </a:lnSpc>
                      </a:pPr>
                      <a:endParaRPr sz="1200" baseline="-13888" dirty="0">
                        <a:latin typeface="+mn-lt"/>
                        <a:cs typeface="Eras Medium ITC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6EC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90"/>
                        </a:lnSpc>
                      </a:pPr>
                      <a:endParaRPr sz="1200" baseline="-13888" dirty="0">
                        <a:latin typeface="+mn-lt"/>
                        <a:cs typeface="Eras Medium ITC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6EC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10"/>
                        </a:lnSpc>
                      </a:pPr>
                      <a:endParaRPr sz="1200" baseline="-13888" dirty="0">
                        <a:latin typeface="+mn-lt"/>
                        <a:cs typeface="Eras Medium ITC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6ECF7"/>
                    </a:solidFill>
                  </a:tcPr>
                </a:tc>
                <a:tc>
                  <a:txBody>
                    <a:bodyPr/>
                    <a:lstStyle/>
                    <a:p>
                      <a:pPr marR="10160" algn="ctr">
                        <a:lnSpc>
                          <a:spcPts val="935"/>
                        </a:lnSpc>
                      </a:pPr>
                      <a:endParaRPr sz="1200" dirty="0">
                        <a:latin typeface="+mn-lt"/>
                        <a:cs typeface="Century Gothic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6EC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8732010"/>
                  </a:ext>
                </a:extLst>
              </a:tr>
            </a:tbl>
          </a:graphicData>
        </a:graphic>
      </p:graphicFrame>
      <p:graphicFrame>
        <p:nvGraphicFramePr>
          <p:cNvPr id="86" name="Table 85">
            <a:extLst>
              <a:ext uri="{FF2B5EF4-FFF2-40B4-BE49-F238E27FC236}">
                <a16:creationId xmlns:a16="http://schemas.microsoft.com/office/drawing/2014/main" id="{A13C382D-4C9F-0451-7954-D7B4912CE4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7356516"/>
              </p:ext>
            </p:extLst>
          </p:nvPr>
        </p:nvGraphicFramePr>
        <p:xfrm>
          <a:off x="11348529" y="1505613"/>
          <a:ext cx="304800" cy="182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val="354974012"/>
                    </a:ext>
                  </a:extLst>
                </a:gridCol>
              </a:tblGrid>
              <a:tr h="182245">
                <a:tc>
                  <a:txBody>
                    <a:bodyPr/>
                    <a:lstStyle/>
                    <a:p>
                      <a:pPr algn="ctr">
                        <a:lnSpc>
                          <a:spcPts val="1010"/>
                        </a:lnSpc>
                      </a:pPr>
                      <a:endParaRPr sz="1200" baseline="-13888" dirty="0">
                        <a:latin typeface="+mn-lt"/>
                        <a:cs typeface="Eras Medium ITC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6EC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4059734"/>
                  </a:ext>
                </a:extLst>
              </a:tr>
            </a:tbl>
          </a:graphicData>
        </a:graphic>
      </p:graphicFrame>
      <p:sp>
        <p:nvSpPr>
          <p:cNvPr id="87" name="Rectangle 86">
            <a:extLst>
              <a:ext uri="{FF2B5EF4-FFF2-40B4-BE49-F238E27FC236}">
                <a16:creationId xmlns:a16="http://schemas.microsoft.com/office/drawing/2014/main" id="{3CCCC1BE-3067-5937-DF79-57F5F7F9F3DF}"/>
              </a:ext>
            </a:extLst>
          </p:cNvPr>
          <p:cNvSpPr/>
          <p:nvPr/>
        </p:nvSpPr>
        <p:spPr>
          <a:xfrm>
            <a:off x="6528048" y="1018848"/>
            <a:ext cx="5367420" cy="2633918"/>
          </a:xfrm>
          <a:prstGeom prst="rect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DB68EC5F-50A1-7860-FC11-AAADB2D2E0D8}"/>
              </a:ext>
            </a:extLst>
          </p:cNvPr>
          <p:cNvSpPr/>
          <p:nvPr/>
        </p:nvSpPr>
        <p:spPr>
          <a:xfrm>
            <a:off x="4263734" y="4339315"/>
            <a:ext cx="3660936" cy="1334271"/>
          </a:xfrm>
          <a:prstGeom prst="rect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80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 animBg="1"/>
      <p:bldP spid="9" grpId="0"/>
      <p:bldP spid="15" grpId="0" animBg="1"/>
      <p:bldP spid="72" grpId="0" animBg="1"/>
      <p:bldP spid="73" grpId="0"/>
      <p:bldP spid="77" grpId="0" animBg="1"/>
      <p:bldP spid="80" grpId="0"/>
      <p:bldP spid="87" grpId="0" animBg="1"/>
      <p:bldP spid="88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llustration">
  <a:themeElements>
    <a:clrScheme name="요소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Best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도시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>
    <a:spDef>
      <a:spPr>
        <a:ln w="28575">
          <a:solidFill>
            <a:srgbClr val="FF0000"/>
          </a:solidFill>
          <a:tailEnd type="triangle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txDef>
      <a:spPr>
        <a:noFill/>
      </a:spPr>
      <a:bodyPr wrap="none" rtlCol="0">
        <a:spAutoFit/>
      </a:bodyPr>
      <a:lstStyle>
        <a:defPPr algn="l">
          <a:defRPr dirty="0" err="1" smtClean="0">
            <a:latin typeface="Arial" panose="020B0604020202020204" pitchFamily="34" charset="0"/>
            <a:ea typeface="맑은 고딕" panose="020B0503020000020004" pitchFamily="50" charset="-127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Custom 1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6294"/>
      </a:accent1>
      <a:accent2>
        <a:srgbClr val="1C6294"/>
      </a:accent2>
      <a:accent3>
        <a:srgbClr val="1C6294"/>
      </a:accent3>
      <a:accent4>
        <a:srgbClr val="1C6294"/>
      </a:accent4>
      <a:accent5>
        <a:srgbClr val="1C6294"/>
      </a:accent5>
      <a:accent6>
        <a:srgbClr val="1C6294"/>
      </a:accent6>
      <a:hlink>
        <a:srgbClr val="7030A0"/>
      </a:hlink>
      <a:folHlink>
        <a:srgbClr val="7030A0"/>
      </a:folHlink>
    </a:clrScheme>
    <a:fontScheme name="Best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Custom 1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6294"/>
      </a:accent1>
      <a:accent2>
        <a:srgbClr val="1C6294"/>
      </a:accent2>
      <a:accent3>
        <a:srgbClr val="1C6294"/>
      </a:accent3>
      <a:accent4>
        <a:srgbClr val="1C6294"/>
      </a:accent4>
      <a:accent5>
        <a:srgbClr val="1C6294"/>
      </a:accent5>
      <a:accent6>
        <a:srgbClr val="1C6294"/>
      </a:accent6>
      <a:hlink>
        <a:srgbClr val="7030A0"/>
      </a:hlink>
      <a:folHlink>
        <a:srgbClr val="7030A0"/>
      </a:folHlink>
    </a:clrScheme>
    <a:fontScheme name="Best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ae7d6a3d-cb0a-487f-bd50-670649271bed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B5B9289DDCBCD44090BEB1F121E71270" ma:contentTypeVersion="13" ma:contentTypeDescription="새 문서를 만듭니다." ma:contentTypeScope="" ma:versionID="cb2d511e3d56696d827ebafa1c7ae754">
  <xsd:schema xmlns:xsd="http://www.w3.org/2001/XMLSchema" xmlns:xs="http://www.w3.org/2001/XMLSchema" xmlns:p="http://schemas.microsoft.com/office/2006/metadata/properties" xmlns:ns2="ae7d6a3d-cb0a-487f-bd50-670649271bed" xmlns:ns3="707e1645-5001-431a-b82d-787d26bc99e5" targetNamespace="http://schemas.microsoft.com/office/2006/metadata/properties" ma:root="true" ma:fieldsID="8b3278bb50f4583b21ff788acbd0bb28" ns2:_="" ns3:_="">
    <xsd:import namespace="ae7d6a3d-cb0a-487f-bd50-670649271bed"/>
    <xsd:import namespace="707e1645-5001-431a-b82d-787d26bc99e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2:MediaServiceDateTaken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MediaServiceObjectDetectorVersions" minOccurs="0"/>
                <xsd:element ref="ns2:MediaServiceSearchProperties" minOccurs="0"/>
                <xsd:element ref="ns3:SharedWithUsers" minOccurs="0"/>
                <xsd:element ref="ns3:SharedWithDetails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e7d6a3d-cb0a-487f-bd50-670649271be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이미지 태그" ma:readOnly="false" ma:fieldId="{5cf76f15-5ced-4ddc-b409-7134ff3c332f}" ma:taxonomyMulti="true" ma:sspId="8c9c0dcf-c05a-4c53-85a3-b320510381f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7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07e1645-5001-431a-b82d-787d26bc99e5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D32A347-D6E3-4429-9E0D-D951A61B5FE7}">
  <ds:schemaRefs>
    <ds:schemaRef ds:uri="http://purl.org/dc/terms/"/>
    <ds:schemaRef ds:uri="http://www.w3.org/XML/1998/namespace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48174e24-f607-4aa6-9ac3-a9fcbbb9a1ec"/>
    <ds:schemaRef ds:uri="b7baa286-403d-47f5-b66e-f91cf776a048"/>
    <ds:schemaRef ds:uri="http://purl.org/dc/dcmitype/"/>
    <ds:schemaRef ds:uri="ae7d6a3d-cb0a-487f-bd50-670649271bed"/>
  </ds:schemaRefs>
</ds:datastoreItem>
</file>

<file path=customXml/itemProps2.xml><?xml version="1.0" encoding="utf-8"?>
<ds:datastoreItem xmlns:ds="http://schemas.openxmlformats.org/officeDocument/2006/customXml" ds:itemID="{A19C83BD-DE67-423E-92D1-42C6069341B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e7d6a3d-cb0a-487f-bd50-670649271bed"/>
    <ds:schemaRef ds:uri="707e1645-5001-431a-b82d-787d26bc99e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BAC7F2B-30C3-4738-AEDE-801D68092CB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46807</TotalTime>
  <Pages>32</Pages>
  <Words>884</Words>
  <Characters>0</Characters>
  <Application>Microsoft Office PowerPoint</Application>
  <DocSecurity>0</DocSecurity>
  <PresentationFormat>Widescreen</PresentationFormat>
  <Lines>0</Lines>
  <Paragraphs>141</Paragraphs>
  <Slides>17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굴림</vt:lpstr>
      <vt:lpstr>Arial</vt:lpstr>
      <vt:lpstr>Cambria Math</vt:lpstr>
      <vt:lpstr>Georgia</vt:lpstr>
      <vt:lpstr>Times New Roman</vt:lpstr>
      <vt:lpstr>Wingdings 2</vt:lpstr>
      <vt:lpstr>illustration</vt:lpstr>
      <vt:lpstr>PowerPoint Presentation</vt:lpstr>
      <vt:lpstr>Table of Contents</vt:lpstr>
      <vt:lpstr>1. Introduction</vt:lpstr>
      <vt:lpstr>2. Graph Attention Networks </vt:lpstr>
      <vt:lpstr>2. Graph Attention Networks </vt:lpstr>
      <vt:lpstr>2. Graph Attention Networks </vt:lpstr>
      <vt:lpstr>2. Graph Attention Networks </vt:lpstr>
      <vt:lpstr>2. Graph Attention Networks </vt:lpstr>
      <vt:lpstr>2. Graph Attention Networks </vt:lpstr>
      <vt:lpstr>2. Graph Attention Networks </vt:lpstr>
      <vt:lpstr>2. Graph Attention Networks </vt:lpstr>
      <vt:lpstr>2. Graph Attention Networks </vt:lpstr>
      <vt:lpstr>2. Graph Attention Networks </vt:lpstr>
      <vt:lpstr>2. Graph Attention Networks </vt:lpstr>
      <vt:lpstr>3. Pros of Graph Attention Networks </vt:lpstr>
      <vt:lpstr>PowerPoint Presentation</vt:lpstr>
      <vt:lpstr>Appendix – Message passing implementation</vt:lpstr>
    </vt:vector>
  </TitlesOfParts>
  <Company>충북대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RSL in P2P</dc:title>
  <dc:creator>Jongtae Lim</dc:creator>
  <cp:lastModifiedBy>MENG DELIN</cp:lastModifiedBy>
  <cp:revision>1109</cp:revision>
  <cp:lastPrinted>2024-09-10T12:52:09Z</cp:lastPrinted>
  <dcterms:modified xsi:type="dcterms:W3CDTF">2025-01-13T11:09:11Z</dcterms:modified>
  <cp:version>9.101.43.40686</cp:version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0x0101004E7603A81A6F1444B3766D6021F19B96</vt:lpwstr>
  </property>
  <property fmtid="{D5CDD505-2E9C-101B-9397-08002B2CF9AE}" pid="3" name="MediaServiceImageTags">
    <vt:lpwstr/>
  </property>
</Properties>
</file>