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409" r:id="rId5"/>
    <p:sldId id="410" r:id="rId6"/>
    <p:sldId id="509" r:id="rId7"/>
    <p:sldId id="503" r:id="rId8"/>
    <p:sldId id="501" r:id="rId9"/>
    <p:sldId id="502" r:id="rId10"/>
    <p:sldId id="505" r:id="rId11"/>
    <p:sldId id="506" r:id="rId12"/>
    <p:sldId id="504" r:id="rId13"/>
    <p:sldId id="507" r:id="rId14"/>
    <p:sldId id="508" r:id="rId15"/>
    <p:sldId id="510" r:id="rId16"/>
    <p:sldId id="493" r:id="rId17"/>
    <p:sldId id="259" r:id="rId18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9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3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1/13/2025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763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gi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C512F0-6EFB-2E09-A7FE-DDB83E9AA11D}"/>
              </a:ext>
            </a:extLst>
          </p:cNvPr>
          <p:cNvSpPr/>
          <p:nvPr/>
        </p:nvSpPr>
        <p:spPr>
          <a:xfrm>
            <a:off x="697055" y="1734423"/>
            <a:ext cx="11129760" cy="1694577"/>
          </a:xfrm>
          <a:prstGeom prst="rect">
            <a:avLst/>
          </a:prstGeom>
          <a:solidFill>
            <a:srgbClr val="24285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Convolutional Layers - Spectral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DC00-8AC3-2EC2-BE7F-692F8BC27C29}"/>
              </a:ext>
            </a:extLst>
          </p:cNvPr>
          <p:cNvSpPr txBox="1"/>
          <p:nvPr/>
        </p:nvSpPr>
        <p:spPr>
          <a:xfrm>
            <a:off x="2656513" y="4328007"/>
            <a:ext cx="687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2025. 01. </a:t>
            </a:r>
            <a:r>
              <a:rPr lang="en-US" altLang="ko-KR"/>
              <a:t>14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종석뢰</a:t>
            </a:r>
            <a:endParaRPr lang="ko-KR" altLang="en-US" dirty="0"/>
          </a:p>
          <a:p>
            <a:pPr algn="ctr"/>
            <a:endParaRPr lang="ko-KR" altLang="en-US" dirty="0"/>
          </a:p>
          <a:p>
            <a:pPr marL="64135" algn="ctr" defTabSz="508000"/>
            <a:r>
              <a:rPr lang="en-US" altLang="ko-KR" sz="1800" b="1" dirty="0">
                <a:solidFill>
                  <a:schemeClr val="tx1"/>
                </a:solidFill>
                <a:cs typeface="Arial" charset="0"/>
              </a:rPr>
              <a:t>zongshilei001@gmail.com</a:t>
            </a:r>
          </a:p>
        </p:txBody>
      </p:sp>
    </p:spTree>
    <p:extLst>
      <p:ext uri="{BB962C8B-B14F-4D97-AF65-F5344CB8AC3E}">
        <p14:creationId xmlns:p14="http://schemas.microsoft.com/office/powerpoint/2010/main" val="35781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76C1D-9954-A7FE-961E-2D7B0D3B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i="0" dirty="0">
                <a:effectLst/>
                <a:latin typeface="system-ui"/>
              </a:rPr>
              <a:t>Chebyshev approximation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CBCCB-2306-B3ED-FD4F-82A20C8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834429E-2E2A-D072-9F35-09E848131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85" y="2102757"/>
            <a:ext cx="5420481" cy="32389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659669-9B07-A736-88C4-30C01C18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85" y="2623095"/>
            <a:ext cx="2162477" cy="17433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A1BB74-2EEC-5AA8-C9BF-0635D6FF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242" y="2732486"/>
            <a:ext cx="4680158" cy="10668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4B0FA3-45A4-698A-B6B6-F01B6AE9A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961" y="5165621"/>
            <a:ext cx="1552792" cy="60015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A459BB-17BE-D1F8-C559-23184765A882}"/>
              </a:ext>
            </a:extLst>
          </p:cNvPr>
          <p:cNvCxnSpPr>
            <a:cxnSpLocks/>
          </p:cNvCxnSpPr>
          <p:nvPr/>
        </p:nvCxnSpPr>
        <p:spPr bwMode="auto">
          <a:xfrm>
            <a:off x="3303917" y="4140679"/>
            <a:ext cx="2639683" cy="121632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08D327-8B84-2420-7FCE-D350491D549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9260" y="3799287"/>
            <a:ext cx="2139351" cy="148870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35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F85D1-84B0-13AB-4B5B-E9E4D22E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E7356-CC84-7A21-9C77-EF954F7B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EFBA1-A03C-65DD-078B-CC9F7868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84" y="2367479"/>
            <a:ext cx="2067213" cy="485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A49230-4F94-DD36-B577-05BE868F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84" y="3034372"/>
            <a:ext cx="1343212" cy="3810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25344F-F8AB-258F-65F7-D6D1C9183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97" y="4713186"/>
            <a:ext cx="4172532" cy="514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5768BF-2AEE-B104-07F5-D5BAD3D34235}"/>
                  </a:ext>
                </a:extLst>
              </p:cNvPr>
              <p:cNvSpPr txBox="1"/>
              <p:nvPr/>
            </p:nvSpPr>
            <p:spPr>
              <a:xfrm>
                <a:off x="1399498" y="4361355"/>
                <a:ext cx="1660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/>
                      <m:t>Chebyshev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k=2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5768BF-2AEE-B104-07F5-D5BAD3D34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98" y="4361355"/>
                <a:ext cx="1660711" cy="276999"/>
              </a:xfrm>
              <a:prstGeom prst="rect">
                <a:avLst/>
              </a:prstGeom>
              <a:blipFill>
                <a:blip r:embed="rId5"/>
                <a:stretch>
                  <a:fillRect l="-6618" t="-28261" r="-772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8E7B2A-D515-149A-D6C8-5AA852B59BBE}"/>
                  </a:ext>
                </a:extLst>
              </p:cNvPr>
              <p:cNvSpPr txBox="1"/>
              <p:nvPr/>
            </p:nvSpPr>
            <p:spPr>
              <a:xfrm>
                <a:off x="1277297" y="1972942"/>
                <a:ext cx="4301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𝐺𝐶𝑁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8E7B2A-D515-149A-D6C8-5AA852B5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297" y="1972942"/>
                <a:ext cx="4301755" cy="276999"/>
              </a:xfrm>
              <a:prstGeom prst="rect">
                <a:avLst/>
              </a:prstGeom>
              <a:blipFill>
                <a:blip r:embed="rId6"/>
                <a:stretch>
                  <a:fillRect l="-1135" t="-2222" r="-1135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Structure of GCN Model | Download Scientific Diagram">
            <a:extLst>
              <a:ext uri="{FF2B5EF4-FFF2-40B4-BE49-F238E27FC236}">
                <a16:creationId xmlns:a16="http://schemas.microsoft.com/office/drawing/2014/main" id="{19704F78-C641-724E-4ECF-9083E1E4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24" y="2249941"/>
            <a:ext cx="6389501" cy="30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6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F5BAC-F4F2-CA15-0E50-C37CA48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Geometric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401A0-505A-5072-9DB8-DD792DD4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747" y="1923691"/>
            <a:ext cx="3973901" cy="456458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Although the implementation in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Geometric is in the time domain, it implicitly has theoretical support in the frequency domain:</a:t>
            </a:r>
          </a:p>
          <a:p>
            <a:r>
              <a:rPr lang="en-US" altLang="ko-KR" sz="1600" b="1" dirty="0"/>
              <a:t>Frequency domain </a:t>
            </a:r>
            <a:r>
              <a:rPr lang="en-US" altLang="ko-KR" sz="1600" dirty="0"/>
              <a:t>: interpret convolution as the manipulation of signal frequency.</a:t>
            </a:r>
          </a:p>
          <a:p>
            <a:r>
              <a:rPr lang="en-US" altLang="ko-KR" sz="1600" b="1" dirty="0"/>
              <a:t>Time domain implementation</a:t>
            </a:r>
            <a:r>
              <a:rPr lang="en-US" altLang="ko-KR" sz="1600" dirty="0"/>
              <a:t>: directly operate on the adjacency matrix to avoid calculating </a:t>
            </a:r>
            <a:r>
              <a:rPr lang="en-US" altLang="ko-KR" sz="1600" dirty="0" err="1"/>
              <a:t>eigendecomposition</a:t>
            </a:r>
            <a:r>
              <a:rPr lang="en-US" altLang="ko-KR" sz="1600" dirty="0"/>
              <a:t> and improve efficiency.</a:t>
            </a:r>
            <a:endParaRPr lang="ko-KR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DAE43-2CC3-0E92-38BC-4A4F7D98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B8E90E-AF3F-1F48-81D2-FFC69BEA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94" y="1637906"/>
            <a:ext cx="3801005" cy="2200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55D465-4B15-5906-92B3-FC52A977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94" y="3821549"/>
            <a:ext cx="4137771" cy="2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7A7B-70C8-BA62-AF89-DA2C185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94603-2078-7A54-5E8C-D1E7ACF9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18192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Understand the convolutional layer from the perspective of frequency domain. </a:t>
            </a:r>
          </a:p>
          <a:p>
            <a:r>
              <a:rPr lang="en-US" altLang="ko-KR" dirty="0"/>
              <a:t>Fourier transform is used to convert the time domain of the graph into the frequency domain to accelerate the calculation of the graph Convolution.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C5E8D-E479-FD0A-8981-F57CF65D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3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80552-39D4-FBA0-263F-1602B22A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7153-4A6A-39DF-F65F-07DFB5B2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concept of convolution</a:t>
            </a:r>
          </a:p>
          <a:p>
            <a:r>
              <a:rPr lang="en-US" altLang="ko-KR" dirty="0"/>
              <a:t>Fourier transform</a:t>
            </a:r>
          </a:p>
          <a:p>
            <a:r>
              <a:rPr lang="en-US" altLang="ko-KR" dirty="0"/>
              <a:t>Convolution on graphs</a:t>
            </a:r>
          </a:p>
          <a:p>
            <a:r>
              <a:rPr lang="en-US" altLang="ko-KR" dirty="0"/>
              <a:t>Chebyshev approximation</a:t>
            </a:r>
          </a:p>
          <a:p>
            <a:r>
              <a:rPr lang="en-US" altLang="ko-KR" dirty="0"/>
              <a:t>Conclusion</a:t>
            </a:r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A91D5-AF1E-7E8F-7155-1682CC3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3C066-224D-FBDE-10C4-0826DF07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8336F-6DA7-C6FB-F228-3F685F23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F366A-1084-3FE4-B2FD-DC432E23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1" t="9652" r="6589" b="9892"/>
          <a:stretch/>
        </p:blipFill>
        <p:spPr>
          <a:xfrm>
            <a:off x="5670124" y="2324821"/>
            <a:ext cx="6133381" cy="3493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A4BA56-543F-40B9-FE01-77640DBB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3" y="3275520"/>
            <a:ext cx="4994388" cy="15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8C04-820D-4C10-8C3B-767D0354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effectLst/>
                <a:latin typeface="system-ui"/>
              </a:rPr>
              <a:t>Spectral methods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21D67-F460-FC74-6C97-39DC099F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55113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Use frequency domain to understand the operation of convolutional layer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EC7AB-D3C2-3503-99B4-AE1891B2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4098" name="Picture 2" descr="Graph Neural Networks：谱域图卷积- kkzhang - 博客园">
            <a:extLst>
              <a:ext uri="{FF2B5EF4-FFF2-40B4-BE49-F238E27FC236}">
                <a16:creationId xmlns:a16="http://schemas.microsoft.com/office/drawing/2014/main" id="{5E4ED293-603F-C00B-F40D-BB1A03E7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33" y="2345572"/>
            <a:ext cx="7558135" cy="385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5EF87-F0A6-C365-BF61-378D4978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2A78AC-70BF-8AE7-9978-6E7D74A9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355" y="549804"/>
            <a:ext cx="5894298" cy="189686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62E2AB-C8A2-1CE3-8BFC-92900371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8FEF40-25DE-E775-AFCE-AE475641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7" y="1733029"/>
            <a:ext cx="2503730" cy="412166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07AE98-C92E-7CBA-C817-DFFBCA8B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32" y="4729552"/>
            <a:ext cx="44577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AF3782-1134-8ED0-7DC3-279EA05E3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90" y="3540295"/>
            <a:ext cx="3526702" cy="2314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160845-7359-FAD2-1652-93E39817763D}"/>
                  </a:ext>
                </a:extLst>
              </p:cNvPr>
              <p:cNvSpPr txBox="1"/>
              <p:nvPr/>
            </p:nvSpPr>
            <p:spPr>
              <a:xfrm>
                <a:off x="6718879" y="2533488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160845-7359-FAD2-1652-93E398177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79" y="2533488"/>
                <a:ext cx="195887" cy="276999"/>
              </a:xfrm>
              <a:prstGeom prst="rect">
                <a:avLst/>
              </a:prstGeom>
              <a:blipFill>
                <a:blip r:embed="rId6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1D5EE7-FEFE-162B-AE6C-054DA402DA70}"/>
                  </a:ext>
                </a:extLst>
              </p:cNvPr>
              <p:cNvSpPr txBox="1"/>
              <p:nvPr/>
            </p:nvSpPr>
            <p:spPr>
              <a:xfrm>
                <a:off x="8860146" y="2533900"/>
                <a:ext cx="240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1D5EE7-FEFE-162B-AE6C-054DA402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146" y="2533900"/>
                <a:ext cx="240772" cy="276999"/>
              </a:xfrm>
              <a:prstGeom prst="rect">
                <a:avLst/>
              </a:prstGeom>
              <a:blipFill>
                <a:blip r:embed="rId7"/>
                <a:stretch>
                  <a:fillRect l="-12500" r="-750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BF75BE-C43E-CE77-31F8-5952BF5350A5}"/>
                  </a:ext>
                </a:extLst>
              </p:cNvPr>
              <p:cNvSpPr txBox="1"/>
              <p:nvPr/>
            </p:nvSpPr>
            <p:spPr>
              <a:xfrm>
                <a:off x="10957684" y="2533488"/>
                <a:ext cx="177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BF75BE-C43E-CE77-31F8-5952BF53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684" y="2533488"/>
                <a:ext cx="177228" cy="276999"/>
              </a:xfrm>
              <a:prstGeom prst="rect">
                <a:avLst/>
              </a:prstGeom>
              <a:blipFill>
                <a:blip r:embed="rId8"/>
                <a:stretch>
                  <a:fillRect l="-17241" r="-10345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143C20-D58D-FC95-061F-A85612BA7BF3}"/>
                  </a:ext>
                </a:extLst>
              </p:cNvPr>
              <p:cNvSpPr txBox="1"/>
              <p:nvPr/>
            </p:nvSpPr>
            <p:spPr>
              <a:xfrm>
                <a:off x="3175458" y="5991228"/>
                <a:ext cx="3833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𝑉𝑖𝑠𝑢𝑎𝑙𝑖𝑧𝑎𝑡𝑖𝑜𝑛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𝑎𝑥𝑒𝑠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143C20-D58D-FC95-061F-A85612BA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58" y="5991228"/>
                <a:ext cx="3833165" cy="276999"/>
              </a:xfrm>
              <a:prstGeom prst="rect">
                <a:avLst/>
              </a:prstGeom>
              <a:blipFill>
                <a:blip r:embed="rId9"/>
                <a:stretch>
                  <a:fillRect l="-954" r="-318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30F6623-CB07-8251-80C7-6031B9D9E314}"/>
                  </a:ext>
                </a:extLst>
              </p:cNvPr>
              <p:cNvSpPr txBox="1"/>
              <p:nvPr/>
            </p:nvSpPr>
            <p:spPr>
              <a:xfrm>
                <a:off x="8980532" y="6268227"/>
                <a:ext cx="1429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𝑑𝑜𝑚𝑎𝑖𝑛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30F6623-CB07-8251-80C7-6031B9D9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532" y="6268227"/>
                <a:ext cx="1429301" cy="276999"/>
              </a:xfrm>
              <a:prstGeom prst="rect">
                <a:avLst/>
              </a:prstGeom>
              <a:blipFill>
                <a:blip r:embed="rId10"/>
                <a:stretch>
                  <a:fillRect l="-3404" r="-2979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Conv-Sobel">
            <a:extLst>
              <a:ext uri="{FF2B5EF4-FFF2-40B4-BE49-F238E27FC236}">
                <a16:creationId xmlns:a16="http://schemas.microsoft.com/office/drawing/2014/main" id="{B1DF91DF-0DFB-6D7A-9355-2E4A6BE6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91" y="2810487"/>
            <a:ext cx="2275982" cy="16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DF74BB-3AD6-0FED-1B64-6D9B8246F6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0538" y="2662059"/>
            <a:ext cx="298174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F8680-FFE2-524E-CA77-B5CE5EA0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transform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25BBD-8CDB-7F87-F96F-F03001B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Picture 2" descr="fourier">
            <a:extLst>
              <a:ext uri="{FF2B5EF4-FFF2-40B4-BE49-F238E27FC236}">
                <a16:creationId xmlns:a16="http://schemas.microsoft.com/office/drawing/2014/main" id="{D3A8BE0B-5A29-2CB0-34C1-FE617E057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35" y="2607301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564516-3452-8A16-52D6-035DE323C276}"/>
              </a:ext>
            </a:extLst>
          </p:cNvPr>
          <p:cNvSpPr txBox="1">
            <a:spLocks/>
          </p:cNvSpPr>
          <p:nvPr/>
        </p:nvSpPr>
        <p:spPr>
          <a:xfrm>
            <a:off x="434848" y="1959180"/>
            <a:ext cx="10972800" cy="559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Fourier transform method can </a:t>
            </a:r>
            <a:r>
              <a:rPr lang="en-US" altLang="ko-KR" sz="2000" dirty="0">
                <a:highlight>
                  <a:srgbClr val="FFFF00"/>
                </a:highlight>
              </a:rPr>
              <a:t>speed up the calculation</a:t>
            </a:r>
            <a:r>
              <a:rPr lang="en-US" altLang="ko-KR" sz="2000" dirty="0"/>
              <a:t> of convolutional neural network</a:t>
            </a:r>
            <a:endParaRPr lang="ko-KR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FF3A26-EB3F-0FEC-3038-5BC1CAF1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99" y="3105509"/>
            <a:ext cx="2283205" cy="149835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085F2D4-0BC8-C520-5B9B-537B043617B1}"/>
              </a:ext>
            </a:extLst>
          </p:cNvPr>
          <p:cNvSpPr/>
          <p:nvPr/>
        </p:nvSpPr>
        <p:spPr>
          <a:xfrm>
            <a:off x="8156243" y="3674853"/>
            <a:ext cx="569343" cy="422694"/>
          </a:xfrm>
          <a:prstGeom prst="right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1D6437-6CE0-8EA6-3990-11EB824F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568" y="4981662"/>
            <a:ext cx="5496692" cy="1352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8EA29D-93D1-5BFD-8777-ECB474EBE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36" y="2986323"/>
            <a:ext cx="4184246" cy="13527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0AF48F-68F2-16D7-5C36-1DEFBBD20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36" y="4824302"/>
            <a:ext cx="4453113" cy="1352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F3DD32-684B-E0BC-2698-D879C8F39371}"/>
                  </a:ext>
                </a:extLst>
              </p:cNvPr>
              <p:cNvSpPr txBox="1"/>
              <p:nvPr/>
            </p:nvSpPr>
            <p:spPr>
              <a:xfrm>
                <a:off x="1286749" y="2614132"/>
                <a:ext cx="2572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𝐶𝑜𝑚𝑝𝑙𝑒𝑥𝑖𝑡𝑦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F3DD32-684B-E0BC-2698-D879C8F3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49" y="2614132"/>
                <a:ext cx="2572820" cy="276999"/>
              </a:xfrm>
              <a:prstGeom prst="rect">
                <a:avLst/>
              </a:prstGeom>
              <a:blipFill>
                <a:blip r:embed="rId7"/>
                <a:stretch>
                  <a:fillRect l="-1659" t="-2222" r="-284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BC3DD1-D2D4-FA75-5ECA-B926F914027F}"/>
                  </a:ext>
                </a:extLst>
              </p:cNvPr>
              <p:cNvSpPr txBox="1"/>
              <p:nvPr/>
            </p:nvSpPr>
            <p:spPr>
              <a:xfrm>
                <a:off x="1185586" y="4384683"/>
                <a:ext cx="2908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𝐶𝑜𝑚𝑝𝑙𝑒𝑥𝑖𝑡𝑦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BC3DD1-D2D4-FA75-5ECA-B926F914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86" y="4384683"/>
                <a:ext cx="2908104" cy="276999"/>
              </a:xfrm>
              <a:prstGeom prst="rect">
                <a:avLst/>
              </a:prstGeom>
              <a:blipFill>
                <a:blip r:embed="rId8"/>
                <a:stretch>
                  <a:fillRect l="-1464" r="-2092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0D6931-2BD6-4F0D-91E0-4DA2FBF06C4E}"/>
                  </a:ext>
                </a:extLst>
              </p:cNvPr>
              <p:cNvSpPr txBox="1"/>
              <p:nvPr/>
            </p:nvSpPr>
            <p:spPr>
              <a:xfrm>
                <a:off x="9004886" y="5362171"/>
                <a:ext cx="2942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𝑇𝑟𝑎𝑛𝑠𝑓𝑜𝑟𝑚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0D6931-2BD6-4F0D-91E0-4DA2FBF0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86" y="5362171"/>
                <a:ext cx="2942793" cy="276999"/>
              </a:xfrm>
              <a:prstGeom prst="rect">
                <a:avLst/>
              </a:prstGeom>
              <a:blipFill>
                <a:blip r:embed="rId9"/>
                <a:stretch>
                  <a:fillRect l="-1242" t="-2222" r="-2070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47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8E767-23C9-2E88-DDCC-5F0DBCCE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effectLst/>
                <a:latin typeface="system-ui"/>
              </a:rPr>
              <a:t>Convolution on graphs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C50EE-1234-0F4D-3DEE-1F873FC8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2987615" cy="559760"/>
          </a:xfrm>
        </p:spPr>
        <p:txBody>
          <a:bodyPr/>
          <a:lstStyle/>
          <a:p>
            <a:r>
              <a:rPr lang="en-US" altLang="ko-KR" sz="2000" b="1" i="0" dirty="0">
                <a:effectLst/>
                <a:latin typeface="system-ui"/>
              </a:rPr>
              <a:t>Graph Laplacian</a:t>
            </a:r>
          </a:p>
          <a:p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9D045-505B-C59D-E2DF-7649B2E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893A9EB-E1B9-E72A-A8AD-55C806B7029F}"/>
              </a:ext>
            </a:extLst>
          </p:cNvPr>
          <p:cNvSpPr txBox="1">
            <a:spLocks/>
          </p:cNvSpPr>
          <p:nvPr/>
        </p:nvSpPr>
        <p:spPr>
          <a:xfrm>
            <a:off x="780575" y="2234243"/>
            <a:ext cx="1676634" cy="29329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400" dirty="0">
                <a:latin typeface="system-ui"/>
              </a:rPr>
              <a:t>Adjacency matrix:</a:t>
            </a:r>
          </a:p>
          <a:p>
            <a:endParaRPr lang="ko-KR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F0E604-E726-D6D0-4703-20FA73FD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4" y="2635160"/>
            <a:ext cx="1676634" cy="666843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E3E79AD-D62C-7F27-83BF-02D273BDFEBB}"/>
              </a:ext>
            </a:extLst>
          </p:cNvPr>
          <p:cNvSpPr txBox="1">
            <a:spLocks/>
          </p:cNvSpPr>
          <p:nvPr/>
        </p:nvSpPr>
        <p:spPr>
          <a:xfrm>
            <a:off x="780575" y="3302003"/>
            <a:ext cx="1676634" cy="29329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400" dirty="0">
                <a:latin typeface="system-ui"/>
              </a:rPr>
              <a:t>Degree matrix</a:t>
            </a:r>
            <a:r>
              <a:rPr lang="zh-CN" altLang="en-US" sz="1400" dirty="0">
                <a:latin typeface="system-ui"/>
              </a:rPr>
              <a:t>：</a:t>
            </a:r>
            <a:endParaRPr lang="en-US" altLang="ko-KR" sz="1400" dirty="0">
              <a:latin typeface="system-ui"/>
            </a:endParaRPr>
          </a:p>
          <a:p>
            <a:endParaRPr lang="ko-KR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799C5D2-5342-C247-AA26-001B4369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64" y="3750552"/>
            <a:ext cx="2029108" cy="61921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73737FA-27BD-B69C-A7E3-0457076A5278}"/>
              </a:ext>
            </a:extLst>
          </p:cNvPr>
          <p:cNvSpPr txBox="1">
            <a:spLocks/>
          </p:cNvSpPr>
          <p:nvPr/>
        </p:nvSpPr>
        <p:spPr>
          <a:xfrm>
            <a:off x="780575" y="4378365"/>
            <a:ext cx="1676634" cy="29329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sz="1400" dirty="0">
                <a:latin typeface="system-ui"/>
              </a:rPr>
              <a:t>Laplacian </a:t>
            </a:r>
            <a:r>
              <a:rPr lang="zh-CN" altLang="en-US" sz="1400" dirty="0">
                <a:latin typeface="system-ui"/>
              </a:rPr>
              <a:t>：</a:t>
            </a:r>
            <a:endParaRPr lang="en-US" altLang="ko-KR" sz="1400" dirty="0">
              <a:latin typeface="system-ui"/>
            </a:endParaRPr>
          </a:p>
          <a:p>
            <a:endParaRPr lang="ko-KR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2619E8B-779F-8B05-1302-A30DD732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64" y="4712857"/>
            <a:ext cx="924054" cy="276264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6F78D39A-269E-ABFB-AAEC-F2421B4D9757}"/>
              </a:ext>
            </a:extLst>
          </p:cNvPr>
          <p:cNvSpPr txBox="1">
            <a:spLocks/>
          </p:cNvSpPr>
          <p:nvPr/>
        </p:nvSpPr>
        <p:spPr>
          <a:xfrm>
            <a:off x="727377" y="5052339"/>
            <a:ext cx="1853300" cy="3143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zh-CN" sz="1800" dirty="0">
                <a:latin typeface="system-ui"/>
              </a:rPr>
              <a:t>Normalized </a:t>
            </a:r>
            <a:r>
              <a:rPr lang="en-US" altLang="zh-CN" sz="1800" dirty="0" err="1">
                <a:latin typeface="system-ui"/>
              </a:rPr>
              <a:t>laplacian</a:t>
            </a:r>
            <a:r>
              <a:rPr lang="zh-CN" altLang="en-US" sz="1800" dirty="0">
                <a:latin typeface="system-ui"/>
              </a:rPr>
              <a:t>：</a:t>
            </a:r>
            <a:endParaRPr lang="en-US" altLang="ko-KR" sz="1800" dirty="0">
              <a:latin typeface="system-ui"/>
            </a:endParaRPr>
          </a:p>
          <a:p>
            <a:endParaRPr lang="ko-KR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73B738C-1831-D63B-52FA-3AE610EDE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85" y="5454727"/>
            <a:ext cx="1733792" cy="3143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0D801D5-E603-0C61-A2DA-DD9063AC3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893" y="1761680"/>
            <a:ext cx="1848108" cy="123842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BA3681A-0AB6-EA07-C4D6-2F95B245F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893" y="3302003"/>
            <a:ext cx="1829055" cy="114316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4FB1BF7-2B37-FD1C-28C9-51AC09DB9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9615" y="5052340"/>
            <a:ext cx="2362530" cy="1305107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BF2D38FE-140B-803A-32D0-33E17C3783BE}"/>
              </a:ext>
            </a:extLst>
          </p:cNvPr>
          <p:cNvSpPr/>
          <p:nvPr/>
        </p:nvSpPr>
        <p:spPr>
          <a:xfrm>
            <a:off x="9561671" y="3296200"/>
            <a:ext cx="319178" cy="308660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0B8B0B0-F271-F069-C21E-8BFA22743262}"/>
              </a:ext>
            </a:extLst>
          </p:cNvPr>
          <p:cNvSpPr/>
          <p:nvPr/>
        </p:nvSpPr>
        <p:spPr>
          <a:xfrm>
            <a:off x="9829091" y="4061103"/>
            <a:ext cx="319178" cy="308660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1F07379-6EFB-FAF3-7D30-0F6E6CF724C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21260" y="3616764"/>
            <a:ext cx="154574" cy="48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865E911D-539F-74C1-F647-3BBCD2BD7A3C}"/>
              </a:ext>
            </a:extLst>
          </p:cNvPr>
          <p:cNvSpPr/>
          <p:nvPr/>
        </p:nvSpPr>
        <p:spPr>
          <a:xfrm>
            <a:off x="10397614" y="3446294"/>
            <a:ext cx="319178" cy="308660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3680A0C-E073-ED1F-A368-CFECDAC92DCA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10148269" y="3754954"/>
            <a:ext cx="408934" cy="45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8CA9812-64B3-B411-C3D8-C371412C5E48}"/>
              </a:ext>
            </a:extLst>
          </p:cNvPr>
          <p:cNvSpPr/>
          <p:nvPr/>
        </p:nvSpPr>
        <p:spPr>
          <a:xfrm>
            <a:off x="10082632" y="2882054"/>
            <a:ext cx="319178" cy="308660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31F5872-7216-C876-CD7F-EA08EE8D217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0352736" y="3156724"/>
            <a:ext cx="204467" cy="28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6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5A77-11F1-90FF-CE7C-43138199F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21CAA-3928-8878-146A-0ADBDB8D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effectLst/>
                <a:latin typeface="system-ui"/>
              </a:rPr>
              <a:t>Convolution on graphs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883D3-8B2E-E41C-93E5-7B6EAF53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BF5843A-5142-6806-52B5-40554F2FE691}"/>
              </a:ext>
            </a:extLst>
          </p:cNvPr>
          <p:cNvSpPr txBox="1">
            <a:spLocks/>
          </p:cNvSpPr>
          <p:nvPr/>
        </p:nvSpPr>
        <p:spPr>
          <a:xfrm>
            <a:off x="6262777" y="1674482"/>
            <a:ext cx="5822830" cy="55976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b="1" i="0" dirty="0">
                <a:effectLst/>
                <a:latin typeface="system-ui"/>
              </a:rPr>
              <a:t>Graph spectrum, Fourier transform, and convolution</a:t>
            </a:r>
          </a:p>
          <a:p>
            <a:endParaRPr lang="ko-KR" altLang="en-US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A998D4A-B1D4-F50C-E0E6-46FA2E0ACE66}"/>
              </a:ext>
            </a:extLst>
          </p:cNvPr>
          <p:cNvSpPr txBox="1">
            <a:spLocks/>
          </p:cNvSpPr>
          <p:nvPr/>
        </p:nvSpPr>
        <p:spPr>
          <a:xfrm>
            <a:off x="6262777" y="2234242"/>
            <a:ext cx="3391502" cy="29329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400" b="0" i="0" dirty="0">
                <a:effectLst/>
                <a:latin typeface="system-ui"/>
              </a:rPr>
              <a:t>Spectral decomposition of the Laplacian:</a:t>
            </a:r>
            <a:endParaRPr lang="ko-KR" altLang="en-US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C0EF73-F617-3AEB-04DC-0CBED3E8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23" y="2720537"/>
            <a:ext cx="933580" cy="266737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92794B0D-C644-07BA-0636-EE08F87A9093}"/>
              </a:ext>
            </a:extLst>
          </p:cNvPr>
          <p:cNvSpPr txBox="1">
            <a:spLocks/>
          </p:cNvSpPr>
          <p:nvPr/>
        </p:nvSpPr>
        <p:spPr>
          <a:xfrm>
            <a:off x="6262776" y="3018287"/>
            <a:ext cx="4960190" cy="29329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400" b="0" i="0" dirty="0">
                <a:effectLst/>
                <a:latin typeface="system-ui"/>
              </a:rPr>
              <a:t>Fourier transform: if </a:t>
            </a:r>
            <a:r>
              <a:rPr lang="en-US" altLang="ko-KR" sz="1400" dirty="0"/>
              <a:t>v</a:t>
            </a:r>
            <a:r>
              <a:rPr lang="en-US" altLang="ko-KR" sz="1400" b="0" i="0" dirty="0">
                <a:effectLst/>
                <a:latin typeface="system-ui"/>
              </a:rPr>
              <a:t> is a vector of features on the graph, then:</a:t>
            </a:r>
            <a:endParaRPr lang="ko-KR" altLang="en-US" sz="1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C81BAA0-4C10-8E17-0C5B-395526657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23" y="3483293"/>
            <a:ext cx="2372056" cy="390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044617E7-5752-986E-8712-FC8FEDF4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2776" y="3948981"/>
                <a:ext cx="4960190" cy="293298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65760" indent="-256032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•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1" hangingPunct="1">
                  <a:spcBef>
                    <a:spcPts val="300"/>
                  </a:spcBef>
                  <a:buClr>
                    <a:schemeClr val="accent2"/>
                  </a:buClr>
                  <a:buFont typeface="Georgia"/>
                  <a:buChar char="▫"/>
                  <a:defRPr kumimoji="0" sz="2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1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1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20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8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1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9728" indent="0">
                  <a:buNone/>
                </a:pPr>
                <a:r>
                  <a:rPr lang="en-US" altLang="ko-KR" sz="1400" b="0" i="0" dirty="0">
                    <a:effectLst/>
                    <a:latin typeface="system-ui"/>
                  </a:rPr>
                  <a:t>Convolution with a filter U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b="0" i="1" smtClean="0">
                        <a:effectLst/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044617E7-5752-986E-8712-FC8FEDF4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76" y="3948981"/>
                <a:ext cx="4960190" cy="293298"/>
              </a:xfrm>
              <a:prstGeom prst="rect">
                <a:avLst/>
              </a:prstGeom>
              <a:blipFill>
                <a:blip r:embed="rId4"/>
                <a:stretch>
                  <a:fillRect t="-2083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0B734100-4E10-E3B4-4CBC-AA482DB59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823" y="4367849"/>
            <a:ext cx="2105319" cy="295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0F1DDD-C156-7EA1-FFCA-CCE9187FE32D}"/>
                  </a:ext>
                </a:extLst>
              </p:cNvPr>
              <p:cNvSpPr txBox="1"/>
              <p:nvPr/>
            </p:nvSpPr>
            <p:spPr>
              <a:xfrm>
                <a:off x="340664" y="3401584"/>
                <a:ext cx="145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0F1DDD-C156-7EA1-FFCA-CCE9187FE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4" y="3401584"/>
                <a:ext cx="1450782" cy="276999"/>
              </a:xfrm>
              <a:prstGeom prst="rect">
                <a:avLst/>
              </a:prstGeom>
              <a:blipFill>
                <a:blip r:embed="rId6"/>
                <a:stretch>
                  <a:fillRect l="-3361" r="-42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FCE79E2-1D3C-BCF5-8533-A1082F100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1446" y="1774126"/>
            <a:ext cx="2191056" cy="10193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5C4EAC-86AC-1023-5E65-D19A81F05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4725" y="2992546"/>
            <a:ext cx="2572109" cy="1028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528A548-BCF5-E2C6-1DC7-7F730909A332}"/>
                  </a:ext>
                </a:extLst>
              </p:cNvPr>
              <p:cNvSpPr txBox="1"/>
              <p:nvPr/>
            </p:nvSpPr>
            <p:spPr>
              <a:xfrm>
                <a:off x="435555" y="4377007"/>
                <a:ext cx="3859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528A548-BCF5-E2C6-1DC7-7F730909A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5" y="4377007"/>
                <a:ext cx="3859390" cy="276999"/>
              </a:xfrm>
              <a:prstGeom prst="rect">
                <a:avLst/>
              </a:prstGeom>
              <a:blipFill>
                <a:blip r:embed="rId9"/>
                <a:stretch>
                  <a:fillRect l="-94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74496D-B4D1-0DF7-8EE6-C2EF02182EF8}"/>
                  </a:ext>
                </a:extLst>
              </p:cNvPr>
              <p:cNvSpPr txBox="1"/>
              <p:nvPr/>
            </p:nvSpPr>
            <p:spPr>
              <a:xfrm>
                <a:off x="711600" y="4797451"/>
                <a:ext cx="3103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l-G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l-G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l-G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74496D-B4D1-0DF7-8EE6-C2EF0218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00" y="4797451"/>
                <a:ext cx="3103414" cy="276999"/>
              </a:xfrm>
              <a:prstGeom prst="rect">
                <a:avLst/>
              </a:prstGeom>
              <a:blipFill>
                <a:blip r:embed="rId10"/>
                <a:stretch>
                  <a:fillRect l="-393" r="-196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99FD80AF-C255-8B48-CDC0-530D71021A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2502" y="5401771"/>
            <a:ext cx="2657846" cy="990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2C40C83-0C97-2A82-5875-F249FAEC20C8}"/>
                  </a:ext>
                </a:extLst>
              </p:cNvPr>
              <p:cNvSpPr txBox="1"/>
              <p:nvPr/>
            </p:nvSpPr>
            <p:spPr>
              <a:xfrm>
                <a:off x="8474529" y="2676113"/>
                <a:ext cx="13355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𝐸𝑖𝑔𝑒𝑛𝑣𝑒𝑐𝑡𝑜𝑟𝑠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2C40C83-0C97-2A82-5875-F249FAEC2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29" y="2676113"/>
                <a:ext cx="1335557" cy="215444"/>
              </a:xfrm>
              <a:prstGeom prst="rect">
                <a:avLst/>
              </a:prstGeom>
              <a:blipFill>
                <a:blip r:embed="rId12"/>
                <a:stretch>
                  <a:fillRect l="-2283" r="-3196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4C6CBA2-8531-B391-7BB0-0E66CE118557}"/>
                  </a:ext>
                </a:extLst>
              </p:cNvPr>
              <p:cNvSpPr txBox="1"/>
              <p:nvPr/>
            </p:nvSpPr>
            <p:spPr>
              <a:xfrm>
                <a:off x="9972650" y="2706266"/>
                <a:ext cx="1240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400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𝐸𝑖𝑔𝑒𝑛𝑣𝑎𝑙𝑢𝑒𝑠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4C6CBA2-8531-B391-7BB0-0E66CE118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650" y="2706266"/>
                <a:ext cx="1240661" cy="215444"/>
              </a:xfrm>
              <a:prstGeom prst="rect">
                <a:avLst/>
              </a:prstGeom>
              <a:blipFill>
                <a:blip r:embed="rId13"/>
                <a:stretch>
                  <a:fillRect l="-2463" r="-3448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5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68EB-7B14-D7C5-7F49-243E28C0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b="1" i="0" dirty="0">
                <a:effectLst/>
                <a:latin typeface="system-ui"/>
              </a:rPr>
              <a:t>Chebyshev approximation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48309-E467-0C07-E64C-09E1F480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1674482"/>
            <a:ext cx="11107947" cy="123262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The Fourier transform relies on the </a:t>
            </a:r>
            <a:r>
              <a:rPr lang="en-US" altLang="ko-KR" sz="2000" dirty="0">
                <a:highlight>
                  <a:srgbClr val="FFFF00"/>
                </a:highlight>
              </a:rPr>
              <a:t>global features (eigenvectors) of the graph</a:t>
            </a:r>
            <a:r>
              <a:rPr lang="en-US" altLang="ko-KR" sz="2000" dirty="0"/>
              <a:t>. For dynamic graphs or large graphs, it is very </a:t>
            </a:r>
            <a:r>
              <a:rPr lang="en-US" altLang="ko-KR" sz="2000" dirty="0">
                <a:highlight>
                  <a:srgbClr val="FFFF00"/>
                </a:highlight>
              </a:rPr>
              <a:t>expensive</a:t>
            </a:r>
            <a:r>
              <a:rPr lang="en-US" altLang="ko-KR" sz="2000" dirty="0"/>
              <a:t> to calculate the </a:t>
            </a:r>
            <a:r>
              <a:rPr lang="en-US" altLang="ko-KR" sz="2000" dirty="0" err="1"/>
              <a:t>eigendecomposition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Frequency domain convolution lacks direct </a:t>
            </a:r>
            <a:r>
              <a:rPr lang="en-US" altLang="ko-KR" sz="2000" dirty="0">
                <a:highlight>
                  <a:srgbClr val="FFFF00"/>
                </a:highlight>
              </a:rPr>
              <a:t>locality</a:t>
            </a:r>
            <a:r>
              <a:rPr lang="en-US" altLang="ko-KR" sz="2000" dirty="0"/>
              <a:t>, while graph signals often need to preserve local structures.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5F2FE-DD62-36C3-C773-2140D1B8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4C3A36-A7C1-BE4F-D334-0443BCB5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07" t="50000"/>
          <a:stretch/>
        </p:blipFill>
        <p:spPr>
          <a:xfrm>
            <a:off x="2097836" y="4071668"/>
            <a:ext cx="3998164" cy="33818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BF68EE-DCA6-7D41-ACA0-E86A672BC00D}"/>
              </a:ext>
            </a:extLst>
          </p:cNvPr>
          <p:cNvSpPr txBox="1">
            <a:spLocks/>
          </p:cNvSpPr>
          <p:nvPr/>
        </p:nvSpPr>
        <p:spPr>
          <a:xfrm>
            <a:off x="474453" y="3209505"/>
            <a:ext cx="3398807" cy="559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i="0" dirty="0">
                <a:effectLst/>
                <a:latin typeface="system-ui"/>
              </a:rPr>
              <a:t>Chebyshev approximation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992CD1-8A1C-1E5B-6E8E-3E6B633363EE}"/>
              </a:ext>
            </a:extLst>
          </p:cNvPr>
          <p:cNvSpPr txBox="1">
            <a:spLocks/>
          </p:cNvSpPr>
          <p:nvPr/>
        </p:nvSpPr>
        <p:spPr>
          <a:xfrm>
            <a:off x="474453" y="4500592"/>
            <a:ext cx="4701396" cy="559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i="0" dirty="0">
                <a:effectLst/>
                <a:latin typeface="system-ui"/>
              </a:rPr>
              <a:t>Chebyshev approximation of the filter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11B534-5067-1646-4750-F6927A26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51" y="5070731"/>
            <a:ext cx="1552792" cy="600159"/>
          </a:xfrm>
          <a:prstGeom prst="rect">
            <a:avLst/>
          </a:prstGeom>
        </p:spPr>
      </p:pic>
      <p:pic>
        <p:nvPicPr>
          <p:cNvPr id="1026" name="Picture 2" descr="How K-Hop Masters the Art of Effortless Risk Anticipation">
            <a:extLst>
              <a:ext uri="{FF2B5EF4-FFF2-40B4-BE49-F238E27FC236}">
                <a16:creationId xmlns:a16="http://schemas.microsoft.com/office/drawing/2014/main" id="{717E6350-438D-27E0-E1FD-B5A86F58C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612" r="23643" b="289"/>
          <a:stretch/>
        </p:blipFill>
        <p:spPr bwMode="auto">
          <a:xfrm>
            <a:off x="9022245" y="3209505"/>
            <a:ext cx="2143837" cy="21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51A0C3-11E7-FAA9-1482-AC238FA00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855" y="5240622"/>
            <a:ext cx="2886478" cy="3810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704CB2F-1411-FEE5-D913-90925D068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801" y="5722868"/>
            <a:ext cx="3780598" cy="8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4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73468E-EB6D-4506-8BE0-A030875E5735}">
  <ds:schemaRefs>
    <ds:schemaRef ds:uri="http://www.w3.org/XML/1998/namespace"/>
    <ds:schemaRef ds:uri="http://schemas.microsoft.com/office/2006/documentManagement/types"/>
    <ds:schemaRef ds:uri="b7baa286-403d-47f5-b66e-f91cf776a048"/>
    <ds:schemaRef ds:uri="48174e24-f607-4aa6-9ac3-a9fcbbb9a1e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21790</TotalTime>
  <Words>362</Words>
  <Application>Microsoft Office PowerPoint</Application>
  <PresentationFormat>宽屏</PresentationFormat>
  <Paragraphs>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system-ui</vt:lpstr>
      <vt:lpstr>굴림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PowerPoint 演示文稿</vt:lpstr>
      <vt:lpstr>Outline</vt:lpstr>
      <vt:lpstr>Convolutional Neural Network</vt:lpstr>
      <vt:lpstr>Spectral methods</vt:lpstr>
      <vt:lpstr>Convolution</vt:lpstr>
      <vt:lpstr>Fourier transform</vt:lpstr>
      <vt:lpstr>Convolution on graphs</vt:lpstr>
      <vt:lpstr>Convolution on graphs</vt:lpstr>
      <vt:lpstr>Chebyshev approximation</vt:lpstr>
      <vt:lpstr>Chebyshev approximation</vt:lpstr>
      <vt:lpstr>GCN</vt:lpstr>
      <vt:lpstr>PyTorch Geometric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ZONG SHILEI</cp:lastModifiedBy>
  <cp:revision>42</cp:revision>
  <cp:lastPrinted>2025-01-14T02:01:09Z</cp:lastPrinted>
  <dcterms:created xsi:type="dcterms:W3CDTF">2022-01-04T01:05:00Z</dcterms:created>
  <dcterms:modified xsi:type="dcterms:W3CDTF">2025-01-14T02:01:19Z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