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9" r:id="rId4"/>
    <p:sldId id="259" r:id="rId5"/>
    <p:sldId id="271" r:id="rId6"/>
    <p:sldId id="275" r:id="rId7"/>
    <p:sldId id="272" r:id="rId8"/>
    <p:sldId id="274" r:id="rId9"/>
    <p:sldId id="277" r:id="rId10"/>
    <p:sldId id="278" r:id="rId11"/>
    <p:sldId id="263" r:id="rId12"/>
    <p:sldId id="264" r:id="rId13"/>
    <p:sldId id="279" r:id="rId14"/>
    <p:sldId id="280" r:id="rId15"/>
    <p:sldId id="282" r:id="rId16"/>
    <p:sldId id="265" r:id="rId17"/>
    <p:sldId id="266" r:id="rId18"/>
    <p:sldId id="268" r:id="rId19"/>
    <p:sldId id="283" r:id="rId20"/>
    <p:sldId id="284" r:id="rId21"/>
  </p:sldIdLst>
  <p:sldSz cx="18288000" cy="10287000"/>
  <p:notesSz cx="6858000" cy="9144000"/>
  <p:embeddedFontLst>
    <p:embeddedFont>
      <p:font typeface="맑은 고딕" panose="020B0503020000020004" pitchFamily="34" charset="-127"/>
      <p:regular r:id="rId23"/>
      <p:bold r:id="rId24"/>
    </p:embeddedFont>
    <p:embeddedFont>
      <p:font typeface="Cambria Math" panose="02040503050406030204" pitchFamily="18" charset="0"/>
      <p:regular r:id="rId25"/>
    </p:embeddedFont>
    <p:embeddedFont>
      <p:font typeface="Canva Sans" panose="020B0604020202020204" charset="0"/>
      <p:regular r:id="rId26"/>
    </p:embeddedFont>
    <p:embeddedFont>
      <p:font typeface="Garet" panose="020B0604020202020204" charset="0"/>
      <p:regular r:id="rId27"/>
    </p:embeddedFont>
    <p:embeddedFont>
      <p:font typeface="Garet Bold" panose="020B0604020202020204" charset="0"/>
      <p:regular r:id="rId28"/>
    </p:embeddedFont>
    <p:embeddedFont>
      <p:font typeface="Maven Pro Bold" panose="020B0604020202020204" charset="0"/>
      <p:regular r:id="rId29"/>
    </p:embeddedFont>
    <p:embeddedFont>
      <p:font typeface="Trebuchet MS" panose="020B0603020202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3"/>
    <a:srgbClr val="1597D5"/>
    <a:srgbClr val="0F8452"/>
    <a:srgbClr val="DAE8FC"/>
    <a:srgbClr val="F7CECC"/>
    <a:srgbClr val="D5E8D4"/>
    <a:srgbClr val="EAF3E9"/>
    <a:srgbClr val="63A4F7"/>
    <a:srgbClr val="6161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4034" autoAdjust="0"/>
  </p:normalViewPr>
  <p:slideViewPr>
    <p:cSldViewPr>
      <p:cViewPr varScale="1">
        <p:scale>
          <a:sx n="63" d="100"/>
          <a:sy n="63" d="100"/>
        </p:scale>
        <p:origin x="151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D833B-F0CD-4F8F-9A0D-2CBC466CE14C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0AD3F-621D-45CE-A47F-358417647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5265-61B6-5C96-6DB5-CDA3B8AE0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1ECF0B-CAEA-BA90-EC74-8606D3ECB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FC415E-3314-2161-14C1-56B10369A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sz="1200" kern="1200" dirty="0">
              <a:solidFill>
                <a:srgbClr val="000000"/>
              </a:solidFill>
              <a:latin typeface="Garet"/>
              <a:ea typeface="+mn-e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930A52-14C6-BD9C-24C3-4272313C5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01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ϵ represents a random noise vector sampled from a standard normal distribution: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altLang="ko-KR" dirty="0"/>
              <a:t>It learns low-dimensional representations (embeddings) of nodes or entire graphs while preserving the graph's structural and feature information.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C2A54-E9F4-DF51-F5BA-2706A99D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65A81-1CA0-8591-D2CB-735D8BB513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>
                <a:extLst>
                  <a:ext uri="{FF2B5EF4-FFF2-40B4-BE49-F238E27FC236}">
                    <a16:creationId xmlns:a16="http://schemas.microsoft.com/office/drawing/2014/main" id="{8829AE55-F5D3-C304-D952-588B21A845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Graphs are represented as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G=(V,E)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In the equation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200" b="1" dirty="0"/>
                  <a:t>=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12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altLang="ko-KR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2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ko-KR" sz="1200" b="1" dirty="0">
                    <a:solidFill>
                      <a:srgbClr val="000000"/>
                    </a:solidFill>
                    <a:latin typeface="Gare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feature matrix containing node attributes,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is the normalized adjacency 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</a:t>
                </a:r>
                <a:r>
                  <a:rPr lang="en-GB" altLang="ko-KR" sz="1200" dirty="0">
                    <a:solidFill>
                      <a:srgbClr val="000000"/>
                    </a:solidFill>
                    <a:latin typeface="Garet"/>
                  </a:rPr>
                  <a:t>learnable weight matrix</a:t>
                </a:r>
                <a:endParaRPr lang="en-US" altLang="ko-KR" sz="120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3" name="슬라이드 노트 개체 틀 2">
                <a:extLst>
                  <a:ext uri="{FF2B5EF4-FFF2-40B4-BE49-F238E27FC236}">
                    <a16:creationId xmlns:a16="http://schemas.microsoft.com/office/drawing/2014/main" id="{8829AE55-F5D3-C304-D952-588B21A845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Graphs are represented as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G=(V,E)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In the equation </a:t>
                </a:r>
                <a:r>
                  <a:rPr lang="en-US" altLang="ko-KR" sz="1200" b="1" i="0">
                    <a:latin typeface="Cambria Math" panose="02040503050406030204" pitchFamily="18" charset="0"/>
                  </a:rPr>
                  <a:t>𝑿 ̅</a:t>
                </a:r>
                <a:r>
                  <a:rPr lang="en-US" altLang="ko-KR" sz="1200" b="1" dirty="0"/>
                  <a:t>= </a:t>
                </a:r>
                <a:r>
                  <a:rPr lang="en-US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ko-KR" sz="1200" b="1" dirty="0"/>
                  <a:t>(</a:t>
                </a:r>
                <a:r>
                  <a:rPr lang="en-US" altLang="ko-KR" sz="1200" b="1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𝐀 ̃𝐗𝐖_𝟎),</a:t>
                </a:r>
                <a:r>
                  <a:rPr lang="en-US" altLang="ko-KR" sz="1200" b="1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en-US" altLang="ko-KR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feature matrix containing node attributes,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𝐴 ̃ 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is the normalized adjacency matrix and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𝑊_0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</a:t>
                </a:r>
                <a:r>
                  <a:rPr lang="en-GB" altLang="ko-KR" sz="1200" dirty="0">
                    <a:solidFill>
                      <a:srgbClr val="000000"/>
                    </a:solidFill>
                    <a:latin typeface="Garet"/>
                  </a:rPr>
                  <a:t>learnable weight matrix</a:t>
                </a:r>
                <a:endParaRPr lang="en-US" altLang="ko-KR" sz="1200" dirty="0">
                  <a:solidFill>
                    <a:srgbClr val="000000"/>
                  </a:solidFill>
                  <a:latin typeface="Garet"/>
                </a:endParaRP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5CE5D-6C6A-F4F1-B86F-3310368EB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667C2-C958-52FC-8385-711DF2DF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E9EB73-6357-D8A7-4781-EE044E46A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>
                <a:extLst>
                  <a:ext uri="{FF2B5EF4-FFF2-40B4-BE49-F238E27FC236}">
                    <a16:creationId xmlns:a16="http://schemas.microsoft.com/office/drawing/2014/main" id="{6544ABBD-9FF5-47F8-08AD-9CE0BE8E96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Graphs are represented as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G=(V,E)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In the equation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ko-KR" sz="1200" b="1" dirty="0"/>
                  <a:t>= </a:t>
                </a:r>
                <a14:m>
                  <m:oMath xmlns:m="http://schemas.openxmlformats.org/officeDocument/2006/math"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ko-KR" sz="1200" b="1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acc>
                    <m:r>
                      <a:rPr lang="en-US" altLang="ko-KR" sz="12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𝐗</m:t>
                    </m:r>
                    <m:sSub>
                      <m:sSubPr>
                        <m:ctrlP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US" altLang="ko-KR" sz="12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2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altLang="ko-KR" sz="1200" b="1" dirty="0">
                    <a:solidFill>
                      <a:srgbClr val="000000"/>
                    </a:solidFill>
                    <a:latin typeface="Gare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feature matrix containing node attributes,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12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is the normalized adjacency matrix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</a:t>
                </a:r>
                <a:r>
                  <a:rPr lang="en-GB" altLang="ko-KR" sz="1200" dirty="0">
                    <a:solidFill>
                      <a:srgbClr val="000000"/>
                    </a:solidFill>
                    <a:latin typeface="Garet"/>
                  </a:rPr>
                  <a:t>learnable weight matrix</a:t>
                </a:r>
                <a:endParaRPr lang="en-US" altLang="ko-KR" sz="120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3" name="슬라이드 노트 개체 틀 2">
                <a:extLst>
                  <a:ext uri="{FF2B5EF4-FFF2-40B4-BE49-F238E27FC236}">
                    <a16:creationId xmlns:a16="http://schemas.microsoft.com/office/drawing/2014/main" id="{6544ABBD-9FF5-47F8-08AD-9CE0BE8E96D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Graphs are represented as </a:t>
                </a:r>
                <a:r>
                  <a:rPr lang="en-US" altLang="ko-KR" sz="1200" i="1" dirty="0">
                    <a:latin typeface="Cambria Math" panose="02040503050406030204" pitchFamily="18" charset="0"/>
                  </a:rPr>
                  <a:t>G=(V,E)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In the equation </a:t>
                </a:r>
                <a:r>
                  <a:rPr lang="en-US" altLang="ko-KR" sz="1200" b="1" i="0">
                    <a:latin typeface="Cambria Math" panose="02040503050406030204" pitchFamily="18" charset="0"/>
                  </a:rPr>
                  <a:t>𝑿 ̅</a:t>
                </a:r>
                <a:r>
                  <a:rPr lang="en-US" altLang="ko-KR" sz="1200" b="1" dirty="0"/>
                  <a:t>= </a:t>
                </a:r>
                <a:r>
                  <a:rPr lang="en-US" altLang="ko-KR" sz="1200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𝝈</a:t>
                </a:r>
                <a:r>
                  <a:rPr lang="en-US" altLang="ko-KR" sz="1200" b="1" dirty="0"/>
                  <a:t>(</a:t>
                </a:r>
                <a:r>
                  <a:rPr lang="en-US" altLang="ko-KR" sz="1200" b="1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𝐀 ̃𝐗𝐖_𝟎),</a:t>
                </a:r>
                <a:r>
                  <a:rPr lang="en-US" altLang="ko-KR" sz="1200" b="1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en-US" altLang="ko-KR" sz="1200" i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𝑋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feature matrix containing node attributes,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𝐴 ̃ 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is the normalized adjacency matrix and </a:t>
                </a:r>
                <a:r>
                  <a:rPr lang="en-US" altLang="ko-KR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𝑊_0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Garet"/>
                  </a:rPr>
                  <a:t> is the </a:t>
                </a:r>
                <a:r>
                  <a:rPr lang="en-GB" altLang="ko-KR" sz="1200" dirty="0">
                    <a:solidFill>
                      <a:srgbClr val="000000"/>
                    </a:solidFill>
                    <a:latin typeface="Garet"/>
                  </a:rPr>
                  <a:t>learnable weight matrix</a:t>
                </a:r>
                <a:endParaRPr lang="en-US" altLang="ko-KR" sz="1200" dirty="0">
                  <a:solidFill>
                    <a:srgbClr val="000000"/>
                  </a:solidFill>
                  <a:latin typeface="Garet"/>
                </a:endParaRP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2DFE70-D6AA-9EF3-C1C7-B993B6622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59D2-2DAF-2647-A0C2-02B8A025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203412-8425-04A6-E819-C843CF7D6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612A99-E023-BF86-0E41-54EE729E6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altLang="ko-KR" dirty="0"/>
              <a:t>It learns low-dimensional representations (embeddings) of nodes or entire graphs while preserving the graph's structural and feature information.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9C5841-702F-5128-D766-2246A1918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42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2490-FD50-B5FD-0662-EAA4596F3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0AEF9B-8DA3-54D1-A712-5BA86C54D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C43BE-5045-8A3C-0BDE-34E0243B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altLang="ko-KR" dirty="0"/>
              <a:t>It learns low-dimensional representations (embeddings) of nodes or entire graphs while preserving the graph's structural and feature information.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63B89-FD5F-F5C9-AF64-93C517332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2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altLang="ko-KR" sz="1200" b="1" dirty="0">
                <a:solidFill>
                  <a:srgbClr val="FF0000"/>
                </a:solidFill>
                <a:latin typeface="Garet"/>
              </a:rPr>
              <a:t>Multivariate Gaussian Distribution</a:t>
            </a:r>
            <a:r>
              <a:rPr lang="en-US" altLang="ko-KR" sz="1200" dirty="0">
                <a:solidFill>
                  <a:srgbClr val="000000"/>
                </a:solidFill>
                <a:latin typeface="Garet"/>
              </a:rPr>
              <a:t> 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2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90DF8-B160-8C1A-A84E-E253E67EF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3D2167-5E34-2E46-6400-04B08C9A7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B2449F-F8EC-3991-A190-C69C9ED0F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 of </a:t>
            </a:r>
            <a:r>
              <a:rPr lang="en-US" altLang="ko-KR" sz="1200" b="1" dirty="0">
                <a:solidFill>
                  <a:srgbClr val="FF0000"/>
                </a:solidFill>
                <a:latin typeface="Garet"/>
              </a:rPr>
              <a:t>Multivariate Gaussian Distribution</a:t>
            </a:r>
            <a:r>
              <a:rPr lang="en-US" altLang="ko-KR" sz="1200" dirty="0">
                <a:solidFill>
                  <a:srgbClr val="000000"/>
                </a:solidFill>
                <a:latin typeface="Garet"/>
              </a:rPr>
              <a:t> </a:t>
            </a:r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ED50A9-0BC6-B439-4700-96EB63310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79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Variational Lower Bound</a:t>
            </a:r>
            <a:r>
              <a:rPr lang="en-US" altLang="ko-KR" dirty="0"/>
              <a:t>: Measures how well the reconstructed adjacency matrix​ matches the original adjacency matrix A. This is often computed using the Binary Cross-Entropy Loss (BCE).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KL Divergence (Regularization Term)</a:t>
            </a:r>
            <a:r>
              <a:rPr lang="en-US" altLang="ko-KR" dirty="0"/>
              <a:t>: Encourages the latent variables to follow a standard normal distribution N(0,1), which ensures that the latent space is smooth and well-structured.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20AD3F-621D-45CE-A47F-3584176474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82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3" Type="http://schemas.openxmlformats.org/officeDocument/2006/relationships/image" Target="../media/image17.png"/><Relationship Id="rId7" Type="http://schemas.openxmlformats.org/officeDocument/2006/relationships/image" Target="../media/image420.png"/><Relationship Id="rId12" Type="http://schemas.openxmlformats.org/officeDocument/2006/relationships/image" Target="../media/image4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460.png"/><Relationship Id="rId5" Type="http://schemas.openxmlformats.org/officeDocument/2006/relationships/image" Target="../media/image19.png"/><Relationship Id="rId10" Type="http://schemas.openxmlformats.org/officeDocument/2006/relationships/image" Target="../media/image450.png"/><Relationship Id="rId4" Type="http://schemas.openxmlformats.org/officeDocument/2006/relationships/image" Target="../media/image18.svg"/><Relationship Id="rId9" Type="http://schemas.openxmlformats.org/officeDocument/2006/relationships/image" Target="../media/image4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00.pn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12" Type="http://schemas.openxmlformats.org/officeDocument/2006/relationships/image" Target="../media/image4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2.svg"/><Relationship Id="rId5" Type="http://schemas.openxmlformats.org/officeDocument/2006/relationships/image" Target="../media/image19.png"/><Relationship Id="rId10" Type="http://schemas.openxmlformats.org/officeDocument/2006/relationships/image" Target="../media/image21.png"/><Relationship Id="rId4" Type="http://schemas.openxmlformats.org/officeDocument/2006/relationships/image" Target="../media/image18.svg"/><Relationship Id="rId9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18.sv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11" Type="http://schemas.openxmlformats.org/officeDocument/2006/relationships/image" Target="../media/image56.png"/><Relationship Id="rId5" Type="http://schemas.openxmlformats.org/officeDocument/2006/relationships/image" Target="../media/image20.svg"/><Relationship Id="rId10" Type="http://schemas.openxmlformats.org/officeDocument/2006/relationships/image" Target="../media/image55.png"/><Relationship Id="rId4" Type="http://schemas.openxmlformats.org/officeDocument/2006/relationships/image" Target="../media/image1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0.png"/><Relationship Id="rId3" Type="http://schemas.openxmlformats.org/officeDocument/2006/relationships/image" Target="../media/image18.svg"/><Relationship Id="rId21" Type="http://schemas.openxmlformats.org/officeDocument/2006/relationships/image" Target="../media/image320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" Type="http://schemas.openxmlformats.org/officeDocument/2006/relationships/image" Target="../media/image17.png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20.svg"/><Relationship Id="rId15" Type="http://schemas.openxmlformats.org/officeDocument/2006/relationships/image" Target="../media/image31.png"/><Relationship Id="rId10" Type="http://schemas.openxmlformats.org/officeDocument/2006/relationships/image" Target="../media/image63.png"/><Relationship Id="rId19" Type="http://schemas.openxmlformats.org/officeDocument/2006/relationships/image" Target="../media/image71.png"/><Relationship Id="rId4" Type="http://schemas.openxmlformats.org/officeDocument/2006/relationships/image" Target="../media/image19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17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19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18.sv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13" Type="http://schemas.openxmlformats.org/officeDocument/2006/relationships/image" Target="../media/image87.png"/><Relationship Id="rId3" Type="http://schemas.openxmlformats.org/officeDocument/2006/relationships/image" Target="../media/image18.svg"/><Relationship Id="rId7" Type="http://schemas.openxmlformats.org/officeDocument/2006/relationships/image" Target="../media/image78.png"/><Relationship Id="rId12" Type="http://schemas.openxmlformats.org/officeDocument/2006/relationships/image" Target="../media/image480.png"/><Relationship Id="rId17" Type="http://schemas.openxmlformats.org/officeDocument/2006/relationships/image" Target="../media/image111.png"/><Relationship Id="rId2" Type="http://schemas.openxmlformats.org/officeDocument/2006/relationships/image" Target="../media/image17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2.png"/><Relationship Id="rId5" Type="http://schemas.openxmlformats.org/officeDocument/2006/relationships/image" Target="../media/image20.svg"/><Relationship Id="rId10" Type="http://schemas.openxmlformats.org/officeDocument/2006/relationships/image" Target="../media/image81.png"/><Relationship Id="rId4" Type="http://schemas.openxmlformats.org/officeDocument/2006/relationships/image" Target="../media/image19.png"/><Relationship Id="rId9" Type="http://schemas.openxmlformats.org/officeDocument/2006/relationships/image" Target="../media/image109.png"/><Relationship Id="rId14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2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20.svg"/><Relationship Id="rId7" Type="http://schemas.openxmlformats.org/officeDocument/2006/relationships/image" Target="../media/image1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8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38.png"/><Relationship Id="rId5" Type="http://schemas.openxmlformats.org/officeDocument/2006/relationships/image" Target="../media/image19.png"/><Relationship Id="rId10" Type="http://schemas.openxmlformats.org/officeDocument/2006/relationships/image" Target="../media/image37.png"/><Relationship Id="rId4" Type="http://schemas.openxmlformats.org/officeDocument/2006/relationships/image" Target="../media/image18.sv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17.png"/><Relationship Id="rId21" Type="http://schemas.openxmlformats.org/officeDocument/2006/relationships/image" Target="../media/image7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63.png"/><Relationship Id="rId5" Type="http://schemas.openxmlformats.org/officeDocument/2006/relationships/image" Target="../media/image19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4" Type="http://schemas.openxmlformats.org/officeDocument/2006/relationships/image" Target="../media/image18.sv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17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79.png"/><Relationship Id="rId5" Type="http://schemas.openxmlformats.org/officeDocument/2006/relationships/image" Target="../media/image19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18.sv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20.svg"/><Relationship Id="rId9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9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0.sv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7.png"/><Relationship Id="rId7" Type="http://schemas.openxmlformats.org/officeDocument/2006/relationships/image" Target="../media/image4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355069" y="-2612464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628249" y="5617136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804755" y="1521386"/>
            <a:ext cx="14678489" cy="3819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8600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PYG(PYTORCH GEOMETRIC)</a:t>
            </a:r>
          </a:p>
          <a:p>
            <a:pPr algn="ctr">
              <a:lnSpc>
                <a:spcPts val="4799"/>
              </a:lnSpc>
            </a:pPr>
            <a:r>
              <a:rPr lang="en-US" sz="3999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TUTORIAL 6: GRAPH </a:t>
            </a:r>
            <a:r>
              <a:rPr lang="en-US" sz="3999" b="1" dirty="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AUTOENCODERS</a:t>
            </a:r>
            <a:r>
              <a:rPr lang="en-US" sz="3999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(GAE) AND </a:t>
            </a:r>
            <a:r>
              <a:rPr lang="en-US" sz="3999" b="1" dirty="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VARIATIONAL</a:t>
            </a:r>
            <a:r>
              <a:rPr lang="en-US" sz="3999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GRAPH </a:t>
            </a:r>
            <a:r>
              <a:rPr lang="en-US" sz="3999" b="1" dirty="0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AUTOENCODERS</a:t>
            </a:r>
            <a:r>
              <a:rPr lang="en-US" sz="3999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(VGAE)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588325" y="6558459"/>
            <a:ext cx="711134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none" strike="noStrike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2025.01.</a:t>
            </a:r>
            <a:r>
              <a:rPr lang="en-US" sz="3999" b="1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20</a:t>
            </a:r>
            <a:endParaRPr lang="en-US" sz="3999" b="1" u="none" strike="noStrike" dirty="0">
              <a:solidFill>
                <a:srgbClr val="1363DF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endParaRPr lang="en-US" sz="3999" b="1" u="none" strike="noStrike" dirty="0">
              <a:solidFill>
                <a:srgbClr val="1363DF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none" strike="noStrike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Christopher</a:t>
            </a:r>
          </a:p>
          <a:p>
            <a:pPr marL="0" lvl="0" indent="0" algn="ctr">
              <a:lnSpc>
                <a:spcPts val="4799"/>
              </a:lnSpc>
              <a:spcBef>
                <a:spcPct val="0"/>
              </a:spcBef>
            </a:pPr>
            <a:r>
              <a:rPr lang="en-US" sz="3999" b="1" u="none" strike="noStrike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2022134004@</a:t>
            </a:r>
            <a:r>
              <a:rPr lang="en-US" sz="4000" b="1" u="none" strike="noStrike" dirty="0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cbnu.ac.kr</a:t>
            </a:r>
            <a:endParaRPr lang="en-US" sz="3999" b="1" u="none" strike="noStrike" dirty="0">
              <a:solidFill>
                <a:srgbClr val="1363DF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880448" y="6234430"/>
            <a:ext cx="527104" cy="0"/>
          </a:xfrm>
          <a:prstGeom prst="line">
            <a:avLst/>
          </a:prstGeom>
          <a:ln w="47625" cap="rnd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A67F3F-967B-56DD-E487-C15F5C2008CA}"/>
              </a:ext>
            </a:extLst>
          </p:cNvPr>
          <p:cNvSpPr txBox="1"/>
          <p:nvPr/>
        </p:nvSpPr>
        <p:spPr>
          <a:xfrm>
            <a:off x="0" y="9210675"/>
            <a:ext cx="1878724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u="none" strike="noStrike" dirty="0">
                <a:latin typeface="Maven Pro Bold"/>
                <a:ea typeface="Maven Pro Bold"/>
                <a:cs typeface="Maven Pro Bold"/>
                <a:sym typeface="Maven Pro Bold"/>
              </a:rPr>
              <a:t>BigData Lab.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A3E4-73DE-EF78-D2F0-D90B924F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>
            <a:extLst>
              <a:ext uri="{FF2B5EF4-FFF2-40B4-BE49-F238E27FC236}">
                <a16:creationId xmlns:a16="http://schemas.microsoft.com/office/drawing/2014/main" id="{46E62BC5-0B83-55F1-A35E-1580572F9F83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667BBC9-BA5F-574F-9C74-5C40144ECEED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9EE052E-94C6-9947-EE6B-B1B5AD624DC7}"/>
              </a:ext>
            </a:extLst>
          </p:cNvPr>
          <p:cNvSpPr txBox="1"/>
          <p:nvPr/>
        </p:nvSpPr>
        <p:spPr>
          <a:xfrm>
            <a:off x="3224979" y="310618"/>
            <a:ext cx="11838043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AUTOENCODERS (2/3)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0CB724-47FE-FCAB-7307-041E76D5C037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6D5DCF1-D85E-2CC5-FEE2-3F2DC0A2A269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007B0B3F-2DC4-478D-FEE0-6EFDAF153CD8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A5F355B4-78B9-A429-033F-F4E4C86EDF6F}"/>
              </a:ext>
            </a:extLst>
          </p:cNvPr>
          <p:cNvSpPr txBox="1"/>
          <p:nvPr/>
        </p:nvSpPr>
        <p:spPr>
          <a:xfrm>
            <a:off x="1439855" y="1363848"/>
            <a:ext cx="8287201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Structure and Objective (1/2)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2836E16-EC22-9E80-9661-39A83A254E0E}"/>
              </a:ext>
            </a:extLst>
          </p:cNvPr>
          <p:cNvSpPr/>
          <p:nvPr/>
        </p:nvSpPr>
        <p:spPr>
          <a:xfrm>
            <a:off x="13993644" y="5720104"/>
            <a:ext cx="673748" cy="533400"/>
          </a:xfrm>
          <a:prstGeom prst="rect">
            <a:avLst/>
          </a:prstGeom>
          <a:noFill/>
          <a:ln w="76200">
            <a:solidFill>
              <a:srgbClr val="DAE8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B1082FA-AC33-E3C5-ED59-D4413694D279}"/>
              </a:ext>
            </a:extLst>
          </p:cNvPr>
          <p:cNvSpPr/>
          <p:nvPr/>
        </p:nvSpPr>
        <p:spPr>
          <a:xfrm>
            <a:off x="14498820" y="5186704"/>
            <a:ext cx="673748" cy="533400"/>
          </a:xfrm>
          <a:prstGeom prst="rect">
            <a:avLst/>
          </a:prstGeom>
          <a:noFill/>
          <a:ln w="76200">
            <a:solidFill>
              <a:srgbClr val="DAE8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5FA4B4-5EAD-15F2-59D4-13004B3AB8B6}"/>
              </a:ext>
            </a:extLst>
          </p:cNvPr>
          <p:cNvCxnSpPr>
            <a:cxnSpLocks/>
          </p:cNvCxnSpPr>
          <p:nvPr/>
        </p:nvCxnSpPr>
        <p:spPr>
          <a:xfrm flipH="1">
            <a:off x="3811068" y="4325926"/>
            <a:ext cx="1388644" cy="1037154"/>
          </a:xfrm>
          <a:prstGeom prst="straightConnector1">
            <a:avLst/>
          </a:prstGeom>
          <a:ln w="57150">
            <a:solidFill>
              <a:srgbClr val="D5E8D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487B6C-D447-9102-29D2-E4E7E73919B3}"/>
                  </a:ext>
                </a:extLst>
              </p:cNvPr>
              <p:cNvSpPr txBox="1"/>
              <p:nvPr/>
            </p:nvSpPr>
            <p:spPr>
              <a:xfrm>
                <a:off x="3181716" y="5365097"/>
                <a:ext cx="12859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2487B6C-D447-9102-29D2-E4E7E7391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6" y="5365097"/>
                <a:ext cx="128592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3F20265C-B31C-0570-0423-10308D194586}"/>
              </a:ext>
            </a:extLst>
          </p:cNvPr>
          <p:cNvGrpSpPr/>
          <p:nvPr/>
        </p:nvGrpSpPr>
        <p:grpSpPr>
          <a:xfrm>
            <a:off x="3811068" y="1943100"/>
            <a:ext cx="8799078" cy="2613423"/>
            <a:chOff x="4217306" y="4187714"/>
            <a:chExt cx="8799078" cy="2613423"/>
          </a:xfrm>
        </p:grpSpPr>
        <p:sp>
          <p:nvSpPr>
            <p:cNvPr id="23" name="object 5">
              <a:extLst>
                <a:ext uri="{FF2B5EF4-FFF2-40B4-BE49-F238E27FC236}">
                  <a16:creationId xmlns:a16="http://schemas.microsoft.com/office/drawing/2014/main" id="{2E4D303F-E7F7-4F20-11AF-2E2438437D9B}"/>
                </a:ext>
              </a:extLst>
            </p:cNvPr>
            <p:cNvSpPr/>
            <p:nvPr/>
          </p:nvSpPr>
          <p:spPr>
            <a:xfrm>
              <a:off x="4217306" y="4196230"/>
              <a:ext cx="2997364" cy="2604907"/>
            </a:xfrm>
            <a:custGeom>
              <a:avLst/>
              <a:gdLst/>
              <a:ahLst/>
              <a:cxnLst/>
              <a:rect l="l" t="t" r="r" b="b"/>
              <a:pathLst>
                <a:path w="1257935" h="1456689">
                  <a:moveTo>
                    <a:pt x="0" y="1456500"/>
                  </a:moveTo>
                  <a:lnTo>
                    <a:pt x="0" y="0"/>
                  </a:lnTo>
                  <a:lnTo>
                    <a:pt x="1257599" y="301798"/>
                  </a:lnTo>
                  <a:lnTo>
                    <a:pt x="1257599" y="1154701"/>
                  </a:lnTo>
                  <a:lnTo>
                    <a:pt x="0" y="145650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0DB0CF-03BD-6181-A894-9D3415A85ABC}"/>
                </a:ext>
              </a:extLst>
            </p:cNvPr>
            <p:cNvSpPr/>
            <p:nvPr/>
          </p:nvSpPr>
          <p:spPr>
            <a:xfrm>
              <a:off x="10032638" y="4187714"/>
              <a:ext cx="2983746" cy="2613397"/>
            </a:xfrm>
            <a:custGeom>
              <a:avLst/>
              <a:gdLst/>
              <a:ahLst/>
              <a:cxnLst/>
              <a:rect l="l" t="t" r="r" b="b"/>
              <a:pathLst>
                <a:path w="1252220" h="1456689">
                  <a:moveTo>
                    <a:pt x="1251899" y="1456499"/>
                  </a:moveTo>
                  <a:lnTo>
                    <a:pt x="0" y="1156068"/>
                  </a:lnTo>
                  <a:lnTo>
                    <a:pt x="0" y="300430"/>
                  </a:lnTo>
                  <a:lnTo>
                    <a:pt x="1251899" y="0"/>
                  </a:lnTo>
                  <a:lnTo>
                    <a:pt x="1251899" y="1456499"/>
                  </a:lnTo>
                  <a:close/>
                </a:path>
              </a:pathLst>
            </a:custGeom>
            <a:solidFill>
              <a:srgbClr val="DAE8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6051333-6A25-0732-CC9E-F4AF0CCE0A47}"/>
                </a:ext>
              </a:extLst>
            </p:cNvPr>
            <p:cNvSpPr/>
            <p:nvPr/>
          </p:nvSpPr>
          <p:spPr>
            <a:xfrm>
              <a:off x="7525523" y="4758202"/>
              <a:ext cx="2211560" cy="1493652"/>
            </a:xfrm>
            <a:prstGeom prst="rect">
              <a:avLst/>
            </a:prstGeom>
            <a:solidFill>
              <a:srgbClr val="F7CECC"/>
            </a:solidFill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A2FFA57-6FA2-5C42-D810-E5FE8BB510E8}"/>
              </a:ext>
            </a:extLst>
          </p:cNvPr>
          <p:cNvSpPr txBox="1"/>
          <p:nvPr/>
        </p:nvSpPr>
        <p:spPr>
          <a:xfrm>
            <a:off x="4533787" y="2981919"/>
            <a:ext cx="14911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accent3">
                    <a:lumMod val="50000"/>
                  </a:schemeClr>
                </a:solidFill>
                <a:latin typeface="Garet"/>
              </a:rPr>
              <a:t>Encoder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D98A90-F5D6-7266-2EA1-170253EBEC75}"/>
              </a:ext>
            </a:extLst>
          </p:cNvPr>
          <p:cNvSpPr txBox="1"/>
          <p:nvPr/>
        </p:nvSpPr>
        <p:spPr>
          <a:xfrm>
            <a:off x="10353480" y="3029738"/>
            <a:ext cx="152958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tx2">
                    <a:lumMod val="50000"/>
                  </a:schemeClr>
                </a:solidFill>
                <a:latin typeface="Garet"/>
              </a:rPr>
              <a:t>Decoder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4DF1D-934B-346E-8CF0-1E3FA16CF0B7}"/>
              </a:ext>
            </a:extLst>
          </p:cNvPr>
          <p:cNvSpPr txBox="1"/>
          <p:nvPr/>
        </p:nvSpPr>
        <p:spPr>
          <a:xfrm>
            <a:off x="7237454" y="2841584"/>
            <a:ext cx="1975221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accent2">
                    <a:lumMod val="50000"/>
                  </a:schemeClr>
                </a:solidFill>
                <a:latin typeface="Garet"/>
              </a:rPr>
              <a:t>Embedding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358DC-3D52-C677-2368-836854A15BD5}"/>
              </a:ext>
            </a:extLst>
          </p:cNvPr>
          <p:cNvSpPr txBox="1"/>
          <p:nvPr/>
        </p:nvSpPr>
        <p:spPr>
          <a:xfrm>
            <a:off x="7217551" y="3249798"/>
            <a:ext cx="2021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Garet"/>
              </a:rPr>
              <a:t>Latent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E884A3-A6B3-CDD4-4521-261231813E2F}"/>
                  </a:ext>
                </a:extLst>
              </p:cNvPr>
              <p:cNvSpPr txBox="1"/>
              <p:nvPr/>
            </p:nvSpPr>
            <p:spPr>
              <a:xfrm>
                <a:off x="3124200" y="2981919"/>
                <a:ext cx="427488" cy="44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60" b="1">
                    <a:solidFill>
                      <a:schemeClr val="accent3">
                        <a:lumMod val="50000"/>
                      </a:schemeClr>
                    </a:solidFill>
                    <a:latin typeface="Garet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AE884A3-A6B3-CDD4-4521-261231813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981919"/>
                <a:ext cx="427488" cy="4401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1DCCB-C43B-55A0-0DEF-C7AE2084255B}"/>
                  </a:ext>
                </a:extLst>
              </p:cNvPr>
              <p:cNvSpPr txBox="1"/>
              <p:nvPr/>
            </p:nvSpPr>
            <p:spPr>
              <a:xfrm>
                <a:off x="8054453" y="4335236"/>
                <a:ext cx="443390" cy="44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60" b="1">
                    <a:solidFill>
                      <a:schemeClr val="accent3">
                        <a:lumMod val="50000"/>
                      </a:schemeClr>
                    </a:solidFill>
                    <a:latin typeface="Garet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B1DCCB-C43B-55A0-0DEF-C7AE20842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453" y="4335236"/>
                <a:ext cx="443390" cy="4401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2F1FEED-58FE-9BC5-E0A7-DD99C4C07CCF}"/>
              </a:ext>
            </a:extLst>
          </p:cNvPr>
          <p:cNvCxnSpPr>
            <a:cxnSpLocks/>
          </p:cNvCxnSpPr>
          <p:nvPr/>
        </p:nvCxnSpPr>
        <p:spPr>
          <a:xfrm>
            <a:off x="10903899" y="4268980"/>
            <a:ext cx="1245570" cy="1132263"/>
          </a:xfrm>
          <a:prstGeom prst="straightConnector1">
            <a:avLst/>
          </a:prstGeom>
          <a:ln w="57150">
            <a:solidFill>
              <a:srgbClr val="DAE8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27AAD3-7CFD-EDB4-1FC7-E6F8CD299FEF}"/>
              </a:ext>
            </a:extLst>
          </p:cNvPr>
          <p:cNvSpPr/>
          <p:nvPr/>
        </p:nvSpPr>
        <p:spPr>
          <a:xfrm>
            <a:off x="13488468" y="5186704"/>
            <a:ext cx="1010352" cy="533400"/>
          </a:xfrm>
          <a:prstGeom prst="rect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6BCB8B7-7BC1-17EC-8021-2360AD539613}"/>
              </a:ext>
            </a:extLst>
          </p:cNvPr>
          <p:cNvCxnSpPr>
            <a:cxnSpLocks/>
          </p:cNvCxnSpPr>
          <p:nvPr/>
        </p:nvCxnSpPr>
        <p:spPr>
          <a:xfrm>
            <a:off x="14667392" y="5981700"/>
            <a:ext cx="1009812" cy="0"/>
          </a:xfrm>
          <a:prstGeom prst="straightConnector1">
            <a:avLst/>
          </a:prstGeom>
          <a:ln w="57150">
            <a:solidFill>
              <a:srgbClr val="DAE8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95A5F1B-566A-9BFD-6B96-A560546AB33F}"/>
              </a:ext>
            </a:extLst>
          </p:cNvPr>
          <p:cNvSpPr txBox="1"/>
          <p:nvPr/>
        </p:nvSpPr>
        <p:spPr>
          <a:xfrm>
            <a:off x="15591659" y="5658149"/>
            <a:ext cx="1651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>
                <a:solidFill>
                  <a:srgbClr val="000000"/>
                </a:solidFill>
                <a:latin typeface="Garet"/>
              </a:defRPr>
            </a:lvl1pPr>
          </a:lstStyle>
          <a:p>
            <a:pPr algn="ctr"/>
            <a:r>
              <a:rPr lang="en-US" sz="1800" dirty="0"/>
              <a:t>Multivariate Gaussian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F803A3A-4E27-C2E6-E15A-AA75327098D1}"/>
              </a:ext>
            </a:extLst>
          </p:cNvPr>
          <p:cNvCxnSpPr>
            <a:cxnSpLocks/>
            <a:stCxn id="33" idx="0"/>
            <a:endCxn id="75" idx="2"/>
          </p:cNvCxnSpPr>
          <p:nvPr/>
        </p:nvCxnSpPr>
        <p:spPr>
          <a:xfrm flipV="1">
            <a:off x="14835694" y="4576619"/>
            <a:ext cx="0" cy="610085"/>
          </a:xfrm>
          <a:prstGeom prst="straightConnector1">
            <a:avLst/>
          </a:prstGeom>
          <a:ln w="57150">
            <a:solidFill>
              <a:srgbClr val="DAE8F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3AFE58D5-3EE5-67D3-F9E2-CDD6A9CC0DDA}"/>
              </a:ext>
            </a:extLst>
          </p:cNvPr>
          <p:cNvGrpSpPr/>
          <p:nvPr/>
        </p:nvGrpSpPr>
        <p:grpSpPr>
          <a:xfrm>
            <a:off x="4467645" y="4898216"/>
            <a:ext cx="9020823" cy="480884"/>
            <a:chOff x="4644852" y="6893719"/>
            <a:chExt cx="9020823" cy="480884"/>
          </a:xfrm>
        </p:grpSpPr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C88BD69D-63A8-4A59-956D-6A4C4D70F405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644852" y="6893745"/>
              <a:ext cx="4862660" cy="480858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3ED9F004-5339-6C50-C395-91A796AC367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491719" y="6893719"/>
              <a:ext cx="4173956" cy="307581"/>
            </a:xfrm>
            <a:prstGeom prst="straightConnector1">
              <a:avLst/>
            </a:prstGeom>
            <a:ln w="571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26835-0079-7014-F635-B84DB94BBACD}"/>
                  </a:ext>
                </a:extLst>
              </p:cNvPr>
              <p:cNvSpPr txBox="1"/>
              <p:nvPr/>
            </p:nvSpPr>
            <p:spPr>
              <a:xfrm>
                <a:off x="12149469" y="5277670"/>
                <a:ext cx="3022559" cy="843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60">
                    <a:solidFill>
                      <a:srgbClr val="000000"/>
                    </a:solidFill>
                    <a:latin typeface="Garet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dirty="0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A26835-0079-7014-F635-B84DB94BB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9469" y="5277670"/>
                <a:ext cx="3022559" cy="843885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572D93E0-F4E5-8E23-464A-51873E85EBD2}"/>
              </a:ext>
            </a:extLst>
          </p:cNvPr>
          <p:cNvSpPr txBox="1"/>
          <p:nvPr/>
        </p:nvSpPr>
        <p:spPr>
          <a:xfrm>
            <a:off x="13646534" y="3930288"/>
            <a:ext cx="237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000000"/>
                </a:solidFill>
                <a:latin typeface="Garet"/>
              </a:defRPr>
            </a:lvl1pPr>
          </a:lstStyle>
          <a:p>
            <a:r>
              <a:rPr lang="en-US" altLang="ko-KR" dirty="0"/>
              <a:t>Distribution of </a:t>
            </a:r>
          </a:p>
          <a:p>
            <a:r>
              <a:rPr lang="en-US" altLang="ko-KR" dirty="0"/>
              <a:t>the input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BB4238-1DE7-2302-21C2-831C1B5C3206}"/>
              </a:ext>
            </a:extLst>
          </p:cNvPr>
          <p:cNvSpPr txBox="1"/>
          <p:nvPr/>
        </p:nvSpPr>
        <p:spPr>
          <a:xfrm>
            <a:off x="7944350" y="5058680"/>
            <a:ext cx="2740323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260" b="1">
                <a:solidFill>
                  <a:srgbClr val="FF0000"/>
                </a:solidFill>
                <a:latin typeface="Garet"/>
              </a:defRPr>
            </a:lvl1pPr>
          </a:lstStyle>
          <a:p>
            <a:pPr algn="ctr"/>
            <a:r>
              <a:rPr lang="en-US" dirty="0"/>
              <a:t>AS much similar as possible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25B868-5860-6EA8-7FE2-20951EFE182A}"/>
              </a:ext>
            </a:extLst>
          </p:cNvPr>
          <p:cNvSpPr txBox="1"/>
          <p:nvPr/>
        </p:nvSpPr>
        <p:spPr>
          <a:xfrm>
            <a:off x="1439854" y="6819900"/>
            <a:ext cx="14714546" cy="394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>
                <a:solidFill>
                  <a:srgbClr val="000000"/>
                </a:solidFill>
                <a:latin typeface="Garet"/>
              </a:defRPr>
            </a:lvl2pPr>
            <a:lvl3pPr marL="945253" lvl="2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 b="1">
                <a:solidFill>
                  <a:srgbClr val="FF0000"/>
                </a:solidFill>
                <a:latin typeface="Garet"/>
              </a:defRPr>
            </a:lvl3pPr>
          </a:lstStyle>
          <a:p>
            <a:pPr lvl="1"/>
            <a:r>
              <a:rPr lang="en-US" altLang="ko-KR" dirty="0"/>
              <a:t>The objective is to minimize the distance between distributions measured by KL-Divergence.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55DB62-7372-53C1-AF21-23840842B136}"/>
                  </a:ext>
                </a:extLst>
              </p:cNvPr>
              <p:cNvSpPr txBox="1"/>
              <p:nvPr/>
            </p:nvSpPr>
            <p:spPr>
              <a:xfrm>
                <a:off x="6926964" y="7389452"/>
                <a:ext cx="329083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>
                    <a:solidFill>
                      <a:srgbClr val="000000"/>
                    </a:solidFill>
                    <a:latin typeface="Garet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A455DB62-7372-53C1-AF21-23840842B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964" y="7389452"/>
                <a:ext cx="3290837" cy="57868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246C34-5FE6-C7C5-BDC4-ABFA490173F8}"/>
                  </a:ext>
                </a:extLst>
              </p:cNvPr>
              <p:cNvSpPr txBox="1"/>
              <p:nvPr/>
            </p:nvSpPr>
            <p:spPr>
              <a:xfrm>
                <a:off x="6241411" y="9594156"/>
                <a:ext cx="3967305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800">
                    <a:solidFill>
                      <a:srgbClr val="000000"/>
                    </a:solidFill>
                    <a:latin typeface="Garet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6246C34-5FE6-C7C5-BDC4-ABFA4901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11" y="9594156"/>
                <a:ext cx="3967305" cy="5786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E0186A1F-EDDE-D202-2714-A8220875B16C}"/>
              </a:ext>
            </a:extLst>
          </p:cNvPr>
          <p:cNvSpPr txBox="1"/>
          <p:nvPr/>
        </p:nvSpPr>
        <p:spPr>
          <a:xfrm>
            <a:off x="6717511" y="8367640"/>
            <a:ext cx="2740323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260" b="1">
                <a:solidFill>
                  <a:srgbClr val="FF0000"/>
                </a:solidFill>
                <a:latin typeface="Garet"/>
              </a:defRPr>
            </a:lvl1pPr>
          </a:lstStyle>
          <a:p>
            <a:pPr algn="ctr"/>
            <a:r>
              <a:rPr lang="en-US" dirty="0"/>
              <a:t>We cannot compute </a:t>
            </a: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F459AD1-DBEF-0300-EC7F-AFF8993D92CE}"/>
              </a:ext>
            </a:extLst>
          </p:cNvPr>
          <p:cNvCxnSpPr>
            <a:cxnSpLocks/>
          </p:cNvCxnSpPr>
          <p:nvPr/>
        </p:nvCxnSpPr>
        <p:spPr>
          <a:xfrm flipV="1">
            <a:off x="8071972" y="7886700"/>
            <a:ext cx="0" cy="475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F0D90400-9B57-67F5-0F85-8A263E24B863}"/>
              </a:ext>
            </a:extLst>
          </p:cNvPr>
          <p:cNvCxnSpPr>
            <a:cxnSpLocks/>
            <a:stCxn id="87" idx="2"/>
          </p:cNvCxnSpPr>
          <p:nvPr/>
        </p:nvCxnSpPr>
        <p:spPr>
          <a:xfrm flipH="1">
            <a:off x="8071972" y="9155548"/>
            <a:ext cx="0" cy="4752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Freeform 4">
            <a:extLst>
              <a:ext uri="{FF2B5EF4-FFF2-40B4-BE49-F238E27FC236}">
                <a16:creationId xmlns:a16="http://schemas.microsoft.com/office/drawing/2014/main" id="{A3CF2E2E-E223-2969-CBCD-87495596A140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5" name="Freeform 5">
            <a:extLst>
              <a:ext uri="{FF2B5EF4-FFF2-40B4-BE49-F238E27FC236}">
                <a16:creationId xmlns:a16="http://schemas.microsoft.com/office/drawing/2014/main" id="{640C3C47-B843-3A8B-83B5-A18CD6849D61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224979" y="310618"/>
            <a:ext cx="11838043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AUTOENCODERS (3/3)</a:t>
            </a:r>
          </a:p>
        </p:txBody>
      </p:sp>
      <p:sp>
        <p:nvSpPr>
          <p:cNvPr id="7" name="Freeform 7"/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168" name="TextBox 9">
            <a:extLst>
              <a:ext uri="{FF2B5EF4-FFF2-40B4-BE49-F238E27FC236}">
                <a16:creationId xmlns:a16="http://schemas.microsoft.com/office/drawing/2014/main" id="{C9EA1648-4506-BECE-74B7-843C02C23EC3}"/>
              </a:ext>
            </a:extLst>
          </p:cNvPr>
          <p:cNvSpPr txBox="1"/>
          <p:nvPr/>
        </p:nvSpPr>
        <p:spPr>
          <a:xfrm>
            <a:off x="1439855" y="1363848"/>
            <a:ext cx="8287201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Structure and Objective (2/2)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9626EBDC-FE7D-87E1-834B-47D634643213}"/>
              </a:ext>
            </a:extLst>
          </p:cNvPr>
          <p:cNvGrpSpPr/>
          <p:nvPr/>
        </p:nvGrpSpPr>
        <p:grpSpPr>
          <a:xfrm>
            <a:off x="5410053" y="2751455"/>
            <a:ext cx="8634006" cy="4068445"/>
            <a:chOff x="4404931" y="5419879"/>
            <a:chExt cx="9478137" cy="3759953"/>
          </a:xfrm>
        </p:grpSpPr>
        <p:pic>
          <p:nvPicPr>
            <p:cNvPr id="170" name="object 5">
              <a:extLst>
                <a:ext uri="{FF2B5EF4-FFF2-40B4-BE49-F238E27FC236}">
                  <a16:creationId xmlns:a16="http://schemas.microsoft.com/office/drawing/2014/main" id="{E2EE469E-D6E0-7355-4967-3E9A65C864A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0407" y="5419879"/>
              <a:ext cx="6385161" cy="3759953"/>
            </a:xfrm>
            <a:prstGeom prst="rect">
              <a:avLst/>
            </a:prstGeom>
          </p:spPr>
        </p:pic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A0AF9C5E-5924-C59D-EF73-84A2C8549A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6062" y="7532337"/>
              <a:ext cx="5343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72" name="그래픽 171" descr="고양이 단색으로 채워진">
              <a:extLst>
                <a:ext uri="{FF2B5EF4-FFF2-40B4-BE49-F238E27FC236}">
                  <a16:creationId xmlns:a16="http://schemas.microsoft.com/office/drawing/2014/main" id="{64031F59-FBE6-E8F8-D8DE-18B1FF7F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847394" y="7031721"/>
              <a:ext cx="1035674" cy="1007534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2272F15-A1B4-BD72-3E06-AD93B47E24E3}"/>
                </a:ext>
              </a:extLst>
            </p:cNvPr>
            <p:cNvSpPr txBox="1"/>
            <p:nvPr/>
          </p:nvSpPr>
          <p:spPr>
            <a:xfrm>
              <a:off x="4520612" y="6506055"/>
              <a:ext cx="774156" cy="32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dirty="0">
                  <a:solidFill>
                    <a:srgbClr val="000000"/>
                  </a:solidFill>
                  <a:latin typeface="Garet"/>
                </a:rPr>
                <a:t>Input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6F74680-0913-D228-948B-FDD52D8783AC}"/>
                </a:ext>
              </a:extLst>
            </p:cNvPr>
            <p:cNvSpPr txBox="1"/>
            <p:nvPr/>
          </p:nvSpPr>
          <p:spPr>
            <a:xfrm>
              <a:off x="12883086" y="6515100"/>
              <a:ext cx="999982" cy="32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260">
                  <a:solidFill>
                    <a:srgbClr val="000000"/>
                  </a:solidFill>
                  <a:latin typeface="Garet"/>
                </a:defRPr>
              </a:lvl1pPr>
            </a:lstStyle>
            <a:p>
              <a:r>
                <a:rPr lang="en-US" dirty="0"/>
                <a:t>Output</a:t>
              </a:r>
            </a:p>
          </p:txBody>
        </p:sp>
        <p:pic>
          <p:nvPicPr>
            <p:cNvPr id="175" name="그래픽 174" descr="고양이 단색으로 채워진">
              <a:extLst>
                <a:ext uri="{FF2B5EF4-FFF2-40B4-BE49-F238E27FC236}">
                  <a16:creationId xmlns:a16="http://schemas.microsoft.com/office/drawing/2014/main" id="{A6BD988D-9182-9287-60A4-63FFC8947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04931" y="7036684"/>
              <a:ext cx="1005519" cy="1002416"/>
            </a:xfrm>
            <a:prstGeom prst="rect">
              <a:avLst/>
            </a:prstGeom>
          </p:spPr>
        </p:pic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7E31C61A-77C8-8BDC-F8B4-C054E87962AE}"/>
                </a:ext>
              </a:extLst>
            </p:cNvPr>
            <p:cNvCxnSpPr>
              <a:cxnSpLocks/>
            </p:cNvCxnSpPr>
            <p:nvPr/>
          </p:nvCxnSpPr>
          <p:spPr>
            <a:xfrm>
              <a:off x="12331346" y="7540272"/>
              <a:ext cx="508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3">
                <a:extLst>
                  <a:ext uri="{FF2B5EF4-FFF2-40B4-BE49-F238E27FC236}">
                    <a16:creationId xmlns:a16="http://schemas.microsoft.com/office/drawing/2014/main" id="{9B41F8D6-C588-34FA-C99D-8646C2C476AD}"/>
                  </a:ext>
                </a:extLst>
              </p:cNvPr>
              <p:cNvSpPr txBox="1"/>
              <p:nvPr/>
            </p:nvSpPr>
            <p:spPr>
              <a:xfrm>
                <a:off x="1439855" y="2095500"/>
                <a:ext cx="15408291" cy="39472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latin typeface="Garet"/>
                  </a:rPr>
                  <a:t>VAE uses reparameterization trick to find Z in a latent space: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60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60" dirty="0">
                    <a:latin typeface="Gare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26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+ </m:t>
                    </m:r>
                    <m:sSup>
                      <m:sSupPr>
                        <m:ctrlPr>
                          <a:rPr lang="en-US" altLang="ko-KR" sz="226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6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6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ko-KR" sz="2260">
                        <a:latin typeface="Garet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260">
                        <a:latin typeface="Garet"/>
                      </a:rPr>
                      <m:t>⊙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ko-KR" sz="226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26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260" dirty="0">
                  <a:latin typeface="Garet"/>
                </a:endParaRPr>
              </a:p>
            </p:txBody>
          </p:sp>
        </mc:Choice>
        <mc:Fallback xmlns="">
          <p:sp>
            <p:nvSpPr>
              <p:cNvPr id="178" name="TextBox 3">
                <a:extLst>
                  <a:ext uri="{FF2B5EF4-FFF2-40B4-BE49-F238E27FC236}">
                    <a16:creationId xmlns:a16="http://schemas.microsoft.com/office/drawing/2014/main" id="{9B41F8D6-C588-34FA-C99D-8646C2C47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2095500"/>
                <a:ext cx="15408291" cy="394723"/>
              </a:xfrm>
              <a:prstGeom prst="rect">
                <a:avLst/>
              </a:prstGeom>
              <a:blipFill>
                <a:blip r:embed="rId12"/>
                <a:stretch>
                  <a:fillRect t="-10769" b="-4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5C6D7696-C7EC-BD12-798D-8D103D2FA5BA}"/>
              </a:ext>
            </a:extLst>
          </p:cNvPr>
          <p:cNvSpPr txBox="1"/>
          <p:nvPr/>
        </p:nvSpPr>
        <p:spPr>
          <a:xfrm>
            <a:off x="1439854" y="7157808"/>
            <a:ext cx="15408290" cy="80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2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>
                <a:latin typeface="Garet"/>
              </a:defRPr>
            </a:lvl2pPr>
          </a:lstStyle>
          <a:p>
            <a:pPr lvl="1"/>
            <a:r>
              <a:rPr lang="en-US" altLang="ko-KR" dirty="0"/>
              <a:t>To train the model and measure the difference between the original input and its reconstruction we calculate the loss </a:t>
            </a: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7A71164E-8F98-6FA0-F832-D4C0C46361FA}"/>
              </a:ext>
            </a:extLst>
          </p:cNvPr>
          <p:cNvGrpSpPr/>
          <p:nvPr/>
        </p:nvGrpSpPr>
        <p:grpSpPr>
          <a:xfrm>
            <a:off x="6056586" y="8221345"/>
            <a:ext cx="7704635" cy="1722755"/>
            <a:chOff x="6056586" y="8068945"/>
            <a:chExt cx="7704635" cy="1722755"/>
          </a:xfrm>
        </p:grpSpPr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B593B190-68FD-8ADA-632F-47CF535826DB}"/>
                </a:ext>
              </a:extLst>
            </p:cNvPr>
            <p:cNvGrpSpPr/>
            <p:nvPr/>
          </p:nvGrpSpPr>
          <p:grpSpPr>
            <a:xfrm>
              <a:off x="7391400" y="8068945"/>
              <a:ext cx="2494915" cy="1063327"/>
              <a:chOff x="7358550" y="8864773"/>
              <a:chExt cx="2494915" cy="1063327"/>
            </a:xfrm>
          </p:grpSpPr>
          <p:sp>
            <p:nvSpPr>
              <p:cNvPr id="180" name="object 5">
                <a:extLst>
                  <a:ext uri="{FF2B5EF4-FFF2-40B4-BE49-F238E27FC236}">
                    <a16:creationId xmlns:a16="http://schemas.microsoft.com/office/drawing/2014/main" id="{0BE723FE-5AD0-9D9D-3DF5-F6A2737F1B9C}"/>
                  </a:ext>
                </a:extLst>
              </p:cNvPr>
              <p:cNvSpPr/>
              <p:nvPr/>
            </p:nvSpPr>
            <p:spPr>
              <a:xfrm>
                <a:off x="7358550" y="8864773"/>
                <a:ext cx="2494915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2494915" h="581025">
                    <a:moveTo>
                      <a:pt x="0" y="0"/>
                    </a:moveTo>
                    <a:lnTo>
                      <a:pt x="2494499" y="0"/>
                    </a:lnTo>
                    <a:lnTo>
                      <a:pt x="2494499" y="580499"/>
                    </a:lnTo>
                    <a:lnTo>
                      <a:pt x="0" y="580499"/>
                    </a:lnTo>
                    <a:lnTo>
                      <a:pt x="0" y="0"/>
                    </a:lnTo>
                    <a:close/>
                  </a:path>
                </a:pathLst>
              </a:custGeom>
              <a:ln w="28574">
                <a:solidFill>
                  <a:srgbClr val="D5E8D4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182" name="직선 화살표 연결선 181">
                <a:extLst>
                  <a:ext uri="{FF2B5EF4-FFF2-40B4-BE49-F238E27FC236}">
                    <a16:creationId xmlns:a16="http://schemas.microsoft.com/office/drawing/2014/main" id="{BB911F44-A245-3325-AD27-CB3EBE208B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84603" y="9445798"/>
                <a:ext cx="940267" cy="482302"/>
              </a:xfrm>
              <a:prstGeom prst="straightConnector1">
                <a:avLst/>
              </a:prstGeom>
              <a:ln w="28575">
                <a:solidFill>
                  <a:srgbClr val="D5E8D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DFE03198-1FD5-E1D2-E8EB-FDBD4381B2AC}"/>
                </a:ext>
              </a:extLst>
            </p:cNvPr>
            <p:cNvGrpSpPr/>
            <p:nvPr/>
          </p:nvGrpSpPr>
          <p:grpSpPr>
            <a:xfrm>
              <a:off x="10154285" y="8082192"/>
              <a:ext cx="2494915" cy="1064837"/>
              <a:chOff x="10093919" y="8864773"/>
              <a:chExt cx="2494915" cy="1064837"/>
            </a:xfrm>
          </p:grpSpPr>
          <p:sp>
            <p:nvSpPr>
              <p:cNvPr id="181" name="object 5">
                <a:extLst>
                  <a:ext uri="{FF2B5EF4-FFF2-40B4-BE49-F238E27FC236}">
                    <a16:creationId xmlns:a16="http://schemas.microsoft.com/office/drawing/2014/main" id="{14426563-DA83-69DC-2674-42C66B2F2130}"/>
                  </a:ext>
                </a:extLst>
              </p:cNvPr>
              <p:cNvSpPr/>
              <p:nvPr/>
            </p:nvSpPr>
            <p:spPr>
              <a:xfrm>
                <a:off x="10093919" y="8864773"/>
                <a:ext cx="2494915" cy="581025"/>
              </a:xfrm>
              <a:custGeom>
                <a:avLst/>
                <a:gdLst/>
                <a:ahLst/>
                <a:cxnLst/>
                <a:rect l="l" t="t" r="r" b="b"/>
                <a:pathLst>
                  <a:path w="2494915" h="581025">
                    <a:moveTo>
                      <a:pt x="0" y="0"/>
                    </a:moveTo>
                    <a:lnTo>
                      <a:pt x="2494499" y="0"/>
                    </a:lnTo>
                    <a:lnTo>
                      <a:pt x="2494499" y="580499"/>
                    </a:lnTo>
                    <a:lnTo>
                      <a:pt x="0" y="580499"/>
                    </a:lnTo>
                    <a:lnTo>
                      <a:pt x="0" y="0"/>
                    </a:lnTo>
                    <a:close/>
                  </a:path>
                </a:pathLst>
              </a:custGeom>
              <a:ln w="28574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cxnSp>
            <p:nvCxnSpPr>
              <p:cNvPr id="183" name="직선 화살표 연결선 182">
                <a:extLst>
                  <a:ext uri="{FF2B5EF4-FFF2-40B4-BE49-F238E27FC236}">
                    <a16:creationId xmlns:a16="http://schemas.microsoft.com/office/drawing/2014/main" id="{1F229423-BECF-0CFA-8FC8-A58AE3B815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1376" y="9445798"/>
                <a:ext cx="698612" cy="483812"/>
              </a:xfrm>
              <a:prstGeom prst="straightConnector1">
                <a:avLst/>
              </a:prstGeom>
              <a:ln w="28575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F61F63F-7155-7618-18E6-5487B415E22C}"/>
                    </a:ext>
                  </a:extLst>
                </p:cNvPr>
                <p:cNvSpPr txBox="1"/>
                <p:nvPr/>
              </p:nvSpPr>
              <p:spPr>
                <a:xfrm>
                  <a:off x="6436848" y="8138594"/>
                  <a:ext cx="6279604" cy="5209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26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</m:oMath>
                  </a14:m>
                  <a:r>
                    <a:rPr lang="en-US" sz="2260" dirty="0">
                      <a:solidFill>
                        <a:srgbClr val="000000"/>
                      </a:solidFill>
                      <a:latin typeface="Garet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26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6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6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26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func>
                        <m:funcPr>
                          <m:ctrlPr>
                            <a:rPr lang="en-US" sz="226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6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26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lang="en-US" sz="226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26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sz="240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‖"/>
                          <m:endChr m:val=""/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ko-KR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sz="2400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ko-KR" sz="2400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F61F63F-7155-7618-18E6-5487B415E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6848" y="8138594"/>
                  <a:ext cx="6279604" cy="520912"/>
                </a:xfrm>
                <a:prstGeom prst="rect">
                  <a:avLst/>
                </a:prstGeom>
                <a:blipFill>
                  <a:blip r:embed="rId13"/>
                  <a:stretch>
                    <a:fillRect l="-194" t="-116279" b="-15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899C5E2-C3C9-D1D3-9943-514AE7432916}"/>
                </a:ext>
              </a:extLst>
            </p:cNvPr>
            <p:cNvSpPr txBox="1"/>
            <p:nvPr/>
          </p:nvSpPr>
          <p:spPr>
            <a:xfrm>
              <a:off x="6056586" y="9145369"/>
              <a:ext cx="3321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000000"/>
                  </a:solidFill>
                  <a:latin typeface="Garet"/>
                </a:defRPr>
              </a:lvl1pPr>
            </a:lstStyle>
            <a:p>
              <a:r>
                <a:rPr lang="en-US" altLang="ko-KR" b="1" dirty="0"/>
                <a:t>Variational Lower Bound </a:t>
              </a:r>
              <a:r>
                <a:rPr lang="en-US" altLang="ko-KR" dirty="0"/>
                <a:t>[Reconstruction error]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97D696C5-D9B4-9214-D8C4-D76CED0C808B}"/>
                </a:ext>
              </a:extLst>
            </p:cNvPr>
            <p:cNvSpPr txBox="1"/>
            <p:nvPr/>
          </p:nvSpPr>
          <p:spPr>
            <a:xfrm>
              <a:off x="10439487" y="9145369"/>
              <a:ext cx="33217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000000"/>
                  </a:solidFill>
                  <a:latin typeface="Garet"/>
                </a:defRPr>
              </a:lvl1pPr>
            </a:lstStyle>
            <a:p>
              <a:r>
                <a:rPr lang="en-US" altLang="ko-KR" b="1" dirty="0"/>
                <a:t>Regularizer</a:t>
              </a:r>
            </a:p>
            <a:p>
              <a:r>
                <a:rPr lang="en-US" altLang="ko-KR" dirty="0"/>
                <a:t>[KL-Divergence]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">
            <a:extLst>
              <a:ext uri="{FF2B5EF4-FFF2-40B4-BE49-F238E27FC236}">
                <a16:creationId xmlns:a16="http://schemas.microsoft.com/office/drawing/2014/main" id="{C9A741A6-99A2-EBD1-A5DE-D90B3A86FD78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6EC7EDBD-9F86-5B02-241F-3ECABA2B5793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4418" y="310618"/>
            <a:ext cx="13879164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(1/6)</a:t>
            </a: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id="{6A6E1544-603F-8B8D-B5AE-08309FC5D96B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Introduction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3">
                <a:extLst>
                  <a:ext uri="{FF2B5EF4-FFF2-40B4-BE49-F238E27FC236}">
                    <a16:creationId xmlns:a16="http://schemas.microsoft.com/office/drawing/2014/main" id="{DDCAC20B-C078-3EE9-3CF8-02750E7A26DB}"/>
                  </a:ext>
                </a:extLst>
              </p:cNvPr>
              <p:cNvSpPr txBox="1"/>
              <p:nvPr/>
            </p:nvSpPr>
            <p:spPr>
              <a:xfrm>
                <a:off x="1439855" y="2095500"/>
                <a:ext cx="15408291" cy="2038443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The encoder is composed of 2 Convolutional Graph Neural Networks:</a:t>
                </a:r>
              </a:p>
              <a:p>
                <a:pPr marL="945253" lvl="2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produces a low dimensional embedding representation: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400" dirty="0"/>
                  <a:t> = GCN(A, X) =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pPr marL="945253" lvl="2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generates </a:t>
                </a:r>
                <a14:m>
                  <m:oMath xmlns:m="http://schemas.openxmlformats.org/officeDocument/2006/math">
                    <m:r>
                      <a:rPr lang="ko-KR" altLang="en-US" sz="226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26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6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sz="226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6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6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marL="1402453" lvl="3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26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ko-KR" altLang="en-US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marL="1402453" lvl="3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26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26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ko-KR" sz="226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26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26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ko-KR" altLang="en-US" sz="226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ko-KR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135" name="TextBox 3">
                <a:extLst>
                  <a:ext uri="{FF2B5EF4-FFF2-40B4-BE49-F238E27FC236}">
                    <a16:creationId xmlns:a16="http://schemas.microsoft.com/office/drawing/2014/main" id="{DDCAC20B-C078-3EE9-3CF8-02750E7A2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2095500"/>
                <a:ext cx="15408291" cy="2038443"/>
              </a:xfrm>
              <a:prstGeom prst="rect">
                <a:avLst/>
              </a:prstGeom>
              <a:blipFill>
                <a:blip r:embed="rId6"/>
                <a:stretch>
                  <a:fillRect t="-2395" b="-7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6F0F9A1-7F83-275D-A831-7B87531B3CF1}"/>
              </a:ext>
            </a:extLst>
          </p:cNvPr>
          <p:cNvSpPr/>
          <p:nvPr/>
        </p:nvSpPr>
        <p:spPr>
          <a:xfrm>
            <a:off x="1439854" y="2069100"/>
            <a:ext cx="160346" cy="21600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965DBB31-2B5E-C440-31CD-0D500BCE83A5}"/>
              </a:ext>
            </a:extLst>
          </p:cNvPr>
          <p:cNvSpPr/>
          <p:nvPr/>
        </p:nvSpPr>
        <p:spPr>
          <a:xfrm>
            <a:off x="1439854" y="4381500"/>
            <a:ext cx="160346" cy="828000"/>
          </a:xfrm>
          <a:prstGeom prst="rect">
            <a:avLst/>
          </a:prstGeom>
          <a:solidFill>
            <a:srgbClr val="F7C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07D0F79-A9A4-AE1B-E917-21DCD2297DD8}"/>
              </a:ext>
            </a:extLst>
          </p:cNvPr>
          <p:cNvSpPr/>
          <p:nvPr/>
        </p:nvSpPr>
        <p:spPr>
          <a:xfrm>
            <a:off x="1439854" y="5372100"/>
            <a:ext cx="160346" cy="468000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1">
                <a:extLst>
                  <a:ext uri="{FF2B5EF4-FFF2-40B4-BE49-F238E27FC236}">
                    <a16:creationId xmlns:a16="http://schemas.microsoft.com/office/drawing/2014/main" id="{22D2A566-0522-F013-79B9-1FA9EA17E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854" y="5407081"/>
                <a:ext cx="15404872" cy="39472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It calculates the Inner product between latent variable </a:t>
                </a:r>
                <a14:m>
                  <m:oMath xmlns:m="http://schemas.openxmlformats.org/officeDocument/2006/math">
                    <m:r>
                      <a:rPr lang="en-US" altLang="ko-KR" sz="226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139" name="Rectangle 1">
                <a:extLst>
                  <a:ext uri="{FF2B5EF4-FFF2-40B4-BE49-F238E27FC236}">
                    <a16:creationId xmlns:a16="http://schemas.microsoft.com/office/drawing/2014/main" id="{22D2A566-0522-F013-79B9-1FA9EA17E4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9854" y="5407081"/>
                <a:ext cx="15404872" cy="394723"/>
              </a:xfrm>
              <a:prstGeom prst="rect">
                <a:avLst/>
              </a:prstGeom>
              <a:blipFill>
                <a:blip r:embed="rId7"/>
                <a:stretch>
                  <a:fillRect t="-10769" b="-4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">
                <a:extLst>
                  <a:ext uri="{FF2B5EF4-FFF2-40B4-BE49-F238E27FC236}">
                    <a16:creationId xmlns:a16="http://schemas.microsoft.com/office/drawing/2014/main" id="{6CF0E7CE-F6D0-5DB1-7187-3BBA2A879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614" y="4381500"/>
                <a:ext cx="15445608" cy="80464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It produces latent representations </a:t>
                </a:r>
                <a14:m>
                  <m:oMath xmlns:m="http://schemas.openxmlformats.org/officeDocument/2006/math"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by using the reparameterization trick: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260" dirty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2260" dirty="0">
                    <a:latin typeface="Gare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26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400" b="0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2260">
                        <a:latin typeface="Garet"/>
                      </a:rPr>
                      <m:t>⊙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l-GR" altLang="ko-KR" sz="226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26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 ≈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𝑁𝑜𝑟𝑚</m:t>
                    </m:r>
                    <m:r>
                      <a:rPr lang="en-US" altLang="ko-KR" sz="226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endParaRPr lang="ko-KR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140" name="Rectangle 1">
                <a:extLst>
                  <a:ext uri="{FF2B5EF4-FFF2-40B4-BE49-F238E27FC236}">
                    <a16:creationId xmlns:a16="http://schemas.microsoft.com/office/drawing/2014/main" id="{6CF0E7CE-F6D0-5DB1-7187-3BBA2A879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4614" y="4381500"/>
                <a:ext cx="15445608" cy="804644"/>
              </a:xfrm>
              <a:prstGeom prst="rect">
                <a:avLst/>
              </a:prstGeom>
              <a:blipFill>
                <a:blip r:embed="rId8"/>
                <a:stretch>
                  <a:fillRect t="-5303" r="-474" b="-12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A5186A6F-1A13-A740-0C62-4E451D96ED5F}"/>
              </a:ext>
            </a:extLst>
          </p:cNvPr>
          <p:cNvGrpSpPr/>
          <p:nvPr/>
        </p:nvGrpSpPr>
        <p:grpSpPr>
          <a:xfrm>
            <a:off x="4191000" y="6134100"/>
            <a:ext cx="10591800" cy="3960131"/>
            <a:chOff x="4191000" y="6134100"/>
            <a:chExt cx="10591800" cy="3960131"/>
          </a:xfrm>
        </p:grpSpPr>
        <p:sp>
          <p:nvSpPr>
            <p:cNvPr id="142" name="object 5">
              <a:extLst>
                <a:ext uri="{FF2B5EF4-FFF2-40B4-BE49-F238E27FC236}">
                  <a16:creationId xmlns:a16="http://schemas.microsoft.com/office/drawing/2014/main" id="{124726A0-24F5-225D-45BD-CB0FF676911C}"/>
                </a:ext>
              </a:extLst>
            </p:cNvPr>
            <p:cNvSpPr/>
            <p:nvPr/>
          </p:nvSpPr>
          <p:spPr>
            <a:xfrm>
              <a:off x="4191000" y="6794057"/>
              <a:ext cx="3189600" cy="3300174"/>
            </a:xfrm>
            <a:custGeom>
              <a:avLst/>
              <a:gdLst/>
              <a:ahLst/>
              <a:cxnLst/>
              <a:rect l="l" t="t" r="r" b="b"/>
              <a:pathLst>
                <a:path w="1257935" h="1456689">
                  <a:moveTo>
                    <a:pt x="0" y="1456500"/>
                  </a:moveTo>
                  <a:lnTo>
                    <a:pt x="0" y="0"/>
                  </a:lnTo>
                  <a:lnTo>
                    <a:pt x="1257599" y="301798"/>
                  </a:lnTo>
                  <a:lnTo>
                    <a:pt x="1257599" y="1154701"/>
                  </a:lnTo>
                  <a:lnTo>
                    <a:pt x="0" y="1456500"/>
                  </a:lnTo>
                  <a:close/>
                </a:path>
              </a:pathLst>
            </a:custGeom>
            <a:solidFill>
              <a:srgbClr val="D5E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9">
              <a:extLst>
                <a:ext uri="{FF2B5EF4-FFF2-40B4-BE49-F238E27FC236}">
                  <a16:creationId xmlns:a16="http://schemas.microsoft.com/office/drawing/2014/main" id="{887749E9-8277-BC52-334B-945292233B02}"/>
                </a:ext>
              </a:extLst>
            </p:cNvPr>
            <p:cNvSpPr/>
            <p:nvPr/>
          </p:nvSpPr>
          <p:spPr>
            <a:xfrm>
              <a:off x="11592239" y="6794057"/>
              <a:ext cx="3190561" cy="3300174"/>
            </a:xfrm>
            <a:custGeom>
              <a:avLst/>
              <a:gdLst/>
              <a:ahLst/>
              <a:cxnLst/>
              <a:rect l="l" t="t" r="r" b="b"/>
              <a:pathLst>
                <a:path w="1252220" h="1456689">
                  <a:moveTo>
                    <a:pt x="1251899" y="1456499"/>
                  </a:moveTo>
                  <a:lnTo>
                    <a:pt x="0" y="1156068"/>
                  </a:lnTo>
                  <a:lnTo>
                    <a:pt x="0" y="300430"/>
                  </a:lnTo>
                  <a:lnTo>
                    <a:pt x="1251899" y="0"/>
                  </a:lnTo>
                  <a:lnTo>
                    <a:pt x="1251899" y="1456499"/>
                  </a:lnTo>
                  <a:close/>
                </a:path>
              </a:pathLst>
            </a:custGeom>
            <a:solidFill>
              <a:srgbClr val="DAE8F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469D866A-0D49-9E18-FBF4-FFE47F498A3E}"/>
                </a:ext>
              </a:extLst>
            </p:cNvPr>
            <p:cNvSpPr/>
            <p:nvPr/>
          </p:nvSpPr>
          <p:spPr>
            <a:xfrm>
              <a:off x="7868847" y="7471148"/>
              <a:ext cx="3190561" cy="1957387"/>
            </a:xfrm>
            <a:prstGeom prst="rect">
              <a:avLst/>
            </a:prstGeom>
            <a:solidFill>
              <a:srgbClr val="F7CECC"/>
            </a:solidFill>
          </p:spPr>
          <p:txBody>
            <a:bodyPr wrap="square" lIns="0" tIns="0" rIns="0" bIns="0" rtlCol="0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C3E2BC9-845C-B0D8-E86A-F4291B5793AB}"/>
                    </a:ext>
                  </a:extLst>
                </p:cNvPr>
                <p:cNvSpPr txBox="1"/>
                <p:nvPr/>
              </p:nvSpPr>
              <p:spPr>
                <a:xfrm>
                  <a:off x="4235642" y="8724832"/>
                  <a:ext cx="2992358" cy="5654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3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3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ko-KR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360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36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  <m:r>
                          <m:rPr>
                            <m:nor/>
                          </m:rPr>
                          <a:rPr lang="en-US" altLang="ko-KR" sz="3600" dirty="0"/>
                          <m:t> = </m:t>
                        </m:r>
                        <m:acc>
                          <m:accPr>
                            <m:chr m:val="̃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360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sSub>
                          <m:sSubPr>
                            <m:ctrlPr>
                              <a:rPr lang="en-US" altLang="ko-KR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60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ko-KR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b>
                        </m:sSub>
                      </m:oMath>
                    </m:oMathPara>
                  </a14:m>
                  <a:endParaRPr lang="en-US" altLang="ko-KR" sz="36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C3E2BC9-845C-B0D8-E86A-F4291B579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5642" y="8724832"/>
                  <a:ext cx="2992358" cy="56541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ED4D77C-2111-CECB-73E3-4F977F916CE7}"/>
                    </a:ext>
                  </a:extLst>
                </p:cNvPr>
                <p:cNvSpPr txBox="1"/>
                <p:nvPr/>
              </p:nvSpPr>
              <p:spPr>
                <a:xfrm>
                  <a:off x="4318024" y="7394948"/>
                  <a:ext cx="2512867" cy="5654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3600" dirty="0"/>
                    <a:t> =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36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ED4D77C-2111-CECB-73E3-4F977F916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4" y="7394948"/>
                  <a:ext cx="2512867" cy="565411"/>
                </a:xfrm>
                <a:prstGeom prst="rect">
                  <a:avLst/>
                </a:prstGeom>
                <a:blipFill>
                  <a:blip r:embed="rId10"/>
                  <a:stretch>
                    <a:fillRect l="-242" t="-21505" b="-49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963F8531-0AC9-1A5A-305D-E17A49C6C23E}"/>
                    </a:ext>
                  </a:extLst>
                </p:cNvPr>
                <p:cNvSpPr txBox="1"/>
                <p:nvPr/>
              </p:nvSpPr>
              <p:spPr>
                <a:xfrm>
                  <a:off x="12291748" y="8173260"/>
                  <a:ext cx="2072875" cy="572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sz="3600" dirty="0"/>
                    <a:t>=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36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963F8531-0AC9-1A5A-305D-E17A49C6C2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91748" y="8173260"/>
                  <a:ext cx="2072875" cy="572849"/>
                </a:xfrm>
                <a:prstGeom prst="rect">
                  <a:avLst/>
                </a:prstGeom>
                <a:blipFill>
                  <a:blip r:embed="rId11"/>
                  <a:stretch>
                    <a:fillRect l="-294" t="-20213" b="-478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C6314CC-C509-B7AC-42C5-922E1EAF2FC6}"/>
                </a:ext>
              </a:extLst>
            </p:cNvPr>
            <p:cNvSpPr txBox="1"/>
            <p:nvPr/>
          </p:nvSpPr>
          <p:spPr>
            <a:xfrm>
              <a:off x="5040243" y="6136794"/>
              <a:ext cx="1491114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accent3">
                      <a:lumMod val="50000"/>
                    </a:schemeClr>
                  </a:solidFill>
                  <a:latin typeface="Garet"/>
                </a:rPr>
                <a:t>Encoder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BD01B32-C56C-51BB-7E4C-D09D1DD18866}"/>
                </a:ext>
              </a:extLst>
            </p:cNvPr>
            <p:cNvSpPr txBox="1"/>
            <p:nvPr/>
          </p:nvSpPr>
          <p:spPr>
            <a:xfrm>
              <a:off x="12422726" y="6134100"/>
              <a:ext cx="152958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tx2">
                      <a:lumMod val="50000"/>
                    </a:schemeClr>
                  </a:solidFill>
                  <a:latin typeface="Garet"/>
                </a:rPr>
                <a:t>Decoder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961D12D-186F-1202-E97B-77F257C16549}"/>
                </a:ext>
              </a:extLst>
            </p:cNvPr>
            <p:cNvSpPr txBox="1"/>
            <p:nvPr/>
          </p:nvSpPr>
          <p:spPr>
            <a:xfrm>
              <a:off x="8476516" y="6136794"/>
              <a:ext cx="1975221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accent2">
                      <a:lumMod val="50000"/>
                    </a:schemeClr>
                  </a:solidFill>
                  <a:latin typeface="Garet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17797DD-CA1B-8083-F8ED-A2BF421A0044}"/>
                    </a:ext>
                  </a:extLst>
                </p:cNvPr>
                <p:cNvSpPr txBox="1"/>
                <p:nvPr/>
              </p:nvSpPr>
              <p:spPr>
                <a:xfrm>
                  <a:off x="4318024" y="8059385"/>
                  <a:ext cx="1873911" cy="6227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ko-KR" altLang="en-US" sz="360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altLang="ko-KR" sz="3600" dirty="0"/>
                    <a:t> =</a:t>
                  </a:r>
                  <a14:m>
                    <m:oMath xmlns:m="http://schemas.openxmlformats.org/officeDocument/2006/math">
                      <m:r>
                        <a:rPr lang="en-US" altLang="ko-KR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sSub>
                        <m:sSubPr>
                          <m:ctrlPr>
                            <a:rPr lang="en-US" altLang="ko-KR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ko-KR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a14:m>
                  <a:endParaRPr lang="en-US" altLang="ko-KR" sz="3600" dirty="0"/>
                </a:p>
              </p:txBody>
            </p:sp>
          </mc:Choice>
          <mc:Fallback xmlns="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A17797DD-CA1B-8083-F8ED-A2BF421A0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8024" y="8059385"/>
                  <a:ext cx="1873911" cy="622735"/>
                </a:xfrm>
                <a:prstGeom prst="rect">
                  <a:avLst/>
                </a:prstGeom>
                <a:blipFill>
                  <a:blip r:embed="rId12"/>
                  <a:stretch>
                    <a:fillRect t="-17647" b="-382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2FC4D94-F22B-3894-9324-D8ACEA2B0DEE}"/>
                    </a:ext>
                  </a:extLst>
                </p:cNvPr>
                <p:cNvSpPr txBox="1"/>
                <p:nvPr/>
              </p:nvSpPr>
              <p:spPr>
                <a:xfrm>
                  <a:off x="7868847" y="8173260"/>
                  <a:ext cx="319056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en-US"/>
                  </a:defPPr>
                  <a:lvl1pPr>
                    <a:defRPr sz="3600">
                      <a:latin typeface="Cambria Math" panose="02040503050406030204" pitchFamily="18" charset="0"/>
                    </a:defRPr>
                  </a:lvl1pPr>
                </a:lstStyle>
                <a:p>
                  <a:pPr algn="ctr"/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dirty="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 dirty="0"/>
                    <a:t> = </a:t>
                  </a:r>
                  <a14:m>
                    <m:oMath xmlns:m="http://schemas.openxmlformats.org/officeDocument/2006/math">
                      <m:r>
                        <a:rPr lang="en-US" altLang="ko-KR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altLang="ko-KR" b="0" i="0" smtClean="0"/>
                        <m:t> </m:t>
                      </m:r>
                      <m:r>
                        <m:rPr>
                          <m:nor/>
                        </m:rPr>
                        <a:rPr lang="ko-KR" altLang="en-US"/>
                        <m:t>⊙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altLang="ko-KR">
                          <a:latin typeface="Cambria Math" panose="02040503050406030204" pitchFamily="18" charset="0"/>
                        </a:rPr>
                        <m:t>ϵ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C2FC4D94-F22B-3894-9324-D8ACEA2B0D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8847" y="8173260"/>
                  <a:ext cx="3190561" cy="646331"/>
                </a:xfrm>
                <a:prstGeom prst="rect">
                  <a:avLst/>
                </a:prstGeom>
                <a:blipFill>
                  <a:blip r:embed="rId13"/>
                  <a:stretch>
                    <a:fillRect t="-15094" b="-349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8C681-1E66-4477-9593-9DB353A7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4">
            <a:extLst>
              <a:ext uri="{FF2B5EF4-FFF2-40B4-BE49-F238E27FC236}">
                <a16:creationId xmlns:a16="http://schemas.microsoft.com/office/drawing/2014/main" id="{24B785CD-68B7-8162-C33B-999573334F99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2" name="Freeform 5">
            <a:extLst>
              <a:ext uri="{FF2B5EF4-FFF2-40B4-BE49-F238E27FC236}">
                <a16:creationId xmlns:a16="http://schemas.microsoft.com/office/drawing/2014/main" id="{D8C0D3B8-A7AC-DF40-8941-BEC64EB6E13B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6AD5756-C5DF-E186-2C8F-EF627401021A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C973AE2-C699-8D8A-44BA-F3425C005EF2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17C7287-71BD-9588-E79E-2478918DAB32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29D32ED-969C-D13A-2FE3-18E117AFDDD1}"/>
              </a:ext>
            </a:extLst>
          </p:cNvPr>
          <p:cNvSpPr txBox="1"/>
          <p:nvPr/>
        </p:nvSpPr>
        <p:spPr>
          <a:xfrm>
            <a:off x="2204417" y="310618"/>
            <a:ext cx="14065175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71"/>
              </a:lnSpc>
              <a:spcBef>
                <a:spcPct val="0"/>
              </a:spcBef>
            </a:pPr>
            <a:r>
              <a:rPr lang="en-US" sz="4791" b="1" u="none" strike="noStrike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(2/6)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C0258F42-3EE9-F618-A770-74EDBB696F9E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Example (1/3)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9E89921-116F-474C-21C7-7C04472B1DA7}"/>
              </a:ext>
            </a:extLst>
          </p:cNvPr>
          <p:cNvGrpSpPr/>
          <p:nvPr/>
        </p:nvGrpSpPr>
        <p:grpSpPr>
          <a:xfrm>
            <a:off x="2057021" y="2397768"/>
            <a:ext cx="1463692" cy="1948552"/>
            <a:chOff x="1905000" y="5905996"/>
            <a:chExt cx="1463692" cy="194855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37CF0BA-C0F5-A34F-9C17-8361B579CDD1}"/>
                </a:ext>
              </a:extLst>
            </p:cNvPr>
            <p:cNvSpPr/>
            <p:nvPr/>
          </p:nvSpPr>
          <p:spPr>
            <a:xfrm>
              <a:off x="1905000" y="5905996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18F98E7-1DD1-51FD-2E0F-5C36358CFC09}"/>
                </a:ext>
              </a:extLst>
            </p:cNvPr>
            <p:cNvSpPr/>
            <p:nvPr/>
          </p:nvSpPr>
          <p:spPr>
            <a:xfrm>
              <a:off x="2827346" y="6582791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967DD81-FB5A-13C8-8CBF-430349247D57}"/>
                </a:ext>
              </a:extLst>
            </p:cNvPr>
            <p:cNvSpPr/>
            <p:nvPr/>
          </p:nvSpPr>
          <p:spPr>
            <a:xfrm>
              <a:off x="1905000" y="7314548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3B38627-07B2-33FF-F510-5F8109C61AAD}"/>
                </a:ext>
              </a:extLst>
            </p:cNvPr>
            <p:cNvCxnSpPr>
              <a:stCxn id="12" idx="5"/>
              <a:endCxn id="13" idx="1"/>
            </p:cNvCxnSpPr>
            <p:nvPr/>
          </p:nvCxnSpPr>
          <p:spPr>
            <a:xfrm>
              <a:off x="2367068" y="6366915"/>
              <a:ext cx="539556" cy="294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AF65FFC-2015-F3C0-ABD7-76433EC331D9}"/>
                </a:ext>
              </a:extLst>
            </p:cNvPr>
            <p:cNvCxnSpPr>
              <a:cxnSpLocks/>
              <a:stCxn id="14" idx="7"/>
              <a:endCxn id="13" idx="3"/>
            </p:cNvCxnSpPr>
            <p:nvPr/>
          </p:nvCxnSpPr>
          <p:spPr>
            <a:xfrm flipV="1">
              <a:off x="2367068" y="7043710"/>
              <a:ext cx="539556" cy="34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7401C20-EC45-C99A-F4AA-C7A9BECA6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018330"/>
              </p:ext>
            </p:extLst>
          </p:nvPr>
        </p:nvGraphicFramePr>
        <p:xfrm>
          <a:off x="4598914" y="4997243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0672D67-78E7-6782-D33D-194B6FA06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24052"/>
              </p:ext>
            </p:extLst>
          </p:nvPr>
        </p:nvGraphicFramePr>
        <p:xfrm>
          <a:off x="6797836" y="4985372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C6A1D2C-7283-24D9-A1BA-C5C5E21B7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198421"/>
              </p:ext>
            </p:extLst>
          </p:nvPr>
        </p:nvGraphicFramePr>
        <p:xfrm>
          <a:off x="8996758" y="4997243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6417E957-5CA3-6B84-FCCC-78E96ACF1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985865"/>
                  </p:ext>
                </p:extLst>
              </p:nvPr>
            </p:nvGraphicFramePr>
            <p:xfrm>
              <a:off x="11195680" y="4998374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6417E957-5CA3-6B84-FCCC-78E96ACF17F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985865"/>
                  </p:ext>
                </p:extLst>
              </p:nvPr>
            </p:nvGraphicFramePr>
            <p:xfrm>
              <a:off x="11195680" y="4998374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C5BF2F7F-BC93-9690-3420-362698E10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941302"/>
                  </p:ext>
                </p:extLst>
              </p:nvPr>
            </p:nvGraphicFramePr>
            <p:xfrm>
              <a:off x="4598914" y="7236141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표 20">
                <a:extLst>
                  <a:ext uri="{FF2B5EF4-FFF2-40B4-BE49-F238E27FC236}">
                    <a16:creationId xmlns:a16="http://schemas.microsoft.com/office/drawing/2014/main" id="{C5BF2F7F-BC93-9690-3420-362698E103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5941302"/>
                  </p:ext>
                </p:extLst>
              </p:nvPr>
            </p:nvGraphicFramePr>
            <p:xfrm>
              <a:off x="4598914" y="7236141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176" t="-1852" r="-20117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381" t="-101852" r="-103571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0000" t="-201852" r="-235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D050339E-420E-EA65-8C85-33E9728E0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2446"/>
                  </p:ext>
                </p:extLst>
              </p:nvPr>
            </p:nvGraphicFramePr>
            <p:xfrm>
              <a:off x="8996758" y="7231315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표 21">
                <a:extLst>
                  <a:ext uri="{FF2B5EF4-FFF2-40B4-BE49-F238E27FC236}">
                    <a16:creationId xmlns:a16="http://schemas.microsoft.com/office/drawing/2014/main" id="{D050339E-420E-EA65-8C85-33E9728E0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2446"/>
                  </p:ext>
                </p:extLst>
              </p:nvPr>
            </p:nvGraphicFramePr>
            <p:xfrm>
              <a:off x="8996758" y="7231315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76" t="-926" r="-20235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176" t="-100000" r="-102353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1176" t="-201852" r="-23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B68EEA7-0402-993D-7D9D-20B33B96A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538096"/>
              </p:ext>
            </p:extLst>
          </p:nvPr>
        </p:nvGraphicFramePr>
        <p:xfrm>
          <a:off x="6797836" y="7262124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5E9B0A-77AA-5E7E-D282-8E4004C62E74}"/>
                  </a:ext>
                </a:extLst>
              </p:cNvPr>
              <p:cNvSpPr txBox="1"/>
              <p:nvPr/>
            </p:nvSpPr>
            <p:spPr>
              <a:xfrm>
                <a:off x="3807916" y="8035888"/>
                <a:ext cx="790998" cy="53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5E9B0A-77AA-5E7E-D282-8E4004C6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16" y="8035888"/>
                <a:ext cx="790998" cy="532005"/>
              </a:xfrm>
              <a:prstGeom prst="rect">
                <a:avLst/>
              </a:prstGeom>
              <a:blipFill>
                <a:blip r:embed="rId9"/>
                <a:stretch>
                  <a:fillRect t="-8046" r="-178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E5FBEA6-AFED-B69C-414D-4C3BCCFD51BB}"/>
              </a:ext>
            </a:extLst>
          </p:cNvPr>
          <p:cNvSpPr txBox="1"/>
          <p:nvPr/>
        </p:nvSpPr>
        <p:spPr>
          <a:xfrm>
            <a:off x="6349164" y="8086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BC9C7-8BFE-3559-1F75-0847C9E619CA}"/>
              </a:ext>
            </a:extLst>
          </p:cNvPr>
          <p:cNvSpPr txBox="1"/>
          <p:nvPr/>
        </p:nvSpPr>
        <p:spPr>
          <a:xfrm>
            <a:off x="8548086" y="8086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3FEC3-6128-C409-1865-721DB4B8C582}"/>
              </a:ext>
            </a:extLst>
          </p:cNvPr>
          <p:cNvSpPr txBox="1"/>
          <p:nvPr/>
        </p:nvSpPr>
        <p:spPr>
          <a:xfrm>
            <a:off x="10668000" y="8035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7F3D8D4F-C589-652D-F364-F992F1C4EE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368115"/>
                  </p:ext>
                </p:extLst>
              </p:nvPr>
            </p:nvGraphicFramePr>
            <p:xfrm>
              <a:off x="11195680" y="7231315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표 27">
                <a:extLst>
                  <a:ext uri="{FF2B5EF4-FFF2-40B4-BE49-F238E27FC236}">
                    <a16:creationId xmlns:a16="http://schemas.microsoft.com/office/drawing/2014/main" id="{7F3D8D4F-C589-652D-F364-F992F1C4EE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368115"/>
                  </p:ext>
                </p:extLst>
              </p:nvPr>
            </p:nvGraphicFramePr>
            <p:xfrm>
              <a:off x="11195680" y="7231315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BEF2A3-DA58-D028-15D0-C764B32C11F6}"/>
                  </a:ext>
                </a:extLst>
              </p:cNvPr>
              <p:cNvSpPr txBox="1"/>
              <p:nvPr/>
            </p:nvSpPr>
            <p:spPr>
              <a:xfrm>
                <a:off x="11621685" y="4564315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CBEF2A3-DA58-D028-15D0-C764B32C1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85" y="4564315"/>
                <a:ext cx="922345" cy="37965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3DFE49-AC11-E17B-1FAD-26AAAAF5E807}"/>
                  </a:ext>
                </a:extLst>
              </p:cNvPr>
              <p:cNvSpPr txBox="1"/>
              <p:nvPr/>
            </p:nvSpPr>
            <p:spPr>
              <a:xfrm>
                <a:off x="4909717" y="4576578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C3DFE49-AC11-E17B-1FAD-26AAAAF5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17" y="4576578"/>
                <a:ext cx="922345" cy="379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BE73C5-C926-0BB2-EFDB-65C3D5AC44F7}"/>
                  </a:ext>
                </a:extLst>
              </p:cNvPr>
              <p:cNvSpPr txBox="1"/>
              <p:nvPr/>
            </p:nvSpPr>
            <p:spPr>
              <a:xfrm>
                <a:off x="7108639" y="4564315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BE73C5-C926-0BB2-EFDB-65C3D5AC4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639" y="4564315"/>
                <a:ext cx="922345" cy="3796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EFD412-ADB4-7004-4FB8-9CD9C4FAA88B}"/>
                  </a:ext>
                </a:extLst>
              </p:cNvPr>
              <p:cNvSpPr txBox="1"/>
              <p:nvPr/>
            </p:nvSpPr>
            <p:spPr>
              <a:xfrm>
                <a:off x="9307561" y="4577021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EFD412-ADB4-7004-4FB8-9CD9C4FAA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561" y="4577021"/>
                <a:ext cx="922345" cy="3796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5DF833-4ADA-CCBC-5F2E-D7DE4A2F7F03}"/>
                  </a:ext>
                </a:extLst>
              </p:cNvPr>
              <p:cNvSpPr txBox="1"/>
              <p:nvPr/>
            </p:nvSpPr>
            <p:spPr>
              <a:xfrm>
                <a:off x="15027919" y="4312441"/>
                <a:ext cx="937308" cy="44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60" b="1">
                    <a:solidFill>
                      <a:schemeClr val="accent3">
                        <a:lumMod val="50000"/>
                      </a:schemeClr>
                    </a:solidFill>
                    <a:latin typeface="Garet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𝐺𝐶𝑁</m:t>
                          </m:r>
                        </m:e>
                        <m:sub>
                          <m:r>
                            <a:rPr lang="en-US" altLang="ko-KR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5DF833-4ADA-CCBC-5F2E-D7DE4A2F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7919" y="4312441"/>
                <a:ext cx="937308" cy="4401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F2FF9-2A23-1501-89AE-EC1F4B384BE9}"/>
                  </a:ext>
                </a:extLst>
              </p:cNvPr>
              <p:cNvSpPr txBox="1"/>
              <p:nvPr/>
            </p:nvSpPr>
            <p:spPr>
              <a:xfrm>
                <a:off x="1431078" y="5465169"/>
                <a:ext cx="251286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99F2FF9-2A23-1501-89AE-EC1F4B384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78" y="5465169"/>
                <a:ext cx="2512867" cy="565411"/>
              </a:xfrm>
              <a:prstGeom prst="rect">
                <a:avLst/>
              </a:prstGeom>
              <a:blipFill>
                <a:blip r:embed="rId16"/>
                <a:stretch>
                  <a:fillRect l="-485" t="-2173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46BA0DA-6F57-DA5C-7230-026631FDD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703854"/>
              </p:ext>
            </p:extLst>
          </p:nvPr>
        </p:nvGraphicFramePr>
        <p:xfrm>
          <a:off x="4598914" y="2400049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D9BFD3-6449-C4C8-D9FE-8689B19D4BD4}"/>
                  </a:ext>
                </a:extLst>
              </p:cNvPr>
              <p:cNvSpPr txBox="1"/>
              <p:nvPr/>
            </p:nvSpPr>
            <p:spPr>
              <a:xfrm>
                <a:off x="4909716" y="1980439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2D9BFD3-6449-C4C8-D9FE-8689B19D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16" y="1980439"/>
                <a:ext cx="922345" cy="3796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4BFDFF40-8603-F4DC-5CD5-CBE2C883D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21370"/>
              </p:ext>
            </p:extLst>
          </p:nvPr>
        </p:nvGraphicFramePr>
        <p:xfrm>
          <a:off x="9200604" y="2397768"/>
          <a:ext cx="1029302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8156E5-9F4B-A9B4-6877-1F704C1F0816}"/>
                  </a:ext>
                </a:extLst>
              </p:cNvPr>
              <p:cNvSpPr txBox="1"/>
              <p:nvPr/>
            </p:nvSpPr>
            <p:spPr>
              <a:xfrm>
                <a:off x="9254082" y="1973635"/>
                <a:ext cx="922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D8156E5-9F4B-A9B4-6877-1F704C1F0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082" y="1973635"/>
                <a:ext cx="92234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75720E8-D516-6519-3C63-D5EB9B3AD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93194"/>
              </p:ext>
            </p:extLst>
          </p:nvPr>
        </p:nvGraphicFramePr>
        <p:xfrm>
          <a:off x="6797836" y="2397769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99F774-3EF9-7B4E-B6E1-31A31E6A8426}"/>
                  </a:ext>
                </a:extLst>
              </p:cNvPr>
              <p:cNvSpPr txBox="1"/>
              <p:nvPr/>
            </p:nvSpPr>
            <p:spPr>
              <a:xfrm>
                <a:off x="7108423" y="1968474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99F774-3EF9-7B4E-B6E1-31A31E6A8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423" y="1968474"/>
                <a:ext cx="922345" cy="379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98E1FC3-2C8A-DB13-EE7B-2622E6F3E397}"/>
              </a:ext>
            </a:extLst>
          </p:cNvPr>
          <p:cNvSpPr txBox="1"/>
          <p:nvPr/>
        </p:nvSpPr>
        <p:spPr>
          <a:xfrm>
            <a:off x="8650009" y="3187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BE8CCC-D8D9-DDDB-D0DB-AA0C106EFEC3}"/>
              </a:ext>
            </a:extLst>
          </p:cNvPr>
          <p:cNvSpPr txBox="1"/>
          <p:nvPr/>
        </p:nvSpPr>
        <p:spPr>
          <a:xfrm>
            <a:off x="10718154" y="3245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85CBE860-3789-8BF6-D688-5538562A8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355879"/>
              </p:ext>
            </p:extLst>
          </p:nvPr>
        </p:nvGraphicFramePr>
        <p:xfrm>
          <a:off x="11195680" y="2397768"/>
          <a:ext cx="1029302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16110F-28D9-8EEA-FC82-28A06FC1366B}"/>
                  </a:ext>
                </a:extLst>
              </p:cNvPr>
              <p:cNvSpPr txBox="1"/>
              <p:nvPr/>
            </p:nvSpPr>
            <p:spPr>
              <a:xfrm>
                <a:off x="11249158" y="1980439"/>
                <a:ext cx="922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B16110F-28D9-8EEA-FC82-28A06FC13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158" y="1980439"/>
                <a:ext cx="92234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6121255E-5D93-75D2-6816-D00BC5CF205D}"/>
              </a:ext>
            </a:extLst>
          </p:cNvPr>
          <p:cNvSpPr/>
          <p:nvPr/>
        </p:nvSpPr>
        <p:spPr>
          <a:xfrm>
            <a:off x="6499205" y="1839235"/>
            <a:ext cx="6203264" cy="2737343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E8A0DC9-65D4-A2EA-331B-9B57D5A389DD}"/>
              </a:ext>
            </a:extLst>
          </p:cNvPr>
          <p:cNvSpPr/>
          <p:nvPr/>
        </p:nvSpPr>
        <p:spPr>
          <a:xfrm>
            <a:off x="10983114" y="7068886"/>
            <a:ext cx="2199486" cy="2341814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CDDCA4D-8FE0-9204-E2E1-509CC3EF6D07}"/>
              </a:ext>
            </a:extLst>
          </p:cNvPr>
          <p:cNvSpPr/>
          <p:nvPr/>
        </p:nvSpPr>
        <p:spPr>
          <a:xfrm>
            <a:off x="1355231" y="5277884"/>
            <a:ext cx="2588714" cy="937228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C04DB7-17F1-0267-AF10-0FA7E52080DF}"/>
                  </a:ext>
                </a:extLst>
              </p:cNvPr>
              <p:cNvSpPr txBox="1"/>
              <p:nvPr/>
            </p:nvSpPr>
            <p:spPr>
              <a:xfrm>
                <a:off x="14264088" y="4873014"/>
                <a:ext cx="2464970" cy="112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C04DB7-17F1-0267-AF10-0FA7E520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088" y="4873014"/>
                <a:ext cx="2464970" cy="11274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8600A83C-58BF-E092-C001-F405269855B3}"/>
              </a:ext>
            </a:extLst>
          </p:cNvPr>
          <p:cNvSpPr txBox="1"/>
          <p:nvPr/>
        </p:nvSpPr>
        <p:spPr>
          <a:xfrm>
            <a:off x="1937691" y="4835221"/>
            <a:ext cx="14911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accent3">
                    <a:lumMod val="50000"/>
                  </a:schemeClr>
                </a:solidFill>
                <a:latin typeface="Garet"/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5F90D0-8035-7DFE-8F07-EFD99FF8729B}"/>
                  </a:ext>
                </a:extLst>
              </p:cNvPr>
              <p:cNvSpPr txBox="1"/>
              <p:nvPr/>
            </p:nvSpPr>
            <p:spPr>
              <a:xfrm>
                <a:off x="2279152" y="9408952"/>
                <a:ext cx="11055848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* With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≤0</m:t>
                            </m:r>
                          </m:e>
                        </m:eqArr>
                      </m:e>
                    </m:d>
                  </m:oMath>
                </a14:m>
                <a:endParaRPr lang="en-US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5F90D0-8035-7DFE-8F07-EFD99FF87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2" y="9408952"/>
                <a:ext cx="11055848" cy="916148"/>
              </a:xfrm>
              <a:prstGeom prst="rect">
                <a:avLst/>
              </a:prstGeom>
              <a:blipFill>
                <a:blip r:embed="rId2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직사각형 82">
            <a:extLst>
              <a:ext uri="{FF2B5EF4-FFF2-40B4-BE49-F238E27FC236}">
                <a16:creationId xmlns:a16="http://schemas.microsoft.com/office/drawing/2014/main" id="{9453969D-8F72-EB13-428A-4CFCB79015AB}"/>
              </a:ext>
            </a:extLst>
          </p:cNvPr>
          <p:cNvSpPr/>
          <p:nvPr/>
        </p:nvSpPr>
        <p:spPr>
          <a:xfrm>
            <a:off x="14139304" y="4789449"/>
            <a:ext cx="2722776" cy="1337260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9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58BA5-1EB9-CCBA-620A-A12649BE4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">
            <a:extLst>
              <a:ext uri="{FF2B5EF4-FFF2-40B4-BE49-F238E27FC236}">
                <a16:creationId xmlns:a16="http://schemas.microsoft.com/office/drawing/2014/main" id="{BD9585FD-6138-C7DE-9434-EAFF8679C460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DA6C17-7E77-29A8-F445-BE4618B8C507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AF24212-B20F-3AB9-E08D-1A5DB8F729BD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58DDBDE-C43C-6CF0-5292-8F61AAD654DB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07BAB99-3EA2-3CD1-6C1C-05E9017F0488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DAA6B53-26CF-1859-4459-CE1CBE0017FF}"/>
              </a:ext>
            </a:extLst>
          </p:cNvPr>
          <p:cNvSpPr txBox="1"/>
          <p:nvPr/>
        </p:nvSpPr>
        <p:spPr>
          <a:xfrm>
            <a:off x="2204418" y="310618"/>
            <a:ext cx="14118808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71"/>
              </a:lnSpc>
              <a:spcBef>
                <a:spcPct val="0"/>
              </a:spcBef>
            </a:pPr>
            <a:r>
              <a:rPr lang="en-US" sz="4791" b="1" u="none" strike="noStrike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(3/6)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5464905-A0D4-9091-8223-BC81826BBA11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Example (2/3)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C29082-452D-6932-C194-E471F366123D}"/>
                  </a:ext>
                </a:extLst>
              </p:cNvPr>
              <p:cNvSpPr txBox="1"/>
              <p:nvPr/>
            </p:nvSpPr>
            <p:spPr>
              <a:xfrm>
                <a:off x="6795906" y="2009136"/>
                <a:ext cx="783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𝐺𝐶𝑁</m:t>
                          </m:r>
                        </m:e>
                        <m:sub>
                          <m:r>
                            <a:rPr lang="en-US" altLang="ko-KR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C29082-452D-6932-C194-E471F3661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906" y="2009136"/>
                <a:ext cx="783676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246FA7-F9B9-BF43-F063-944DA4B42D52}"/>
                  </a:ext>
                </a:extLst>
              </p:cNvPr>
              <p:cNvSpPr txBox="1"/>
              <p:nvPr/>
            </p:nvSpPr>
            <p:spPr>
              <a:xfrm>
                <a:off x="5944299" y="2631419"/>
                <a:ext cx="2464970" cy="112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246FA7-F9B9-BF43-F063-944DA4B42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99" y="2631419"/>
                <a:ext cx="2464970" cy="11274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2ADF6-2F84-E4D4-31E2-F38F9B3E4943}"/>
                  </a:ext>
                </a:extLst>
              </p:cNvPr>
              <p:cNvSpPr txBox="1"/>
              <p:nvPr/>
            </p:nvSpPr>
            <p:spPr>
              <a:xfrm>
                <a:off x="5944299" y="5364195"/>
                <a:ext cx="2464970" cy="112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212ADF6-2F84-E4D4-31E2-F38F9B3E4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99" y="5364195"/>
                <a:ext cx="2464970" cy="11274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D69B8-767F-AD35-5730-A570EE7CAE22}"/>
                  </a:ext>
                </a:extLst>
              </p:cNvPr>
              <p:cNvSpPr txBox="1"/>
              <p:nvPr/>
            </p:nvSpPr>
            <p:spPr>
              <a:xfrm>
                <a:off x="76200" y="2850428"/>
                <a:ext cx="2836930" cy="691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600" b="1">
                    <a:solidFill>
                      <a:schemeClr val="accent2">
                        <a:lumMod val="50000"/>
                      </a:schemeClr>
                    </a:solidFill>
                    <a:latin typeface="Garet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6D69B8-767F-AD35-5730-A570EE7C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850428"/>
                <a:ext cx="2836930" cy="691279"/>
              </a:xfrm>
              <a:prstGeom prst="rect">
                <a:avLst/>
              </a:prstGeom>
              <a:blipFill>
                <a:blip r:embed="rId10"/>
                <a:stretch>
                  <a:fillRect t="-10619" r="-5806" b="-30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1A854-6B9E-50BC-CD10-D501211AC268}"/>
                  </a:ext>
                </a:extLst>
              </p:cNvPr>
              <p:cNvSpPr txBox="1"/>
              <p:nvPr/>
            </p:nvSpPr>
            <p:spPr>
              <a:xfrm>
                <a:off x="76200" y="5615197"/>
                <a:ext cx="28489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600" b="1">
                    <a:solidFill>
                      <a:schemeClr val="accent2">
                        <a:lumMod val="50000"/>
                      </a:schemeClr>
                    </a:solidFill>
                    <a:latin typeface="Garet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𝐺𝐶𝑁</m:t>
                        </m:r>
                      </m:e>
                      <m:sub>
                        <m:r>
                          <a:rPr lang="ko-KR" alt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=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ED1A854-6B9E-50BC-CD10-D501211AC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615197"/>
                <a:ext cx="2848921" cy="646331"/>
              </a:xfrm>
              <a:prstGeom prst="rect">
                <a:avLst/>
              </a:prstGeom>
              <a:blipFill>
                <a:blip r:embed="rId11"/>
                <a:stretch>
                  <a:fillRect t="-13208" r="-5782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379AC-EDFA-3857-DC32-EC5F31343D03}"/>
                  </a:ext>
                </a:extLst>
              </p:cNvPr>
              <p:cNvSpPr txBox="1"/>
              <p:nvPr/>
            </p:nvSpPr>
            <p:spPr>
              <a:xfrm>
                <a:off x="2204418" y="9686892"/>
                <a:ext cx="10472242" cy="484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260">
                    <a:solidFill>
                      <a:srgbClr val="000000"/>
                    </a:solidFill>
                    <a:latin typeface="Garet"/>
                  </a:defRPr>
                </a:lvl1pPr>
              </a:lstStyle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ko-KR" altLang="en-US" b="0" i="1" smtClean="0">
                          <a:latin typeface="Cambria Math" panose="02040503050406030204" pitchFamily="18" charset="0"/>
                        </a:rPr>
                        <m:t>μ</m:t>
                      </m:r>
                      <m:r>
                        <m:rPr>
                          <m:nor/>
                        </m:rPr>
                        <a:rPr lang="en-US" altLang="ko-KR" dirty="0"/>
                        <m:t> 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GCN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b="0" i="1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 b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b="0" i="1">
                              <a:latin typeface="Cambria Math" panose="02040503050406030204" pitchFamily="18" charset="0"/>
                            </a:rPr>
                            <m:t>μ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a:rPr lang="en-US" altLang="ko-KR" b="0" i="0" dirty="0" smtClean="0">
                          <a:latin typeface="Cambria Math" panose="02040503050406030204" pitchFamily="18" charset="0"/>
                        </a:rPr>
                        <m:t>, 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ko-KR" b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m:rPr>
                          <m:nor/>
                        </m:rPr>
                        <a:rPr lang="en-US" altLang="ko-KR" dirty="0"/>
                        <m:t> = 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GCN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b="0" i="1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ko-KR" b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ko-KR" altLang="en-US" b="0" i="1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dirty="0"/>
                        <m:t> </m:t>
                      </m:r>
                      <m:r>
                        <m:rPr>
                          <m:sty m:val="p"/>
                        </m:rPr>
                        <a:rPr lang="en-US" altLang="ko-KR" i="1" dirty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ko-KR" b="0" i="0" dirty="0" smtClean="0"/>
                        <m:t> </m:t>
                      </m:r>
                      <m:r>
                        <m:rPr>
                          <m:sty m:val="p"/>
                        </m:rPr>
                        <a:rPr lang="en-US" altLang="ko-KR" sz="2400" b="0" dirty="0">
                          <a:latin typeface="Cambria Math" panose="02040503050406030204" pitchFamily="18" charset="0"/>
                        </a:rPr>
                        <m:t>Z</m:t>
                      </m:r>
                      <m:r>
                        <m:rPr>
                          <m:nor/>
                        </m:rPr>
                        <a:rPr lang="en-US" altLang="ko-KR" sz="2400" dirty="0"/>
                        <m:t> = </m:t>
                      </m:r>
                      <m:r>
                        <m:rPr>
                          <m:sty m:val="p"/>
                        </m:rPr>
                        <a:rPr lang="en-US" altLang="ko-KR" sz="2400" b="0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altLang="ko-KR" sz="2400" b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nor/>
                        </m:rPr>
                        <a:rPr lang="en-US" altLang="ko-KR" sz="2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ko-KR" altLang="en-US" sz="2400"/>
                        <m:t>⊙</m:t>
                      </m:r>
                      <m:r>
                        <a:rPr lang="en-US" altLang="ko-KR" sz="2400" b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altLang="ko-KR" sz="2400" b="0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altLang="ko-KR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6379AC-EDFA-3857-DC32-EC5F31343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18" y="9686892"/>
                <a:ext cx="10472242" cy="484235"/>
              </a:xfrm>
              <a:prstGeom prst="rect">
                <a:avLst/>
              </a:prstGeom>
              <a:blipFill>
                <a:blip r:embed="rId12"/>
                <a:stretch>
                  <a:fillRect t="-5063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F7985B22-F549-293D-9EDB-161F0228F6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9976"/>
                  </p:ext>
                </p:extLst>
              </p:nvPr>
            </p:nvGraphicFramePr>
            <p:xfrm>
              <a:off x="3294857" y="5366930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F7985B22-F549-293D-9EDB-161F0228F6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2469976"/>
                  </p:ext>
                </p:extLst>
              </p:nvPr>
            </p:nvGraphicFramePr>
            <p:xfrm>
              <a:off x="3294857" y="5366930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3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3082291" y="5204501"/>
            <a:ext cx="2199486" cy="2341814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표 30">
                <a:extLst>
                  <a:ext uri="{FF2B5EF4-FFF2-40B4-BE49-F238E27FC236}">
                    <a16:creationId xmlns:a16="http://schemas.microsoft.com/office/drawing/2014/main" id="{B66ABEFD-E718-AAC3-64FE-C4E40F62A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693471"/>
                  </p:ext>
                </p:extLst>
              </p:nvPr>
            </p:nvGraphicFramePr>
            <p:xfrm>
              <a:off x="3294857" y="2619667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표 30">
                <a:extLst>
                  <a:ext uri="{FF2B5EF4-FFF2-40B4-BE49-F238E27FC236}">
                    <a16:creationId xmlns:a16="http://schemas.microsoft.com/office/drawing/2014/main" id="{B66ABEFD-E718-AAC3-64FE-C4E40F62AF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693471"/>
                  </p:ext>
                </p:extLst>
              </p:nvPr>
            </p:nvGraphicFramePr>
            <p:xfrm>
              <a:off x="3294857" y="2619667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6B323A-1942-A714-6F7E-263737D2DD7B}"/>
              </a:ext>
            </a:extLst>
          </p:cNvPr>
          <p:cNvSpPr/>
          <p:nvPr/>
        </p:nvSpPr>
        <p:spPr>
          <a:xfrm>
            <a:off x="3082291" y="2457238"/>
            <a:ext cx="2199486" cy="2341814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44D50A-F10C-FAD7-46FF-0819B1A1E781}"/>
                  </a:ext>
                </a:extLst>
              </p:cNvPr>
              <p:cNvSpPr txBox="1"/>
              <p:nvPr/>
            </p:nvSpPr>
            <p:spPr>
              <a:xfrm>
                <a:off x="9067801" y="2880478"/>
                <a:ext cx="1648848" cy="71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44D50A-F10C-FAD7-46FF-0819B1A1E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1" y="2880478"/>
                <a:ext cx="1648848" cy="7189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C9B7D1-9A0C-715B-EB12-D521BA38867C}"/>
                  </a:ext>
                </a:extLst>
              </p:cNvPr>
              <p:cNvSpPr txBox="1"/>
              <p:nvPr/>
            </p:nvSpPr>
            <p:spPr>
              <a:xfrm>
                <a:off x="9067800" y="5628173"/>
                <a:ext cx="1648848" cy="727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FC9B7D1-9A0C-715B-EB12-D521BA388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7800" y="5628173"/>
                <a:ext cx="1648848" cy="7277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1D09A-BFAE-3FC1-9012-6F387E8E1A9A}"/>
                  </a:ext>
                </a:extLst>
              </p:cNvPr>
              <p:cNvSpPr txBox="1"/>
              <p:nvPr/>
            </p:nvSpPr>
            <p:spPr>
              <a:xfrm>
                <a:off x="9632217" y="2022222"/>
                <a:ext cx="52001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AB1D09A-BFAE-3FC1-9012-6F387E8E1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217" y="2022222"/>
                <a:ext cx="520014" cy="391646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9010DA-5111-9EDF-746B-255CA961C9EE}"/>
                  </a:ext>
                </a:extLst>
              </p:cNvPr>
              <p:cNvSpPr txBox="1"/>
              <p:nvPr/>
            </p:nvSpPr>
            <p:spPr>
              <a:xfrm>
                <a:off x="9596155" y="4823744"/>
                <a:ext cx="5298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600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ko-KR" altLang="en-US" sz="180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39010DA-5111-9EDF-746B-255CA961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6155" y="4823744"/>
                <a:ext cx="5298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023D5A-7412-79CD-9180-18A2CF6B2DF0}"/>
                  </a:ext>
                </a:extLst>
              </p:cNvPr>
              <p:cNvSpPr txBox="1"/>
              <p:nvPr/>
            </p:nvSpPr>
            <p:spPr>
              <a:xfrm>
                <a:off x="12288457" y="2007296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2023D5A-7412-79CD-9180-18A2CF6B2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457" y="2007296"/>
                <a:ext cx="396262" cy="369332"/>
              </a:xfrm>
              <a:prstGeom prst="rect">
                <a:avLst/>
              </a:prstGeom>
              <a:blipFill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AEF622-407E-22D1-258D-A03814338B6A}"/>
                  </a:ext>
                </a:extLst>
              </p:cNvPr>
              <p:cNvSpPr txBox="1"/>
              <p:nvPr/>
            </p:nvSpPr>
            <p:spPr>
              <a:xfrm>
                <a:off x="11257876" y="2655335"/>
                <a:ext cx="2464970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21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275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0.173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0.233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BAEF622-407E-22D1-258D-A03814338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76" y="2655335"/>
                <a:ext cx="2464970" cy="113941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AA0950-1F26-D2F4-07AC-7D89187E38F7}"/>
                  </a:ext>
                </a:extLst>
              </p:cNvPr>
              <p:cNvSpPr txBox="1"/>
              <p:nvPr/>
            </p:nvSpPr>
            <p:spPr>
              <a:xfrm>
                <a:off x="12312458" y="4806145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AA0950-1F26-D2F4-07AC-7D89187E3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458" y="4806145"/>
                <a:ext cx="3818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CFB7A6-24E3-00EB-3227-B4B5F9992ECB}"/>
                  </a:ext>
                </a:extLst>
              </p:cNvPr>
              <p:cNvSpPr txBox="1"/>
              <p:nvPr/>
            </p:nvSpPr>
            <p:spPr>
              <a:xfrm>
                <a:off x="11257876" y="5364195"/>
                <a:ext cx="2464970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.511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625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505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0.409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0.501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3CFB7A6-24E3-00EB-3227-B4B5F9992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876" y="5364195"/>
                <a:ext cx="2464970" cy="11481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D28C29-1C99-4F6E-8742-9B1086162902}"/>
              </a:ext>
            </a:extLst>
          </p:cNvPr>
          <p:cNvSpPr/>
          <p:nvPr/>
        </p:nvSpPr>
        <p:spPr>
          <a:xfrm>
            <a:off x="11125200" y="2540000"/>
            <a:ext cx="2722777" cy="1362610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A64A3FA-B633-6957-C106-C5E059CB9654}"/>
              </a:ext>
            </a:extLst>
          </p:cNvPr>
          <p:cNvSpPr/>
          <p:nvPr/>
        </p:nvSpPr>
        <p:spPr>
          <a:xfrm>
            <a:off x="11125200" y="5275045"/>
            <a:ext cx="2722777" cy="1362610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126600-71F9-96F6-0702-6D9AE90D2566}"/>
                  </a:ext>
                </a:extLst>
              </p:cNvPr>
              <p:cNvSpPr txBox="1"/>
              <p:nvPr/>
            </p:nvSpPr>
            <p:spPr>
              <a:xfrm>
                <a:off x="12312458" y="7669768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9126600-71F9-96F6-0702-6D9AE90D2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2458" y="7669768"/>
                <a:ext cx="364202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70D6F3-2B29-9CD3-05E9-D4FABB42232B}"/>
                  </a:ext>
                </a:extLst>
              </p:cNvPr>
              <p:cNvSpPr txBox="1"/>
              <p:nvPr/>
            </p:nvSpPr>
            <p:spPr>
              <a:xfrm>
                <a:off x="10637528" y="8102286"/>
                <a:ext cx="3000373" cy="1148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.155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081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208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573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0.665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0.207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B70D6F3-2B29-9CD3-05E9-D4FABB422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8" y="8102286"/>
                <a:ext cx="3000373" cy="114819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034864-EDEE-43C1-DF25-1063C25A0EA1}"/>
                  </a:ext>
                </a:extLst>
              </p:cNvPr>
              <p:cNvSpPr txBox="1"/>
              <p:nvPr/>
            </p:nvSpPr>
            <p:spPr>
              <a:xfrm>
                <a:off x="16323226" y="4829737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F034864-EDEE-43C1-DF25-1063C25A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226" y="4829737"/>
                <a:ext cx="381836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7524B-B121-87E0-1CD8-B5694A183562}"/>
                  </a:ext>
                </a:extLst>
              </p:cNvPr>
              <p:cNvSpPr txBox="1"/>
              <p:nvPr/>
            </p:nvSpPr>
            <p:spPr>
              <a:xfrm>
                <a:off x="15326348" y="5406296"/>
                <a:ext cx="2371995" cy="112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0.249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0.34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0.159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0.05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0.284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0.181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B27524B-B121-87E0-1CD8-B5694A18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6348" y="5406296"/>
                <a:ext cx="2371995" cy="112800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07233D-1051-5CC8-8C46-17CAC6DBCC3E}"/>
              </a:ext>
            </a:extLst>
          </p:cNvPr>
          <p:cNvSpPr/>
          <p:nvPr/>
        </p:nvSpPr>
        <p:spPr>
          <a:xfrm>
            <a:off x="15150956" y="5275045"/>
            <a:ext cx="2722777" cy="1362610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B9717B2-C2DA-9AC3-BC18-0F94CB7E5C52}"/>
                  </a:ext>
                </a:extLst>
              </p:cNvPr>
              <p:cNvSpPr txBox="1"/>
              <p:nvPr/>
            </p:nvSpPr>
            <p:spPr>
              <a:xfrm>
                <a:off x="4013753" y="2006692"/>
                <a:ext cx="336562" cy="378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B9717B2-C2DA-9AC3-BC18-0F94CB7E5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53" y="2006692"/>
                <a:ext cx="336562" cy="378052"/>
              </a:xfrm>
              <a:prstGeom prst="rect">
                <a:avLst/>
              </a:prstGeom>
              <a:blipFill>
                <a:blip r:embed="rId27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59E56A81-061C-1B98-610D-2675AF5F6163}"/>
              </a:ext>
            </a:extLst>
          </p:cNvPr>
          <p:cNvSpPr txBox="1"/>
          <p:nvPr/>
        </p:nvSpPr>
        <p:spPr>
          <a:xfrm>
            <a:off x="5414453" y="3034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E0CDA9-60EB-E29C-BC39-BFA47A3213DE}"/>
              </a:ext>
            </a:extLst>
          </p:cNvPr>
          <p:cNvSpPr txBox="1"/>
          <p:nvPr/>
        </p:nvSpPr>
        <p:spPr>
          <a:xfrm>
            <a:off x="10757401" y="57298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6E1C1B-C8F2-CB37-EAA2-5E4625730648}"/>
              </a:ext>
            </a:extLst>
          </p:cNvPr>
          <p:cNvSpPr txBox="1"/>
          <p:nvPr/>
        </p:nvSpPr>
        <p:spPr>
          <a:xfrm>
            <a:off x="5437097" y="5759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4A0AFA-B46D-5090-C4A1-1E99D9B6C105}"/>
              </a:ext>
            </a:extLst>
          </p:cNvPr>
          <p:cNvSpPr txBox="1"/>
          <p:nvPr/>
        </p:nvSpPr>
        <p:spPr>
          <a:xfrm>
            <a:off x="8592674" y="3034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10754F-A4E3-D611-9768-D8790939ADF5}"/>
              </a:ext>
            </a:extLst>
          </p:cNvPr>
          <p:cNvSpPr txBox="1"/>
          <p:nvPr/>
        </p:nvSpPr>
        <p:spPr>
          <a:xfrm>
            <a:off x="8615318" y="57596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E23EC5-23F9-C569-8071-43A8524B7CEB}"/>
              </a:ext>
            </a:extLst>
          </p:cNvPr>
          <p:cNvSpPr txBox="1"/>
          <p:nvPr/>
        </p:nvSpPr>
        <p:spPr>
          <a:xfrm>
            <a:off x="10762543" y="3034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8935DE4-E8C9-2C34-A0AB-61A3292AFA72}"/>
              </a:ext>
            </a:extLst>
          </p:cNvPr>
          <p:cNvCxnSpPr>
            <a:stCxn id="47" idx="3"/>
            <a:endCxn id="59" idx="1"/>
          </p:cNvCxnSpPr>
          <p:nvPr/>
        </p:nvCxnSpPr>
        <p:spPr>
          <a:xfrm>
            <a:off x="13847977" y="3221305"/>
            <a:ext cx="1302979" cy="27350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5C046DC-72EF-C087-1C00-88D40D9BD895}"/>
              </a:ext>
            </a:extLst>
          </p:cNvPr>
          <p:cNvCxnSpPr>
            <a:cxnSpLocks/>
          </p:cNvCxnSpPr>
          <p:nvPr/>
        </p:nvCxnSpPr>
        <p:spPr>
          <a:xfrm flipV="1">
            <a:off x="13847977" y="5944274"/>
            <a:ext cx="1302979" cy="2747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A79E9C86-9CF7-3F33-14F1-92FF20298A50}"/>
              </a:ext>
            </a:extLst>
          </p:cNvPr>
          <p:cNvCxnSpPr>
            <a:cxnSpLocks/>
            <a:stCxn id="48" idx="3"/>
            <a:endCxn id="59" idx="1"/>
          </p:cNvCxnSpPr>
          <p:nvPr/>
        </p:nvCxnSpPr>
        <p:spPr>
          <a:xfrm>
            <a:off x="13847977" y="5956350"/>
            <a:ext cx="1302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E6A96E9-E590-A177-0538-0F6B6494F270}"/>
              </a:ext>
            </a:extLst>
          </p:cNvPr>
          <p:cNvSpPr/>
          <p:nvPr/>
        </p:nvSpPr>
        <p:spPr>
          <a:xfrm>
            <a:off x="10439400" y="8010090"/>
            <a:ext cx="3408577" cy="1362610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90747D88-6737-74AE-F829-CD9AAB918450}"/>
              </a:ext>
            </a:extLst>
          </p:cNvPr>
          <p:cNvSpPr/>
          <p:nvPr/>
        </p:nvSpPr>
        <p:spPr>
          <a:xfrm>
            <a:off x="5806911" y="5300395"/>
            <a:ext cx="2722776" cy="1337260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453969D-8F72-EB13-428A-4CFCB79015AB}"/>
              </a:ext>
            </a:extLst>
          </p:cNvPr>
          <p:cNvSpPr/>
          <p:nvPr/>
        </p:nvSpPr>
        <p:spPr>
          <a:xfrm>
            <a:off x="5771054" y="2540000"/>
            <a:ext cx="2722776" cy="1337260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4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B182D-2FA3-EC74-72FB-85E742BD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4">
            <a:extLst>
              <a:ext uri="{FF2B5EF4-FFF2-40B4-BE49-F238E27FC236}">
                <a16:creationId xmlns:a16="http://schemas.microsoft.com/office/drawing/2014/main" id="{E18D34D8-836F-7CDF-BADA-24CA488E39C8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1B61FC7-E038-B80B-A9F8-6A473D9CB8BF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115430F-2777-79EC-F4CF-1153FB0C688B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B877F1D-032A-0F9F-D721-5BAB783DF6F4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59F4F19-F25E-39C6-8EE9-0890FED510D5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7D3FD5C-104B-2118-C322-2E6DF98C9F64}"/>
              </a:ext>
            </a:extLst>
          </p:cNvPr>
          <p:cNvSpPr txBox="1"/>
          <p:nvPr/>
        </p:nvSpPr>
        <p:spPr>
          <a:xfrm>
            <a:off x="2204418" y="310618"/>
            <a:ext cx="1410238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71"/>
              </a:lnSpc>
              <a:spcBef>
                <a:spcPct val="0"/>
              </a:spcBef>
            </a:pPr>
            <a:r>
              <a:rPr lang="en-US" sz="4791" b="1" u="none" strike="noStrike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(4/6)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36C94BDD-B102-67DD-B010-96F2FB4947CD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Example</a:t>
            </a:r>
            <a:r>
              <a:rPr lang="en-GB" altLang="ko-KR" sz="3298" b="1" dirty="0">
                <a:latin typeface="Maven Pro Bold"/>
              </a:rPr>
              <a:t> (3/3) </a:t>
            </a:r>
            <a:endParaRPr lang="en-US" sz="3298" b="1" dirty="0">
              <a:latin typeface="Maven Pro Bold"/>
              <a:sym typeface="Maven Pro Bold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6BE84FE-508B-1CD4-A048-24031EBC2B90}"/>
              </a:ext>
            </a:extLst>
          </p:cNvPr>
          <p:cNvGrpSpPr/>
          <p:nvPr/>
        </p:nvGrpSpPr>
        <p:grpSpPr>
          <a:xfrm>
            <a:off x="2083788" y="4454698"/>
            <a:ext cx="1463692" cy="1948552"/>
            <a:chOff x="1905000" y="5905996"/>
            <a:chExt cx="1463692" cy="1948552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CEF392A-F608-65A1-530C-A0BAFD8712DF}"/>
                </a:ext>
              </a:extLst>
            </p:cNvPr>
            <p:cNvSpPr/>
            <p:nvPr/>
          </p:nvSpPr>
          <p:spPr>
            <a:xfrm>
              <a:off x="1905000" y="5905996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24424-965C-7DD8-F076-780FDEE90A91}"/>
                </a:ext>
              </a:extLst>
            </p:cNvPr>
            <p:cNvSpPr/>
            <p:nvPr/>
          </p:nvSpPr>
          <p:spPr>
            <a:xfrm>
              <a:off x="2827346" y="6582791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84AB563-49F6-4600-65AD-3FB187DCC47C}"/>
                </a:ext>
              </a:extLst>
            </p:cNvPr>
            <p:cNvSpPr/>
            <p:nvPr/>
          </p:nvSpPr>
          <p:spPr>
            <a:xfrm>
              <a:off x="1905000" y="7314548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0938DB4E-F1AE-F1A6-7F41-7115659594E9}"/>
                </a:ext>
              </a:extLst>
            </p:cNvPr>
            <p:cNvCxnSpPr>
              <a:stCxn id="16" idx="5"/>
              <a:endCxn id="17" idx="1"/>
            </p:cNvCxnSpPr>
            <p:nvPr/>
          </p:nvCxnSpPr>
          <p:spPr>
            <a:xfrm>
              <a:off x="2367068" y="6366915"/>
              <a:ext cx="539556" cy="294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39B0B08-DC91-5B4D-E38F-6D49A058E640}"/>
                </a:ext>
              </a:extLst>
            </p:cNvPr>
            <p:cNvCxnSpPr>
              <a:cxnSpLocks/>
              <a:stCxn id="18" idx="7"/>
              <a:endCxn id="17" idx="3"/>
            </p:cNvCxnSpPr>
            <p:nvPr/>
          </p:nvCxnSpPr>
          <p:spPr>
            <a:xfrm flipV="1">
              <a:off x="2367068" y="7043710"/>
              <a:ext cx="539556" cy="34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C17453-6711-F41F-D47C-AE2717CF1B24}"/>
                  </a:ext>
                </a:extLst>
              </p:cNvPr>
              <p:cNvSpPr txBox="1"/>
              <p:nvPr/>
            </p:nvSpPr>
            <p:spPr>
              <a:xfrm>
                <a:off x="1771097" y="7522099"/>
                <a:ext cx="2042739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36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3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C17453-6711-F41F-D47C-AE2717CF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97" y="7522099"/>
                <a:ext cx="2042739" cy="572849"/>
              </a:xfrm>
              <a:prstGeom prst="rect">
                <a:avLst/>
              </a:prstGeom>
              <a:blipFill>
                <a:blip r:embed="rId6"/>
                <a:stretch>
                  <a:fillRect l="-299" t="-20213" b="-47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F20318-6912-A047-DE61-62F568E65DA4}"/>
              </a:ext>
            </a:extLst>
          </p:cNvPr>
          <p:cNvSpPr/>
          <p:nvPr/>
        </p:nvSpPr>
        <p:spPr>
          <a:xfrm>
            <a:off x="1449886" y="7395028"/>
            <a:ext cx="2588714" cy="937228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E9AAB-20B8-FDB3-1011-0A6D2294015B}"/>
              </a:ext>
            </a:extLst>
          </p:cNvPr>
          <p:cNvSpPr txBox="1"/>
          <p:nvPr/>
        </p:nvSpPr>
        <p:spPr>
          <a:xfrm>
            <a:off x="1979450" y="6892151"/>
            <a:ext cx="152958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60" b="1" dirty="0">
                <a:solidFill>
                  <a:schemeClr val="tx2">
                    <a:lumMod val="50000"/>
                  </a:schemeClr>
                </a:solidFill>
                <a:latin typeface="Garet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6B2738-5083-083E-C1ED-72391549F2CB}"/>
                  </a:ext>
                </a:extLst>
              </p:cNvPr>
              <p:cNvSpPr txBox="1"/>
              <p:nvPr/>
            </p:nvSpPr>
            <p:spPr>
              <a:xfrm>
                <a:off x="14766636" y="4395443"/>
                <a:ext cx="692127" cy="41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b="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6B2738-5083-083E-C1ED-72391549F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36" y="4395443"/>
                <a:ext cx="692127" cy="410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89AAE1-A444-2933-82AA-7BC0718AE10A}"/>
                  </a:ext>
                </a:extLst>
              </p:cNvPr>
              <p:cNvSpPr txBox="1"/>
              <p:nvPr/>
            </p:nvSpPr>
            <p:spPr>
              <a:xfrm>
                <a:off x="13357552" y="4935546"/>
                <a:ext cx="3575659" cy="1139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0.1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7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059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133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059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029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smtClean="0"/>
                                  <m:t>056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133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056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114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C89AAE1-A444-2933-82AA-7BC0718AE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552" y="4935546"/>
                <a:ext cx="3575659" cy="1139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95F2CE-2DFC-3D82-B7E3-36B19A003E46}"/>
                  </a:ext>
                </a:extLst>
              </p:cNvPr>
              <p:cNvSpPr txBox="1"/>
              <p:nvPr/>
            </p:nvSpPr>
            <p:spPr>
              <a:xfrm>
                <a:off x="8497592" y="5109785"/>
                <a:ext cx="3655809" cy="727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49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159</m:t>
                                </m:r>
                              </m:e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284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058</m:t>
                                </m:r>
                              </m:e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181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895F2CE-2DFC-3D82-B7E3-36B19A003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592" y="5109785"/>
                <a:ext cx="3655809" cy="7277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5FD18-F02F-4DD1-FB4D-6BBB850236EF}"/>
                  </a:ext>
                </a:extLst>
              </p:cNvPr>
              <p:cNvSpPr txBox="1"/>
              <p:nvPr/>
            </p:nvSpPr>
            <p:spPr>
              <a:xfrm>
                <a:off x="9812899" y="4432990"/>
                <a:ext cx="743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85FD18-F02F-4DD1-FB4D-6BBB85023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99" y="4432990"/>
                <a:ext cx="7438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8C94E6A-58D4-E313-D5CF-584C5B1B9421}"/>
              </a:ext>
            </a:extLst>
          </p:cNvPr>
          <p:cNvSpPr txBox="1"/>
          <p:nvPr/>
        </p:nvSpPr>
        <p:spPr>
          <a:xfrm>
            <a:off x="7787991" y="5339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EF4005-8BD1-ED4D-B547-787879A75C80}"/>
              </a:ext>
            </a:extLst>
          </p:cNvPr>
          <p:cNvSpPr txBox="1"/>
          <p:nvPr/>
        </p:nvSpPr>
        <p:spPr>
          <a:xfrm>
            <a:off x="12390462" y="5339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FFDA20-21A7-D0C0-D30B-EC96DAF78BC5}"/>
              </a:ext>
            </a:extLst>
          </p:cNvPr>
          <p:cNvSpPr txBox="1"/>
          <p:nvPr/>
        </p:nvSpPr>
        <p:spPr>
          <a:xfrm>
            <a:off x="4195718" y="7663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2D4BE4-9FB6-4B84-F39D-886CB6BB0EA0}"/>
                  </a:ext>
                </a:extLst>
              </p:cNvPr>
              <p:cNvSpPr txBox="1"/>
              <p:nvPr/>
            </p:nvSpPr>
            <p:spPr>
              <a:xfrm>
                <a:off x="6253393" y="7100593"/>
                <a:ext cx="692127" cy="41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b="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2D4BE4-9FB6-4B84-F39D-886CB6BB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93" y="7100593"/>
                <a:ext cx="692127" cy="410562"/>
              </a:xfrm>
              <a:prstGeom prst="rect">
                <a:avLst/>
              </a:prstGeom>
              <a:blipFill>
                <a:blip r:embed="rId11"/>
                <a:stretch>
                  <a:fillRect t="-7463" r="-26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E881-22FF-3344-D259-9BF142D28630}"/>
                  </a:ext>
                </a:extLst>
              </p:cNvPr>
              <p:cNvSpPr txBox="1"/>
              <p:nvPr/>
            </p:nvSpPr>
            <p:spPr>
              <a:xfrm>
                <a:off x="4889585" y="7623764"/>
                <a:ext cx="3575659" cy="1139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0.54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07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28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E881-22FF-3344-D259-9BF142D28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85" y="7623764"/>
                <a:ext cx="3575659" cy="11399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D17BE5-A000-4DAF-8A35-E891B102B564}"/>
                  </a:ext>
                </a:extLst>
              </p:cNvPr>
              <p:cNvSpPr txBox="1"/>
              <p:nvPr/>
            </p:nvSpPr>
            <p:spPr>
              <a:xfrm>
                <a:off x="9123364" y="7134503"/>
                <a:ext cx="7820420" cy="1514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 (</a:t>
                </a:r>
                <a:r>
                  <a:rPr lang="en-GB" altLang="ko-KR" sz="2260" dirty="0">
                    <a:solidFill>
                      <a:schemeClr val="tx1"/>
                    </a:solidFill>
                    <a:latin typeface="Garet"/>
                  </a:rPr>
                  <a:t>The sigmoid function),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ko-KR" sz="2260" dirty="0">
                    <a:solidFill>
                      <a:schemeClr val="tx1"/>
                    </a:solidFill>
                    <a:latin typeface="Garet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altLang="ko-KR" sz="226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26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)+(1−</m:t>
                        </m:r>
                        <m:sSub>
                          <m:sSubPr>
                            <m:ctrlP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6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6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6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endParaRPr lang="en-US" sz="2260" dirty="0">
                  <a:solidFill>
                    <a:schemeClr val="tx1"/>
                  </a:solidFill>
                  <a:latin typeface="Gare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60" dirty="0">
                    <a:latin typeface="Garet"/>
                  </a:rPr>
                  <a:t>KL-Divergence = </a:t>
                </a:r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26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26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26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sz="226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226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26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26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26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ko-KR" altLang="en-US" sz="226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26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26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r>
                                      <a:rPr lang="en-US" altLang="ko-KR" sz="226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226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60" i="1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ko-KR" altLang="en-US" sz="226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ko-KR" sz="226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ko-KR" sz="2260" i="1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260" dirty="0">
                  <a:solidFill>
                    <a:schemeClr val="tx1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2D17BE5-A000-4DAF-8A35-E891B102B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364" y="7134503"/>
                <a:ext cx="7820420" cy="1514197"/>
              </a:xfrm>
              <a:prstGeom prst="rect">
                <a:avLst/>
              </a:prstGeom>
              <a:blipFill>
                <a:blip r:embed="rId13"/>
                <a:stretch>
                  <a:fillRect l="-936" t="-803" b="-20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">
                <a:extLst>
                  <a:ext uri="{FF2B5EF4-FFF2-40B4-BE49-F238E27FC236}">
                    <a16:creationId xmlns:a16="http://schemas.microsoft.com/office/drawing/2014/main" id="{7DB86043-9D54-1BAF-8B22-526C9AFBC476}"/>
                  </a:ext>
                </a:extLst>
              </p:cNvPr>
              <p:cNvSpPr txBox="1"/>
              <p:nvPr/>
            </p:nvSpPr>
            <p:spPr>
              <a:xfrm>
                <a:off x="1439855" y="2095500"/>
                <a:ext cx="15408291" cy="16258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We reconstruct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in the decoder.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Calculate the loss between </a:t>
                </a:r>
                <a14:m>
                  <m:oMath xmlns:m="http://schemas.openxmlformats.org/officeDocument/2006/math">
                    <m:r>
                      <a:rPr lang="en-US" altLang="ko-KR" sz="22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​. In our example the loss is 12.57 (binary cross-entropy reconstruction loss and </a:t>
                </a:r>
                <a:r>
                  <a:rPr lang="en-US" altLang="ko-KR" sz="2260" b="1" dirty="0">
                    <a:solidFill>
                      <a:srgbClr val="FF0000"/>
                    </a:solidFill>
                    <a:latin typeface="Garet"/>
                  </a:rPr>
                  <a:t>KL- Divergence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are approximately </a:t>
                </a:r>
                <a:r>
                  <a:rPr lang="en-US" altLang="ko-KR" sz="2260" b="1" dirty="0">
                    <a:solidFill>
                      <a:srgbClr val="FF0000"/>
                    </a:solidFill>
                    <a:latin typeface="Garet"/>
                  </a:rPr>
                  <a:t>6.43 and is 6.34)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We should update the learnable weight matrices ​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using gradient descent to minimize the loss.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39" name="TextBox 3">
                <a:extLst>
                  <a:ext uri="{FF2B5EF4-FFF2-40B4-BE49-F238E27FC236}">
                    <a16:creationId xmlns:a16="http://schemas.microsoft.com/office/drawing/2014/main" id="{7DB86043-9D54-1BAF-8B22-526C9AFBC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2095500"/>
                <a:ext cx="15408291" cy="1625830"/>
              </a:xfrm>
              <a:prstGeom prst="rect">
                <a:avLst/>
              </a:prstGeom>
              <a:blipFill>
                <a:blip r:embed="rId14"/>
                <a:stretch>
                  <a:fillRect t="-3759" r="-1147" b="-97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495C26-1C18-F5E3-9CB0-C797B975AAE1}"/>
                  </a:ext>
                </a:extLst>
              </p:cNvPr>
              <p:cNvSpPr txBox="1"/>
              <p:nvPr/>
            </p:nvSpPr>
            <p:spPr>
              <a:xfrm>
                <a:off x="5920273" y="443207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3495C26-1C18-F5E3-9CB0-C797B975A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273" y="4432074"/>
                <a:ext cx="3818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38246B-2A47-A437-58D4-7DD236267317}"/>
                  </a:ext>
                </a:extLst>
              </p:cNvPr>
              <p:cNvSpPr txBox="1"/>
              <p:nvPr/>
            </p:nvSpPr>
            <p:spPr>
              <a:xfrm>
                <a:off x="4923395" y="5008633"/>
                <a:ext cx="2371995" cy="1128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0.249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0.34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0.159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0.05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800" b="0" i="0" dirty="0" smtClean="0"/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0.284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0.181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38246B-2A47-A437-58D4-7DD236267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395" y="5008633"/>
                <a:ext cx="2371995" cy="112800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75C869-3C86-93AD-40A5-413C20B5B4A7}"/>
              </a:ext>
            </a:extLst>
          </p:cNvPr>
          <p:cNvSpPr/>
          <p:nvPr/>
        </p:nvSpPr>
        <p:spPr>
          <a:xfrm>
            <a:off x="4746171" y="4229100"/>
            <a:ext cx="2632303" cy="1980604"/>
          </a:xfrm>
          <a:prstGeom prst="rect">
            <a:avLst/>
          </a:prstGeom>
          <a:solidFill>
            <a:srgbClr val="FBE6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1F7D12-5E92-56D8-BBF0-C6872FC0C143}"/>
              </a:ext>
            </a:extLst>
          </p:cNvPr>
          <p:cNvSpPr/>
          <p:nvPr/>
        </p:nvSpPr>
        <p:spPr>
          <a:xfrm>
            <a:off x="8497590" y="4229100"/>
            <a:ext cx="3630645" cy="1980604"/>
          </a:xfrm>
          <a:prstGeom prst="rect">
            <a:avLst/>
          </a:prstGeom>
          <a:solidFill>
            <a:srgbClr val="FBE6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직사각형 40">
            <a:extLst>
              <a:ext uri="{FF2B5EF4-FFF2-40B4-BE49-F238E27FC236}">
                <a16:creationId xmlns:a16="http://schemas.microsoft.com/office/drawing/2014/main" id="{2BF1F917-0AF6-8A93-34B8-2232351339CF}"/>
              </a:ext>
            </a:extLst>
          </p:cNvPr>
          <p:cNvSpPr/>
          <p:nvPr/>
        </p:nvSpPr>
        <p:spPr>
          <a:xfrm>
            <a:off x="13192365" y="4229100"/>
            <a:ext cx="3876433" cy="1980604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직사각형 37">
            <a:extLst>
              <a:ext uri="{FF2B5EF4-FFF2-40B4-BE49-F238E27FC236}">
                <a16:creationId xmlns:a16="http://schemas.microsoft.com/office/drawing/2014/main" id="{13D7A0C3-3C69-03C4-A0C5-C798D6C932E1}"/>
              </a:ext>
            </a:extLst>
          </p:cNvPr>
          <p:cNvSpPr/>
          <p:nvPr/>
        </p:nvSpPr>
        <p:spPr>
          <a:xfrm>
            <a:off x="4746171" y="6953889"/>
            <a:ext cx="3876433" cy="1980604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1320" y="9646744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aret"/>
              </a:rPr>
              <a:t>* </a:t>
            </a:r>
            <a:r>
              <a:rPr lang="ko-KR" altLang="ko-KR" dirty="0">
                <a:latin typeface="Arial" panose="020B0604020202020204" pitchFamily="34" charset="0"/>
              </a:rPr>
              <a:t>N: </a:t>
            </a:r>
            <a:r>
              <a:rPr lang="ko-KR" altLang="ko-KR" dirty="0" err="1">
                <a:latin typeface="Arial" panose="020B0604020202020204" pitchFamily="34" charset="0"/>
              </a:rPr>
              <a:t>Number</a:t>
            </a:r>
            <a:r>
              <a:rPr lang="ko-KR" altLang="ko-KR" dirty="0">
                <a:latin typeface="Arial" panose="020B0604020202020204" pitchFamily="34" charset="0"/>
              </a:rPr>
              <a:t> of </a:t>
            </a:r>
            <a:r>
              <a:rPr lang="ko-KR" altLang="ko-KR" dirty="0" err="1">
                <a:latin typeface="Arial" panose="020B0604020202020204" pitchFamily="34" charset="0"/>
              </a:rPr>
              <a:t>nodes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in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the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graph</a:t>
            </a:r>
            <a:r>
              <a:rPr lang="en-US" altLang="ko-KR" dirty="0">
                <a:latin typeface="Arial" panose="020B0604020202020204" pitchFamily="34" charset="0"/>
              </a:rPr>
              <a:t>,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>
                <a:solidFill>
                  <a:srgbClr val="000000"/>
                </a:solidFill>
                <a:latin typeface="Garet"/>
              </a:rPr>
              <a:t>* </a:t>
            </a:r>
            <a:r>
              <a:rPr lang="ko-KR" altLang="ko-KR" dirty="0">
                <a:latin typeface="Arial" panose="020B0604020202020204" pitchFamily="34" charset="0"/>
              </a:rPr>
              <a:t>d: </a:t>
            </a:r>
            <a:r>
              <a:rPr lang="ko-KR" altLang="ko-KR" dirty="0" err="1">
                <a:latin typeface="Arial" panose="020B0604020202020204" pitchFamily="34" charset="0"/>
              </a:rPr>
              <a:t>Latent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dimension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dirty="0" err="1">
                <a:latin typeface="Arial" panose="020B0604020202020204" pitchFamily="34" charset="0"/>
              </a:rPr>
              <a:t>size</a:t>
            </a:r>
            <a:r>
              <a:rPr lang="ko-KR" altLang="ko-KR" dirty="0"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91338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949" y="4406187"/>
            <a:ext cx="8507856" cy="3116619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04418" y="310618"/>
            <a:ext cx="1410238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71"/>
              </a:lnSpc>
              <a:spcBef>
                <a:spcPct val="0"/>
              </a:spcBef>
            </a:pPr>
            <a:r>
              <a:rPr lang="en-US" sz="4791" b="1" u="none" strike="noStrike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(5/6)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5E876A7-FE01-43A3-3350-2E9ED63674EF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Pytorch Geometric Implementation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233369"/>
              </p:ext>
            </p:extLst>
          </p:nvPr>
        </p:nvGraphicFramePr>
        <p:xfrm>
          <a:off x="9304949" y="2051858"/>
          <a:ext cx="8507855" cy="2081576"/>
        </p:xfrm>
        <a:graphic>
          <a:graphicData uri="http://schemas.openxmlformats.org/drawingml/2006/table">
            <a:tbl>
              <a:tblPr/>
              <a:tblGrid>
                <a:gridCol w="1701571">
                  <a:extLst>
                    <a:ext uri="{9D8B030D-6E8A-4147-A177-3AD203B41FA5}">
                      <a16:colId xmlns:a16="http://schemas.microsoft.com/office/drawing/2014/main" val="3445769168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1825675453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1150072743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2165104428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236114820"/>
                    </a:ext>
                  </a:extLst>
                </a:gridCol>
              </a:tblGrid>
              <a:tr h="520394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Name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#nodes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#edges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#features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#classes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43451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Cora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2,708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10,556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1,433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55727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CiteSeer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3,327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9,104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3,703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59330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PubMed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19,717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effectLst/>
                        </a:rPr>
                        <a:t>88,648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effectLst/>
                        </a:rPr>
                        <a:t>500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43109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2051858"/>
            <a:ext cx="8507855" cy="2081576"/>
          </a:xfrm>
          <a:prstGeom prst="rect">
            <a:avLst/>
          </a:prstGeom>
        </p:spPr>
      </p:pic>
      <p:sp>
        <p:nvSpPr>
          <p:cNvPr id="20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533400" y="7792632"/>
            <a:ext cx="8507855" cy="1922868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4949" y="7792632"/>
            <a:ext cx="4455094" cy="19228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C6D7696-C7EC-BD12-798D-8D103D2FA5BA}"/>
              </a:ext>
            </a:extLst>
          </p:cNvPr>
          <p:cNvSpPr txBox="1"/>
          <p:nvPr/>
        </p:nvSpPr>
        <p:spPr>
          <a:xfrm>
            <a:off x="533401" y="7943385"/>
            <a:ext cx="8229600" cy="1702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>
                <a:latin typeface="Garet"/>
              </a:defRPr>
            </a:lvl2pPr>
          </a:lstStyle>
          <a:p>
            <a:pPr lvl="1"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</a:rPr>
              <a:t>x=[3327, 3703] represents the node feature matrix.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train_pos_edge_index=[2, 7740] represents the positive edges (existing edges) used in the training set.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25025" y="7840569"/>
            <a:ext cx="4087779" cy="6012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399" y="4406188"/>
            <a:ext cx="8507855" cy="3116618"/>
          </a:xfrm>
          <a:prstGeom prst="rect">
            <a:avLst/>
          </a:prstGeom>
        </p:spPr>
      </p:pic>
      <p:sp>
        <p:nvSpPr>
          <p:cNvPr id="15" name="직사각형 44">
            <a:extLst>
              <a:ext uri="{FF2B5EF4-FFF2-40B4-BE49-F238E27FC236}">
                <a16:creationId xmlns:a16="http://schemas.microsoft.com/office/drawing/2014/main" id="{6121255E-5D93-75D2-6816-D00BC5CF205D}"/>
              </a:ext>
            </a:extLst>
          </p:cNvPr>
          <p:cNvSpPr/>
          <p:nvPr/>
        </p:nvSpPr>
        <p:spPr>
          <a:xfrm>
            <a:off x="525515" y="4406187"/>
            <a:ext cx="8507855" cy="2737343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50" y="6057900"/>
            <a:ext cx="8507854" cy="1464906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50" y="4378298"/>
            <a:ext cx="8507854" cy="1078798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49" y="5457097"/>
            <a:ext cx="8507855" cy="600803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204418" y="310618"/>
            <a:ext cx="14026182" cy="67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271"/>
              </a:lnSpc>
              <a:spcBef>
                <a:spcPct val="0"/>
              </a:spcBef>
            </a:pPr>
            <a:r>
              <a:rPr lang="en-US" sz="4791" b="1" u="none" strike="noStrike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GRAPH AUTOENCODERS (6/6)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2901A552-89B2-C254-3229-32EA76F036A2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Pytorch Geometric Implementation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1" y="2051858"/>
            <a:ext cx="8507856" cy="19001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4164627"/>
            <a:ext cx="8507856" cy="2267790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935287" y="6793727"/>
            <a:ext cx="7704083" cy="2784901"/>
            <a:chOff x="533401" y="6783593"/>
            <a:chExt cx="7704083" cy="2784901"/>
          </a:xfrm>
        </p:grpSpPr>
        <p:sp>
          <p:nvSpPr>
            <p:cNvPr id="18" name="Rectangle 1"/>
            <p:cNvSpPr>
              <a:spLocks noChangeArrowheads="1"/>
            </p:cNvSpPr>
            <p:nvPr/>
          </p:nvSpPr>
          <p:spPr bwMode="auto">
            <a:xfrm>
              <a:off x="541284" y="6783593"/>
              <a:ext cx="7696200" cy="1043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001, </a:t>
              </a:r>
              <a:r>
                <a:rPr lang="en-US" altLang="ko-KR" sz="2260" dirty="0">
                  <a:solidFill>
                    <a:srgbClr val="000000"/>
                  </a:solidFill>
                  <a:latin typeface="Garet"/>
                </a:rPr>
                <a:t> 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AUC: 0.3784, </a:t>
              </a:r>
              <a:r>
                <a:rPr lang="en-US" altLang="ko-KR" sz="2260" dirty="0">
                  <a:solidFill>
                    <a:srgbClr val="000000"/>
                  </a:solidFill>
                  <a:latin typeface="Garet"/>
                </a:rPr>
                <a:t> 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AP: 0.4405,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1.7697 </a:t>
              </a:r>
              <a:endParaRPr lang="en-US" altLang="ko-KR" sz="2260" dirty="0">
                <a:solidFill>
                  <a:srgbClr val="000000"/>
                </a:solidFill>
                <a:latin typeface="Gare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002, AUC: 0.3956, AP: 0.4670, </a:t>
              </a:r>
              <a:r>
                <a:rPr lang="en-US" altLang="ko-KR" sz="2260" dirty="0">
                  <a:solidFill>
                    <a:srgbClr val="000000"/>
                  </a:solidFill>
                  <a:latin typeface="Garet"/>
                </a:rPr>
                <a:t>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1.7302 </a:t>
              </a:r>
              <a:endParaRPr lang="en-US" altLang="ko-KR" sz="2260" dirty="0">
                <a:solidFill>
                  <a:srgbClr val="000000"/>
                </a:solidFill>
                <a:latin typeface="Gare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003, AUC: 0.6037, AP: 0.6402, </a:t>
              </a:r>
              <a:r>
                <a:rPr lang="en-US" altLang="ko-KR" sz="2260" dirty="0">
                  <a:solidFill>
                    <a:srgbClr val="000000"/>
                  </a:solidFill>
                  <a:latin typeface="Garet"/>
                </a:rPr>
                <a:t>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1.7229 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01255" y="7734300"/>
              <a:ext cx="248902" cy="520741"/>
              <a:chOff x="13176072" y="5829300"/>
              <a:chExt cx="248902" cy="738664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3182600" y="58293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3179336" y="6013966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3176072" y="61986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p:grpSp>
        <p:sp>
          <p:nvSpPr>
            <p:cNvPr id="20" name="Rectangle 2"/>
            <p:cNvSpPr>
              <a:spLocks noChangeArrowheads="1"/>
            </p:cNvSpPr>
            <p:nvPr/>
          </p:nvSpPr>
          <p:spPr bwMode="auto">
            <a:xfrm>
              <a:off x="533401" y="8525131"/>
              <a:ext cx="7467599" cy="10433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298, AUC: 0.7645, AP: 0.7788,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1.1017 </a:t>
              </a:r>
              <a:endParaRPr lang="en-US" altLang="ko-KR" sz="2260" dirty="0">
                <a:solidFill>
                  <a:srgbClr val="000000"/>
                </a:solidFill>
                <a:latin typeface="Gare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299, AUC: 0.7642, AP: 0.7784,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1.0985 </a:t>
              </a:r>
              <a:endParaRPr lang="en-US" altLang="ko-KR" sz="2260" dirty="0">
                <a:solidFill>
                  <a:srgbClr val="000000"/>
                </a:solidFill>
                <a:latin typeface="Garet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Epoch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300, AUC: 0.7638, AP: 0.7780, </a:t>
              </a:r>
              <a:r>
                <a:rPr lang="ko-KR" altLang="ko-KR" sz="2260" dirty="0" err="1">
                  <a:solidFill>
                    <a:srgbClr val="000000"/>
                  </a:solidFill>
                  <a:latin typeface="Garet"/>
                </a:rPr>
                <a:t>Loss</a:t>
              </a:r>
              <a:r>
                <a:rPr lang="ko-KR" altLang="ko-KR" sz="2260" dirty="0">
                  <a:solidFill>
                    <a:srgbClr val="000000"/>
                  </a:solidFill>
                  <a:latin typeface="Garet"/>
                </a:rPr>
                <a:t>: 1.1078 </a:t>
              </a:r>
            </a:p>
          </p:txBody>
        </p:sp>
      </p:grpSp>
      <p:sp>
        <p:nvSpPr>
          <p:cNvPr id="17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556354" y="6560652"/>
            <a:ext cx="8507856" cy="3146660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799" y="1363847"/>
            <a:ext cx="8570434" cy="499663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3143" y="6560652"/>
            <a:ext cx="3991402" cy="314666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97150" y="6637775"/>
            <a:ext cx="3822084" cy="29408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602351" y="-2612464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628249" y="5617136"/>
            <a:ext cx="9262102" cy="7282328"/>
          </a:xfrm>
          <a:custGeom>
            <a:avLst/>
            <a:gdLst/>
            <a:ahLst/>
            <a:cxnLst/>
            <a:rect l="l" t="t" r="r" b="b"/>
            <a:pathLst>
              <a:path w="9262102" h="7282328">
                <a:moveTo>
                  <a:pt x="0" y="0"/>
                </a:moveTo>
                <a:lnTo>
                  <a:pt x="9262102" y="0"/>
                </a:lnTo>
                <a:lnTo>
                  <a:pt x="9262102" y="7282328"/>
                </a:lnTo>
                <a:lnTo>
                  <a:pt x="0" y="7282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730110" y="3591397"/>
            <a:ext cx="8827780" cy="276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</a:t>
            </a:r>
          </a:p>
          <a:p>
            <a:pPr algn="ctr">
              <a:lnSpc>
                <a:spcPts val="10800"/>
              </a:lnSpc>
            </a:pPr>
            <a:r>
              <a:rPr lang="en-US" sz="9000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YOU</a:t>
            </a:r>
          </a:p>
        </p:txBody>
      </p:sp>
      <p:sp>
        <p:nvSpPr>
          <p:cNvPr id="5" name="AutoShape 5"/>
          <p:cNvSpPr/>
          <p:nvPr/>
        </p:nvSpPr>
        <p:spPr>
          <a:xfrm>
            <a:off x="8880448" y="6652740"/>
            <a:ext cx="527104" cy="0"/>
          </a:xfrm>
          <a:prstGeom prst="line">
            <a:avLst/>
          </a:prstGeom>
          <a:ln w="47625" cap="rnd">
            <a:solidFill>
              <a:srgbClr val="1363D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363DF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8428"/>
            <a:ext cx="12822439" cy="8093935"/>
          </a:xfrm>
          <a:prstGeom prst="rect">
            <a:avLst/>
          </a:prstGeom>
        </p:spPr>
      </p:pic>
      <p:sp>
        <p:nvSpPr>
          <p:cNvPr id="3" name="Freeform 4">
            <a:extLst>
              <a:ext uri="{FF2B5EF4-FFF2-40B4-BE49-F238E27FC236}">
                <a16:creationId xmlns:a16="http://schemas.microsoft.com/office/drawing/2014/main" id="{E18D34D8-836F-7CDF-BADA-24CA488E39C8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31B61FC7-E038-B80B-A9F8-6A473D9CB8BF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50EEB41-1007-64FA-93E3-406DC5705AA1}"/>
              </a:ext>
            </a:extLst>
          </p:cNvPr>
          <p:cNvSpPr txBox="1"/>
          <p:nvPr/>
        </p:nvSpPr>
        <p:spPr>
          <a:xfrm>
            <a:off x="3901255" y="310618"/>
            <a:ext cx="10485489" cy="69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GB" altLang="ko-KR" sz="4791" b="1" dirty="0">
                <a:solidFill>
                  <a:srgbClr val="1363DF"/>
                </a:solidFill>
                <a:latin typeface="Garet Bold"/>
              </a:rPr>
              <a:t>Appendix (1/2)</a:t>
            </a:r>
            <a:endParaRPr lang="en-US" sz="4791" b="1" dirty="0">
              <a:solidFill>
                <a:srgbClr val="1363DF"/>
              </a:solidFill>
              <a:latin typeface="Garet Bold"/>
              <a:sym typeface="Garet Bol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C47D45AC-E04F-5B20-B16C-A494DFDF4D44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US" altLang="ko-KR" sz="3298" b="1" dirty="0">
                <a:solidFill>
                  <a:srgbClr val="000000"/>
                </a:solidFill>
                <a:latin typeface="Maven Pro Bold"/>
                <a:sym typeface="Garet Bold"/>
              </a:rPr>
              <a:t>TensorBoard Interface</a:t>
            </a: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210485" y="2254454"/>
            <a:ext cx="5077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Installation: (</a:t>
            </a:r>
            <a:r>
              <a:rPr lang="ko-KR" altLang="en-US" b="1" dirty="0">
                <a:solidFill>
                  <a:srgbClr val="0F8452"/>
                </a:solidFill>
              </a:rPr>
              <a:t>if</a:t>
            </a:r>
            <a:r>
              <a:rPr lang="ko-KR" altLang="en-US" dirty="0"/>
              <a:t> needed) "</a:t>
            </a:r>
            <a:r>
              <a:rPr lang="ko-KR" altLang="en-US" dirty="0">
                <a:solidFill>
                  <a:srgbClr val="FF0000"/>
                </a:solidFill>
              </a:rPr>
              <a:t>pip install tensorboard</a:t>
            </a:r>
            <a:r>
              <a:rPr lang="ko-KR" altLang="en-US" dirty="0"/>
              <a:t>"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0486" y="3132540"/>
            <a:ext cx="5077514" cy="147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4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43444" y="7662250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4"/>
                </a:lnTo>
                <a:lnTo>
                  <a:pt x="0" y="3487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0800000">
            <a:off x="15682550" y="-849015"/>
            <a:ext cx="3487495" cy="3487495"/>
          </a:xfrm>
          <a:custGeom>
            <a:avLst/>
            <a:gdLst/>
            <a:ahLst/>
            <a:cxnLst/>
            <a:rect l="l" t="t" r="r" b="b"/>
            <a:pathLst>
              <a:path w="3487495" h="3487495">
                <a:moveTo>
                  <a:pt x="0" y="0"/>
                </a:moveTo>
                <a:lnTo>
                  <a:pt x="3487495" y="0"/>
                </a:lnTo>
                <a:lnTo>
                  <a:pt x="3487495" y="3487495"/>
                </a:lnTo>
                <a:lnTo>
                  <a:pt x="0" y="3487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475033" y="2316039"/>
            <a:ext cx="1073997" cy="1073997"/>
          </a:xfrm>
          <a:custGeom>
            <a:avLst/>
            <a:gdLst/>
            <a:ahLst/>
            <a:cxnLst/>
            <a:rect l="l" t="t" r="r" b="b"/>
            <a:pathLst>
              <a:path w="1073997" h="1073997">
                <a:moveTo>
                  <a:pt x="0" y="0"/>
                </a:moveTo>
                <a:lnTo>
                  <a:pt x="1073997" y="0"/>
                </a:lnTo>
                <a:lnTo>
                  <a:pt x="1073997" y="1073998"/>
                </a:lnTo>
                <a:lnTo>
                  <a:pt x="0" y="10739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2475033" y="3847237"/>
            <a:ext cx="1073997" cy="1073997"/>
          </a:xfrm>
          <a:custGeom>
            <a:avLst/>
            <a:gdLst/>
            <a:ahLst/>
            <a:cxnLst/>
            <a:rect l="l" t="t" r="r" b="b"/>
            <a:pathLst>
              <a:path w="1073997" h="1073997">
                <a:moveTo>
                  <a:pt x="0" y="0"/>
                </a:moveTo>
                <a:lnTo>
                  <a:pt x="1073997" y="0"/>
                </a:lnTo>
                <a:lnTo>
                  <a:pt x="1073997" y="1073997"/>
                </a:lnTo>
                <a:lnTo>
                  <a:pt x="0" y="10739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475033" y="5378434"/>
            <a:ext cx="1073997" cy="1073997"/>
          </a:xfrm>
          <a:custGeom>
            <a:avLst/>
            <a:gdLst/>
            <a:ahLst/>
            <a:cxnLst/>
            <a:rect l="l" t="t" r="r" b="b"/>
            <a:pathLst>
              <a:path w="1073997" h="1073997">
                <a:moveTo>
                  <a:pt x="0" y="0"/>
                </a:moveTo>
                <a:lnTo>
                  <a:pt x="1073997" y="0"/>
                </a:lnTo>
                <a:lnTo>
                  <a:pt x="1073997" y="1073997"/>
                </a:lnTo>
                <a:lnTo>
                  <a:pt x="0" y="10739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487701" y="6909631"/>
            <a:ext cx="1061329" cy="1061329"/>
          </a:xfrm>
          <a:custGeom>
            <a:avLst/>
            <a:gdLst/>
            <a:ahLst/>
            <a:cxnLst/>
            <a:rect l="l" t="t" r="r" b="b"/>
            <a:pathLst>
              <a:path w="1061329" h="1061329">
                <a:moveTo>
                  <a:pt x="0" y="0"/>
                </a:moveTo>
                <a:lnTo>
                  <a:pt x="1061329" y="0"/>
                </a:lnTo>
                <a:lnTo>
                  <a:pt x="1061329" y="1061330"/>
                </a:lnTo>
                <a:lnTo>
                  <a:pt x="0" y="1061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490565"/>
            <a:ext cx="9443224" cy="1066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TABLE OF CONTENTS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97778" y="2481094"/>
            <a:ext cx="6704564" cy="74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</a:pPr>
            <a:r>
              <a:rPr lang="en-US" sz="4898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AUTOENCODERS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97778" y="3949671"/>
            <a:ext cx="8287201" cy="74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</a:pPr>
            <a:r>
              <a:rPr lang="en-US" sz="4898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GRAPH AUTOENCODERS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97778" y="7068352"/>
            <a:ext cx="11915189" cy="74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</a:pPr>
            <a:r>
              <a:rPr lang="en-US" sz="4898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VARIATIONAL GRAPH AUTOENCODERS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97778" y="5543488"/>
            <a:ext cx="9708603" cy="743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8"/>
              </a:lnSpc>
            </a:pPr>
            <a:r>
              <a:rPr lang="en-US" sz="4898" b="1">
                <a:solidFill>
                  <a:srgbClr val="1363DF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VARIATIONAL AUTOENCODERS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12B4-4BA5-820E-F151-852F182D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>
            <a:extLst>
              <a:ext uri="{FF2B5EF4-FFF2-40B4-BE49-F238E27FC236}">
                <a16:creationId xmlns:a16="http://schemas.microsoft.com/office/drawing/2014/main" id="{5471732F-C751-AA1D-5CC3-676908FC066C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BEC722FE-05FB-2CDA-0B27-037B325E3CA0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DFE0C1E0-9396-5E40-01BD-8AC2C7B46111}"/>
              </a:ext>
            </a:extLst>
          </p:cNvPr>
          <p:cNvSpPr txBox="1"/>
          <p:nvPr/>
        </p:nvSpPr>
        <p:spPr>
          <a:xfrm>
            <a:off x="3901255" y="310618"/>
            <a:ext cx="10485489" cy="69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GB" altLang="ko-KR" sz="4791" b="1" dirty="0">
                <a:solidFill>
                  <a:srgbClr val="1363DF"/>
                </a:solidFill>
                <a:latin typeface="Garet Bold"/>
              </a:rPr>
              <a:t>Appendix (2/2)</a:t>
            </a:r>
            <a:endParaRPr lang="en-US" sz="4791" b="1" dirty="0">
              <a:solidFill>
                <a:srgbClr val="1363DF"/>
              </a:solidFill>
              <a:latin typeface="Garet Bold"/>
              <a:sym typeface="Garet Bold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F52D5AC6-13EB-F1B9-AB79-136DB37DCDD2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Comparison Table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20292D6-1358-5213-3D1A-D4B1FB25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546907"/>
              </p:ext>
            </p:extLst>
          </p:nvPr>
        </p:nvGraphicFramePr>
        <p:xfrm>
          <a:off x="1439856" y="4076700"/>
          <a:ext cx="15933747" cy="34869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884744">
                  <a:extLst>
                    <a:ext uri="{9D8B030D-6E8A-4147-A177-3AD203B41FA5}">
                      <a16:colId xmlns:a16="http://schemas.microsoft.com/office/drawing/2014/main" val="4082763048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1235711652"/>
                    </a:ext>
                  </a:extLst>
                </a:gridCol>
                <a:gridCol w="6324603">
                  <a:extLst>
                    <a:ext uri="{9D8B030D-6E8A-4147-A177-3AD203B41FA5}">
                      <a16:colId xmlns:a16="http://schemas.microsoft.com/office/drawing/2014/main" val="1449677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260" kern="1200" dirty="0">
                          <a:solidFill>
                            <a:schemeClr val="bg1"/>
                          </a:solidFill>
                          <a:latin typeface="Gare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anchor="ctr"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60" kern="1200" dirty="0">
                          <a:solidFill>
                            <a:schemeClr val="bg1"/>
                          </a:solidFill>
                          <a:latin typeface="Garet"/>
                          <a:ea typeface="+mn-ea"/>
                          <a:cs typeface="+mn-cs"/>
                        </a:rPr>
                        <a:t>GAE</a:t>
                      </a:r>
                    </a:p>
                  </a:txBody>
                  <a:tcPr anchor="ctr">
                    <a:solidFill>
                      <a:srgbClr val="007BC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60" kern="1200" dirty="0">
                          <a:solidFill>
                            <a:schemeClr val="bg1"/>
                          </a:solidFill>
                          <a:latin typeface="Garet"/>
                          <a:ea typeface="+mn-ea"/>
                          <a:cs typeface="+mn-cs"/>
                        </a:rPr>
                        <a:t>VGAE</a:t>
                      </a:r>
                    </a:p>
                  </a:txBody>
                  <a:tcPr anchor="ctr">
                    <a:solidFill>
                      <a:srgbClr val="007B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8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57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Generalization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Better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030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Overfitting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More prone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Less prone (due to KL)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757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Computational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Deterministic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5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Latent Space Representation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Deterministic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Probabilistic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314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Use Cases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Small datasets, simple tasks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260" kern="1200" dirty="0">
                          <a:solidFill>
                            <a:srgbClr val="000000"/>
                          </a:solidFill>
                          <a:latin typeface="Garet"/>
                          <a:ea typeface="+mn-ea"/>
                          <a:cs typeface="+mn-cs"/>
                        </a:rPr>
                        <a:t>Large datasets, uncertainty modelling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401295"/>
                  </a:ext>
                </a:extLst>
              </a:tr>
            </a:tbl>
          </a:graphicData>
        </a:graphic>
      </p:graphicFrame>
      <p:sp>
        <p:nvSpPr>
          <p:cNvPr id="10" name="TextBox 3">
            <a:extLst>
              <a:ext uri="{FF2B5EF4-FFF2-40B4-BE49-F238E27FC236}">
                <a16:creationId xmlns:a16="http://schemas.microsoft.com/office/drawing/2014/main" id="{997FDA31-B6C7-FE45-63F0-ABE8C58646E5}"/>
              </a:ext>
            </a:extLst>
          </p:cNvPr>
          <p:cNvSpPr txBox="1"/>
          <p:nvPr/>
        </p:nvSpPr>
        <p:spPr>
          <a:xfrm>
            <a:off x="1439855" y="2095500"/>
            <a:ext cx="15408291" cy="16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We Choose GAE for simpler tasks where computational efficiency and deterministic outputs are more important.</a:t>
            </a:r>
          </a:p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We Choose VGAE if we need better generalization, want to avoid overfitting, or need probabilistic embeddings and uncertainty quantification.</a:t>
            </a:r>
          </a:p>
        </p:txBody>
      </p:sp>
    </p:spTree>
    <p:extLst>
      <p:ext uri="{BB962C8B-B14F-4D97-AF65-F5344CB8AC3E}">
        <p14:creationId xmlns:p14="http://schemas.microsoft.com/office/powerpoint/2010/main" val="28005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AF6FB-AAAB-FF46-AEAD-B5577B72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917F480-DA64-EB65-9027-E99F2EDD89D3}"/>
              </a:ext>
            </a:extLst>
          </p:cNvPr>
          <p:cNvSpPr txBox="1"/>
          <p:nvPr/>
        </p:nvSpPr>
        <p:spPr>
          <a:xfrm>
            <a:off x="4962780" y="310618"/>
            <a:ext cx="8362440" cy="69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AUTOENCODERS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8823CF2-F43C-0421-C314-B1A1967BAFB4}"/>
              </a:ext>
            </a:extLst>
          </p:cNvPr>
          <p:cNvSpPr txBox="1"/>
          <p:nvPr/>
        </p:nvSpPr>
        <p:spPr>
          <a:xfrm>
            <a:off x="1439855" y="2095500"/>
            <a:ext cx="15408291" cy="16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Autoencoders are a type of neural networks that work in an unsupervised manner</a:t>
            </a:r>
          </a:p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An Autoencoder consists of two main components:</a:t>
            </a:r>
          </a:p>
          <a:p>
            <a:pPr marL="945253" lvl="2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GB" altLang="ko-KR" sz="2260" b="1" dirty="0">
                <a:solidFill>
                  <a:srgbClr val="FF0000"/>
                </a:solidFill>
                <a:latin typeface="Garet"/>
              </a:rPr>
              <a:t>Encoder</a:t>
            </a:r>
            <a:r>
              <a:rPr lang="en-GB" altLang="ko-KR" sz="2260" dirty="0">
                <a:solidFill>
                  <a:srgbClr val="000000"/>
                </a:solidFill>
                <a:latin typeface="Garet"/>
              </a:rPr>
              <a:t> that m</a:t>
            </a: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aps the input data to a compressed latent space</a:t>
            </a:r>
          </a:p>
          <a:p>
            <a:pPr marL="945253" lvl="2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GB" altLang="ko-KR" sz="2260" b="1" dirty="0">
                <a:solidFill>
                  <a:srgbClr val="FF0000"/>
                </a:solidFill>
                <a:latin typeface="Garet"/>
              </a:rPr>
              <a:t>Decoder</a:t>
            </a: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 that reconstructs the input data from the latent representation.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B9EA653-CCF2-8B08-26A5-BEB45F626023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0438BC6-7F49-9812-968A-9693047A8431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6969BE9-CCF3-1F52-EF74-EBC9A3636514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F71320E1-D850-83CB-7DC5-C54895749C51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EDA90AD-04B3-7AA9-498C-FCB2E94C2FCE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Structure and Objective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7017EFA-BF8A-D747-0451-74B0BFE6992A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069BF4-1277-572A-6114-99312B8FC15A}"/>
              </a:ext>
            </a:extLst>
          </p:cNvPr>
          <p:cNvGrpSpPr/>
          <p:nvPr/>
        </p:nvGrpSpPr>
        <p:grpSpPr>
          <a:xfrm>
            <a:off x="15782555" y="1351446"/>
            <a:ext cx="1887899" cy="1908602"/>
            <a:chOff x="15461497" y="1507611"/>
            <a:chExt cx="1887899" cy="1908602"/>
          </a:xfrm>
        </p:grpSpPr>
        <p:pic>
          <p:nvPicPr>
            <p:cNvPr id="21" name="그래픽 20" descr="고양이 단색으로 채워진">
              <a:extLst>
                <a:ext uri="{FF2B5EF4-FFF2-40B4-BE49-F238E27FC236}">
                  <a16:creationId xmlns:a16="http://schemas.microsoft.com/office/drawing/2014/main" id="{A6DA2632-D57E-E37B-B5E2-F76CB73F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5461497" y="2501813"/>
              <a:ext cx="914400" cy="914400"/>
            </a:xfrm>
            <a:prstGeom prst="rect">
              <a:avLst/>
            </a:prstGeom>
          </p:spPr>
        </p:pic>
        <p:pic>
          <p:nvPicPr>
            <p:cNvPr id="22" name="그래픽 21" descr="낙타 단색으로 채워진">
              <a:extLst>
                <a:ext uri="{FF2B5EF4-FFF2-40B4-BE49-F238E27FC236}">
                  <a16:creationId xmlns:a16="http://schemas.microsoft.com/office/drawing/2014/main" id="{B3E0E124-D59E-3BAA-F513-7D3CC8490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6415946" y="2501813"/>
              <a:ext cx="914400" cy="914400"/>
            </a:xfrm>
            <a:prstGeom prst="rect">
              <a:avLst/>
            </a:prstGeom>
          </p:spPr>
        </p:pic>
        <p:pic>
          <p:nvPicPr>
            <p:cNvPr id="23" name="그래픽 22" descr="코끼리 단색으로 채워진">
              <a:extLst>
                <a:ext uri="{FF2B5EF4-FFF2-40B4-BE49-F238E27FC236}">
                  <a16:creationId xmlns:a16="http://schemas.microsoft.com/office/drawing/2014/main" id="{34F8D980-7CC3-CF53-2932-9A174B1BF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6434996" y="1609409"/>
              <a:ext cx="914400" cy="914400"/>
            </a:xfrm>
            <a:prstGeom prst="rect">
              <a:avLst/>
            </a:prstGeom>
          </p:spPr>
        </p:pic>
        <p:pic>
          <p:nvPicPr>
            <p:cNvPr id="24" name="그래픽 23" descr="유니콘 단색으로 채워진">
              <a:extLst>
                <a:ext uri="{FF2B5EF4-FFF2-40B4-BE49-F238E27FC236}">
                  <a16:creationId xmlns:a16="http://schemas.microsoft.com/office/drawing/2014/main" id="{5D6F9C60-276B-8925-6032-75F96638C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461497" y="1507611"/>
              <a:ext cx="914400" cy="914400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BBA69E0-264B-2A66-5AFE-DA8B3971ABC5}"/>
              </a:ext>
            </a:extLst>
          </p:cNvPr>
          <p:cNvSpPr txBox="1"/>
          <p:nvPr/>
        </p:nvSpPr>
        <p:spPr>
          <a:xfrm>
            <a:off x="1439854" y="8340785"/>
            <a:ext cx="14714546" cy="8050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>
                <a:solidFill>
                  <a:srgbClr val="000000"/>
                </a:solidFill>
                <a:latin typeface="Garet"/>
              </a:defRPr>
            </a:lvl2pPr>
            <a:lvl3pPr marL="945253" lvl="2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 b="1">
                <a:solidFill>
                  <a:srgbClr val="FF0000"/>
                </a:solidFill>
                <a:latin typeface="Garet"/>
              </a:defRPr>
            </a:lvl3pPr>
          </a:lstStyle>
          <a:p>
            <a:pPr lvl="1"/>
            <a:r>
              <a:rPr lang="en-US" altLang="ko-KR" dirty="0"/>
              <a:t>The objective is to minimize the reconstruction error, which measures the difference between the original input and its reconstruction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A1C72EDD-98AD-E24D-064D-4B1AE620BFF9}"/>
              </a:ext>
            </a:extLst>
          </p:cNvPr>
          <p:cNvGrpSpPr/>
          <p:nvPr/>
        </p:nvGrpSpPr>
        <p:grpSpPr>
          <a:xfrm>
            <a:off x="6044030" y="8756779"/>
            <a:ext cx="6222435" cy="1644521"/>
            <a:chOff x="3825577" y="8584168"/>
            <a:chExt cx="6222435" cy="16445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F19CF64-BC76-A616-F2B4-77A9BDE0EA9A}"/>
                </a:ext>
              </a:extLst>
            </p:cNvPr>
            <p:cNvSpPr txBox="1"/>
            <p:nvPr/>
          </p:nvSpPr>
          <p:spPr>
            <a:xfrm>
              <a:off x="6410597" y="8584168"/>
              <a:ext cx="57419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/>
                <a:t>(</a:t>
              </a: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253F429-6ABC-7A67-E8B9-01E3CE6BCD09}"/>
                </a:ext>
              </a:extLst>
            </p:cNvPr>
            <p:cNvGrpSpPr/>
            <p:nvPr/>
          </p:nvGrpSpPr>
          <p:grpSpPr>
            <a:xfrm>
              <a:off x="3825577" y="8884436"/>
              <a:ext cx="5567024" cy="1019107"/>
              <a:chOff x="3825577" y="8884436"/>
              <a:chExt cx="5567024" cy="10191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3367578-028F-D13D-9FC7-AFD9965F673E}"/>
                      </a:ext>
                    </a:extLst>
                  </p:cNvPr>
                  <p:cNvSpPr txBox="1"/>
                  <p:nvPr/>
                </p:nvSpPr>
                <p:spPr>
                  <a:xfrm>
                    <a:off x="3825577" y="9446732"/>
                    <a:ext cx="2689006" cy="4401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26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𝐿𝑜𝑠𝑠</m:t>
                          </m:r>
                          <m:r>
                            <a:rPr lang="en-US" sz="226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ko-KR" sz="226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oMath>
                      </m:oMathPara>
                    </a14:m>
                    <a:endParaRPr lang="en-US" sz="2260" dirty="0">
                      <a:solidFill>
                        <a:srgbClr val="000000"/>
                      </a:solidFill>
                      <a:latin typeface="Garet"/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3367578-028F-D13D-9FC7-AFD9965F67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5577" y="9446732"/>
                    <a:ext cx="2689006" cy="44012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37" name="그래픽 36" descr="고양이 단색으로 채워진">
                <a:extLst>
                  <a:ext uri="{FF2B5EF4-FFF2-40B4-BE49-F238E27FC236}">
                    <a16:creationId xmlns:a16="http://schemas.microsoft.com/office/drawing/2014/main" id="{1B8F53E6-3875-ECDB-0385-FF4C55EBB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69118" y="8884436"/>
                <a:ext cx="1005519" cy="1002416"/>
              </a:xfrm>
              <a:prstGeom prst="rect">
                <a:avLst/>
              </a:prstGeom>
            </p:spPr>
          </p:pic>
          <p:pic>
            <p:nvPicPr>
              <p:cNvPr id="38" name="그래픽 37" descr="고양이 단색으로 채워진">
                <a:extLst>
                  <a:ext uri="{FF2B5EF4-FFF2-40B4-BE49-F238E27FC236}">
                    <a16:creationId xmlns:a16="http://schemas.microsoft.com/office/drawing/2014/main" id="{57709A31-2DC2-1947-2AF5-7BA212858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8356927" y="8896009"/>
                <a:ext cx="1035674" cy="1007534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DD37D61-D908-F7E0-AC75-E5636C4B5680}"/>
                  </a:ext>
                </a:extLst>
              </p:cNvPr>
              <p:cNvSpPr txBox="1"/>
              <p:nvPr/>
            </p:nvSpPr>
            <p:spPr>
              <a:xfrm>
                <a:off x="8092111" y="9460280"/>
                <a:ext cx="264816" cy="4401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,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39CFFA-E388-E54E-F70D-3CDC287B1E0D}"/>
                </a:ext>
              </a:extLst>
            </p:cNvPr>
            <p:cNvSpPr txBox="1"/>
            <p:nvPr/>
          </p:nvSpPr>
          <p:spPr>
            <a:xfrm>
              <a:off x="9473816" y="8597473"/>
              <a:ext cx="574196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0" dirty="0"/>
                <a:t>)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69278CB-B768-6C00-3013-7A83405D35F3}"/>
              </a:ext>
            </a:extLst>
          </p:cNvPr>
          <p:cNvGrpSpPr/>
          <p:nvPr/>
        </p:nvGrpSpPr>
        <p:grpSpPr>
          <a:xfrm>
            <a:off x="4695063" y="4107590"/>
            <a:ext cx="8897875" cy="3791012"/>
            <a:chOff x="4695063" y="4107590"/>
            <a:chExt cx="8897875" cy="3791012"/>
          </a:xfrm>
        </p:grpSpPr>
        <p:pic>
          <p:nvPicPr>
            <p:cNvPr id="64" name="object 5">
              <a:extLst>
                <a:ext uri="{FF2B5EF4-FFF2-40B4-BE49-F238E27FC236}">
                  <a16:creationId xmlns:a16="http://schemas.microsoft.com/office/drawing/2014/main" id="{69E2FB2C-8A6B-5D1A-C8EF-B8A0A14DBEE4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281482" y="4107590"/>
              <a:ext cx="5723212" cy="3791012"/>
            </a:xfrm>
            <a:prstGeom prst="rect">
              <a:avLst/>
            </a:prstGeom>
          </p:spPr>
        </p:pic>
        <p:pic>
          <p:nvPicPr>
            <p:cNvPr id="65" name="그래픽 64" descr="고양이 단색으로 채워진">
              <a:extLst>
                <a:ext uri="{FF2B5EF4-FFF2-40B4-BE49-F238E27FC236}">
                  <a16:creationId xmlns:a16="http://schemas.microsoft.com/office/drawing/2014/main" id="{55A17CEB-94FF-EB30-445E-7375DF99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95063" y="5513336"/>
              <a:ext cx="1005519" cy="1002416"/>
            </a:xfrm>
            <a:prstGeom prst="rect">
              <a:avLst/>
            </a:prstGeom>
          </p:spPr>
        </p:pic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92EA5C9A-5923-0D6F-9DB0-629553F194C3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5700582" y="6003096"/>
              <a:ext cx="58089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7" name="그래픽 66" descr="고양이 단색으로 채워진">
              <a:extLst>
                <a:ext uri="{FF2B5EF4-FFF2-40B4-BE49-F238E27FC236}">
                  <a16:creationId xmlns:a16="http://schemas.microsoft.com/office/drawing/2014/main" id="{63E4CB33-7812-E5FB-24FA-3817A9DC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2557264" y="5499328"/>
              <a:ext cx="1035674" cy="1007534"/>
            </a:xfrm>
            <a:prstGeom prst="rect">
              <a:avLst/>
            </a:prstGeom>
          </p:spPr>
        </p:pic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ECEA95D-75BB-808F-CC1C-1A400294049B}"/>
                </a:ext>
              </a:extLst>
            </p:cNvPr>
            <p:cNvCxnSpPr>
              <a:cxnSpLocks/>
            </p:cNvCxnSpPr>
            <p:nvPr/>
          </p:nvCxnSpPr>
          <p:spPr>
            <a:xfrm>
              <a:off x="12004694" y="6007683"/>
              <a:ext cx="5525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473A8A-358C-BABD-FDCA-C12B00DEF663}"/>
                </a:ext>
              </a:extLst>
            </p:cNvPr>
            <p:cNvSpPr txBox="1"/>
            <p:nvPr/>
          </p:nvSpPr>
          <p:spPr>
            <a:xfrm>
              <a:off x="4810744" y="4982707"/>
              <a:ext cx="774156" cy="32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dirty="0">
                  <a:solidFill>
                    <a:srgbClr val="000000"/>
                  </a:solidFill>
                  <a:latin typeface="Garet"/>
                </a:rPr>
                <a:t>Input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45EE36-9265-3626-C13C-DD8A14A8BD4E}"/>
                </a:ext>
              </a:extLst>
            </p:cNvPr>
            <p:cNvSpPr txBox="1"/>
            <p:nvPr/>
          </p:nvSpPr>
          <p:spPr>
            <a:xfrm>
              <a:off x="12575110" y="4982707"/>
              <a:ext cx="999982" cy="32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260">
                  <a:solidFill>
                    <a:srgbClr val="000000"/>
                  </a:solidFill>
                  <a:latin typeface="Garet"/>
                </a:defRPr>
              </a:lvl1pPr>
            </a:lstStyle>
            <a:p>
              <a:r>
                <a:rPr lang="en-US" dirty="0"/>
                <a:t>Output</a:t>
              </a:r>
            </a:p>
          </p:txBody>
        </p:sp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A142201-7669-B4AD-6F8C-0F5E4B2B5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628666" y="4113860"/>
              <a:ext cx="1028844" cy="23815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sp>
        <p:nvSpPr>
          <p:cNvPr id="72" name="object 9">
            <a:extLst>
              <a:ext uri="{FF2B5EF4-FFF2-40B4-BE49-F238E27FC236}">
                <a16:creationId xmlns:a16="http://schemas.microsoft.com/office/drawing/2014/main" id="{82499B77-9247-E227-B408-411BEFA40374}"/>
              </a:ext>
            </a:extLst>
          </p:cNvPr>
          <p:cNvSpPr txBox="1"/>
          <p:nvPr/>
        </p:nvSpPr>
        <p:spPr>
          <a:xfrm>
            <a:off x="8258469" y="7917747"/>
            <a:ext cx="17885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FF0000"/>
                </a:solidFill>
                <a:latin typeface="Trebuchet MS"/>
                <a:cs typeface="Trebuchet MS"/>
              </a:rPr>
              <a:t>Backpropagation</a:t>
            </a:r>
            <a:r>
              <a:rPr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lang="en-US" sz="2000" b="1" spc="-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endParaRPr sz="2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750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4859FD4D-4A53-1FB6-DB8E-2788695D3AC5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966C14CE-8087-F696-C7B9-281AE8EC62B7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3901255" y="310618"/>
            <a:ext cx="10485489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GRAPH AUTOENCODERS (1/5)</a:t>
            </a:r>
          </a:p>
        </p:txBody>
      </p:sp>
      <p:sp>
        <p:nvSpPr>
          <p:cNvPr id="7" name="Freeform 7"/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5C663C6A-2E54-1850-E78E-36E217D789F0}"/>
              </a:ext>
            </a:extLst>
          </p:cNvPr>
          <p:cNvSpPr txBox="1"/>
          <p:nvPr/>
        </p:nvSpPr>
        <p:spPr>
          <a:xfrm>
            <a:off x="1439855" y="2095500"/>
            <a:ext cx="15408291" cy="805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A Graph Autoencoder (GAE) is an extension of the traditional Autoencoder designed to work with graph-structured data.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3D51F83A-638D-A678-6439-116A071F0262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Introduction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5409E9-34E6-8BE6-7873-F2AB966A2058}"/>
              </a:ext>
            </a:extLst>
          </p:cNvPr>
          <p:cNvSpPr/>
          <p:nvPr/>
        </p:nvSpPr>
        <p:spPr>
          <a:xfrm>
            <a:off x="1439854" y="2990221"/>
            <a:ext cx="160346" cy="1656000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C83C889-658F-3F0A-B438-5F6CD1C6779C}"/>
              </a:ext>
            </a:extLst>
          </p:cNvPr>
          <p:cNvSpPr/>
          <p:nvPr/>
        </p:nvSpPr>
        <p:spPr>
          <a:xfrm>
            <a:off x="1439854" y="4827900"/>
            <a:ext cx="160346" cy="468000"/>
          </a:xfrm>
          <a:prstGeom prst="rect">
            <a:avLst/>
          </a:prstGeom>
          <a:solidFill>
            <a:srgbClr val="F7C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E1961EF-0542-7D60-1635-9AD5E37D9853}"/>
              </a:ext>
            </a:extLst>
          </p:cNvPr>
          <p:cNvSpPr/>
          <p:nvPr/>
        </p:nvSpPr>
        <p:spPr>
          <a:xfrm>
            <a:off x="1439854" y="5544680"/>
            <a:ext cx="160346" cy="468000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7CC16874-DA86-6BA3-1E93-81D5D24C6DA1}"/>
              </a:ext>
            </a:extLst>
          </p:cNvPr>
          <p:cNvGrpSpPr/>
          <p:nvPr/>
        </p:nvGrpSpPr>
        <p:grpSpPr>
          <a:xfrm>
            <a:off x="4753198" y="6345503"/>
            <a:ext cx="8799078" cy="2995214"/>
            <a:chOff x="4744460" y="6633125"/>
            <a:chExt cx="8799078" cy="29952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BF2DF3D-AF9B-ECF1-4577-9C5FEE0E65EF}"/>
                </a:ext>
              </a:extLst>
            </p:cNvPr>
            <p:cNvGrpSpPr/>
            <p:nvPr/>
          </p:nvGrpSpPr>
          <p:grpSpPr>
            <a:xfrm>
              <a:off x="4744460" y="7014916"/>
              <a:ext cx="8799078" cy="2613423"/>
              <a:chOff x="4217306" y="4187714"/>
              <a:chExt cx="8799078" cy="2613423"/>
            </a:xfrm>
          </p:grpSpPr>
          <p:sp>
            <p:nvSpPr>
              <p:cNvPr id="48" name="object 5">
                <a:extLst>
                  <a:ext uri="{FF2B5EF4-FFF2-40B4-BE49-F238E27FC236}">
                    <a16:creationId xmlns:a16="http://schemas.microsoft.com/office/drawing/2014/main" id="{FFC7BCDF-767C-E098-9BE6-592FFB5170C2}"/>
                  </a:ext>
                </a:extLst>
              </p:cNvPr>
              <p:cNvSpPr/>
              <p:nvPr/>
            </p:nvSpPr>
            <p:spPr>
              <a:xfrm>
                <a:off x="4217306" y="4196230"/>
                <a:ext cx="2997364" cy="2604907"/>
              </a:xfrm>
              <a:custGeom>
                <a:avLst/>
                <a:gdLst/>
                <a:ahLst/>
                <a:cxnLst/>
                <a:rect l="l" t="t" r="r" b="b"/>
                <a:pathLst>
                  <a:path w="1257935" h="1456689">
                    <a:moveTo>
                      <a:pt x="0" y="1456500"/>
                    </a:moveTo>
                    <a:lnTo>
                      <a:pt x="0" y="0"/>
                    </a:lnTo>
                    <a:lnTo>
                      <a:pt x="1257599" y="301798"/>
                    </a:lnTo>
                    <a:lnTo>
                      <a:pt x="1257599" y="1154701"/>
                    </a:lnTo>
                    <a:lnTo>
                      <a:pt x="0" y="1456500"/>
                    </a:lnTo>
                    <a:close/>
                  </a:path>
                </a:pathLst>
              </a:custGeom>
              <a:solidFill>
                <a:srgbClr val="D5E8D4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1" name="object 9">
                <a:extLst>
                  <a:ext uri="{FF2B5EF4-FFF2-40B4-BE49-F238E27FC236}">
                    <a16:creationId xmlns:a16="http://schemas.microsoft.com/office/drawing/2014/main" id="{E04A5714-EAD3-DF10-5717-9F4A2CF179A9}"/>
                  </a:ext>
                </a:extLst>
              </p:cNvPr>
              <p:cNvSpPr/>
              <p:nvPr/>
            </p:nvSpPr>
            <p:spPr>
              <a:xfrm>
                <a:off x="10032638" y="4187714"/>
                <a:ext cx="2983746" cy="2613397"/>
              </a:xfrm>
              <a:custGeom>
                <a:avLst/>
                <a:gdLst/>
                <a:ahLst/>
                <a:cxnLst/>
                <a:rect l="l" t="t" r="r" b="b"/>
                <a:pathLst>
                  <a:path w="1252220" h="1456689">
                    <a:moveTo>
                      <a:pt x="1251899" y="1456499"/>
                    </a:moveTo>
                    <a:lnTo>
                      <a:pt x="0" y="1156068"/>
                    </a:lnTo>
                    <a:lnTo>
                      <a:pt x="0" y="300430"/>
                    </a:lnTo>
                    <a:lnTo>
                      <a:pt x="1251899" y="0"/>
                    </a:lnTo>
                    <a:lnTo>
                      <a:pt x="1251899" y="1456499"/>
                    </a:lnTo>
                    <a:close/>
                  </a:path>
                </a:pathLst>
              </a:custGeom>
              <a:solidFill>
                <a:srgbClr val="DAE8FC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CED590AB-4839-5071-6BE1-C1CA34E27F70}"/>
                  </a:ext>
                </a:extLst>
              </p:cNvPr>
              <p:cNvSpPr/>
              <p:nvPr/>
            </p:nvSpPr>
            <p:spPr>
              <a:xfrm>
                <a:off x="7525523" y="4758202"/>
                <a:ext cx="2211560" cy="1493652"/>
              </a:xfrm>
              <a:prstGeom prst="rect">
                <a:avLst/>
              </a:prstGeom>
              <a:solidFill>
                <a:srgbClr val="F7CECC"/>
              </a:solidFill>
            </p:spPr>
            <p:txBody>
              <a:bodyPr wrap="square" lIns="0" tIns="0" rIns="0" bIns="0" rtlCol="0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43695D-0D66-A259-5302-BF76ADC4CA7C}"/>
                    </a:ext>
                  </a:extLst>
                </p:cNvPr>
                <p:cNvSpPr txBox="1"/>
                <p:nvPr/>
              </p:nvSpPr>
              <p:spPr>
                <a:xfrm>
                  <a:off x="4927953" y="7734860"/>
                  <a:ext cx="259231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3600" dirty="0"/>
                    <a:t> = GCN(A, X)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443695D-0D66-A259-5302-BF76ADC4C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53" y="7734860"/>
                  <a:ext cx="2592313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235" t="-24176" r="-9647" b="-49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D69EC7E-FB77-B1D7-D968-E34EE4A2DB4A}"/>
                    </a:ext>
                  </a:extLst>
                </p:cNvPr>
                <p:cNvSpPr txBox="1"/>
                <p:nvPr/>
              </p:nvSpPr>
              <p:spPr>
                <a:xfrm>
                  <a:off x="4927953" y="8390854"/>
                  <a:ext cx="2512867" cy="5654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3600" dirty="0"/>
                    <a:t> =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sz="3600" dirty="0"/>
                    <a:t>(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X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D69EC7E-FB77-B1D7-D968-E34EE4A2D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7953" y="8390854"/>
                  <a:ext cx="2512867" cy="565411"/>
                </a:xfrm>
                <a:prstGeom prst="rect">
                  <a:avLst/>
                </a:prstGeom>
                <a:blipFill>
                  <a:blip r:embed="rId8"/>
                  <a:stretch>
                    <a:fillRect l="-243" t="-21505" b="-49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852CC0-4122-C43F-939F-6506E024024F}"/>
                    </a:ext>
                  </a:extLst>
                </p:cNvPr>
                <p:cNvSpPr txBox="1"/>
                <p:nvPr/>
              </p:nvSpPr>
              <p:spPr>
                <a:xfrm>
                  <a:off x="8547434" y="8067688"/>
                  <a:ext cx="12220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600">
                          <a:latin typeface="Cambria Math" panose="02040503050406030204" pitchFamily="18" charset="0"/>
                        </a:rPr>
                        <m:t>Z</m:t>
                      </m:r>
                    </m:oMath>
                  </a14:m>
                  <a:r>
                    <a:rPr lang="en-US" altLang="ko-KR" sz="3600" dirty="0"/>
                    <a:t> =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60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6852CC0-4122-C43F-939F-6506E02402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7434" y="8067688"/>
                  <a:ext cx="1222046" cy="646331"/>
                </a:xfrm>
                <a:prstGeom prst="rect">
                  <a:avLst/>
                </a:prstGeom>
                <a:blipFill>
                  <a:blip r:embed="rId9"/>
                  <a:stretch>
                    <a:fillRect t="-13208" b="-358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5BA421-9E28-F944-2168-641E2661033C}"/>
                    </a:ext>
                  </a:extLst>
                </p:cNvPr>
                <p:cNvSpPr txBox="1"/>
                <p:nvPr/>
              </p:nvSpPr>
              <p:spPr>
                <a:xfrm>
                  <a:off x="11052486" y="8035189"/>
                  <a:ext cx="2072875" cy="5728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a14:m>
                  <a:r>
                    <a:rPr lang="en-US" sz="3600" dirty="0"/>
                    <a:t>= </a:t>
                  </a:r>
                  <a14:m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36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B5BA421-9E28-F944-2168-641E26610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486" y="8035189"/>
                  <a:ext cx="2072875" cy="572849"/>
                </a:xfrm>
                <a:prstGeom prst="rect">
                  <a:avLst/>
                </a:prstGeom>
                <a:blipFill>
                  <a:blip r:embed="rId10"/>
                  <a:stretch>
                    <a:fillRect l="-294" t="-20213" b="-478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A53910-D05C-41A8-E41A-36526955A871}"/>
                </a:ext>
              </a:extLst>
            </p:cNvPr>
            <p:cNvSpPr txBox="1"/>
            <p:nvPr/>
          </p:nvSpPr>
          <p:spPr>
            <a:xfrm>
              <a:off x="5465655" y="6633125"/>
              <a:ext cx="1491114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accent3">
                      <a:lumMod val="50000"/>
                    </a:schemeClr>
                  </a:solidFill>
                  <a:latin typeface="Garet"/>
                </a:rPr>
                <a:t>Encoder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48F46F3-FC95-6CE7-FE6B-E5BF6199BBBD}"/>
                </a:ext>
              </a:extLst>
            </p:cNvPr>
            <p:cNvSpPr txBox="1"/>
            <p:nvPr/>
          </p:nvSpPr>
          <p:spPr>
            <a:xfrm>
              <a:off x="11324130" y="6633125"/>
              <a:ext cx="1529586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tx2">
                      <a:lumMod val="50000"/>
                    </a:schemeClr>
                  </a:solidFill>
                  <a:latin typeface="Garet"/>
                </a:rPr>
                <a:t>Decoder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380824-3595-06E3-3EB5-E240F7FBCF42}"/>
                </a:ext>
              </a:extLst>
            </p:cNvPr>
            <p:cNvSpPr txBox="1"/>
            <p:nvPr/>
          </p:nvSpPr>
          <p:spPr>
            <a:xfrm>
              <a:off x="8170846" y="6633125"/>
              <a:ext cx="1975221" cy="440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60" b="1" dirty="0">
                  <a:solidFill>
                    <a:schemeClr val="accent2">
                      <a:lumMod val="50000"/>
                    </a:schemeClr>
                  </a:solidFill>
                  <a:latin typeface="Garet"/>
                </a:rPr>
                <a:t>Embedding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6D5692-760C-33C3-9CEA-4FC6D30EF8C4}"/>
                  </a:ext>
                </a:extLst>
              </p:cNvPr>
              <p:cNvSpPr txBox="1"/>
              <p:nvPr/>
            </p:nvSpPr>
            <p:spPr>
              <a:xfrm>
                <a:off x="2279152" y="9791700"/>
                <a:ext cx="8782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*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US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 (</a:t>
                </a: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The normalized adjacency matrix)</a:t>
                </a:r>
                <a:endParaRPr lang="en-US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56D5692-760C-33C3-9CEA-4FC6D30EF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2" y="9791700"/>
                <a:ext cx="8782072" cy="461665"/>
              </a:xfrm>
              <a:prstGeom prst="rect">
                <a:avLst/>
              </a:prstGeom>
              <a:blipFill>
                <a:blip r:embed="rId11"/>
                <a:stretch>
                  <a:fillRect l="-972" t="-657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3">
            <a:extLst>
              <a:ext uri="{FF2B5EF4-FFF2-40B4-BE49-F238E27FC236}">
                <a16:creationId xmlns:a16="http://schemas.microsoft.com/office/drawing/2014/main" id="{C4FBB0F1-EF1E-599B-5148-09163E9C0614}"/>
              </a:ext>
            </a:extLst>
          </p:cNvPr>
          <p:cNvSpPr txBox="1"/>
          <p:nvPr/>
        </p:nvSpPr>
        <p:spPr>
          <a:xfrm>
            <a:off x="1424614" y="2995214"/>
            <a:ext cx="15423531" cy="1625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It e</a:t>
            </a:r>
            <a:r>
              <a:rPr lang="ko-KR" altLang="ko-KR" sz="2260" dirty="0">
                <a:solidFill>
                  <a:srgbClr val="000000"/>
                </a:solidFill>
                <a:latin typeface="Garet"/>
              </a:rPr>
              <a:t>ncodes the graph structure and/or node features into a </a:t>
            </a:r>
            <a:r>
              <a:rPr lang="ko-KR" altLang="ko-KR" sz="2260" b="1" dirty="0">
                <a:solidFill>
                  <a:srgbClr val="000000"/>
                </a:solidFill>
                <a:latin typeface="Garet"/>
              </a:rPr>
              <a:t>low-dimensional latent space</a:t>
            </a: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 (node embedding)</a:t>
            </a:r>
          </a:p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The Encoder is often implemented using Graph Neural Networks (GNNs), such as Graph Convolutional Networks (GCNs).</a:t>
            </a:r>
            <a:endParaRPr lang="ko-KR" altLang="ko-KR" sz="2260" dirty="0">
              <a:solidFill>
                <a:srgbClr val="000000"/>
              </a:solidFill>
              <a:latin typeface="Gare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1AE865F0-B8B5-3291-EDCE-E182F174A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614" y="4869824"/>
                <a:ext cx="15445608" cy="39427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It produces latent representations </a:t>
                </a:r>
                <a14:m>
                  <m:oMath xmlns:m="http://schemas.openxmlformats.org/officeDocument/2006/math"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ko-KR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61" name="Rectangle 1">
                <a:extLst>
                  <a:ext uri="{FF2B5EF4-FFF2-40B4-BE49-F238E27FC236}">
                    <a16:creationId xmlns:a16="http://schemas.microsoft.com/office/drawing/2014/main" id="{1AE865F0-B8B5-3291-EDCE-E182F174A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4614" y="4869824"/>
                <a:ext cx="15445608" cy="394275"/>
              </a:xfrm>
              <a:prstGeom prst="rect">
                <a:avLst/>
              </a:prstGeom>
              <a:blipFill>
                <a:blip r:embed="rId12"/>
                <a:stretch>
                  <a:fillRect t="-10769" b="-4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1">
            <a:extLst>
              <a:ext uri="{FF2B5EF4-FFF2-40B4-BE49-F238E27FC236}">
                <a16:creationId xmlns:a16="http://schemas.microsoft.com/office/drawing/2014/main" id="{B6B53BAC-79BA-3F10-7384-EFD64A194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854" y="5579661"/>
            <a:ext cx="15404872" cy="394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</a:pPr>
            <a:r>
              <a:rPr lang="en-GB" altLang="ko-KR" sz="2260" dirty="0">
                <a:solidFill>
                  <a:srgbClr val="000000"/>
                </a:solidFill>
                <a:latin typeface="Garet"/>
              </a:rPr>
              <a:t>It </a:t>
            </a:r>
            <a:r>
              <a:rPr lang="en-US" altLang="ko-KR" sz="2260" dirty="0">
                <a:solidFill>
                  <a:srgbClr val="000000"/>
                </a:solidFill>
                <a:latin typeface="Garet"/>
              </a:rPr>
              <a:t>reconstructs the graph structure or other graph properties from the latent representation.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4C44-916B-C4E4-25B7-EE2D307B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EAC5E0D1-C7C1-10BF-494B-A1E8768BA9DE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2B5EB041-C4A8-CCDB-CB8D-71E9976EF896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2297A70-5895-F1E2-5F14-5F1C6B4FD7FB}"/>
              </a:ext>
            </a:extLst>
          </p:cNvPr>
          <p:cNvSpPr txBox="1"/>
          <p:nvPr/>
        </p:nvSpPr>
        <p:spPr>
          <a:xfrm>
            <a:off x="3901255" y="310618"/>
            <a:ext cx="10485489" cy="69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GRAPH AUTOENCODERS </a:t>
            </a:r>
            <a:r>
              <a:rPr lang="en-US" altLang="ko-KR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(2/5)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B30ED8D-7FA5-3829-08DE-26A58B7D2360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4E097CD-E6A2-EAE1-5C76-50CC7D58841F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9287A55D-C216-13A8-469F-DE3EF4BB79F3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55178D4C-665C-12BA-68F3-B893F6DD0FD6}"/>
              </a:ext>
            </a:extLst>
          </p:cNvPr>
          <p:cNvSpPr txBox="1"/>
          <p:nvPr/>
        </p:nvSpPr>
        <p:spPr>
          <a:xfrm>
            <a:off x="1439855" y="1363848"/>
            <a:ext cx="8287201" cy="512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Example (1/2)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DAF3FC04-A644-6934-8486-616AF2982B30}"/>
              </a:ext>
            </a:extLst>
          </p:cNvPr>
          <p:cNvGrpSpPr/>
          <p:nvPr/>
        </p:nvGrpSpPr>
        <p:grpSpPr>
          <a:xfrm>
            <a:off x="2057021" y="2397768"/>
            <a:ext cx="1463692" cy="1948552"/>
            <a:chOff x="1905000" y="5905996"/>
            <a:chExt cx="1463692" cy="194855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FFB0315-F377-6682-B1AC-19D0BFBCF9E2}"/>
                </a:ext>
              </a:extLst>
            </p:cNvPr>
            <p:cNvSpPr/>
            <p:nvPr/>
          </p:nvSpPr>
          <p:spPr>
            <a:xfrm>
              <a:off x="1905000" y="5905996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460553F-FD80-9FDD-73F2-39B3DF3F4D26}"/>
                </a:ext>
              </a:extLst>
            </p:cNvPr>
            <p:cNvSpPr/>
            <p:nvPr/>
          </p:nvSpPr>
          <p:spPr>
            <a:xfrm>
              <a:off x="2827346" y="6582791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19ACE73-9630-2C16-3FAB-83101C8FE1D3}"/>
                </a:ext>
              </a:extLst>
            </p:cNvPr>
            <p:cNvSpPr/>
            <p:nvPr/>
          </p:nvSpPr>
          <p:spPr>
            <a:xfrm>
              <a:off x="1905000" y="7314548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78D4620-BFB8-5AED-3BE1-8868D4EA586D}"/>
                </a:ext>
              </a:extLst>
            </p:cNvPr>
            <p:cNvCxnSpPr>
              <a:stCxn id="3" idx="5"/>
              <a:endCxn id="4" idx="1"/>
            </p:cNvCxnSpPr>
            <p:nvPr/>
          </p:nvCxnSpPr>
          <p:spPr>
            <a:xfrm>
              <a:off x="2367068" y="6366915"/>
              <a:ext cx="539556" cy="294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468BED6-9F80-77E0-A262-546740867260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2367068" y="7043710"/>
              <a:ext cx="539556" cy="34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7094AF8-A577-C019-BFEF-84F981D66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195502"/>
              </p:ext>
            </p:extLst>
          </p:nvPr>
        </p:nvGraphicFramePr>
        <p:xfrm>
          <a:off x="4598914" y="4997243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48FF2A-2187-2B2A-8E01-99D8292A9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16301"/>
              </p:ext>
            </p:extLst>
          </p:nvPr>
        </p:nvGraphicFramePr>
        <p:xfrm>
          <a:off x="6797836" y="4985372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B46E129-F329-8A21-AD29-BD4FD7256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627046"/>
              </p:ext>
            </p:extLst>
          </p:nvPr>
        </p:nvGraphicFramePr>
        <p:xfrm>
          <a:off x="8996758" y="4997243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0BCE79BF-2ED5-70BE-E9FE-89750E115F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824881"/>
                  </p:ext>
                </p:extLst>
              </p:nvPr>
            </p:nvGraphicFramePr>
            <p:xfrm>
              <a:off x="11195680" y="4998374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2">
                <a:extLst>
                  <a:ext uri="{FF2B5EF4-FFF2-40B4-BE49-F238E27FC236}">
                    <a16:creationId xmlns:a16="http://schemas.microsoft.com/office/drawing/2014/main" id="{0BCE79BF-2ED5-70BE-E9FE-89750E115F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5824881"/>
                  </p:ext>
                </p:extLst>
              </p:nvPr>
            </p:nvGraphicFramePr>
            <p:xfrm>
              <a:off x="11195680" y="4998374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21001841-BAEB-7844-8A37-378038DE5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428526"/>
                  </p:ext>
                </p:extLst>
              </p:nvPr>
            </p:nvGraphicFramePr>
            <p:xfrm>
              <a:off x="4598914" y="7236141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24">
                <a:extLst>
                  <a:ext uri="{FF2B5EF4-FFF2-40B4-BE49-F238E27FC236}">
                    <a16:creationId xmlns:a16="http://schemas.microsoft.com/office/drawing/2014/main" id="{21001841-BAEB-7844-8A37-378038DE5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428526"/>
                  </p:ext>
                </p:extLst>
              </p:nvPr>
            </p:nvGraphicFramePr>
            <p:xfrm>
              <a:off x="4598914" y="7236141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176" t="-1852" r="-20117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2381" t="-101852" r="-103571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01852" r="-235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C7FA7BC9-CB38-ED3D-43A4-C250BF5173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86616"/>
                  </p:ext>
                </p:extLst>
              </p:nvPr>
            </p:nvGraphicFramePr>
            <p:xfrm>
              <a:off x="8996758" y="7231315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chemeClr val="tx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chemeClr val="tx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표 25">
                <a:extLst>
                  <a:ext uri="{FF2B5EF4-FFF2-40B4-BE49-F238E27FC236}">
                    <a16:creationId xmlns:a16="http://schemas.microsoft.com/office/drawing/2014/main" id="{C7FA7BC9-CB38-ED3D-43A4-C250BF51737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686616"/>
                  </p:ext>
                </p:extLst>
              </p:nvPr>
            </p:nvGraphicFramePr>
            <p:xfrm>
              <a:off x="8996758" y="7231315"/>
              <a:ext cx="1543953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14651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14651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176" t="-926" r="-20235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1176" t="-100000" r="-102353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1176" t="-201852" r="-23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C777641-6509-A2C5-D3EA-3BFC144B5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55384"/>
              </p:ext>
            </p:extLst>
          </p:nvPr>
        </p:nvGraphicFramePr>
        <p:xfrm>
          <a:off x="6797836" y="7262124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A78774-F439-B817-18B7-216EE9EF7069}"/>
                  </a:ext>
                </a:extLst>
              </p:cNvPr>
              <p:cNvSpPr txBox="1"/>
              <p:nvPr/>
            </p:nvSpPr>
            <p:spPr>
              <a:xfrm>
                <a:off x="3807916" y="8035888"/>
                <a:ext cx="790998" cy="532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ko-KR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altLang="ko-K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=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5A78774-F439-B817-18B7-216EE9EF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916" y="8035888"/>
                <a:ext cx="790998" cy="532005"/>
              </a:xfrm>
              <a:prstGeom prst="rect">
                <a:avLst/>
              </a:prstGeom>
              <a:blipFill>
                <a:blip r:embed="rId10"/>
                <a:stretch>
                  <a:fillRect t="-8046" r="-178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47AA560-9709-036B-E4B9-45ED8C7B7F76}"/>
              </a:ext>
            </a:extLst>
          </p:cNvPr>
          <p:cNvSpPr txBox="1"/>
          <p:nvPr/>
        </p:nvSpPr>
        <p:spPr>
          <a:xfrm>
            <a:off x="6349164" y="8086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A0645C-3D0D-5D8B-404D-F326B9A5297F}"/>
              </a:ext>
            </a:extLst>
          </p:cNvPr>
          <p:cNvSpPr txBox="1"/>
          <p:nvPr/>
        </p:nvSpPr>
        <p:spPr>
          <a:xfrm>
            <a:off x="8548086" y="80866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A38D1B-034A-9413-7D17-6D2F25EC0E2B}"/>
              </a:ext>
            </a:extLst>
          </p:cNvPr>
          <p:cNvSpPr txBox="1"/>
          <p:nvPr/>
        </p:nvSpPr>
        <p:spPr>
          <a:xfrm>
            <a:off x="10718154" y="80358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F243EC37-8D30-D428-35C6-8706E3152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06530"/>
                  </p:ext>
                </p:extLst>
              </p:nvPr>
            </p:nvGraphicFramePr>
            <p:xfrm>
              <a:off x="11195680" y="7231315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표 32">
                <a:extLst>
                  <a:ext uri="{FF2B5EF4-FFF2-40B4-BE49-F238E27FC236}">
                    <a16:creationId xmlns:a16="http://schemas.microsoft.com/office/drawing/2014/main" id="{F243EC37-8D30-D428-35C6-8706E3152B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006530"/>
                  </p:ext>
                </p:extLst>
              </p:nvPr>
            </p:nvGraphicFramePr>
            <p:xfrm>
              <a:off x="11195680" y="7231315"/>
              <a:ext cx="1774356" cy="19745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452">
                      <a:extLst>
                        <a:ext uri="{9D8B030D-6E8A-4147-A177-3AD203B41FA5}">
                          <a16:colId xmlns:a16="http://schemas.microsoft.com/office/drawing/2014/main" val="3375168695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3632261354"/>
                        </a:ext>
                      </a:extLst>
                    </a:gridCol>
                    <a:gridCol w="591452">
                      <a:extLst>
                        <a:ext uri="{9D8B030D-6E8A-4147-A177-3AD203B41FA5}">
                          <a16:colId xmlns:a16="http://schemas.microsoft.com/office/drawing/2014/main" val="583545185"/>
                        </a:ext>
                      </a:extLst>
                    </a:gridCol>
                  </a:tblGrid>
                  <a:tr h="65817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31" t="-926" r="-203093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4166188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000" t="-100000" r="-101020" b="-1009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3287844"/>
                      </a:ext>
                    </a:extLst>
                  </a:tr>
                  <a:tr h="6581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2062" t="-201852" r="-2062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40550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DD7361-464E-0380-C3B3-C85152980C15}"/>
                  </a:ext>
                </a:extLst>
              </p:cNvPr>
              <p:cNvSpPr txBox="1"/>
              <p:nvPr/>
            </p:nvSpPr>
            <p:spPr>
              <a:xfrm>
                <a:off x="11621685" y="4564315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ko-KR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0DD7361-464E-0380-C3B3-C8515298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1685" y="4564315"/>
                <a:ext cx="922345" cy="37965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1ADCBE-25A0-EB61-5B2D-2856D3BD712C}"/>
                  </a:ext>
                </a:extLst>
              </p:cNvPr>
              <p:cNvSpPr txBox="1"/>
              <p:nvPr/>
            </p:nvSpPr>
            <p:spPr>
              <a:xfrm>
                <a:off x="4909717" y="4576578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E1ADCBE-25A0-EB61-5B2D-2856D3BD7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17" y="4576578"/>
                <a:ext cx="922345" cy="37965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16CF8C-F9D4-EA1A-2A77-2D610A909F2E}"/>
                  </a:ext>
                </a:extLst>
              </p:cNvPr>
              <p:cNvSpPr txBox="1"/>
              <p:nvPr/>
            </p:nvSpPr>
            <p:spPr>
              <a:xfrm>
                <a:off x="7108639" y="4564315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416CF8C-F9D4-EA1A-2A77-2D610A909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639" y="4564315"/>
                <a:ext cx="922345" cy="37965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58AA40-5317-14DA-3259-6A5850AD0C52}"/>
                  </a:ext>
                </a:extLst>
              </p:cNvPr>
              <p:cNvSpPr txBox="1"/>
              <p:nvPr/>
            </p:nvSpPr>
            <p:spPr>
              <a:xfrm>
                <a:off x="9307561" y="4577021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858AA40-5317-14DA-3259-6A5850AD0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561" y="4577021"/>
                <a:ext cx="922345" cy="3796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1" name="TextBox 2050">
            <a:extLst>
              <a:ext uri="{FF2B5EF4-FFF2-40B4-BE49-F238E27FC236}">
                <a16:creationId xmlns:a16="http://schemas.microsoft.com/office/drawing/2014/main" id="{04CE41BE-7487-8BD4-9B69-FF3E3B9F47E0}"/>
              </a:ext>
            </a:extLst>
          </p:cNvPr>
          <p:cNvSpPr txBox="1"/>
          <p:nvPr/>
        </p:nvSpPr>
        <p:spPr>
          <a:xfrm>
            <a:off x="14914818" y="2099374"/>
            <a:ext cx="1975221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accent2">
                    <a:lumMod val="50000"/>
                  </a:schemeClr>
                </a:solidFill>
                <a:latin typeface="Garet"/>
              </a:rPr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C46D67A2-3E91-D3DD-915F-AAC42ABDC430}"/>
                  </a:ext>
                </a:extLst>
              </p:cNvPr>
              <p:cNvSpPr txBox="1"/>
              <p:nvPr/>
            </p:nvSpPr>
            <p:spPr>
              <a:xfrm>
                <a:off x="1431078" y="5465169"/>
                <a:ext cx="2512867" cy="565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600" dirty="0"/>
                  <a:t> =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600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X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C46D67A2-3E91-D3DD-915F-AAC42ABDC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078" y="5465169"/>
                <a:ext cx="2512867" cy="565411"/>
              </a:xfrm>
              <a:prstGeom prst="rect">
                <a:avLst/>
              </a:prstGeom>
              <a:blipFill>
                <a:blip r:embed="rId16"/>
                <a:stretch>
                  <a:fillRect l="-485" t="-21739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4" name="표 2053">
            <a:extLst>
              <a:ext uri="{FF2B5EF4-FFF2-40B4-BE49-F238E27FC236}">
                <a16:creationId xmlns:a16="http://schemas.microsoft.com/office/drawing/2014/main" id="{11F91388-F65C-A81D-F997-C33B9C105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17915"/>
              </p:ext>
            </p:extLst>
          </p:nvPr>
        </p:nvGraphicFramePr>
        <p:xfrm>
          <a:off x="4598914" y="2400049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24645C13-CD6D-69C3-2348-E546DE1E864B}"/>
                  </a:ext>
                </a:extLst>
              </p:cNvPr>
              <p:cNvSpPr txBox="1"/>
              <p:nvPr/>
            </p:nvSpPr>
            <p:spPr>
              <a:xfrm>
                <a:off x="4909716" y="1980439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24645C13-CD6D-69C3-2348-E546DE1E8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716" y="1980439"/>
                <a:ext cx="922345" cy="37965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6" name="표 2055">
            <a:extLst>
              <a:ext uri="{FF2B5EF4-FFF2-40B4-BE49-F238E27FC236}">
                <a16:creationId xmlns:a16="http://schemas.microsoft.com/office/drawing/2014/main" id="{D1F9FDEE-7A4B-D661-4E70-421E6D04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069930"/>
              </p:ext>
            </p:extLst>
          </p:nvPr>
        </p:nvGraphicFramePr>
        <p:xfrm>
          <a:off x="9200604" y="2397768"/>
          <a:ext cx="1029302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1870A1F9-FA4C-BF86-925E-ED3BF79EAC61}"/>
                  </a:ext>
                </a:extLst>
              </p:cNvPr>
              <p:cNvSpPr txBox="1"/>
              <p:nvPr/>
            </p:nvSpPr>
            <p:spPr>
              <a:xfrm>
                <a:off x="9254082" y="1973635"/>
                <a:ext cx="922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1870A1F9-FA4C-BF86-925E-ED3BF79EA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082" y="1973635"/>
                <a:ext cx="92234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58" name="표 2057">
            <a:extLst>
              <a:ext uri="{FF2B5EF4-FFF2-40B4-BE49-F238E27FC236}">
                <a16:creationId xmlns:a16="http://schemas.microsoft.com/office/drawing/2014/main" id="{76D59C85-B81A-F274-3258-BD95E5690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417620"/>
              </p:ext>
            </p:extLst>
          </p:nvPr>
        </p:nvGraphicFramePr>
        <p:xfrm>
          <a:off x="6797836" y="2397769"/>
          <a:ext cx="1543953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583545185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DC91E3E7-7A0B-5FE0-AF07-03F9F886C750}"/>
                  </a:ext>
                </a:extLst>
              </p:cNvPr>
              <p:cNvSpPr txBox="1"/>
              <p:nvPr/>
            </p:nvSpPr>
            <p:spPr>
              <a:xfrm>
                <a:off x="7108423" y="1968474"/>
                <a:ext cx="922345" cy="379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DC91E3E7-7A0B-5FE0-AF07-03F9F886C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423" y="1968474"/>
                <a:ext cx="922345" cy="37965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1" name="TextBox 2060">
            <a:extLst>
              <a:ext uri="{FF2B5EF4-FFF2-40B4-BE49-F238E27FC236}">
                <a16:creationId xmlns:a16="http://schemas.microsoft.com/office/drawing/2014/main" id="{F070CDEE-56DB-F472-A3DE-C516C39AE078}"/>
              </a:ext>
            </a:extLst>
          </p:cNvPr>
          <p:cNvSpPr txBox="1"/>
          <p:nvPr/>
        </p:nvSpPr>
        <p:spPr>
          <a:xfrm>
            <a:off x="8650009" y="3187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2062" name="TextBox 2061">
            <a:extLst>
              <a:ext uri="{FF2B5EF4-FFF2-40B4-BE49-F238E27FC236}">
                <a16:creationId xmlns:a16="http://schemas.microsoft.com/office/drawing/2014/main" id="{12518E30-253E-B06F-5B90-59414C71952C}"/>
              </a:ext>
            </a:extLst>
          </p:cNvPr>
          <p:cNvSpPr txBox="1"/>
          <p:nvPr/>
        </p:nvSpPr>
        <p:spPr>
          <a:xfrm>
            <a:off x="10718154" y="324523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aphicFrame>
        <p:nvGraphicFramePr>
          <p:cNvPr id="2063" name="표 2062">
            <a:extLst>
              <a:ext uri="{FF2B5EF4-FFF2-40B4-BE49-F238E27FC236}">
                <a16:creationId xmlns:a16="http://schemas.microsoft.com/office/drawing/2014/main" id="{4C457DEC-FFEE-AC50-87B3-814FF5033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983500"/>
              </p:ext>
            </p:extLst>
          </p:nvPr>
        </p:nvGraphicFramePr>
        <p:xfrm>
          <a:off x="11195680" y="2397768"/>
          <a:ext cx="1029302" cy="194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51">
                  <a:extLst>
                    <a:ext uri="{9D8B030D-6E8A-4147-A177-3AD203B41FA5}">
                      <a16:colId xmlns:a16="http://schemas.microsoft.com/office/drawing/2014/main" val="3375168695"/>
                    </a:ext>
                  </a:extLst>
                </a:gridCol>
                <a:gridCol w="514651">
                  <a:extLst>
                    <a:ext uri="{9D8B030D-6E8A-4147-A177-3AD203B41FA5}">
                      <a16:colId xmlns:a16="http://schemas.microsoft.com/office/drawing/2014/main" val="3632261354"/>
                    </a:ext>
                  </a:extLst>
                </a:gridCol>
              </a:tblGrid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166188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87844"/>
                  </a:ext>
                </a:extLst>
              </a:tr>
              <a:tr h="64951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05509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DAB8B6AE-F37C-96D4-5386-781EBDD74AC4}"/>
                  </a:ext>
                </a:extLst>
              </p:cNvPr>
              <p:cNvSpPr txBox="1"/>
              <p:nvPr/>
            </p:nvSpPr>
            <p:spPr>
              <a:xfrm>
                <a:off x="11249158" y="1980439"/>
                <a:ext cx="9223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altLang="ko-KR" sz="18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b="1" dirty="0"/>
              </a:p>
            </p:txBody>
          </p:sp>
        </mc:Choice>
        <mc:Fallback xmlns="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DAB8B6AE-F37C-96D4-5386-781EBDD74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9158" y="1980439"/>
                <a:ext cx="92234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7" name="직사각형 2066">
            <a:extLst>
              <a:ext uri="{FF2B5EF4-FFF2-40B4-BE49-F238E27FC236}">
                <a16:creationId xmlns:a16="http://schemas.microsoft.com/office/drawing/2014/main" id="{275914FB-D3C0-0346-C9FF-D1B4257BF3AA}"/>
              </a:ext>
            </a:extLst>
          </p:cNvPr>
          <p:cNvSpPr/>
          <p:nvPr/>
        </p:nvSpPr>
        <p:spPr>
          <a:xfrm>
            <a:off x="6499205" y="1839235"/>
            <a:ext cx="6203264" cy="2737343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8" name="직사각형 2067">
            <a:extLst>
              <a:ext uri="{FF2B5EF4-FFF2-40B4-BE49-F238E27FC236}">
                <a16:creationId xmlns:a16="http://schemas.microsoft.com/office/drawing/2014/main" id="{4A017205-A9AA-4DE9-B1E5-9D46FB6599E2}"/>
              </a:ext>
            </a:extLst>
          </p:cNvPr>
          <p:cNvSpPr/>
          <p:nvPr/>
        </p:nvSpPr>
        <p:spPr>
          <a:xfrm>
            <a:off x="10983114" y="7068886"/>
            <a:ext cx="2199486" cy="2341814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410A2BE1-F062-34D0-CB97-253062426295}"/>
                  </a:ext>
                </a:extLst>
              </p:cNvPr>
              <p:cNvSpPr txBox="1"/>
              <p:nvPr/>
            </p:nvSpPr>
            <p:spPr>
              <a:xfrm>
                <a:off x="14669199" y="2663523"/>
                <a:ext cx="2464970" cy="112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410A2BE1-F062-34D0-CB97-253062426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199" y="2663523"/>
                <a:ext cx="2464970" cy="112748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3" name="직사각형 2072">
            <a:extLst>
              <a:ext uri="{FF2B5EF4-FFF2-40B4-BE49-F238E27FC236}">
                <a16:creationId xmlns:a16="http://schemas.microsoft.com/office/drawing/2014/main" id="{2AC6AB28-671C-4AC1-5830-3526BE851C1F}"/>
              </a:ext>
            </a:extLst>
          </p:cNvPr>
          <p:cNvSpPr/>
          <p:nvPr/>
        </p:nvSpPr>
        <p:spPr>
          <a:xfrm>
            <a:off x="14536523" y="2574373"/>
            <a:ext cx="2722777" cy="1362610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0ACA1621-8986-AF32-EA07-81C46AE15CF8}"/>
              </a:ext>
            </a:extLst>
          </p:cNvPr>
          <p:cNvSpPr txBox="1"/>
          <p:nvPr/>
        </p:nvSpPr>
        <p:spPr>
          <a:xfrm>
            <a:off x="1937691" y="4835221"/>
            <a:ext cx="149111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60" b="1" dirty="0">
                <a:solidFill>
                  <a:schemeClr val="accent3">
                    <a:lumMod val="50000"/>
                  </a:schemeClr>
                </a:solidFill>
                <a:latin typeface="Garet"/>
              </a:rPr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9" name="TextBox 2078">
                <a:extLst>
                  <a:ext uri="{FF2B5EF4-FFF2-40B4-BE49-F238E27FC236}">
                    <a16:creationId xmlns:a16="http://schemas.microsoft.com/office/drawing/2014/main" id="{871F9F7F-7B07-AF12-88D9-755AFE7D8517}"/>
                  </a:ext>
                </a:extLst>
              </p:cNvPr>
              <p:cNvSpPr txBox="1"/>
              <p:nvPr/>
            </p:nvSpPr>
            <p:spPr>
              <a:xfrm>
                <a:off x="2279152" y="9408952"/>
                <a:ext cx="11055848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60" dirty="0">
                    <a:solidFill>
                      <a:srgbClr val="000000"/>
                    </a:solidFill>
                    <a:latin typeface="Garet"/>
                  </a:rPr>
                  <a:t>* With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𝑅𝑒𝐿𝑈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≤0</m:t>
                            </m:r>
                          </m:e>
                        </m:eqArr>
                      </m:e>
                    </m:d>
                  </m:oMath>
                </a14:m>
                <a:endParaRPr lang="en-US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2079" name="TextBox 2078">
                <a:extLst>
                  <a:ext uri="{FF2B5EF4-FFF2-40B4-BE49-F238E27FC236}">
                    <a16:creationId xmlns:a16="http://schemas.microsoft.com/office/drawing/2014/main" id="{871F9F7F-7B07-AF12-88D9-755AFE7D8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152" y="9408952"/>
                <a:ext cx="11055848" cy="916148"/>
              </a:xfrm>
              <a:prstGeom prst="rect">
                <a:avLst/>
              </a:prstGeom>
              <a:blipFill>
                <a:blip r:embed="rId22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91" name="표 2090">
            <a:extLst>
              <a:ext uri="{FF2B5EF4-FFF2-40B4-BE49-F238E27FC236}">
                <a16:creationId xmlns:a16="http://schemas.microsoft.com/office/drawing/2014/main" id="{8F151931-2AFF-166B-6F24-A02426F97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349824"/>
              </p:ext>
            </p:extLst>
          </p:nvPr>
        </p:nvGraphicFramePr>
        <p:xfrm>
          <a:off x="15331763" y="7170445"/>
          <a:ext cx="177099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198">
                  <a:extLst>
                    <a:ext uri="{9D8B030D-6E8A-4147-A177-3AD203B41FA5}">
                      <a16:colId xmlns:a16="http://schemas.microsoft.com/office/drawing/2014/main" val="325308679"/>
                    </a:ext>
                  </a:extLst>
                </a:gridCol>
                <a:gridCol w="354198">
                  <a:extLst>
                    <a:ext uri="{9D8B030D-6E8A-4147-A177-3AD203B41FA5}">
                      <a16:colId xmlns:a16="http://schemas.microsoft.com/office/drawing/2014/main" val="2661111674"/>
                    </a:ext>
                  </a:extLst>
                </a:gridCol>
                <a:gridCol w="354198">
                  <a:extLst>
                    <a:ext uri="{9D8B030D-6E8A-4147-A177-3AD203B41FA5}">
                      <a16:colId xmlns:a16="http://schemas.microsoft.com/office/drawing/2014/main" val="1553530776"/>
                    </a:ext>
                  </a:extLst>
                </a:gridCol>
                <a:gridCol w="354198">
                  <a:extLst>
                    <a:ext uri="{9D8B030D-6E8A-4147-A177-3AD203B41FA5}">
                      <a16:colId xmlns:a16="http://schemas.microsoft.com/office/drawing/2014/main" val="2452229684"/>
                    </a:ext>
                  </a:extLst>
                </a:gridCol>
                <a:gridCol w="354198">
                  <a:extLst>
                    <a:ext uri="{9D8B030D-6E8A-4147-A177-3AD203B41FA5}">
                      <a16:colId xmlns:a16="http://schemas.microsoft.com/office/drawing/2014/main" val="328711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50985"/>
                  </a:ext>
                </a:extLst>
              </a:tr>
            </a:tbl>
          </a:graphicData>
        </a:graphic>
      </p:graphicFrame>
      <p:graphicFrame>
        <p:nvGraphicFramePr>
          <p:cNvPr id="2095" name="표 2094">
            <a:extLst>
              <a:ext uri="{FF2B5EF4-FFF2-40B4-BE49-F238E27FC236}">
                <a16:creationId xmlns:a16="http://schemas.microsoft.com/office/drawing/2014/main" id="{E691C14E-3A25-A9AA-1B3D-85A21CD3D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41762"/>
              </p:ext>
            </p:extLst>
          </p:nvPr>
        </p:nvGraphicFramePr>
        <p:xfrm>
          <a:off x="14761231" y="5195934"/>
          <a:ext cx="4091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82">
                  <a:extLst>
                    <a:ext uri="{9D8B030D-6E8A-4147-A177-3AD203B41FA5}">
                      <a16:colId xmlns:a16="http://schemas.microsoft.com/office/drawing/2014/main" val="3488012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90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851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1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18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92599"/>
                  </a:ext>
                </a:extLst>
              </a:tr>
            </a:tbl>
          </a:graphicData>
        </a:graphic>
      </p:graphicFrame>
      <p:grpSp>
        <p:nvGrpSpPr>
          <p:cNvPr id="2132" name="그룹 2131">
            <a:extLst>
              <a:ext uri="{FF2B5EF4-FFF2-40B4-BE49-F238E27FC236}">
                <a16:creationId xmlns:a16="http://schemas.microsoft.com/office/drawing/2014/main" id="{6AB6A22F-223B-CD7E-7BDF-DE51B18F0E2C}"/>
              </a:ext>
            </a:extLst>
          </p:cNvPr>
          <p:cNvGrpSpPr/>
          <p:nvPr/>
        </p:nvGrpSpPr>
        <p:grpSpPr>
          <a:xfrm>
            <a:off x="14323126" y="4943971"/>
            <a:ext cx="3032651" cy="2792504"/>
            <a:chOff x="13731349" y="4533900"/>
            <a:chExt cx="3032651" cy="2792504"/>
          </a:xfrm>
        </p:grpSpPr>
        <p:cxnSp>
          <p:nvCxnSpPr>
            <p:cNvPr id="2082" name="직선 화살표 연결선 2081">
              <a:extLst>
                <a:ext uri="{FF2B5EF4-FFF2-40B4-BE49-F238E27FC236}">
                  <a16:creationId xmlns:a16="http://schemas.microsoft.com/office/drawing/2014/main" id="{DBBBDBEA-C9E4-4F15-9313-F89D15E11B83}"/>
                </a:ext>
              </a:extLst>
            </p:cNvPr>
            <p:cNvCxnSpPr/>
            <p:nvPr/>
          </p:nvCxnSpPr>
          <p:spPr>
            <a:xfrm>
              <a:off x="14302599" y="6933923"/>
              <a:ext cx="24614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직선 화살표 연결선 2082">
              <a:extLst>
                <a:ext uri="{FF2B5EF4-FFF2-40B4-BE49-F238E27FC236}">
                  <a16:creationId xmlns:a16="http://schemas.microsoft.com/office/drawing/2014/main" id="{F0466C2E-D5C9-7681-11EE-EF6F33EF1E4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143345" y="5764601"/>
              <a:ext cx="24614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7" name="타원 2096">
              <a:extLst>
                <a:ext uri="{FF2B5EF4-FFF2-40B4-BE49-F238E27FC236}">
                  <a16:creationId xmlns:a16="http://schemas.microsoft.com/office/drawing/2014/main" id="{136A3B95-907D-9943-9527-9E19022AE3DF}"/>
                </a:ext>
              </a:extLst>
            </p:cNvPr>
            <p:cNvSpPr/>
            <p:nvPr/>
          </p:nvSpPr>
          <p:spPr>
            <a:xfrm>
              <a:off x="15240000" y="56769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8" name="타원 2097">
              <a:extLst>
                <a:ext uri="{FF2B5EF4-FFF2-40B4-BE49-F238E27FC236}">
                  <a16:creationId xmlns:a16="http://schemas.microsoft.com/office/drawing/2014/main" id="{888BBA06-AFB3-B44A-AD00-17B0D6A827E9}"/>
                </a:ext>
              </a:extLst>
            </p:cNvPr>
            <p:cNvSpPr/>
            <p:nvPr/>
          </p:nvSpPr>
          <p:spPr>
            <a:xfrm>
              <a:off x="15585523" y="52197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" name="타원 2098">
              <a:extLst>
                <a:ext uri="{FF2B5EF4-FFF2-40B4-BE49-F238E27FC236}">
                  <a16:creationId xmlns:a16="http://schemas.microsoft.com/office/drawing/2014/main" id="{E1ABB0CD-2CBD-B3E1-67E2-C371CA6B2763}"/>
                </a:ext>
              </a:extLst>
            </p:cNvPr>
            <p:cNvSpPr/>
            <p:nvPr/>
          </p:nvSpPr>
          <p:spPr>
            <a:xfrm>
              <a:off x="15513523" y="5372100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0" name="TextBox 2099">
              <a:extLst>
                <a:ext uri="{FF2B5EF4-FFF2-40B4-BE49-F238E27FC236}">
                  <a16:creationId xmlns:a16="http://schemas.microsoft.com/office/drawing/2014/main" id="{E9DE5F8C-719F-C22E-9234-6DF59B0382C0}"/>
                </a:ext>
              </a:extLst>
            </p:cNvPr>
            <p:cNvSpPr txBox="1"/>
            <p:nvPr/>
          </p:nvSpPr>
          <p:spPr>
            <a:xfrm>
              <a:off x="15117142" y="53721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2101" name="TextBox 2100">
              <a:extLst>
                <a:ext uri="{FF2B5EF4-FFF2-40B4-BE49-F238E27FC236}">
                  <a16:creationId xmlns:a16="http://schemas.microsoft.com/office/drawing/2014/main" id="{98329461-84F7-E81E-9C6B-4AE63DB8478D}"/>
                </a:ext>
              </a:extLst>
            </p:cNvPr>
            <p:cNvSpPr txBox="1"/>
            <p:nvPr/>
          </p:nvSpPr>
          <p:spPr>
            <a:xfrm>
              <a:off x="15464268" y="4886368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sp>
          <p:nvSpPr>
            <p:cNvPr id="2102" name="TextBox 2101">
              <a:extLst>
                <a:ext uri="{FF2B5EF4-FFF2-40B4-BE49-F238E27FC236}">
                  <a16:creationId xmlns:a16="http://schemas.microsoft.com/office/drawing/2014/main" id="{4A56EBFE-D8D3-9AB8-7A61-40071EE57FBB}"/>
                </a:ext>
              </a:extLst>
            </p:cNvPr>
            <p:cNvSpPr txBox="1"/>
            <p:nvPr/>
          </p:nvSpPr>
          <p:spPr>
            <a:xfrm>
              <a:off x="15238594" y="51266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cxnSp>
          <p:nvCxnSpPr>
            <p:cNvPr id="2104" name="직선 연결선 2103">
              <a:extLst>
                <a:ext uri="{FF2B5EF4-FFF2-40B4-BE49-F238E27FC236}">
                  <a16:creationId xmlns:a16="http://schemas.microsoft.com/office/drawing/2014/main" id="{81D34A3F-A5A8-2612-4A83-7CC5C9DF75BD}"/>
                </a:ext>
              </a:extLst>
            </p:cNvPr>
            <p:cNvCxnSpPr>
              <a:endCxn id="2100" idx="2"/>
            </p:cNvCxnSpPr>
            <p:nvPr/>
          </p:nvCxnSpPr>
          <p:spPr>
            <a:xfrm>
              <a:off x="14374045" y="5712900"/>
              <a:ext cx="905161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5" name="직선 연결선 2104">
              <a:extLst>
                <a:ext uri="{FF2B5EF4-FFF2-40B4-BE49-F238E27FC236}">
                  <a16:creationId xmlns:a16="http://schemas.microsoft.com/office/drawing/2014/main" id="{438FE090-C2CC-A634-2C71-BF517E27E7D0}"/>
                </a:ext>
              </a:extLst>
            </p:cNvPr>
            <p:cNvCxnSpPr>
              <a:cxnSpLocks/>
              <a:endCxn id="2100" idx="2"/>
            </p:cNvCxnSpPr>
            <p:nvPr/>
          </p:nvCxnSpPr>
          <p:spPr>
            <a:xfrm flipH="1" flipV="1">
              <a:off x="15279206" y="5741432"/>
              <a:ext cx="0" cy="120330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9" name="직선 연결선 2108">
              <a:extLst>
                <a:ext uri="{FF2B5EF4-FFF2-40B4-BE49-F238E27FC236}">
                  <a16:creationId xmlns:a16="http://schemas.microsoft.com/office/drawing/2014/main" id="{B33785C9-F3EA-443F-7D36-5494F3F6872D}"/>
                </a:ext>
              </a:extLst>
            </p:cNvPr>
            <p:cNvCxnSpPr>
              <a:cxnSpLocks/>
              <a:endCxn id="2099" idx="5"/>
            </p:cNvCxnSpPr>
            <p:nvPr/>
          </p:nvCxnSpPr>
          <p:spPr>
            <a:xfrm>
              <a:off x="14386744" y="5408100"/>
              <a:ext cx="1188235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2" name="직선 연결선 2111">
              <a:extLst>
                <a:ext uri="{FF2B5EF4-FFF2-40B4-BE49-F238E27FC236}">
                  <a16:creationId xmlns:a16="http://schemas.microsoft.com/office/drawing/2014/main" id="{1D83A638-64DB-10D5-5A25-3B2B8A0388FC}"/>
                </a:ext>
              </a:extLst>
            </p:cNvPr>
            <p:cNvCxnSpPr>
              <a:cxnSpLocks/>
              <a:endCxn id="2099" idx="0"/>
            </p:cNvCxnSpPr>
            <p:nvPr/>
          </p:nvCxnSpPr>
          <p:spPr>
            <a:xfrm flipV="1">
              <a:off x="15533299" y="5372100"/>
              <a:ext cx="0" cy="15726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5" name="직선 연결선 2114">
              <a:extLst>
                <a:ext uri="{FF2B5EF4-FFF2-40B4-BE49-F238E27FC236}">
                  <a16:creationId xmlns:a16="http://schemas.microsoft.com/office/drawing/2014/main" id="{F27383E4-E00A-E2A9-3E26-E8CB4C31CC59}"/>
                </a:ext>
              </a:extLst>
            </p:cNvPr>
            <p:cNvCxnSpPr>
              <a:cxnSpLocks/>
              <a:endCxn id="2098" idx="6"/>
            </p:cNvCxnSpPr>
            <p:nvPr/>
          </p:nvCxnSpPr>
          <p:spPr>
            <a:xfrm flipV="1">
              <a:off x="14374045" y="5255700"/>
              <a:ext cx="128347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7" name="직선 연결선 2116">
              <a:extLst>
                <a:ext uri="{FF2B5EF4-FFF2-40B4-BE49-F238E27FC236}">
                  <a16:creationId xmlns:a16="http://schemas.microsoft.com/office/drawing/2014/main" id="{96C14226-7F56-BF67-E5C0-0C4E726E6A7F}"/>
                </a:ext>
              </a:extLst>
            </p:cNvPr>
            <p:cNvCxnSpPr>
              <a:cxnSpLocks/>
              <a:endCxn id="2098" idx="4"/>
            </p:cNvCxnSpPr>
            <p:nvPr/>
          </p:nvCxnSpPr>
          <p:spPr>
            <a:xfrm flipH="1" flipV="1">
              <a:off x="15621523" y="5291700"/>
              <a:ext cx="0" cy="16422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E9C21C72-C4AE-BE45-8C02-D4B616A5C36A}"/>
                </a:ext>
              </a:extLst>
            </p:cNvPr>
            <p:cNvSpPr txBox="1"/>
            <p:nvPr/>
          </p:nvSpPr>
          <p:spPr>
            <a:xfrm>
              <a:off x="14536523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  <p:sp>
          <p:nvSpPr>
            <p:cNvPr id="2121" name="TextBox 2120">
              <a:extLst>
                <a:ext uri="{FF2B5EF4-FFF2-40B4-BE49-F238E27FC236}">
                  <a16:creationId xmlns:a16="http://schemas.microsoft.com/office/drawing/2014/main" id="{DE8DDDD0-768B-578F-7AFB-74296822A4C8}"/>
                </a:ext>
              </a:extLst>
            </p:cNvPr>
            <p:cNvSpPr txBox="1"/>
            <p:nvPr/>
          </p:nvSpPr>
          <p:spPr>
            <a:xfrm>
              <a:off x="14902463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0.2</a:t>
              </a:r>
            </a:p>
          </p:txBody>
        </p:sp>
        <p:sp>
          <p:nvSpPr>
            <p:cNvPr id="2122" name="TextBox 2121">
              <a:extLst>
                <a:ext uri="{FF2B5EF4-FFF2-40B4-BE49-F238E27FC236}">
                  <a16:creationId xmlns:a16="http://schemas.microsoft.com/office/drawing/2014/main" id="{9E770F0A-ADE5-ACA4-10BB-99F37F956748}"/>
                </a:ext>
              </a:extLst>
            </p:cNvPr>
            <p:cNvSpPr txBox="1"/>
            <p:nvPr/>
          </p:nvSpPr>
          <p:spPr>
            <a:xfrm>
              <a:off x="15271800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0.3</a:t>
              </a:r>
            </a:p>
          </p:txBody>
        </p:sp>
        <p:sp>
          <p:nvSpPr>
            <p:cNvPr id="2123" name="TextBox 2122">
              <a:extLst>
                <a:ext uri="{FF2B5EF4-FFF2-40B4-BE49-F238E27FC236}">
                  <a16:creationId xmlns:a16="http://schemas.microsoft.com/office/drawing/2014/main" id="{6AB03537-3F45-0BF1-0F8F-339338F12047}"/>
                </a:ext>
              </a:extLst>
            </p:cNvPr>
            <p:cNvSpPr txBox="1"/>
            <p:nvPr/>
          </p:nvSpPr>
          <p:spPr>
            <a:xfrm>
              <a:off x="15610702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</a:t>
              </a:r>
            </a:p>
          </p:txBody>
        </p:sp>
        <p:sp>
          <p:nvSpPr>
            <p:cNvPr id="2124" name="TextBox 2123">
              <a:extLst>
                <a:ext uri="{FF2B5EF4-FFF2-40B4-BE49-F238E27FC236}">
                  <a16:creationId xmlns:a16="http://schemas.microsoft.com/office/drawing/2014/main" id="{3434B765-3B90-5D5B-44EA-B890AD18DA7E}"/>
                </a:ext>
              </a:extLst>
            </p:cNvPr>
            <p:cNvSpPr txBox="1"/>
            <p:nvPr/>
          </p:nvSpPr>
          <p:spPr>
            <a:xfrm>
              <a:off x="15980039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0.5</a:t>
              </a:r>
            </a:p>
          </p:txBody>
        </p:sp>
        <p:sp>
          <p:nvSpPr>
            <p:cNvPr id="2125" name="TextBox 2124">
              <a:extLst>
                <a:ext uri="{FF2B5EF4-FFF2-40B4-BE49-F238E27FC236}">
                  <a16:creationId xmlns:a16="http://schemas.microsoft.com/office/drawing/2014/main" id="{FA3D899E-3812-BEE5-ED8F-A3F1B657C53D}"/>
                </a:ext>
              </a:extLst>
            </p:cNvPr>
            <p:cNvSpPr txBox="1"/>
            <p:nvPr/>
          </p:nvSpPr>
          <p:spPr>
            <a:xfrm>
              <a:off x="16318941" y="7049405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  <p:sp>
          <p:nvSpPr>
            <p:cNvPr id="2126" name="TextBox 2125">
              <a:extLst>
                <a:ext uri="{FF2B5EF4-FFF2-40B4-BE49-F238E27FC236}">
                  <a16:creationId xmlns:a16="http://schemas.microsoft.com/office/drawing/2014/main" id="{6DCF300E-AF3A-A9A2-08D0-5B4C796E12DD}"/>
                </a:ext>
              </a:extLst>
            </p:cNvPr>
            <p:cNvSpPr txBox="1"/>
            <p:nvPr/>
          </p:nvSpPr>
          <p:spPr>
            <a:xfrm>
              <a:off x="13731349" y="650156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0.1</a:t>
              </a:r>
            </a:p>
          </p:txBody>
        </p: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E4A1D220-77B8-0008-F0BB-159E7470F706}"/>
                </a:ext>
              </a:extLst>
            </p:cNvPr>
            <p:cNvSpPr txBox="1"/>
            <p:nvPr/>
          </p:nvSpPr>
          <p:spPr>
            <a:xfrm>
              <a:off x="13733130" y="6153932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0.2</a:t>
              </a:r>
            </a:p>
          </p:txBody>
        </p:sp>
        <p:sp>
          <p:nvSpPr>
            <p:cNvPr id="2128" name="TextBox 2127">
              <a:extLst>
                <a:ext uri="{FF2B5EF4-FFF2-40B4-BE49-F238E27FC236}">
                  <a16:creationId xmlns:a16="http://schemas.microsoft.com/office/drawing/2014/main" id="{CBDD586F-24DA-3FD5-5905-EF2CB545C501}"/>
                </a:ext>
              </a:extLst>
            </p:cNvPr>
            <p:cNvSpPr txBox="1"/>
            <p:nvPr/>
          </p:nvSpPr>
          <p:spPr>
            <a:xfrm>
              <a:off x="13739721" y="5793510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0.3</a:t>
              </a:r>
            </a:p>
          </p:txBody>
        </p:sp>
        <p:sp>
          <p:nvSpPr>
            <p:cNvPr id="2129" name="TextBox 2128">
              <a:extLst>
                <a:ext uri="{FF2B5EF4-FFF2-40B4-BE49-F238E27FC236}">
                  <a16:creationId xmlns:a16="http://schemas.microsoft.com/office/drawing/2014/main" id="{B827620A-5E5C-8C40-0692-FA61658485F8}"/>
                </a:ext>
              </a:extLst>
            </p:cNvPr>
            <p:cNvSpPr txBox="1"/>
            <p:nvPr/>
          </p:nvSpPr>
          <p:spPr>
            <a:xfrm>
              <a:off x="13743585" y="5414743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0.4</a:t>
              </a:r>
            </a:p>
          </p:txBody>
        </p:sp>
        <p:sp>
          <p:nvSpPr>
            <p:cNvPr id="2130" name="TextBox 2129">
              <a:extLst>
                <a:ext uri="{FF2B5EF4-FFF2-40B4-BE49-F238E27FC236}">
                  <a16:creationId xmlns:a16="http://schemas.microsoft.com/office/drawing/2014/main" id="{77590A40-E7BD-1C01-6D54-4B910CF03A1B}"/>
                </a:ext>
              </a:extLst>
            </p:cNvPr>
            <p:cNvSpPr txBox="1"/>
            <p:nvPr/>
          </p:nvSpPr>
          <p:spPr>
            <a:xfrm>
              <a:off x="13739721" y="500701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0.5</a:t>
              </a:r>
            </a:p>
          </p:txBody>
        </p:sp>
        <p:sp>
          <p:nvSpPr>
            <p:cNvPr id="2131" name="TextBox 2130">
              <a:extLst>
                <a:ext uri="{FF2B5EF4-FFF2-40B4-BE49-F238E27FC236}">
                  <a16:creationId xmlns:a16="http://schemas.microsoft.com/office/drawing/2014/main" id="{6A847F88-C7CF-EFE0-D32D-95D2BCCEC1B4}"/>
                </a:ext>
              </a:extLst>
            </p:cNvPr>
            <p:cNvSpPr txBox="1"/>
            <p:nvPr/>
          </p:nvSpPr>
          <p:spPr>
            <a:xfrm>
              <a:off x="13731349" y="464390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0.6</a:t>
              </a:r>
            </a:p>
          </p:txBody>
        </p:sp>
      </p:grpSp>
      <p:sp>
        <p:nvSpPr>
          <p:cNvPr id="2133" name="직사각형 2132">
            <a:extLst>
              <a:ext uri="{FF2B5EF4-FFF2-40B4-BE49-F238E27FC236}">
                <a16:creationId xmlns:a16="http://schemas.microsoft.com/office/drawing/2014/main" id="{A7606452-1393-543A-AC6B-9D96EA0AAE47}"/>
              </a:ext>
            </a:extLst>
          </p:cNvPr>
          <p:cNvSpPr/>
          <p:nvPr/>
        </p:nvSpPr>
        <p:spPr>
          <a:xfrm>
            <a:off x="1355231" y="5277884"/>
            <a:ext cx="2588714" cy="937228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8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6F00-92C1-FFC3-4A1D-A683664F2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D84633C5-3352-8D6E-A6A1-BC4703241BBD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80D99F89-5D9D-F6C3-1008-E882E10D04B6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E0538D86-ABC0-B6E9-AA74-9E58C5A01283}"/>
              </a:ext>
            </a:extLst>
          </p:cNvPr>
          <p:cNvSpPr txBox="1"/>
          <p:nvPr/>
        </p:nvSpPr>
        <p:spPr>
          <a:xfrm>
            <a:off x="3901255" y="310618"/>
            <a:ext cx="10485489" cy="694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GRAPH AUTOENCODERS </a:t>
            </a:r>
            <a:r>
              <a:rPr lang="en-US" altLang="ko-KR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(3/5)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3D466D8-963B-4CEE-BEBA-A9D6D7150942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9C31B2-FD25-978C-4B24-10E35B776D7E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E3A9A31E-549B-7127-DBA6-C3AF938F605D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865563B4-7758-44DC-6E2C-4F5FF81947A1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Example (2/2)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9B63EBE1-1CE5-61AF-9DCA-A22494722CDF}"/>
              </a:ext>
            </a:extLst>
          </p:cNvPr>
          <p:cNvGrpSpPr/>
          <p:nvPr/>
        </p:nvGrpSpPr>
        <p:grpSpPr>
          <a:xfrm>
            <a:off x="2083788" y="4454698"/>
            <a:ext cx="1463692" cy="1948552"/>
            <a:chOff x="1905000" y="5905996"/>
            <a:chExt cx="1463692" cy="194855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561F3B0-BD31-D4BA-8A2B-7FDDD56E38A4}"/>
                </a:ext>
              </a:extLst>
            </p:cNvPr>
            <p:cNvSpPr/>
            <p:nvPr/>
          </p:nvSpPr>
          <p:spPr>
            <a:xfrm>
              <a:off x="1905000" y="5905996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084040B-A35B-934E-B9C8-09E37CCFA65A}"/>
                </a:ext>
              </a:extLst>
            </p:cNvPr>
            <p:cNvSpPr/>
            <p:nvPr/>
          </p:nvSpPr>
          <p:spPr>
            <a:xfrm>
              <a:off x="2827346" y="6582791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25319D5-C163-91DB-6E18-4447A9DAEA5A}"/>
                </a:ext>
              </a:extLst>
            </p:cNvPr>
            <p:cNvSpPr/>
            <p:nvPr/>
          </p:nvSpPr>
          <p:spPr>
            <a:xfrm>
              <a:off x="1905000" y="7314548"/>
              <a:ext cx="541346" cy="540000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C5AE49-7022-391A-35A7-672394BD7CDD}"/>
                </a:ext>
              </a:extLst>
            </p:cNvPr>
            <p:cNvCxnSpPr>
              <a:stCxn id="3" idx="5"/>
              <a:endCxn id="4" idx="1"/>
            </p:cNvCxnSpPr>
            <p:nvPr/>
          </p:nvCxnSpPr>
          <p:spPr>
            <a:xfrm>
              <a:off x="2367068" y="6366915"/>
              <a:ext cx="539556" cy="294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CD06E7F0-0506-5692-B90D-025497068EB8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2367068" y="7043710"/>
              <a:ext cx="539556" cy="3499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B5111C17-5B24-77A1-9034-24383BC60DE4}"/>
                  </a:ext>
                </a:extLst>
              </p:cNvPr>
              <p:cNvSpPr txBox="1"/>
              <p:nvPr/>
            </p:nvSpPr>
            <p:spPr>
              <a:xfrm>
                <a:off x="1771097" y="7522099"/>
                <a:ext cx="2042739" cy="572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3600" dirty="0"/>
                  <a:t>= </a:t>
                </a:r>
                <a14:m>
                  <m:oMath xmlns:m="http://schemas.openxmlformats.org/officeDocument/2006/math">
                    <m:r>
                      <a:rPr lang="en-US" altLang="ko-K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3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600"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en-US" altLang="ko-K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3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3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600" dirty="0"/>
              </a:p>
            </p:txBody>
          </p:sp>
        </mc:Choice>
        <mc:Fallback xmlns=""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B5111C17-5B24-77A1-9034-24383BC6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97" y="7522099"/>
                <a:ext cx="2042739" cy="572849"/>
              </a:xfrm>
              <a:prstGeom prst="rect">
                <a:avLst/>
              </a:prstGeom>
              <a:blipFill>
                <a:blip r:embed="rId7"/>
                <a:stretch>
                  <a:fillRect l="-299" t="-20213" b="-47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9" name="직사각형 2068">
            <a:extLst>
              <a:ext uri="{FF2B5EF4-FFF2-40B4-BE49-F238E27FC236}">
                <a16:creationId xmlns:a16="http://schemas.microsoft.com/office/drawing/2014/main" id="{8ADD6CAC-B5C7-0BDE-99A4-D309EE703873}"/>
              </a:ext>
            </a:extLst>
          </p:cNvPr>
          <p:cNvSpPr/>
          <p:nvPr/>
        </p:nvSpPr>
        <p:spPr>
          <a:xfrm>
            <a:off x="1449886" y="7395028"/>
            <a:ext cx="2588714" cy="937228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47F493B6-1A3C-E394-0878-334E4D174539}"/>
                  </a:ext>
                </a:extLst>
              </p:cNvPr>
              <p:cNvSpPr txBox="1"/>
              <p:nvPr/>
            </p:nvSpPr>
            <p:spPr>
              <a:xfrm>
                <a:off x="4879628" y="4936244"/>
                <a:ext cx="2464970" cy="1127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70" name="TextBox 2069">
                <a:extLst>
                  <a:ext uri="{FF2B5EF4-FFF2-40B4-BE49-F238E27FC236}">
                    <a16:creationId xmlns:a16="http://schemas.microsoft.com/office/drawing/2014/main" id="{47F493B6-1A3C-E394-0878-334E4D174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628" y="4936244"/>
                <a:ext cx="2464970" cy="11274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3" name="직사각형 2072">
            <a:extLst>
              <a:ext uri="{FF2B5EF4-FFF2-40B4-BE49-F238E27FC236}">
                <a16:creationId xmlns:a16="http://schemas.microsoft.com/office/drawing/2014/main" id="{AE7E58E9-2ED9-89AD-A79C-D21123B1916F}"/>
              </a:ext>
            </a:extLst>
          </p:cNvPr>
          <p:cNvSpPr/>
          <p:nvPr/>
        </p:nvSpPr>
        <p:spPr>
          <a:xfrm>
            <a:off x="4724400" y="4229100"/>
            <a:ext cx="2654074" cy="1980604"/>
          </a:xfrm>
          <a:prstGeom prst="rect">
            <a:avLst/>
          </a:prstGeom>
          <a:solidFill>
            <a:srgbClr val="FBE6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D9BD149D-8169-B20A-957A-37C7FF3029CA}"/>
              </a:ext>
            </a:extLst>
          </p:cNvPr>
          <p:cNvSpPr txBox="1"/>
          <p:nvPr/>
        </p:nvSpPr>
        <p:spPr>
          <a:xfrm>
            <a:off x="1979450" y="6892151"/>
            <a:ext cx="1529586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60" b="1" dirty="0">
                <a:solidFill>
                  <a:schemeClr val="tx2">
                    <a:lumMod val="50000"/>
                  </a:schemeClr>
                </a:solidFill>
                <a:latin typeface="Garet"/>
              </a:rPr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7D79D-BC80-C14F-5714-AB49156BD89A}"/>
                  </a:ext>
                </a:extLst>
              </p:cNvPr>
              <p:cNvSpPr txBox="1"/>
              <p:nvPr/>
            </p:nvSpPr>
            <p:spPr>
              <a:xfrm>
                <a:off x="5661352" y="4400456"/>
                <a:ext cx="6767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A7D79D-BC80-C14F-5714-AB49156BD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352" y="4400456"/>
                <a:ext cx="67672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CF9391-CABE-CFB1-6490-3C0CBA018321}"/>
                  </a:ext>
                </a:extLst>
              </p:cNvPr>
              <p:cNvSpPr txBox="1"/>
              <p:nvPr/>
            </p:nvSpPr>
            <p:spPr>
              <a:xfrm>
                <a:off x="14766636" y="4395443"/>
                <a:ext cx="692127" cy="41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b="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𝒁</m:t>
                      </m:r>
                      <m:sSup>
                        <m:sSup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p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CF9391-CABE-CFB1-6490-3C0CBA018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6636" y="4395443"/>
                <a:ext cx="692127" cy="4105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669F29-9C17-CD84-E4BC-C18F13E81285}"/>
                  </a:ext>
                </a:extLst>
              </p:cNvPr>
              <p:cNvSpPr txBox="1"/>
              <p:nvPr/>
            </p:nvSpPr>
            <p:spPr>
              <a:xfrm>
                <a:off x="13357552" y="4935546"/>
                <a:ext cx="3575659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0.18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0.252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0.258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0.327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0.319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0.252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0.319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 dirty="0"/>
                                  <m:t>0.31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669F29-9C17-CD84-E4BC-C18F13E81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7552" y="4935546"/>
                <a:ext cx="3575659" cy="1176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4903C9-F5C4-09E8-86AD-A58543951317}"/>
                  </a:ext>
                </a:extLst>
              </p:cNvPr>
              <p:cNvSpPr txBox="1"/>
              <p:nvPr/>
            </p:nvSpPr>
            <p:spPr>
              <a:xfrm>
                <a:off x="8497592" y="5109785"/>
                <a:ext cx="3575659" cy="718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0.255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0.355</m:t>
                                </m:r>
                              </m:e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0.329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0.346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0.446</m:t>
                                </m:r>
                              </m:e>
                              <m:e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0.444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4903C9-F5C4-09E8-86AD-A58543951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7592" y="5109785"/>
                <a:ext cx="3575659" cy="7189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18527EE3-4AE8-5D3B-2361-C3F32E7EF09E}"/>
              </a:ext>
            </a:extLst>
          </p:cNvPr>
          <p:cNvSpPr/>
          <p:nvPr/>
        </p:nvSpPr>
        <p:spPr>
          <a:xfrm>
            <a:off x="8497590" y="4229100"/>
            <a:ext cx="3575659" cy="1980604"/>
          </a:xfrm>
          <a:prstGeom prst="rect">
            <a:avLst/>
          </a:prstGeom>
          <a:solidFill>
            <a:srgbClr val="FBE6E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DE8F82-15BF-2102-D586-EF1598F31745}"/>
                  </a:ext>
                </a:extLst>
              </p:cNvPr>
              <p:cNvSpPr txBox="1"/>
              <p:nvPr/>
            </p:nvSpPr>
            <p:spPr>
              <a:xfrm>
                <a:off x="9812899" y="4432990"/>
                <a:ext cx="7438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sz="180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3DE8F82-15BF-2102-D586-EF1598F31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899" y="4432990"/>
                <a:ext cx="74387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4744EB3-F53F-EA11-62BB-51A835BF0E5F}"/>
              </a:ext>
            </a:extLst>
          </p:cNvPr>
          <p:cNvSpPr txBox="1"/>
          <p:nvPr/>
        </p:nvSpPr>
        <p:spPr>
          <a:xfrm>
            <a:off x="7787991" y="5339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7FF3066-7F4E-750D-677E-3BF023F3D381}"/>
              </a:ext>
            </a:extLst>
          </p:cNvPr>
          <p:cNvSpPr txBox="1"/>
          <p:nvPr/>
        </p:nvSpPr>
        <p:spPr>
          <a:xfrm>
            <a:off x="12390462" y="53391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0230C9-461A-7B0B-146C-AEB0205D2D80}"/>
              </a:ext>
            </a:extLst>
          </p:cNvPr>
          <p:cNvSpPr txBox="1"/>
          <p:nvPr/>
        </p:nvSpPr>
        <p:spPr>
          <a:xfrm>
            <a:off x="4195718" y="76633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891234-E2D5-E371-AC78-240FCE3BE38F}"/>
                  </a:ext>
                </a:extLst>
              </p:cNvPr>
              <p:cNvSpPr txBox="1"/>
              <p:nvPr/>
            </p:nvSpPr>
            <p:spPr>
              <a:xfrm>
                <a:off x="6253393" y="7100593"/>
                <a:ext cx="692127" cy="41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000" b="0" i="1">
                    <a:solidFill>
                      <a:srgbClr val="00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891234-E2D5-E371-AC78-240FCE3BE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393" y="7100593"/>
                <a:ext cx="692127" cy="410562"/>
              </a:xfrm>
              <a:prstGeom prst="rect">
                <a:avLst/>
              </a:prstGeom>
              <a:blipFill>
                <a:blip r:embed="rId14"/>
                <a:stretch>
                  <a:fillRect t="-7463" r="-26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1E9442-7AE3-C40B-4EF6-3E15FB505DFC}"/>
                  </a:ext>
                </a:extLst>
              </p:cNvPr>
              <p:cNvSpPr txBox="1"/>
              <p:nvPr/>
            </p:nvSpPr>
            <p:spPr>
              <a:xfrm>
                <a:off x="4889585" y="7623764"/>
                <a:ext cx="3575659" cy="11399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0.546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0.564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0.56</m:t>
                                </m:r>
                                <m: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0.564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0.581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0.579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0.56</m:t>
                                </m:r>
                                <m:r>
                                  <a:rPr lang="en-US" altLang="ko-KR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0.579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ko-KR" sz="2800"/>
                                  <m:t>0.577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1E9442-7AE3-C40B-4EF6-3E15FB505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85" y="7623764"/>
                <a:ext cx="3575659" cy="11399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A364CE-E10F-6C2E-7631-4FE17CF2B1C9}"/>
                  </a:ext>
                </a:extLst>
              </p:cNvPr>
              <p:cNvSpPr txBox="1"/>
              <p:nvPr/>
            </p:nvSpPr>
            <p:spPr>
              <a:xfrm>
                <a:off x="2354461" y="9182100"/>
                <a:ext cx="13647539" cy="10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 (</a:t>
                </a:r>
                <a:r>
                  <a:rPr lang="en-GB" altLang="ko-KR" sz="2260" dirty="0">
                    <a:solidFill>
                      <a:schemeClr val="tx1"/>
                    </a:solidFill>
                    <a:latin typeface="Garet"/>
                  </a:rPr>
                  <a:t>The sigmoid function),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altLang="ko-KR" sz="2260" dirty="0">
                    <a:solidFill>
                      <a:schemeClr val="tx1"/>
                    </a:solidFill>
                    <a:latin typeface="Garet"/>
                  </a:rPr>
                  <a:t>Loss = </a:t>
                </a:r>
                <a14:m>
                  <m:oMath xmlns:m="http://schemas.openxmlformats.org/officeDocument/2006/math">
                    <m:r>
                      <a:rPr lang="en-US" altLang="ko-KR" sz="226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ko-KR" sz="226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)+(1−</m:t>
                        </m:r>
                        <m:sSub>
                          <m:sSubPr>
                            <m:ctrlP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26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26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26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b>
                              <m:sSubPr>
                                <m:ctrlP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226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26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26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226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2260" dirty="0">
                    <a:solidFill>
                      <a:schemeClr val="tx1"/>
                    </a:solidFill>
                    <a:latin typeface="Garet"/>
                  </a:rPr>
                  <a:t>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9A364CE-E10F-6C2E-7631-4FE17CF2B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461" y="9182100"/>
                <a:ext cx="13647539" cy="1023165"/>
              </a:xfrm>
              <a:prstGeom prst="rect">
                <a:avLst/>
              </a:prstGeom>
              <a:blipFill>
                <a:blip r:embed="rId16"/>
                <a:stretch>
                  <a:fillRect l="-536" t="-1190" b="-7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7A64A7-63BA-25CF-B71F-4096CBE6D1D0}"/>
              </a:ext>
            </a:extLst>
          </p:cNvPr>
          <p:cNvSpPr/>
          <p:nvPr/>
        </p:nvSpPr>
        <p:spPr>
          <a:xfrm>
            <a:off x="4746171" y="6953889"/>
            <a:ext cx="3876433" cy="1980604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" name="TextBox 3">
                <a:extLst>
                  <a:ext uri="{FF2B5EF4-FFF2-40B4-BE49-F238E27FC236}">
                    <a16:creationId xmlns:a16="http://schemas.microsoft.com/office/drawing/2014/main" id="{D5D9408F-2A55-8F59-F9A1-085C6539F218}"/>
                  </a:ext>
                </a:extLst>
              </p:cNvPr>
              <p:cNvSpPr txBox="1"/>
              <p:nvPr/>
            </p:nvSpPr>
            <p:spPr>
              <a:xfrm>
                <a:off x="1439855" y="2095500"/>
                <a:ext cx="15408291" cy="162583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We reconstruct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p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26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in the decoder.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Calculate the loss between </a:t>
                </a:r>
                <a14:m>
                  <m:oMath xmlns:m="http://schemas.openxmlformats.org/officeDocument/2006/math">
                    <m:r>
                      <a:rPr lang="en-US" altLang="ko-KR" sz="226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​. In our example the binary cross-entropy reconstruction loss is approximately </a:t>
                </a:r>
                <a:r>
                  <a:rPr lang="en-US" altLang="ko-KR" sz="2260" b="1" dirty="0">
                    <a:solidFill>
                      <a:srgbClr val="FF0000"/>
                    </a:solidFill>
                    <a:latin typeface="Garet"/>
                  </a:rPr>
                  <a:t>6.43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We should update the learnable weight matrix ​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26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altLang="ko-KR" sz="2260" dirty="0">
                    <a:solidFill>
                      <a:srgbClr val="000000"/>
                    </a:solidFill>
                    <a:latin typeface="Garet"/>
                  </a:rPr>
                  <a:t> using gradient descent to minimize the loss.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2048" name="TextBox 3">
                <a:extLst>
                  <a:ext uri="{FF2B5EF4-FFF2-40B4-BE49-F238E27FC236}">
                    <a16:creationId xmlns:a16="http://schemas.microsoft.com/office/drawing/2014/main" id="{D5D9408F-2A55-8F59-F9A1-085C6539F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2095500"/>
                <a:ext cx="15408291" cy="1625830"/>
              </a:xfrm>
              <a:prstGeom prst="rect">
                <a:avLst/>
              </a:prstGeom>
              <a:blipFill>
                <a:blip r:embed="rId17"/>
                <a:stretch>
                  <a:fillRect t="-3759" r="-1147" b="-10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9" name="TextBox 2058">
                <a:extLst>
                  <a:ext uri="{FF2B5EF4-FFF2-40B4-BE49-F238E27FC236}">
                    <a16:creationId xmlns:a16="http://schemas.microsoft.com/office/drawing/2014/main" id="{6E33BA2A-74AE-CD08-F451-2BED55CE2204}"/>
                  </a:ext>
                </a:extLst>
              </p:cNvPr>
              <p:cNvSpPr txBox="1"/>
              <p:nvPr/>
            </p:nvSpPr>
            <p:spPr>
              <a:xfrm>
                <a:off x="10129826" y="7295794"/>
                <a:ext cx="5569159" cy="1135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2260" b="1" dirty="0">
                    <a:solidFill>
                      <a:srgbClr val="FF0000"/>
                    </a:solidFill>
                    <a:latin typeface="Garet"/>
                  </a:rPr>
                  <a:t>To get a better reconstructed matrix we perform the gradient update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6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6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26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altLang="ko-KR" sz="2260" b="1" dirty="0">
                    <a:solidFill>
                      <a:srgbClr val="FF0000"/>
                    </a:solidFill>
                    <a:latin typeface="Garet"/>
                  </a:rPr>
                  <a:t> </a:t>
                </a:r>
                <a:endParaRPr lang="en-US" sz="2260" b="1" dirty="0">
                  <a:solidFill>
                    <a:srgbClr val="FF0000"/>
                  </a:solidFill>
                  <a:latin typeface="Garet"/>
                </a:endParaRPr>
              </a:p>
            </p:txBody>
          </p:sp>
        </mc:Choice>
        <mc:Fallback xmlns="">
          <p:sp>
            <p:nvSpPr>
              <p:cNvPr id="2059" name="TextBox 2058">
                <a:extLst>
                  <a:ext uri="{FF2B5EF4-FFF2-40B4-BE49-F238E27FC236}">
                    <a16:creationId xmlns:a16="http://schemas.microsoft.com/office/drawing/2014/main" id="{6E33BA2A-74AE-CD08-F451-2BED55CE2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826" y="7295794"/>
                <a:ext cx="5569159" cy="1135696"/>
              </a:xfrm>
              <a:prstGeom prst="rect">
                <a:avLst/>
              </a:prstGeom>
              <a:blipFill>
                <a:blip r:embed="rId18"/>
                <a:stretch>
                  <a:fillRect l="-1533" t="-3226" r="-1424" b="-10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5" name="직사각형 2064">
            <a:extLst>
              <a:ext uri="{FF2B5EF4-FFF2-40B4-BE49-F238E27FC236}">
                <a16:creationId xmlns:a16="http://schemas.microsoft.com/office/drawing/2014/main" id="{39DF32D9-F1AD-0306-BE05-2B98AFBAF6EA}"/>
              </a:ext>
            </a:extLst>
          </p:cNvPr>
          <p:cNvSpPr/>
          <p:nvPr/>
        </p:nvSpPr>
        <p:spPr>
          <a:xfrm>
            <a:off x="13192365" y="4229100"/>
            <a:ext cx="3876433" cy="1980604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69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FDFC-03E0-C51A-8444-1EB45FA81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32914FC-319B-897C-4C6C-A400FEB0C3BB}"/>
              </a:ext>
            </a:extLst>
          </p:cNvPr>
          <p:cNvSpPr txBox="1"/>
          <p:nvPr/>
        </p:nvSpPr>
        <p:spPr>
          <a:xfrm>
            <a:off x="3901255" y="310618"/>
            <a:ext cx="10485489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GRAPH AUTOENCODERS (4/5)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1D96704-F8FD-A597-8ECD-46EC72DD11E0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AD5EDB9-2F43-765C-89D7-3C4F026C80E5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8EE4180D-3061-E533-0A4F-AE15A96925BB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9E09A18-ED34-581D-0B9A-CCA0F5D36A40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Pytorch Geometric Implementation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46919"/>
              </p:ext>
            </p:extLst>
          </p:nvPr>
        </p:nvGraphicFramePr>
        <p:xfrm>
          <a:off x="9304949" y="2051858"/>
          <a:ext cx="8507855" cy="2081576"/>
        </p:xfrm>
        <a:graphic>
          <a:graphicData uri="http://schemas.openxmlformats.org/drawingml/2006/table">
            <a:tbl>
              <a:tblPr/>
              <a:tblGrid>
                <a:gridCol w="1701571">
                  <a:extLst>
                    <a:ext uri="{9D8B030D-6E8A-4147-A177-3AD203B41FA5}">
                      <a16:colId xmlns:a16="http://schemas.microsoft.com/office/drawing/2014/main" val="3445769168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1825675453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1150072743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2165104428"/>
                    </a:ext>
                  </a:extLst>
                </a:gridCol>
                <a:gridCol w="1701571">
                  <a:extLst>
                    <a:ext uri="{9D8B030D-6E8A-4147-A177-3AD203B41FA5}">
                      <a16:colId xmlns:a16="http://schemas.microsoft.com/office/drawing/2014/main" val="236114820"/>
                    </a:ext>
                  </a:extLst>
                </a:gridCol>
              </a:tblGrid>
              <a:tr h="520394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Name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#nodes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#edges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#features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#classes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43451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>
                          <a:effectLst/>
                        </a:rPr>
                        <a:t>Cora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2,708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10,556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1,433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355727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CiteSeer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3,327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9,104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3,703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b="1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59330"/>
                  </a:ext>
                </a:extLst>
              </a:tr>
              <a:tr h="520394">
                <a:tc>
                  <a:txBody>
                    <a:bodyPr/>
                    <a:lstStyle/>
                    <a:p>
                      <a:pPr fontAlgn="ctr"/>
                      <a:r>
                        <a:rPr lang="en-US" dirty="0">
                          <a:effectLst/>
                        </a:rPr>
                        <a:t>PubMed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19,717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effectLst/>
                        </a:rPr>
                        <a:t>88,648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>
                          <a:effectLst/>
                        </a:rPr>
                        <a:t>500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dirty="0">
                          <a:effectLst/>
                        </a:rPr>
                        <a:t>3</a:t>
                      </a:r>
                    </a:p>
                  </a:txBody>
                  <a:tcPr marL="106680" marR="106680" marT="106680" marB="106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4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431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2051858"/>
            <a:ext cx="8507855" cy="2081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1" y="4403260"/>
            <a:ext cx="8507855" cy="3119546"/>
          </a:xfrm>
          <a:prstGeom prst="rect">
            <a:avLst/>
          </a:prstGeom>
        </p:spPr>
      </p:pic>
      <p:sp>
        <p:nvSpPr>
          <p:cNvPr id="14" name="직사각형 44">
            <a:extLst>
              <a:ext uri="{FF2B5EF4-FFF2-40B4-BE49-F238E27FC236}">
                <a16:creationId xmlns:a16="http://schemas.microsoft.com/office/drawing/2014/main" id="{6121255E-5D93-75D2-6816-D00BC5CF205D}"/>
              </a:ext>
            </a:extLst>
          </p:cNvPr>
          <p:cNvSpPr/>
          <p:nvPr/>
        </p:nvSpPr>
        <p:spPr>
          <a:xfrm>
            <a:off x="533400" y="4406188"/>
            <a:ext cx="8507855" cy="2737343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4949" y="4403260"/>
            <a:ext cx="8507855" cy="3119546"/>
          </a:xfrm>
          <a:prstGeom prst="rect">
            <a:avLst/>
          </a:prstGeom>
        </p:spPr>
      </p:pic>
      <p:sp>
        <p:nvSpPr>
          <p:cNvPr id="16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50" y="6232060"/>
            <a:ext cx="8507854" cy="1290746"/>
          </a:xfrm>
          <a:prstGeom prst="rect">
            <a:avLst/>
          </a:prstGeom>
          <a:solidFill>
            <a:srgbClr val="DAE8F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50" y="4378298"/>
            <a:ext cx="8507854" cy="1396562"/>
          </a:xfrm>
          <a:prstGeom prst="rect">
            <a:avLst/>
          </a:prstGeom>
          <a:solidFill>
            <a:srgbClr val="D5E8D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9304949" y="5774859"/>
            <a:ext cx="8507855" cy="457201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직사각형 29">
            <a:extLst>
              <a:ext uri="{FF2B5EF4-FFF2-40B4-BE49-F238E27FC236}">
                <a16:creationId xmlns:a16="http://schemas.microsoft.com/office/drawing/2014/main" id="{A1D616A8-094A-3F85-5E8A-DB970826CED4}"/>
              </a:ext>
            </a:extLst>
          </p:cNvPr>
          <p:cNvSpPr/>
          <p:nvPr/>
        </p:nvSpPr>
        <p:spPr>
          <a:xfrm>
            <a:off x="533400" y="7792632"/>
            <a:ext cx="8507855" cy="1922868"/>
          </a:xfrm>
          <a:prstGeom prst="rect">
            <a:avLst/>
          </a:prstGeom>
          <a:solidFill>
            <a:srgbClr val="F7CECC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4949" y="7792632"/>
            <a:ext cx="4455094" cy="19228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C6D7696-C7EC-BD12-798D-8D103D2FA5BA}"/>
              </a:ext>
            </a:extLst>
          </p:cNvPr>
          <p:cNvSpPr txBox="1"/>
          <p:nvPr/>
        </p:nvSpPr>
        <p:spPr>
          <a:xfrm>
            <a:off x="533401" y="7943385"/>
            <a:ext cx="8229600" cy="1702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488053" lvl="1" indent="-244027" algn="just">
              <a:lnSpc>
                <a:spcPts val="3164"/>
              </a:lnSpc>
              <a:spcBef>
                <a:spcPct val="0"/>
              </a:spcBef>
              <a:buFont typeface="Arial"/>
              <a:buChar char="•"/>
              <a:defRPr sz="2260">
                <a:latin typeface="Garet"/>
              </a:defRPr>
            </a:lvl2pPr>
          </a:lstStyle>
          <a:p>
            <a:pPr lvl="1">
              <a:spcAft>
                <a:spcPts val="600"/>
              </a:spcAft>
            </a:pPr>
            <a:r>
              <a:rPr lang="en-US" altLang="ko-KR" dirty="0">
                <a:solidFill>
                  <a:srgbClr val="000000"/>
                </a:solidFill>
              </a:rPr>
              <a:t>x=[3327, </a:t>
            </a:r>
            <a:r>
              <a:rPr lang="en-US" altLang="ko-KR" b="1" dirty="0">
                <a:solidFill>
                  <a:srgbClr val="FF0000"/>
                </a:solidFill>
              </a:rPr>
              <a:t>3703</a:t>
            </a:r>
            <a:r>
              <a:rPr lang="en-US" altLang="ko-KR" dirty="0">
                <a:solidFill>
                  <a:srgbClr val="000000"/>
                </a:solidFill>
              </a:rPr>
              <a:t>] represents the node feature matrix.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train_pos_edge_index=[2, 7740] represents the positive edges (existing edges) used in the training set.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25025" y="7840569"/>
            <a:ext cx="4087779" cy="6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B218-0027-5DF0-3BC0-FF0D8E78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3121736-7E6D-06D3-9930-8BB6F64A8A60}"/>
              </a:ext>
            </a:extLst>
          </p:cNvPr>
          <p:cNvSpPr txBox="1"/>
          <p:nvPr/>
        </p:nvSpPr>
        <p:spPr>
          <a:xfrm>
            <a:off x="3901255" y="310618"/>
            <a:ext cx="10485489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GRAPH AUTOENCODERS (5/5)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9EEEA5A-D266-B28C-B946-1B14C819C7F3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8A11575-D020-7C03-C5F1-E86EC3EB5E77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AD2BD41B-DCE3-EBE3-5C07-86857C7824B1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AFF533A2-1846-F7A2-C5C9-3B54E526FC3A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Pytorch Geometric Implementation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2051858"/>
            <a:ext cx="8507856" cy="19001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1" y="4164627"/>
            <a:ext cx="8507856" cy="226779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33401" y="6645041"/>
            <a:ext cx="8507856" cy="3146660"/>
            <a:chOff x="533401" y="6645041"/>
            <a:chExt cx="8507856" cy="3146660"/>
          </a:xfrm>
        </p:grpSpPr>
        <p:grpSp>
          <p:nvGrpSpPr>
            <p:cNvPr id="30" name="Group 29"/>
            <p:cNvGrpSpPr/>
            <p:nvPr/>
          </p:nvGrpSpPr>
          <p:grpSpPr>
            <a:xfrm>
              <a:off x="935287" y="6896100"/>
              <a:ext cx="7704083" cy="2682527"/>
              <a:chOff x="533401" y="6885967"/>
              <a:chExt cx="7704083" cy="2682527"/>
            </a:xfrm>
          </p:grpSpPr>
          <p:sp>
            <p:nvSpPr>
              <p:cNvPr id="5" name="Rectangle 1"/>
              <p:cNvSpPr>
                <a:spLocks noChangeArrowheads="1"/>
              </p:cNvSpPr>
              <p:nvPr/>
            </p:nvSpPr>
            <p:spPr bwMode="auto">
              <a:xfrm>
                <a:off x="541284" y="6885967"/>
                <a:ext cx="7696200" cy="8386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001, 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AUC: 0.6539, AP: 0.6747,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1.3863 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002, AUC: 0.6533, AP: 0.6823,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1.3862 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003, AUC: 0.6552, AP: 0.6868,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1.3858 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3901255" y="7734300"/>
                <a:ext cx="248902" cy="520741"/>
                <a:chOff x="13176072" y="5829300"/>
                <a:chExt cx="248902" cy="738664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13182600" y="5829300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.</a:t>
                  </a:r>
                  <a:endParaRPr lang="ko-KR" alt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13179336" y="6013966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.</a:t>
                  </a:r>
                  <a:endParaRPr lang="ko-KR" altLang="en-US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13176072" y="6198632"/>
                  <a:ext cx="2423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.</a:t>
                  </a:r>
                  <a:endParaRPr lang="ko-KR" altLang="en-US" dirty="0"/>
                </a:p>
              </p:txBody>
            </p:sp>
          </p:grpSp>
          <p:sp>
            <p:nvSpPr>
              <p:cNvPr id="23" name="Rectangle 2"/>
              <p:cNvSpPr>
                <a:spLocks noChangeArrowheads="1"/>
              </p:cNvSpPr>
              <p:nvPr/>
            </p:nvSpPr>
            <p:spPr bwMode="auto">
              <a:xfrm>
                <a:off x="533401" y="8525131"/>
                <a:ext cx="7467599" cy="104336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098, AUC: 0.7673, 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AP: 0.7615,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 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1.0609 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099, AUC: 0.7677, 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AP: 0.7615, 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1.0583 </a:t>
                </a:r>
                <a:endParaRPr lang="en-US" altLang="ko-KR" sz="2260" dirty="0">
                  <a:solidFill>
                    <a:srgbClr val="000000"/>
                  </a:solidFill>
                  <a:latin typeface="Garet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Epoch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100, 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AUC: 0.7680, AP: 0.7620, </a:t>
                </a:r>
                <a:r>
                  <a:rPr lang="ko-KR" altLang="ko-KR" sz="2260" dirty="0" err="1">
                    <a:solidFill>
                      <a:srgbClr val="000000"/>
                    </a:solidFill>
                    <a:latin typeface="Garet"/>
                  </a:rPr>
                  <a:t>Loss</a:t>
                </a:r>
                <a:r>
                  <a:rPr lang="ko-KR" altLang="ko-KR" sz="2260" dirty="0">
                    <a:solidFill>
                      <a:srgbClr val="000000"/>
                    </a:solidFill>
                    <a:latin typeface="Garet"/>
                  </a:rPr>
                  <a:t>: 1.0503 </a:t>
                </a:r>
              </a:p>
            </p:txBody>
          </p:sp>
        </p:grpSp>
        <p:sp>
          <p:nvSpPr>
            <p:cNvPr id="28" name="직사각형 29">
              <a:extLst>
                <a:ext uri="{FF2B5EF4-FFF2-40B4-BE49-F238E27FC236}">
                  <a16:creationId xmlns:a16="http://schemas.microsoft.com/office/drawing/2014/main" id="{A1D616A8-094A-3F85-5E8A-DB970826CED4}"/>
                </a:ext>
              </a:extLst>
            </p:cNvPr>
            <p:cNvSpPr/>
            <p:nvPr/>
          </p:nvSpPr>
          <p:spPr>
            <a:xfrm>
              <a:off x="533401" y="6645041"/>
              <a:ext cx="8507856" cy="3146660"/>
            </a:xfrm>
            <a:prstGeom prst="rect">
              <a:avLst/>
            </a:prstGeom>
            <a:solidFill>
              <a:srgbClr val="DAE8FC">
                <a:alpha val="5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48800" y="1363848"/>
            <a:ext cx="8570433" cy="499663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48800" y="6476262"/>
            <a:ext cx="4074633" cy="33174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944600" y="6476262"/>
            <a:ext cx="4074633" cy="33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AD3E5-131F-C137-AF13-CF464647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4">
            <a:extLst>
              <a:ext uri="{FF2B5EF4-FFF2-40B4-BE49-F238E27FC236}">
                <a16:creationId xmlns:a16="http://schemas.microsoft.com/office/drawing/2014/main" id="{13B02ED6-5275-3FB0-6486-B1226623C7D4}"/>
              </a:ext>
            </a:extLst>
          </p:cNvPr>
          <p:cNvSpPr/>
          <p:nvPr/>
        </p:nvSpPr>
        <p:spPr>
          <a:xfrm>
            <a:off x="0" y="5944274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0" y="0"/>
                </a:moveTo>
                <a:lnTo>
                  <a:pt x="7505026" y="0"/>
                </a:lnTo>
                <a:lnTo>
                  <a:pt x="7505026" y="7505027"/>
                </a:lnTo>
                <a:lnTo>
                  <a:pt x="0" y="75050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721656-C7F0-5126-EF19-75BC85740EFE}"/>
              </a:ext>
            </a:extLst>
          </p:cNvPr>
          <p:cNvSpPr/>
          <p:nvPr/>
        </p:nvSpPr>
        <p:spPr>
          <a:xfrm flipH="1">
            <a:off x="10800448" y="5981700"/>
            <a:ext cx="7505026" cy="7505026"/>
          </a:xfrm>
          <a:custGeom>
            <a:avLst/>
            <a:gdLst/>
            <a:ahLst/>
            <a:cxnLst/>
            <a:rect l="l" t="t" r="r" b="b"/>
            <a:pathLst>
              <a:path w="7505026" h="7505026">
                <a:moveTo>
                  <a:pt x="7505026" y="0"/>
                </a:moveTo>
                <a:lnTo>
                  <a:pt x="0" y="0"/>
                </a:lnTo>
                <a:lnTo>
                  <a:pt x="0" y="7505027"/>
                </a:lnTo>
                <a:lnTo>
                  <a:pt x="7505026" y="7505027"/>
                </a:lnTo>
                <a:lnTo>
                  <a:pt x="750502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BECA4D0-8F70-4006-8D9C-14E303609BA1}"/>
              </a:ext>
            </a:extLst>
          </p:cNvPr>
          <p:cNvSpPr txBox="1"/>
          <p:nvPr/>
        </p:nvSpPr>
        <p:spPr>
          <a:xfrm>
            <a:off x="3224979" y="310618"/>
            <a:ext cx="11838043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1"/>
              </a:lnSpc>
            </a:pPr>
            <a:r>
              <a:rPr lang="en-US" sz="4791" b="1" dirty="0">
                <a:solidFill>
                  <a:srgbClr val="1363DF"/>
                </a:solidFill>
                <a:latin typeface="Garet Bold"/>
                <a:ea typeface="Garet Bold"/>
                <a:cs typeface="Garet Bold"/>
                <a:sym typeface="Garet Bold"/>
              </a:rPr>
              <a:t>VARIATIONAL AUTOENCODERS (1/3)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F36BEC4-3DC4-5AA1-E5B9-A9986A7B5B26}"/>
              </a:ext>
            </a:extLst>
          </p:cNvPr>
          <p:cNvSpPr/>
          <p:nvPr/>
        </p:nvSpPr>
        <p:spPr>
          <a:xfrm>
            <a:off x="168481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0" y="0"/>
                </a:moveTo>
                <a:lnTo>
                  <a:pt x="822310" y="0"/>
                </a:lnTo>
                <a:lnTo>
                  <a:pt x="822310" y="238469"/>
                </a:lnTo>
                <a:lnTo>
                  <a:pt x="0" y="2384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787CD3F-95EA-CDE1-A672-6AF3E68BEE88}"/>
              </a:ext>
            </a:extLst>
          </p:cNvPr>
          <p:cNvSpPr/>
          <p:nvPr/>
        </p:nvSpPr>
        <p:spPr>
          <a:xfrm flipH="1">
            <a:off x="617545" y="378802"/>
            <a:ext cx="822309" cy="238470"/>
          </a:xfrm>
          <a:custGeom>
            <a:avLst/>
            <a:gdLst/>
            <a:ahLst/>
            <a:cxnLst/>
            <a:rect l="l" t="t" r="r" b="b"/>
            <a:pathLst>
              <a:path w="822309" h="238470">
                <a:moveTo>
                  <a:pt x="822310" y="0"/>
                </a:moveTo>
                <a:lnTo>
                  <a:pt x="0" y="0"/>
                </a:lnTo>
                <a:lnTo>
                  <a:pt x="0" y="238469"/>
                </a:lnTo>
                <a:lnTo>
                  <a:pt x="822310" y="238469"/>
                </a:lnTo>
                <a:lnTo>
                  <a:pt x="8223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F77215A-F96B-D684-DEFB-92B1C143962D}"/>
              </a:ext>
            </a:extLst>
          </p:cNvPr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3D007762-A156-FA31-C2A7-C29E0E7C7F97}"/>
                  </a:ext>
                </a:extLst>
              </p:cNvPr>
              <p:cNvSpPr txBox="1"/>
              <p:nvPr/>
            </p:nvSpPr>
            <p:spPr>
              <a:xfrm>
                <a:off x="1439855" y="2095500"/>
                <a:ext cx="15408291" cy="2446567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VAE is an extension of Autoencoder that uses </a:t>
                </a:r>
                <a:r>
                  <a:rPr lang="en-US" altLang="ko-KR" sz="2260" b="1" dirty="0">
                    <a:solidFill>
                      <a:srgbClr val="FF0000"/>
                    </a:solidFill>
                    <a:latin typeface="Garet"/>
                  </a:rPr>
                  <a:t>Multivariate Gaussian Distribution</a:t>
                </a: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to learn a probabilistic latent representation.</a:t>
                </a:r>
              </a:p>
              <a:p>
                <a:pPr marL="488053" lvl="1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Multivariate Gaussian Distribution A concept that extends one-dimensional normal distribution to multidimensional.</a:t>
                </a:r>
              </a:p>
              <a:p>
                <a:pPr marL="945253" lvl="2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For Autoencoders, Z is a specific point</a:t>
                </a:r>
              </a:p>
              <a:p>
                <a:pPr marL="945253" lvl="2" indent="-244027" algn="just">
                  <a:lnSpc>
                    <a:spcPts val="3164"/>
                  </a:lnSpc>
                  <a:spcBef>
                    <a:spcPct val="0"/>
                  </a:spcBef>
                  <a:buFont typeface="Arial"/>
                  <a:buChar char="•"/>
                </a:pPr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Instead, Z in VAE is composed of the </a:t>
                </a:r>
                <a14:m>
                  <m:oMath xmlns:m="http://schemas.openxmlformats.org/officeDocument/2006/math">
                    <m:r>
                      <a:rPr lang="ko-KR" altLang="en-US" sz="226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ko-KR" sz="226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26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60" dirty="0">
                    <a:solidFill>
                      <a:srgbClr val="000000"/>
                    </a:solidFill>
                    <a:latin typeface="Garet"/>
                  </a:rPr>
                  <a:t> (respectively mean and variance)</a:t>
                </a:r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3D007762-A156-FA31-C2A7-C29E0E7C7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855" y="2095500"/>
                <a:ext cx="15408291" cy="2446567"/>
              </a:xfrm>
              <a:prstGeom prst="rect">
                <a:avLst/>
              </a:prstGeom>
              <a:blipFill>
                <a:blip r:embed="rId7"/>
                <a:stretch>
                  <a:fillRect t="-1995" r="-1147" b="-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9">
            <a:extLst>
              <a:ext uri="{FF2B5EF4-FFF2-40B4-BE49-F238E27FC236}">
                <a16:creationId xmlns:a16="http://schemas.microsoft.com/office/drawing/2014/main" id="{6C72BA52-F800-ABF3-176C-FC91C21BDE56}"/>
              </a:ext>
            </a:extLst>
          </p:cNvPr>
          <p:cNvSpPr txBox="1"/>
          <p:nvPr/>
        </p:nvSpPr>
        <p:spPr>
          <a:xfrm>
            <a:off x="1439855" y="1363848"/>
            <a:ext cx="8287201" cy="475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8"/>
              </a:lnSpc>
            </a:pPr>
            <a:r>
              <a:rPr lang="en-GB" altLang="ko-KR" sz="3298" b="1" dirty="0">
                <a:solidFill>
                  <a:srgbClr val="000000"/>
                </a:solidFill>
                <a:latin typeface="Maven Pro Bold"/>
              </a:rPr>
              <a:t>Introduction </a:t>
            </a:r>
            <a:endParaRPr lang="en-US" sz="3298" b="1" dirty="0">
              <a:solidFill>
                <a:srgbClr val="000000"/>
              </a:solidFill>
              <a:latin typeface="Maven Pro Bold"/>
              <a:sym typeface="Maven Pro Bold"/>
            </a:endParaRPr>
          </a:p>
        </p:txBody>
      </p: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B87197CF-6B58-047B-4A0B-7B2CBC7A13EB}"/>
              </a:ext>
            </a:extLst>
          </p:cNvPr>
          <p:cNvGrpSpPr/>
          <p:nvPr/>
        </p:nvGrpSpPr>
        <p:grpSpPr>
          <a:xfrm>
            <a:off x="4857183" y="5086114"/>
            <a:ext cx="8573633" cy="4419097"/>
            <a:chOff x="4876800" y="5357260"/>
            <a:chExt cx="8116433" cy="3953427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1F05D1E6-0C17-B675-B6F0-E323C39E583F}"/>
                </a:ext>
              </a:extLst>
            </p:cNvPr>
            <p:cNvGrpSpPr/>
            <p:nvPr/>
          </p:nvGrpSpPr>
          <p:grpSpPr>
            <a:xfrm>
              <a:off x="4876800" y="5357260"/>
              <a:ext cx="8116433" cy="3953427"/>
              <a:chOff x="4876800" y="5357260"/>
              <a:chExt cx="8116433" cy="3953427"/>
            </a:xfrm>
          </p:grpSpPr>
          <p:pic>
            <p:nvPicPr>
              <p:cNvPr id="98" name="그림 97" descr="도표, 라인, 스크린샷, 디자인이(가) 표시된 사진&#10;&#10;자동 생성된 설명">
                <a:extLst>
                  <a:ext uri="{FF2B5EF4-FFF2-40B4-BE49-F238E27FC236}">
                    <a16:creationId xmlns:a16="http://schemas.microsoft.com/office/drawing/2014/main" id="{1BE5431B-DB62-B69B-498C-8BB151FD9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76800" y="5357260"/>
                <a:ext cx="8116433" cy="3953427"/>
              </a:xfrm>
              <a:prstGeom prst="rect">
                <a:avLst/>
              </a:prstGeom>
            </p:spPr>
          </p:pic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385F8409-AF1E-25D8-5410-9DCB6B0CDCEF}"/>
                  </a:ext>
                </a:extLst>
              </p:cNvPr>
              <p:cNvCxnSpPr>
                <a:cxnSpLocks/>
                <a:stCxn id="102" idx="6"/>
                <a:endCxn id="107" idx="2"/>
              </p:cNvCxnSpPr>
              <p:nvPr/>
            </p:nvCxnSpPr>
            <p:spPr>
              <a:xfrm flipV="1">
                <a:off x="8979466" y="6996600"/>
                <a:ext cx="726524" cy="90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8D61A81B-6AAC-174F-6E6F-F26B7CB4A5B8}"/>
                  </a:ext>
                </a:extLst>
              </p:cNvPr>
              <p:cNvSpPr/>
              <p:nvPr/>
            </p:nvSpPr>
            <p:spPr>
              <a:xfrm>
                <a:off x="8799466" y="6996600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46511595-8AE5-52A6-CC98-233F7FF4F505}"/>
                  </a:ext>
                </a:extLst>
              </p:cNvPr>
              <p:cNvSpPr/>
              <p:nvPr/>
            </p:nvSpPr>
            <p:spPr>
              <a:xfrm>
                <a:off x="8799466" y="7293433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7EEDEB0-A79C-24FE-A342-994B0B798786}"/>
                  </a:ext>
                </a:extLst>
              </p:cNvPr>
              <p:cNvSpPr/>
              <p:nvPr/>
            </p:nvSpPr>
            <p:spPr>
              <a:xfrm>
                <a:off x="8763000" y="7706700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6AAA9674-5E7A-4530-7A75-8125CF7CD196}"/>
                  </a:ext>
                </a:extLst>
              </p:cNvPr>
              <p:cNvSpPr/>
              <p:nvPr/>
            </p:nvSpPr>
            <p:spPr>
              <a:xfrm>
                <a:off x="8787300" y="8029967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09E6196-AF30-D175-C2F3-BCA2B91B4F66}"/>
                  </a:ext>
                </a:extLst>
              </p:cNvPr>
              <p:cNvSpPr/>
              <p:nvPr/>
            </p:nvSpPr>
            <p:spPr>
              <a:xfrm>
                <a:off x="9705990" y="6906600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39305702-0591-91DA-76F3-3DA1C1AF2C28}"/>
                  </a:ext>
                </a:extLst>
              </p:cNvPr>
              <p:cNvSpPr/>
              <p:nvPr/>
            </p:nvSpPr>
            <p:spPr>
              <a:xfrm>
                <a:off x="9712340" y="7323079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B22C57AF-2572-6576-0C62-CB82C2265476}"/>
                  </a:ext>
                </a:extLst>
              </p:cNvPr>
              <p:cNvSpPr/>
              <p:nvPr/>
            </p:nvSpPr>
            <p:spPr>
              <a:xfrm>
                <a:off x="9707951" y="7744993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A06161CE-594E-38F5-985B-FA0B2FAB55DF}"/>
                  </a:ext>
                </a:extLst>
              </p:cNvPr>
              <p:cNvSpPr/>
              <p:nvPr/>
            </p:nvSpPr>
            <p:spPr>
              <a:xfrm>
                <a:off x="9707951" y="8167060"/>
                <a:ext cx="180000" cy="180000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9D4E349-BDF9-59EB-3A68-4BB7DAF22168}"/>
                  </a:ext>
                </a:extLst>
              </p:cNvPr>
              <p:cNvCxnSpPr>
                <a:cxnSpLocks/>
                <a:stCxn id="102" idx="6"/>
                <a:endCxn id="108" idx="2"/>
              </p:cNvCxnSpPr>
              <p:nvPr/>
            </p:nvCxnSpPr>
            <p:spPr>
              <a:xfrm>
                <a:off x="8979466" y="7086600"/>
                <a:ext cx="732874" cy="32647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767772-25AF-CCFF-B373-3B2E783C6834}"/>
                  </a:ext>
                </a:extLst>
              </p:cNvPr>
              <p:cNvCxnSpPr>
                <a:cxnSpLocks/>
                <a:stCxn id="102" idx="6"/>
                <a:endCxn id="109" idx="2"/>
              </p:cNvCxnSpPr>
              <p:nvPr/>
            </p:nvCxnSpPr>
            <p:spPr>
              <a:xfrm>
                <a:off x="8979466" y="7086600"/>
                <a:ext cx="728485" cy="74839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811D2F2E-820A-6C93-8318-5F104FB7DC94}"/>
                  </a:ext>
                </a:extLst>
              </p:cNvPr>
              <p:cNvCxnSpPr>
                <a:cxnSpLocks/>
                <a:stCxn id="102" idx="6"/>
                <a:endCxn id="110" idx="2"/>
              </p:cNvCxnSpPr>
              <p:nvPr/>
            </p:nvCxnSpPr>
            <p:spPr>
              <a:xfrm>
                <a:off x="8979466" y="7086600"/>
                <a:ext cx="728485" cy="11704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3773891E-ADCA-D247-EA0F-7CDAB0129363}"/>
                  </a:ext>
                </a:extLst>
              </p:cNvPr>
              <p:cNvCxnSpPr>
                <a:cxnSpLocks/>
                <a:stCxn id="104" idx="6"/>
                <a:endCxn id="107" idx="2"/>
              </p:cNvCxnSpPr>
              <p:nvPr/>
            </p:nvCxnSpPr>
            <p:spPr>
              <a:xfrm flipV="1">
                <a:off x="8979466" y="6996600"/>
                <a:ext cx="726524" cy="38683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ED27FFEF-F123-8F36-0EDD-BD6E53A7D457}"/>
                  </a:ext>
                </a:extLst>
              </p:cNvPr>
              <p:cNvCxnSpPr>
                <a:cxnSpLocks/>
                <a:stCxn id="104" idx="6"/>
                <a:endCxn id="108" idx="2"/>
              </p:cNvCxnSpPr>
              <p:nvPr/>
            </p:nvCxnSpPr>
            <p:spPr>
              <a:xfrm>
                <a:off x="8979466" y="7383433"/>
                <a:ext cx="732874" cy="29646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C9CB9EC7-0741-357F-11B4-79DC55F2135B}"/>
                  </a:ext>
                </a:extLst>
              </p:cNvPr>
              <p:cNvCxnSpPr>
                <a:cxnSpLocks/>
                <a:stCxn id="104" idx="6"/>
                <a:endCxn id="109" idx="2"/>
              </p:cNvCxnSpPr>
              <p:nvPr/>
            </p:nvCxnSpPr>
            <p:spPr>
              <a:xfrm>
                <a:off x="8979466" y="7383433"/>
                <a:ext cx="728485" cy="4515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A3A380A9-5395-D78B-BE20-5B6D70146F9A}"/>
                  </a:ext>
                </a:extLst>
              </p:cNvPr>
              <p:cNvCxnSpPr>
                <a:cxnSpLocks/>
                <a:stCxn id="104" idx="6"/>
                <a:endCxn id="110" idx="2"/>
              </p:cNvCxnSpPr>
              <p:nvPr/>
            </p:nvCxnSpPr>
            <p:spPr>
              <a:xfrm>
                <a:off x="8979466" y="7383433"/>
                <a:ext cx="728485" cy="8736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01900982-9999-4A6D-2D21-3332889A3C2B}"/>
                  </a:ext>
                </a:extLst>
              </p:cNvPr>
              <p:cNvCxnSpPr>
                <a:cxnSpLocks/>
                <a:stCxn id="105" idx="6"/>
                <a:endCxn id="107" idx="2"/>
              </p:cNvCxnSpPr>
              <p:nvPr/>
            </p:nvCxnSpPr>
            <p:spPr>
              <a:xfrm flipV="1">
                <a:off x="8943000" y="6996600"/>
                <a:ext cx="762990" cy="8001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A5B8FF75-C70A-E14F-13EB-0F69ACB64878}"/>
                  </a:ext>
                </a:extLst>
              </p:cNvPr>
              <p:cNvCxnSpPr>
                <a:cxnSpLocks/>
                <a:stCxn id="105" idx="6"/>
                <a:endCxn id="108" idx="2"/>
              </p:cNvCxnSpPr>
              <p:nvPr/>
            </p:nvCxnSpPr>
            <p:spPr>
              <a:xfrm flipV="1">
                <a:off x="8943000" y="7413079"/>
                <a:ext cx="769340" cy="383621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>
                <a:extLst>
                  <a:ext uri="{FF2B5EF4-FFF2-40B4-BE49-F238E27FC236}">
                    <a16:creationId xmlns:a16="http://schemas.microsoft.com/office/drawing/2014/main" id="{B142CC68-3A01-95A8-30FE-3AC95C00BA1E}"/>
                  </a:ext>
                </a:extLst>
              </p:cNvPr>
              <p:cNvCxnSpPr>
                <a:cxnSpLocks/>
                <a:stCxn id="105" idx="6"/>
                <a:endCxn id="109" idx="2"/>
              </p:cNvCxnSpPr>
              <p:nvPr/>
            </p:nvCxnSpPr>
            <p:spPr>
              <a:xfrm>
                <a:off x="8943000" y="7796700"/>
                <a:ext cx="764951" cy="3829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9A0CE74D-DE17-502B-8E63-FEC929A9972E}"/>
                  </a:ext>
                </a:extLst>
              </p:cNvPr>
              <p:cNvCxnSpPr>
                <a:cxnSpLocks/>
                <a:stCxn id="105" idx="6"/>
                <a:endCxn id="110" idx="2"/>
              </p:cNvCxnSpPr>
              <p:nvPr/>
            </p:nvCxnSpPr>
            <p:spPr>
              <a:xfrm>
                <a:off x="8943000" y="7796700"/>
                <a:ext cx="764951" cy="46036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5990CCDF-ABC4-BEFA-CF70-C263A78E33F4}"/>
                  </a:ext>
                </a:extLst>
              </p:cNvPr>
              <p:cNvCxnSpPr>
                <a:cxnSpLocks/>
                <a:stCxn id="106" idx="6"/>
                <a:endCxn id="107" idx="2"/>
              </p:cNvCxnSpPr>
              <p:nvPr/>
            </p:nvCxnSpPr>
            <p:spPr>
              <a:xfrm flipV="1">
                <a:off x="8967300" y="6996600"/>
                <a:ext cx="738690" cy="112336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>
                <a:extLst>
                  <a:ext uri="{FF2B5EF4-FFF2-40B4-BE49-F238E27FC236}">
                    <a16:creationId xmlns:a16="http://schemas.microsoft.com/office/drawing/2014/main" id="{5246B2AD-3A72-22B6-BDE3-707376544087}"/>
                  </a:ext>
                </a:extLst>
              </p:cNvPr>
              <p:cNvCxnSpPr>
                <a:cxnSpLocks/>
                <a:stCxn id="106" idx="6"/>
                <a:endCxn id="108" idx="2"/>
              </p:cNvCxnSpPr>
              <p:nvPr/>
            </p:nvCxnSpPr>
            <p:spPr>
              <a:xfrm flipV="1">
                <a:off x="8967300" y="7413079"/>
                <a:ext cx="745040" cy="70688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직선 연결선 152">
                <a:extLst>
                  <a:ext uri="{FF2B5EF4-FFF2-40B4-BE49-F238E27FC236}">
                    <a16:creationId xmlns:a16="http://schemas.microsoft.com/office/drawing/2014/main" id="{640CEE32-CC37-DC33-64CB-A689A93CDB07}"/>
                  </a:ext>
                </a:extLst>
              </p:cNvPr>
              <p:cNvCxnSpPr>
                <a:cxnSpLocks/>
                <a:stCxn id="106" idx="6"/>
                <a:endCxn id="109" idx="2"/>
              </p:cNvCxnSpPr>
              <p:nvPr/>
            </p:nvCxnSpPr>
            <p:spPr>
              <a:xfrm flipV="1">
                <a:off x="8967300" y="7834993"/>
                <a:ext cx="740651" cy="284974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 155">
                <a:extLst>
                  <a:ext uri="{FF2B5EF4-FFF2-40B4-BE49-F238E27FC236}">
                    <a16:creationId xmlns:a16="http://schemas.microsoft.com/office/drawing/2014/main" id="{C6399E7A-28AF-91BD-AF51-3FF96841FB8D}"/>
                  </a:ext>
                </a:extLst>
              </p:cNvPr>
              <p:cNvCxnSpPr>
                <a:cxnSpLocks/>
                <a:stCxn id="106" idx="6"/>
                <a:endCxn id="110" idx="2"/>
              </p:cNvCxnSpPr>
              <p:nvPr/>
            </p:nvCxnSpPr>
            <p:spPr>
              <a:xfrm>
                <a:off x="8967300" y="8119967"/>
                <a:ext cx="740651" cy="137093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FCEBCC9-3961-0527-72EC-3D4724306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428578" y="5499114"/>
              <a:ext cx="1028844" cy="23815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38970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6072</TotalTime>
  <Words>1973</Words>
  <Application>Microsoft Office PowerPoint</Application>
  <PresentationFormat>사용자 지정</PresentationFormat>
  <Paragraphs>596</Paragraphs>
  <Slides>20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Trebuchet MS</vt:lpstr>
      <vt:lpstr>Calibri</vt:lpstr>
      <vt:lpstr>Canva Sans</vt:lpstr>
      <vt:lpstr>Garet</vt:lpstr>
      <vt:lpstr>Maven Pro Bold</vt:lpstr>
      <vt:lpstr>Cambria Math</vt:lpstr>
      <vt:lpstr>Garet Bold</vt:lpstr>
      <vt:lpstr>Arial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PyG(Pytorch Geometric)</dc:title>
  <cp:lastModifiedBy>Christopher RETITI</cp:lastModifiedBy>
  <cp:revision>61</cp:revision>
  <dcterms:created xsi:type="dcterms:W3CDTF">2006-08-16T00:00:00Z</dcterms:created>
  <dcterms:modified xsi:type="dcterms:W3CDTF">2025-01-21T02:19:15Z</dcterms:modified>
  <dc:identifier>DAGadrocXLc</dc:identifier>
</cp:coreProperties>
</file>