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6014" r:id="rId4"/>
  </p:sldMasterIdLst>
  <p:notesMasterIdLst>
    <p:notesMasterId r:id="rId28"/>
  </p:notesMasterIdLst>
  <p:handoutMasterIdLst>
    <p:handoutMasterId r:id="rId29"/>
  </p:handoutMasterIdLst>
  <p:sldIdLst>
    <p:sldId id="332" r:id="rId5"/>
    <p:sldId id="739" r:id="rId6"/>
    <p:sldId id="740" r:id="rId7"/>
    <p:sldId id="744" r:id="rId8"/>
    <p:sldId id="741" r:id="rId9"/>
    <p:sldId id="748" r:id="rId10"/>
    <p:sldId id="749" r:id="rId11"/>
    <p:sldId id="745" r:id="rId12"/>
    <p:sldId id="766" r:id="rId13"/>
    <p:sldId id="765" r:id="rId14"/>
    <p:sldId id="746" r:id="rId15"/>
    <p:sldId id="767" r:id="rId16"/>
    <p:sldId id="747" r:id="rId17"/>
    <p:sldId id="774" r:id="rId18"/>
    <p:sldId id="770" r:id="rId19"/>
    <p:sldId id="772" r:id="rId20"/>
    <p:sldId id="773" r:id="rId21"/>
    <p:sldId id="757" r:id="rId22"/>
    <p:sldId id="759" r:id="rId23"/>
    <p:sldId id="761" r:id="rId24"/>
    <p:sldId id="768" r:id="rId25"/>
    <p:sldId id="742" r:id="rId26"/>
    <p:sldId id="738" r:id="rId27"/>
  </p:sldIdLst>
  <p:sldSz cx="12192000" cy="6858000"/>
  <p:notesSz cx="10234613" cy="7104063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8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CD086"/>
    <a:srgbClr val="78E9E9"/>
    <a:srgbClr val="D76CFB"/>
    <a:srgbClr val="87A3BC"/>
    <a:srgbClr val="7F9EB8"/>
    <a:srgbClr val="F17D33"/>
    <a:srgbClr val="4657FB"/>
    <a:srgbClr val="486F92"/>
    <a:srgbClr val="F2F2F2"/>
    <a:srgbClr val="F4FB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961" autoAdjust="0"/>
    <p:restoredTop sz="91957" autoAdjust="0"/>
  </p:normalViewPr>
  <p:slideViewPr>
    <p:cSldViewPr snapToObjects="1">
      <p:cViewPr varScale="1">
        <p:scale>
          <a:sx n="102" d="100"/>
          <a:sy n="102" d="100"/>
        </p:scale>
        <p:origin x="1416" y="114"/>
      </p:cViewPr>
      <p:guideLst>
        <p:guide orient="horz" pos="1880"/>
        <p:guide pos="3840"/>
      </p:guideLst>
    </p:cSldViewPr>
  </p:slid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 varScale="1">
        <p:scale>
          <a:sx n="115" d="100"/>
          <a:sy n="115" d="100"/>
        </p:scale>
        <p:origin x="213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477C600F-6421-5512-6B10-3A1195603BB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4435599" cy="356697"/>
          </a:xfrm>
          <a:prstGeom prst="rect">
            <a:avLst/>
          </a:prstGeom>
        </p:spPr>
        <p:txBody>
          <a:bodyPr vert="horz" lIns="94796" tIns="47398" rIns="94796" bIns="47398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E49576E-7C5D-6177-D672-6C7D290B112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797377" y="0"/>
            <a:ext cx="4435599" cy="356697"/>
          </a:xfrm>
          <a:prstGeom prst="rect">
            <a:avLst/>
          </a:prstGeom>
        </p:spPr>
        <p:txBody>
          <a:bodyPr vert="horz" lIns="94796" tIns="47398" rIns="94796" bIns="47398" rtlCol="0"/>
          <a:lstStyle>
            <a:lvl1pPr algn="r">
              <a:defRPr sz="1200"/>
            </a:lvl1pPr>
          </a:lstStyle>
          <a:p>
            <a:fld id="{BD5ECB5D-D71E-44F0-ADF2-40640ADA85CC}" type="datetimeFigureOut">
              <a:rPr lang="ko-KR" altLang="en-US" smtClean="0"/>
              <a:t>2025-02-04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23070C3-50D8-C4AA-96AF-E9C5F4AE757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747367"/>
            <a:ext cx="4435599" cy="356696"/>
          </a:xfrm>
          <a:prstGeom prst="rect">
            <a:avLst/>
          </a:prstGeom>
        </p:spPr>
        <p:txBody>
          <a:bodyPr vert="horz" lIns="94796" tIns="47398" rIns="94796" bIns="47398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3148736-E897-C7B0-EBE6-57E6EE6A7FB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797377" y="6747367"/>
            <a:ext cx="4435599" cy="356696"/>
          </a:xfrm>
          <a:prstGeom prst="rect">
            <a:avLst/>
          </a:prstGeom>
        </p:spPr>
        <p:txBody>
          <a:bodyPr vert="horz" lIns="94796" tIns="47398" rIns="94796" bIns="47398" rtlCol="0" anchor="b"/>
          <a:lstStyle>
            <a:lvl1pPr algn="r">
              <a:defRPr sz="1200"/>
            </a:lvl1pPr>
          </a:lstStyle>
          <a:p>
            <a:fld id="{E54CEA9D-066F-4CF5-AD5A-B2A1568950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00581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8" y="1"/>
            <a:ext cx="4435883" cy="355490"/>
          </a:xfrm>
          <a:prstGeom prst="rect">
            <a:avLst/>
          </a:prstGeom>
        </p:spPr>
        <p:txBody>
          <a:bodyPr vert="horz" lIns="95161" tIns="47581" rIns="95161" bIns="47581" rtlCol="0"/>
          <a:lstStyle>
            <a:lvl1pPr algn="l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796317" y="1"/>
            <a:ext cx="4435882" cy="355490"/>
          </a:xfrm>
          <a:prstGeom prst="rect">
            <a:avLst/>
          </a:prstGeom>
        </p:spPr>
        <p:txBody>
          <a:bodyPr vert="horz" lIns="95161" tIns="47581" rIns="95161" bIns="47581" rtlCol="0"/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7584ECD9-AED4-42AA-B838-7404685F13C7}" type="datetimeFigureOut">
              <a:rPr lang="ko-KR" altLang="en-US"/>
              <a:pPr>
                <a:defRPr/>
              </a:pPr>
              <a:t>2025-02-04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749550" y="531813"/>
            <a:ext cx="4735513" cy="26654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161" tIns="47581" rIns="95161" bIns="47581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2742" y="3374289"/>
            <a:ext cx="8189139" cy="3197114"/>
          </a:xfrm>
          <a:prstGeom prst="rect">
            <a:avLst/>
          </a:prstGeom>
        </p:spPr>
        <p:txBody>
          <a:bodyPr vert="horz" lIns="95161" tIns="47581" rIns="95161" bIns="47581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8" y="6747433"/>
            <a:ext cx="4435883" cy="355489"/>
          </a:xfrm>
          <a:prstGeom prst="rect">
            <a:avLst/>
          </a:prstGeom>
        </p:spPr>
        <p:txBody>
          <a:bodyPr vert="horz" lIns="95161" tIns="47581" rIns="95161" bIns="47581" rtlCol="0" anchor="b"/>
          <a:lstStyle>
            <a:lvl1pPr algn="l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796317" y="6747433"/>
            <a:ext cx="4435882" cy="355489"/>
          </a:xfrm>
          <a:prstGeom prst="rect">
            <a:avLst/>
          </a:prstGeom>
        </p:spPr>
        <p:txBody>
          <a:bodyPr vert="horz" lIns="95161" tIns="47581" rIns="95161" bIns="47581" rtlCol="0" anchor="b"/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3C3BDCBB-AD04-4906-9D98-99FBF7148BB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84785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749550" y="531813"/>
            <a:ext cx="4735513" cy="2665412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 dirty="0"/>
          </a:p>
        </p:txBody>
      </p:sp>
      <p:sp>
        <p:nvSpPr>
          <p:cNvPr id="15364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C8BB2FEE-DBCE-4035-B01B-996F547D1575}" type="slidenum">
              <a:rPr lang="ko-KR" altLang="en-US" smtClean="0">
                <a:latin typeface="굴림" charset="-127"/>
                <a:ea typeface="굴림" charset="-127"/>
              </a:rPr>
              <a:pPr/>
              <a:t>1</a:t>
            </a:fld>
            <a:endParaRPr lang="ko-KR" altLang="en-US"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47609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F51B85-3897-0A73-F869-EDCA37F641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0C3EB3E5-9AE6-667C-0C48-9381C5A9C3E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6BC4FF20-6564-E6F7-54F2-7AD306F381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>
              <a:latin typeface="맑은 고딕" panose="020B0503020000020004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6E330D9-2CD2-0781-8119-48AE72F5348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3BDCBB-AD04-4906-9D98-99FBF7148BB6}" type="slidenum">
              <a:rPr lang="ko-KR" altLang="en-US" smtClean="0"/>
              <a:pPr>
                <a:defRPr/>
              </a:pPr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00263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3DBCCC-7B7E-5285-0D67-2A77CBE063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FFB9F3F-1813-80D6-D50A-59DF26FA0FB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C98ACB67-4918-263E-17DA-0B81CEB7D5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>
              <a:latin typeface="맑은 고딕" panose="020B0503020000020004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8E02E6B-3583-F3EF-8EE5-22D28A4D10F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3BDCBB-AD04-4906-9D98-99FBF7148BB6}" type="slidenum">
              <a:rPr lang="ko-KR" altLang="en-US" smtClean="0"/>
              <a:pPr>
                <a:defRPr/>
              </a:pPr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56996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CC515A-51FE-403B-FD43-178685E367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E7E6EDDC-E37C-6A32-56D5-10E745E95C7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8EE83105-A3D6-D3CB-F68B-8E2AB6751E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910A5EA-1E0F-320E-9CC1-E351FE24B34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3BDCBB-AD04-4906-9D98-99FBF7148BB6}" type="slidenum">
              <a:rPr lang="ko-KR" altLang="en-US" smtClean="0"/>
              <a:pPr>
                <a:defRPr/>
              </a:pPr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56826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DB5E48-4A90-7742-0AAD-CBA2419B57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E0E8987-1608-A30A-C4B2-ECC81F06FBC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2AF3B57D-0817-BBBA-95A3-5F16FC64F8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lvl="0" indent="0" algn="just">
              <a:spcAft>
                <a:spcPts val="800"/>
              </a:spcAft>
              <a:buFont typeface="Arial" panose="020B0604020202020204" pitchFamily="34" charset="0"/>
              <a:buNone/>
            </a:pPr>
            <a:endParaRPr lang="en-US" altLang="ko-KR" dirty="0">
              <a:latin typeface="맑은 고딕" panose="020B0503020000020004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8EE6159-9C65-E08D-CDF0-48E1D1D5486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3BDCBB-AD04-4906-9D98-99FBF7148BB6}" type="slidenum">
              <a:rPr lang="ko-KR" altLang="en-US" smtClean="0"/>
              <a:pPr>
                <a:defRPr/>
              </a:pPr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87938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8AAD07-4373-E9C4-CB20-C7E84CD232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2F071F43-5D9A-A5F3-3DC1-FAD232AB4E6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140A1B65-E9FA-D1BD-652E-362D894E45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3D01227-45D2-FC55-C74A-0B97150D2B8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3BDCBB-AD04-4906-9D98-99FBF7148BB6}" type="slidenum">
              <a:rPr lang="ko-KR" altLang="en-US" smtClean="0"/>
              <a:pPr>
                <a:defRPr/>
              </a:pPr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64774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FC3A33-230E-F929-9C7B-D025CCC5EC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7FCFB5AA-8303-E77C-FF01-8C4DFC95D7D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1B272678-429D-2073-B331-4BC600BE6A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DDF500F-A528-0E4B-13BD-7DD68AE6E94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3BDCBB-AD04-4906-9D98-99FBF7148BB6}" type="slidenum">
              <a:rPr lang="ko-KR" altLang="en-US" smtClean="0"/>
              <a:pPr>
                <a:defRPr/>
              </a:pPr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90004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B379FE-D2EE-BAB7-0352-F1B0D7F684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E621B76-EAE4-C7D9-64F1-EBA4970B92B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74FA9F22-7744-FB60-81BE-B3F065CA2D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39289A8-0014-B8D7-B464-57CC029AE59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3BDCBB-AD04-4906-9D98-99FBF7148BB6}" type="slidenum">
              <a:rPr lang="ko-KR" altLang="en-US" smtClean="0"/>
              <a:pPr>
                <a:defRPr/>
              </a:pPr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57905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3585DF-68D2-73C3-E609-461C9B62E9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1D90B278-A501-77E9-59F9-F8A62C7523F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C2586DD1-0305-4FF0-D2D2-B5E478818F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766198E-C995-6D9D-E536-863D9B453B3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3BDCBB-AD04-4906-9D98-99FBF7148BB6}" type="slidenum">
              <a:rPr lang="ko-KR" altLang="en-US" smtClean="0"/>
              <a:pPr>
                <a:defRPr/>
              </a:pPr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53774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E6C933-6593-18AB-79F2-F541AEFBF1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6426F318-70E0-E8FB-6378-ACF791D870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ABCFC5ED-8E65-11CB-4CE4-4A3E743EAB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>
              <a:latin typeface="맑은 고딕" panose="020B0503020000020004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E3F3ECD-E923-2CFD-683E-F8B6FB2FC30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3BDCBB-AD04-4906-9D98-99FBF7148BB6}" type="slidenum">
              <a:rPr lang="ko-KR" altLang="en-US" smtClean="0"/>
              <a:pPr>
                <a:defRPr/>
              </a:pPr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954686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820203-D843-4E6D-CE4E-FA8090B956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213F47C2-B5B1-0CA9-3F7D-6EC2170D317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CB80FD35-CF4C-249A-F150-5DE7DA5CC7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2" algn="just">
              <a:spcAft>
                <a:spcPts val="800"/>
              </a:spcAft>
            </a:pPr>
            <a:r>
              <a:rPr lang="en-US" altLang="ko-KR" sz="12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Ex) </a:t>
            </a:r>
            <a:r>
              <a:rPr lang="en-US" altLang="ko-KR" sz="1200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edge_index</a:t>
            </a:r>
            <a:r>
              <a:rPr lang="en-US" altLang="ko-KR" sz="12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=[[0, 1, 2]    </a:t>
            </a:r>
            <a:r>
              <a:rPr lang="ko-KR" altLang="en-US" sz="12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시작</a:t>
            </a:r>
            <a:endParaRPr lang="en-US" altLang="ko-KR" sz="1200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2" algn="just">
              <a:spcAft>
                <a:spcPts val="800"/>
              </a:spcAft>
            </a:pPr>
            <a:r>
              <a:rPr lang="en-US" altLang="ko-KR" sz="12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	       [1, 2, 0] ]   </a:t>
            </a:r>
            <a:r>
              <a:rPr lang="ko-KR" altLang="en-US" sz="12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끝</a:t>
            </a:r>
            <a:endParaRPr lang="en-US" altLang="ko-KR" sz="1200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endParaRPr lang="en-US" altLang="ko-KR" dirty="0">
              <a:latin typeface="맑은 고딕" panose="020B0503020000020004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4657D00-9E26-5A66-6D26-973D828CDE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3BDCBB-AD04-4906-9D98-99FBF7148BB6}" type="slidenum">
              <a:rPr lang="ko-KR" altLang="en-US" smtClean="0"/>
              <a:pPr>
                <a:defRPr/>
              </a:pPr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06735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2F7029-2975-41F1-4A2E-FE5F0F6B64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>
            <a:extLst>
              <a:ext uri="{FF2B5EF4-FFF2-40B4-BE49-F238E27FC236}">
                <a16:creationId xmlns:a16="http://schemas.microsoft.com/office/drawing/2014/main" id="{26443702-92AD-230B-681C-774D29B8F6F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7" name="슬라이드 노트 개체 틀 2">
            <a:extLst>
              <a:ext uri="{FF2B5EF4-FFF2-40B4-BE49-F238E27FC236}">
                <a16:creationId xmlns:a16="http://schemas.microsoft.com/office/drawing/2014/main" id="{1AE464C3-9A09-A8D2-7369-D5A0F0F0ABF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ko-KR" dirty="0"/>
          </a:p>
        </p:txBody>
      </p:sp>
      <p:sp>
        <p:nvSpPr>
          <p:cNvPr id="16388" name="슬라이드 번호 개체 틀 3">
            <a:extLst>
              <a:ext uri="{FF2B5EF4-FFF2-40B4-BE49-F238E27FC236}">
                <a16:creationId xmlns:a16="http://schemas.microsoft.com/office/drawing/2014/main" id="{5D08815B-A037-6CFF-EFA4-3A3B0225F2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8AE4910-27B1-4E15-9C11-7E046C8312EE}" type="slidenum">
              <a:rPr lang="ko-KR" altLang="en-US" smtClean="0">
                <a:latin typeface="굴림" charset="-127"/>
                <a:ea typeface="굴림" charset="-127"/>
              </a:rPr>
              <a:pPr/>
              <a:t>2</a:t>
            </a:fld>
            <a:endParaRPr lang="ko-KR" altLang="en-US"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6942051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4C8E56-92E9-BD68-4198-E03BE024A7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673B2C48-9E47-C58C-AA97-D02E2F5403C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FD0DC1D-B9B7-EA81-A60A-CD05FB806A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>
              <a:latin typeface="맑은 고딕" panose="020B0503020000020004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8E058B5-744D-0955-7DBB-E237A493A86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3BDCBB-AD04-4906-9D98-99FBF7148BB6}" type="slidenum">
              <a:rPr lang="ko-KR" altLang="en-US" smtClean="0"/>
              <a:pPr>
                <a:defRPr/>
              </a:pPr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965157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C897EC-6DC0-1CD9-DF0E-752F6F139F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6C5CCA6-06B0-8D5B-C98C-D230AA77D14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E367C1D-1858-0D91-B287-46C4434758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>
              <a:latin typeface="맑은 고딕" panose="020B0503020000020004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B752C6A-ACCC-A942-B603-CC02D6C15A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3BDCBB-AD04-4906-9D98-99FBF7148BB6}" type="slidenum">
              <a:rPr lang="ko-KR" altLang="en-US" smtClean="0"/>
              <a:pPr>
                <a:defRPr/>
              </a:pPr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64012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BA8718-9479-1764-ED14-BB90567978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AAACDCFF-80C3-AA59-FA58-E73B28F6EEA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DCE61B81-2C45-F63A-4CB5-27153DD7BE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>
              <a:latin typeface="맑은 고딕" panose="020B0503020000020004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A0FF99C-2F79-31B6-43D6-A624B660120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3BDCBB-AD04-4906-9D98-99FBF7148BB6}" type="slidenum">
              <a:rPr lang="ko-KR" altLang="en-US" smtClean="0"/>
              <a:pPr>
                <a:defRPr/>
              </a:pPr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505311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E19CAA-53A2-9981-ECE9-955241CD0E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02C29A3E-D010-7C86-4BFB-BDBD8943D59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4E1BD890-5C4E-2854-E8DF-41F95C2126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3BDAAAF-3C3F-7053-81E9-D9DB6110B2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3BDCBB-AD04-4906-9D98-99FBF7148BB6}" type="slidenum">
              <a:rPr lang="ko-KR" altLang="en-US" smtClean="0"/>
              <a:pPr>
                <a:defRPr/>
              </a:pPr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37742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7FBE37-4012-82E1-70C5-872F509C32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99B574E2-73DE-B47E-1100-8EB8D626F8F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6A8D1EDE-93F5-D2CE-9064-FDB1D894CF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>
              <a:latin typeface="맑은 고딕" panose="020B0503020000020004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334540A-3D70-2505-7969-6EE03F2DCD4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3BDCBB-AD04-4906-9D98-99FBF7148BB6}" type="slidenum">
              <a:rPr lang="ko-KR" altLang="en-US" smtClean="0"/>
              <a:pPr>
                <a:defRPr/>
              </a:pPr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25384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C654E5-C209-5D5F-9476-859A44BAF6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AFAA9CC-3293-C591-83B7-46338E6DD26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E21CFE2C-F5B5-010A-3501-82B32A935D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>
              <a:latin typeface="맑은 고딕" panose="020B0503020000020004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52BC5B9-C4BD-C682-0B35-14908F4C51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3BDCBB-AD04-4906-9D98-99FBF7148BB6}" type="slidenum">
              <a:rPr lang="ko-KR" altLang="en-US" smtClean="0"/>
              <a:pPr>
                <a:defRPr/>
              </a:pPr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03456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76CD9E-BB2A-CBC3-7215-D65F33C8F0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60B1B2D6-FDB8-3EB4-F771-56FB48AF8B2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917C7527-398E-849C-9FCA-7FC39F78A5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>
              <a:latin typeface="맑은 고딕" panose="020B0503020000020004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C0757D-23FB-69E2-6C69-F8573D23457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3BDCBB-AD04-4906-9D98-99FBF7148BB6}" type="slidenum">
              <a:rPr lang="ko-KR" altLang="en-US" smtClean="0"/>
              <a:pPr>
                <a:defRPr/>
              </a:pPr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14620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85576F-D5F6-34C1-356D-D03362E0C1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5A5F839-AAA8-7E58-EE01-AC95DC4BE67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A25EA749-41A5-144C-EADD-995A57658E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>
              <a:latin typeface="맑은 고딕" panose="020B0503020000020004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0F4C141-F026-61AE-F4ED-6003744D0C7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3BDCBB-AD04-4906-9D98-99FBF7148BB6}" type="slidenum">
              <a:rPr lang="ko-KR" altLang="en-US" smtClean="0"/>
              <a:pPr>
                <a:defRPr/>
              </a:pPr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70469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FAFF01-BC44-D1BF-2A95-913E06167E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CED882A9-EE80-7355-895E-66FE4771E58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5A9F324D-7C8F-FDA9-9CAF-4F3CBD0FFF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>
              <a:latin typeface="맑은 고딕" panose="020B0503020000020004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A7AA2C7-6DB4-CE8F-36EF-22A8F602248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3BDCBB-AD04-4906-9D98-99FBF7148BB6}" type="slidenum">
              <a:rPr lang="ko-KR" altLang="en-US" smtClean="0"/>
              <a:pPr>
                <a:defRPr/>
              </a:pPr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92026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C4905D-7D74-DFD8-D854-F0AA3001AC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9DD085BC-A5AB-1A0E-0793-E42C98A13B4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DBD08076-A8F0-E3B9-DE01-3555C90D06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>
              <a:latin typeface="맑은 고딕" panose="020B0503020000020004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8F73F4F-7533-A7C3-42F7-5A8ECD3646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3BDCBB-AD04-4906-9D98-99FBF7148BB6}" type="slidenum">
              <a:rPr lang="ko-KR" altLang="en-US" smtClean="0"/>
              <a:pPr>
                <a:defRPr/>
              </a:pPr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73054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D990C-9787-CC92-5C57-37C1319978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805EEA5C-8C25-26DC-7FA2-27549B6E4D7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E9A713E-33B0-FE65-F311-D0699FD030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>
              <a:latin typeface="맑은 고딕" panose="020B0503020000020004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4CCCB61-77D5-637B-2558-8A795EAE6FC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3BDCBB-AD04-4906-9D98-99FBF7148BB6}" type="slidenum">
              <a:rPr lang="ko-KR" altLang="en-US" smtClean="0"/>
              <a:pPr>
                <a:defRPr/>
              </a:pPr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27168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 flipV="1">
            <a:off x="7213577" y="3810001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baseline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 flipV="1">
            <a:off x="7213601" y="3897010"/>
            <a:ext cx="49784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baseline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 flipV="1">
            <a:off x="7213601" y="4115167"/>
            <a:ext cx="49784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baseline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 flipV="1">
            <a:off x="7213600" y="4164403"/>
            <a:ext cx="262128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baseline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 flipV="1">
            <a:off x="7213600" y="4199572"/>
            <a:ext cx="262128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baseline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 useBgFill="1">
        <p:nvSpPr>
          <p:cNvPr id="30" name="모서리가 둥근 직사각형 29"/>
          <p:cNvSpPr/>
          <p:nvPr/>
        </p:nvSpPr>
        <p:spPr bwMode="white">
          <a:xfrm>
            <a:off x="7213600" y="3962400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baseline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 useBgFill="1">
        <p:nvSpPr>
          <p:cNvPr id="31" name="모서리가 둥근 직사각형 30"/>
          <p:cNvSpPr/>
          <p:nvPr/>
        </p:nvSpPr>
        <p:spPr bwMode="white">
          <a:xfrm>
            <a:off x="9835343" y="406098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baseline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" y="3649662"/>
            <a:ext cx="12192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baseline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" y="3675528"/>
            <a:ext cx="12192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baseline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 flipV="1">
            <a:off x="8552068" y="3643090"/>
            <a:ext cx="3639933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baseline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0" y="1136"/>
            <a:ext cx="12192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baseline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457200" y="1498276"/>
            <a:ext cx="11277600" cy="994620"/>
          </a:xfrm>
        </p:spPr>
        <p:txBody>
          <a:bodyPr anchor="b"/>
          <a:lstStyle>
            <a:lvl1pPr>
              <a:defRPr sz="4400" baseline="0">
                <a:solidFill>
                  <a:schemeClr val="bg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1pPr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609600" y="3899938"/>
            <a:ext cx="6604000" cy="1752600"/>
          </a:xfrm>
        </p:spPr>
        <p:txBody>
          <a:bodyPr/>
          <a:lstStyle>
            <a:lvl1pPr marL="64008" indent="0" algn="l">
              <a:buNone/>
              <a:defRPr sz="2400" baseline="0">
                <a:solidFill>
                  <a:schemeClr val="tx2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dirty="0"/>
              <a:t>마스터 부제목 스타일 편집</a:t>
            </a:r>
            <a:endParaRPr kumimoji="0" lang="en-US" dirty="0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8940800" y="4206240"/>
            <a:ext cx="1280160" cy="4572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맑은 고딕" panose="020B0503020000020004" pitchFamily="50" charset="-127"/>
              </a:defRPr>
            </a:lvl1pPr>
          </a:lstStyle>
          <a:p>
            <a:endParaRPr 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7213600" y="4205288"/>
            <a:ext cx="1727200" cy="4572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맑은 고딕" panose="020B0503020000020004" pitchFamily="50" charset="-127"/>
              </a:defRPr>
            </a:lvl1pPr>
          </a:lstStyle>
          <a:p>
            <a:endParaRPr 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11093451" y="1136"/>
            <a:ext cx="996949" cy="365760"/>
          </a:xfrm>
        </p:spPr>
        <p:txBody>
          <a:bodyPr/>
          <a:lstStyle>
            <a:lvl1pPr algn="r">
              <a:defRPr sz="1800" baseline="0">
                <a:solidFill>
                  <a:schemeClr val="bg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6DA3DDA5-F5CD-4C77-92B0-9E9481F14846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32" name="직사각형 31"/>
          <p:cNvSpPr/>
          <p:nvPr userDrawn="1"/>
        </p:nvSpPr>
        <p:spPr>
          <a:xfrm>
            <a:off x="0" y="-4360"/>
            <a:ext cx="12192000" cy="8640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aseline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07369" y="448001"/>
            <a:ext cx="11319504" cy="531404"/>
          </a:xfrm>
        </p:spPr>
        <p:txBody>
          <a:bodyPr>
            <a:normAutofit/>
          </a:bodyPr>
          <a:lstStyle>
            <a:lvl1pPr>
              <a:defRPr sz="2800" b="1" baseline="0">
                <a:latin typeface="Arial" panose="020B0604020202020204" pitchFamily="34" charset="0"/>
                <a:ea typeface="맑은 고딕" panose="020B0503020000020004" pitchFamily="50" charset="-127"/>
              </a:defRPr>
            </a:lvl1pPr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539751" y="1058469"/>
            <a:ext cx="11100865" cy="5351529"/>
          </a:xfrm>
          <a:ln>
            <a:noFill/>
          </a:ln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buClrTx/>
              <a:defRPr sz="2000" baseline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함초롬바탕" panose="02030604000101010101" pitchFamily="18" charset="-127"/>
              </a:defRPr>
            </a:lvl1pPr>
            <a:lvl2pPr marL="540000" indent="-246888">
              <a:lnSpc>
                <a:spcPct val="100000"/>
              </a:lnSpc>
              <a:spcBef>
                <a:spcPts val="1200"/>
              </a:spcBef>
              <a:buClrTx/>
              <a:buFont typeface="Arial" panose="020B0604020202020204" pitchFamily="34" charset="0"/>
              <a:buChar char="•"/>
              <a:defRPr sz="1800" baseline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함초롬바탕" panose="02030604000101010101" pitchFamily="18" charset="-127"/>
              </a:defRPr>
            </a:lvl2pPr>
            <a:lvl3pPr marL="720000" indent="-219456">
              <a:lnSpc>
                <a:spcPct val="100000"/>
              </a:lnSpc>
              <a:spcBef>
                <a:spcPts val="1200"/>
              </a:spcBef>
              <a:buClrTx/>
              <a:buFont typeface="Arial" panose="020B0604020202020204" pitchFamily="34" charset="0"/>
              <a:buChar char="•"/>
              <a:defRPr sz="1800" baseline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함초롬바탕" panose="02030604000101010101" pitchFamily="18" charset="-127"/>
              </a:defRPr>
            </a:lvl3pPr>
            <a:lvl4pPr marL="900000" indent="-201168">
              <a:lnSpc>
                <a:spcPct val="100000"/>
              </a:lnSpc>
              <a:spcBef>
                <a:spcPts val="1200"/>
              </a:spcBef>
              <a:buClrTx/>
              <a:buFont typeface="Arial" panose="020B0604020202020204" pitchFamily="34" charset="0"/>
              <a:buChar char="•"/>
              <a:defRPr sz="1800" baseline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함초롬바탕" panose="02030604000101010101" pitchFamily="18" charset="-127"/>
              </a:defRPr>
            </a:lvl4pPr>
            <a:lvl5pPr marL="1080000" indent="-182880">
              <a:lnSpc>
                <a:spcPct val="100000"/>
              </a:lnSpc>
              <a:spcBef>
                <a:spcPts val="1200"/>
              </a:spcBef>
              <a:buClrTx/>
              <a:buFont typeface="Arial" panose="020B0604020202020204" pitchFamily="34" charset="0"/>
              <a:buChar char="•"/>
              <a:defRPr sz="1800" baseline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함초롬바탕" panose="02030604000101010101" pitchFamily="18" charset="-127"/>
              </a:defRPr>
            </a:lvl5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899987" y="2541"/>
            <a:ext cx="1016847" cy="366395"/>
          </a:xfrm>
        </p:spPr>
        <p:txBody>
          <a:bodyPr/>
          <a:lstStyle>
            <a:lvl1pPr>
              <a:defRPr b="1" baseline="0">
                <a:latin typeface="Arial" panose="020B0604020202020204" pitchFamily="34" charset="0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B45EC4A9-FE6A-48EC-B998-4B7AD00BB17C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0" y="367031"/>
            <a:ext cx="12192000" cy="8445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baseline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0" y="-635"/>
            <a:ext cx="12192000" cy="310515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baseline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0" y="307975"/>
            <a:ext cx="12192000" cy="914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baseline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 flipV="1">
            <a:off x="7213600" y="360046"/>
            <a:ext cx="4978400" cy="9080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baseline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 flipV="1">
            <a:off x="7213600" y="440055"/>
            <a:ext cx="4978400" cy="18034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baseline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 useBgFill="1">
        <p:nvSpPr>
          <p:cNvPr id="33" name="모서리가 둥근 직사각형 32"/>
          <p:cNvSpPr/>
          <p:nvPr/>
        </p:nvSpPr>
        <p:spPr bwMode="white">
          <a:xfrm>
            <a:off x="7209367" y="497206"/>
            <a:ext cx="4084320" cy="27305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baseline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 useBgFill="1">
        <p:nvSpPr>
          <p:cNvPr id="34" name="모서리가 둥근 직사각형 33"/>
          <p:cNvSpPr/>
          <p:nvPr/>
        </p:nvSpPr>
        <p:spPr bwMode="white">
          <a:xfrm>
            <a:off x="9831493" y="588645"/>
            <a:ext cx="2133600" cy="36830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baseline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35" name="직사각형 34"/>
          <p:cNvSpPr/>
          <p:nvPr/>
        </p:nvSpPr>
        <p:spPr bwMode="invGray">
          <a:xfrm>
            <a:off x="12113261" y="-1905"/>
            <a:ext cx="77047" cy="621665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baseline="0" dirty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36" name="직사각형 35"/>
          <p:cNvSpPr/>
          <p:nvPr/>
        </p:nvSpPr>
        <p:spPr bwMode="invGray">
          <a:xfrm>
            <a:off x="12059074" y="-1905"/>
            <a:ext cx="36407" cy="621665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baseline="0" dirty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37" name="직사각형 36"/>
          <p:cNvSpPr/>
          <p:nvPr/>
        </p:nvSpPr>
        <p:spPr bwMode="invGray">
          <a:xfrm>
            <a:off x="12033674" y="-1905"/>
            <a:ext cx="11853" cy="621665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baseline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38" name="직사각형 37"/>
          <p:cNvSpPr/>
          <p:nvPr/>
        </p:nvSpPr>
        <p:spPr bwMode="invGray">
          <a:xfrm>
            <a:off x="11967634" y="-1905"/>
            <a:ext cx="36407" cy="621665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baseline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39" name="직사각형 38"/>
          <p:cNvSpPr/>
          <p:nvPr/>
        </p:nvSpPr>
        <p:spPr bwMode="invGray">
          <a:xfrm>
            <a:off x="11887200" y="635"/>
            <a:ext cx="72813" cy="585470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baseline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40" name="직사각형 39"/>
          <p:cNvSpPr/>
          <p:nvPr/>
        </p:nvSpPr>
        <p:spPr bwMode="invGray">
          <a:xfrm>
            <a:off x="11831320" y="635"/>
            <a:ext cx="11853" cy="585470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baseline="0" dirty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09600" y="2249171"/>
            <a:ext cx="10972800" cy="4324985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/>
              <a:t>둘째 수준</a:t>
            </a:r>
          </a:p>
          <a:p>
            <a:pPr lvl="2" eaLnBrk="1" latinLnBrk="0" hangingPunct="1"/>
            <a:r>
              <a:rPr kumimoji="0" lang="ko-KR" altLang="en-US" dirty="0"/>
              <a:t>셋째 수준</a:t>
            </a:r>
          </a:p>
          <a:p>
            <a:pPr lvl="3" eaLnBrk="1" latinLnBrk="0" hangingPunct="1"/>
            <a:r>
              <a:rPr kumimoji="0" lang="ko-KR" altLang="en-US" dirty="0"/>
              <a:t>넷째 수준</a:t>
            </a:r>
          </a:p>
          <a:p>
            <a:pPr lvl="4" eaLnBrk="1" latinLnBrk="0" hangingPunct="1"/>
            <a:r>
              <a:rPr kumimoji="0" lang="ko-KR" altLang="en-US" dirty="0"/>
              <a:t>다섯째 수준</a:t>
            </a:r>
            <a:endParaRPr kumimoji="0" lang="en-US" dirty="0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8781627" y="612775"/>
            <a:ext cx="1276773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 baseline="0">
                <a:solidFill>
                  <a:schemeClr val="accent2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7010400" y="612775"/>
            <a:ext cx="176784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 baseline="0">
                <a:solidFill>
                  <a:schemeClr val="accent2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10899987" y="2540"/>
            <a:ext cx="1016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 baseline="0">
                <a:solidFill>
                  <a:srgbClr val="FFFFFF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76950E27-4FE2-40CE-B401-D86AD36FFBE8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20" name="TextBox 19"/>
          <p:cNvSpPr txBox="1"/>
          <p:nvPr userDrawn="1"/>
        </p:nvSpPr>
        <p:spPr>
          <a:xfrm>
            <a:off x="40216" y="6493510"/>
            <a:ext cx="1220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aseline="0" dirty="0">
                <a:latin typeface="Arial" panose="020B0604020202020204" pitchFamily="34" charset="0"/>
                <a:ea typeface="맑은 고딕" panose="020B0503020000020004" pitchFamily="50" charset="-127"/>
              </a:rPr>
              <a:t>BigData</a:t>
            </a:r>
            <a:r>
              <a:rPr lang="fr-FR" altLang="ko-KR" sz="1400" baseline="0" dirty="0">
                <a:latin typeface="Arial" panose="020B0604020202020204" pitchFamily="34" charset="0"/>
                <a:ea typeface="맑은 고딕" panose="020B0503020000020004" pitchFamily="50" charset="-127"/>
              </a:rPr>
              <a:t> Lab.</a:t>
            </a:r>
            <a:endParaRPr lang="ko-KR" altLang="en-US" sz="1400" baseline="0" dirty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 userDrawn="1"/>
        </p:nvSpPr>
        <p:spPr>
          <a:xfrm>
            <a:off x="9465023" y="6493510"/>
            <a:ext cx="26867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aseline="0" dirty="0">
                <a:latin typeface="Arial" panose="020B0604020202020204" pitchFamily="34" charset="0"/>
                <a:ea typeface="맑은 고딕" panose="020B0503020000020004" pitchFamily="50" charset="-127"/>
              </a:rPr>
              <a:t>Chungbuk National University, Korea</a:t>
            </a:r>
            <a:endParaRPr lang="ko-KR" altLang="en-US" sz="1200" baseline="0" dirty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204" r:id="rId1"/>
    <p:sldLayoutId id="2147485205" r:id="rId2"/>
  </p:sldLayoutIdLst>
  <p:hf hdr="0" ftr="0" dt="0"/>
  <p:txStyles>
    <p:titleStyle>
      <a:lvl1pPr algn="l" rtl="0" eaLnBrk="1" latinLnBrk="1" hangingPunct="1">
        <a:spcBef>
          <a:spcPct val="0"/>
        </a:spcBef>
        <a:buNone/>
        <a:defRPr kumimoji="0" sz="2800" kern="1200" baseline="0">
          <a:solidFill>
            <a:schemeClr val="tx2"/>
          </a:solidFill>
          <a:latin typeface="Arial" panose="020B0604020202020204" pitchFamily="34" charset="0"/>
          <a:ea typeface="맑은 고딕" panose="020B0503020000020004" pitchFamily="50" charset="-127"/>
          <a:cs typeface="+mj-cs"/>
        </a:defRPr>
      </a:lvl1pPr>
    </p:titleStyle>
    <p:bodyStyle>
      <a:lvl1pPr marL="365760" indent="-256032" algn="l" rtl="0" eaLnBrk="1" latinLnBrk="1" hangingPunct="1">
        <a:spcBef>
          <a:spcPts val="2000"/>
        </a:spcBef>
        <a:buClr>
          <a:schemeClr val="accent3"/>
        </a:buClr>
        <a:buFont typeface="Georgia"/>
        <a:buChar char="•"/>
        <a:defRPr kumimoji="0" sz="2400" kern="1200" baseline="0">
          <a:solidFill>
            <a:schemeClr val="tx1"/>
          </a:solidFill>
          <a:latin typeface="Arial" panose="020B0604020202020204" pitchFamily="34" charset="0"/>
          <a:ea typeface="맑은 고딕" panose="020B0503020000020004" pitchFamily="50" charset="-127"/>
          <a:cs typeface="+mn-cs"/>
        </a:defRPr>
      </a:lvl1pPr>
      <a:lvl2pPr marL="658368" indent="-246888" algn="l" rtl="0" eaLnBrk="1" latinLnBrk="1" hangingPunct="1">
        <a:spcBef>
          <a:spcPts val="2000"/>
        </a:spcBef>
        <a:buClr>
          <a:schemeClr val="accent2"/>
        </a:buClr>
        <a:buFont typeface="Georgia"/>
        <a:buChar char="▫"/>
        <a:defRPr kumimoji="0" sz="2400" kern="1200" baseline="0">
          <a:solidFill>
            <a:schemeClr val="tx1"/>
          </a:solidFill>
          <a:latin typeface="Arial" panose="020B0604020202020204" pitchFamily="34" charset="0"/>
          <a:ea typeface="맑은 고딕" panose="020B0503020000020004" pitchFamily="50" charset="-127"/>
          <a:cs typeface="+mn-cs"/>
        </a:defRPr>
      </a:lvl2pPr>
      <a:lvl3pPr marL="923544" indent="-219456" algn="l" rtl="0" eaLnBrk="1" latinLnBrk="1" hangingPunct="1">
        <a:spcBef>
          <a:spcPts val="2000"/>
        </a:spcBef>
        <a:buClr>
          <a:schemeClr val="accent1"/>
        </a:buClr>
        <a:buFont typeface="Wingdings 2"/>
        <a:buChar char=""/>
        <a:defRPr kumimoji="0" sz="2000" kern="1200" baseline="0">
          <a:solidFill>
            <a:schemeClr val="tx1"/>
          </a:solidFill>
          <a:latin typeface="Arial" panose="020B0604020202020204" pitchFamily="34" charset="0"/>
          <a:ea typeface="맑은 고딕" panose="020B0503020000020004" pitchFamily="50" charset="-127"/>
          <a:cs typeface="+mn-cs"/>
        </a:defRPr>
      </a:lvl3pPr>
      <a:lvl4pPr marL="1179576" indent="-201168" algn="l" rtl="0" eaLnBrk="1" latinLnBrk="1" hangingPunct="1">
        <a:spcBef>
          <a:spcPts val="2000"/>
        </a:spcBef>
        <a:buClr>
          <a:schemeClr val="accent1"/>
        </a:buClr>
        <a:buFont typeface="Wingdings 2"/>
        <a:buChar char=""/>
        <a:defRPr kumimoji="0" sz="2000" kern="1200" baseline="0">
          <a:solidFill>
            <a:schemeClr val="tx1"/>
          </a:solidFill>
          <a:latin typeface="Arial" panose="020B0604020202020204" pitchFamily="34" charset="0"/>
          <a:ea typeface="맑은 고딕" panose="020B0503020000020004" pitchFamily="50" charset="-127"/>
          <a:cs typeface="+mn-cs"/>
        </a:defRPr>
      </a:lvl4pPr>
      <a:lvl5pPr marL="1389888" indent="-182880" algn="l" rtl="0" eaLnBrk="1" latinLnBrk="1" hangingPunct="1">
        <a:spcBef>
          <a:spcPts val="2000"/>
        </a:spcBef>
        <a:buClr>
          <a:schemeClr val="accent3"/>
        </a:buClr>
        <a:buFont typeface="Georgia"/>
        <a:buChar char="▫"/>
        <a:defRPr kumimoji="0" sz="1800" kern="1200" baseline="0">
          <a:solidFill>
            <a:schemeClr val="tx1"/>
          </a:solidFill>
          <a:latin typeface="Arial" panose="020B0604020202020204" pitchFamily="34" charset="0"/>
          <a:ea typeface="맑은 고딕" panose="020B0503020000020004" pitchFamily="50" charset="-127"/>
          <a:cs typeface="+mn-cs"/>
        </a:defRPr>
      </a:lvl5pPr>
      <a:lvl6pPr marL="1609344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29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0.png"/><Relationship Id="rId13" Type="http://schemas.openxmlformats.org/officeDocument/2006/relationships/image" Target="../media/image39.png"/><Relationship Id="rId3" Type="http://schemas.openxmlformats.org/officeDocument/2006/relationships/image" Target="../media/image4.png"/><Relationship Id="rId7" Type="http://schemas.openxmlformats.org/officeDocument/2006/relationships/image" Target="../media/image34.png"/><Relationship Id="rId12" Type="http://schemas.openxmlformats.org/officeDocument/2006/relationships/image" Target="../media/image38.png"/><Relationship Id="rId17" Type="http://schemas.openxmlformats.org/officeDocument/2006/relationships/image" Target="../media/image43.png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image" Target="../media/image37.png"/><Relationship Id="rId5" Type="http://schemas.openxmlformats.org/officeDocument/2006/relationships/image" Target="../media/image320.png"/><Relationship Id="rId15" Type="http://schemas.openxmlformats.org/officeDocument/2006/relationships/image" Target="../media/image41.png"/><Relationship Id="rId10" Type="http://schemas.openxmlformats.org/officeDocument/2006/relationships/image" Target="../media/image36.png"/><Relationship Id="rId4" Type="http://schemas.openxmlformats.org/officeDocument/2006/relationships/image" Target="../media/image32.png"/><Relationship Id="rId9" Type="http://schemas.openxmlformats.org/officeDocument/2006/relationships/image" Target="../media/image35.png"/><Relationship Id="rId14" Type="http://schemas.openxmlformats.org/officeDocument/2006/relationships/image" Target="../media/image4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Relationship Id="rId9" Type="http://schemas.openxmlformats.org/officeDocument/2006/relationships/image" Target="../media/image4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5.png"/><Relationship Id="rId7" Type="http://schemas.openxmlformats.org/officeDocument/2006/relationships/image" Target="../media/image5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0.png"/><Relationship Id="rId5" Type="http://schemas.openxmlformats.org/officeDocument/2006/relationships/image" Target="../media/image50.png"/><Relationship Id="rId4" Type="http://schemas.openxmlformats.org/officeDocument/2006/relationships/image" Target="../media/image47.png"/><Relationship Id="rId9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0.png"/><Relationship Id="rId13" Type="http://schemas.openxmlformats.org/officeDocument/2006/relationships/image" Target="../media/image55.png"/><Relationship Id="rId3" Type="http://schemas.openxmlformats.org/officeDocument/2006/relationships/image" Target="../media/image52.png"/><Relationship Id="rId7" Type="http://schemas.openxmlformats.org/officeDocument/2006/relationships/image" Target="../media/image47.png"/><Relationship Id="rId12" Type="http://schemas.openxmlformats.org/officeDocument/2006/relationships/image" Target="../media/image4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11" Type="http://schemas.openxmlformats.org/officeDocument/2006/relationships/image" Target="../media/image8.png"/><Relationship Id="rId5" Type="http://schemas.openxmlformats.org/officeDocument/2006/relationships/image" Target="../media/image45.png"/><Relationship Id="rId10" Type="http://schemas.openxmlformats.org/officeDocument/2006/relationships/image" Target="../media/image540.png"/><Relationship Id="rId4" Type="http://schemas.openxmlformats.org/officeDocument/2006/relationships/image" Target="../media/image53.png"/><Relationship Id="rId9" Type="http://schemas.openxmlformats.org/officeDocument/2006/relationships/image" Target="../media/image52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9.png"/><Relationship Id="rId7" Type="http://schemas.openxmlformats.org/officeDocument/2006/relationships/image" Target="../media/image45.png"/><Relationship Id="rId12" Type="http://schemas.openxmlformats.org/officeDocument/2006/relationships/image" Target="../media/image4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11" Type="http://schemas.openxmlformats.org/officeDocument/2006/relationships/image" Target="../media/image8.png"/><Relationship Id="rId5" Type="http://schemas.openxmlformats.org/officeDocument/2006/relationships/image" Target="../media/image56.png"/><Relationship Id="rId10" Type="http://schemas.openxmlformats.org/officeDocument/2006/relationships/image" Target="../media/image58.png"/><Relationship Id="rId4" Type="http://schemas.openxmlformats.org/officeDocument/2006/relationships/image" Target="../media/image44.png"/><Relationship Id="rId9" Type="http://schemas.openxmlformats.org/officeDocument/2006/relationships/image" Target="../media/image4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3.png"/><Relationship Id="rId4" Type="http://schemas.openxmlformats.org/officeDocument/2006/relationships/image" Target="../media/image6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3" Type="http://schemas.openxmlformats.org/officeDocument/2006/relationships/image" Target="../media/image66.png"/><Relationship Id="rId7" Type="http://schemas.openxmlformats.org/officeDocument/2006/relationships/image" Target="../media/image7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4" Type="http://schemas.openxmlformats.org/officeDocument/2006/relationships/image" Target="../media/image67.png"/><Relationship Id="rId9" Type="http://schemas.openxmlformats.org/officeDocument/2006/relationships/image" Target="../media/image7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0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제목 1"/>
          <p:cNvSpPr>
            <a:spLocks noGrp="1"/>
          </p:cNvSpPr>
          <p:nvPr>
            <p:ph type="ctrTitle"/>
          </p:nvPr>
        </p:nvSpPr>
        <p:spPr>
          <a:xfrm>
            <a:off x="486620" y="1574019"/>
            <a:ext cx="11277600" cy="1674836"/>
          </a:xfrm>
        </p:spPr>
        <p:txBody>
          <a:bodyPr vert="horz" wrap="square" lIns="91440" tIns="45720" rIns="91440" bIns="45720" numCol="1" anchor="t">
            <a:normAutofit/>
          </a:bodyPr>
          <a:lstStyle/>
          <a:p>
            <a:r>
              <a:rPr lang="en-US" altLang="ko-KR" sz="4000" dirty="0" err="1"/>
              <a:t>Adversarially</a:t>
            </a:r>
            <a:r>
              <a:rPr lang="en-US" altLang="ko-KR" sz="4000" dirty="0"/>
              <a:t> Regularized GAE and VGAE</a:t>
            </a:r>
            <a:br>
              <a:rPr lang="en-US" altLang="ko-KR" b="1" dirty="0"/>
            </a:br>
            <a:br>
              <a:rPr lang="en-US" altLang="ko-KR" sz="3600" b="1" dirty="0"/>
            </a:br>
            <a:r>
              <a:rPr lang="ko-KR" altLang="en-US" sz="2200" b="1" dirty="0"/>
              <a:t>공통세미나 </a:t>
            </a:r>
            <a:r>
              <a:rPr lang="it-IT" altLang="ko-KR" sz="2200" b="1" dirty="0"/>
              <a:t>Pytorch Geometric – Tutorial 7</a:t>
            </a:r>
            <a:endParaRPr lang="ko-KR" altLang="en-US" sz="2200" b="1" dirty="0">
              <a:latin typeface="+mj-lt"/>
            </a:endParaRPr>
          </a:p>
        </p:txBody>
      </p:sp>
      <p:sp>
        <p:nvSpPr>
          <p:cNvPr id="9219" name="부제목 2"/>
          <p:cNvSpPr>
            <a:spLocks noGrp="1"/>
          </p:cNvSpPr>
          <p:nvPr>
            <p:ph type="subTitle" idx="1"/>
          </p:nvPr>
        </p:nvSpPr>
        <p:spPr>
          <a:xfrm>
            <a:off x="609600" y="4365104"/>
            <a:ext cx="4334272" cy="1977334"/>
          </a:xfrm>
        </p:spPr>
        <p:txBody>
          <a:bodyPr vert="horz" wrap="square" lIns="91440" tIns="45720" rIns="91440" bIns="45720" numCol="1" anchor="t">
            <a:noAutofit/>
          </a:bodyPr>
          <a:lstStyle/>
          <a:p>
            <a:r>
              <a:rPr lang="en-US" altLang="ko-KR" sz="1800" dirty="0"/>
              <a:t>2025.02.04</a:t>
            </a:r>
            <a:endParaRPr lang="ko-KR" altLang="en-US" sz="1800" dirty="0"/>
          </a:p>
          <a:p>
            <a:r>
              <a:rPr lang="ko-KR" altLang="en-US" sz="1800" dirty="0"/>
              <a:t>이찬구</a:t>
            </a:r>
            <a:endParaRPr lang="en-US" altLang="ko-KR" sz="1800" dirty="0"/>
          </a:p>
          <a:p>
            <a:r>
              <a:rPr lang="en-US" altLang="ko-KR" sz="1800" dirty="0"/>
              <a:t>cksrn0003@chungbuk.ac.kr</a:t>
            </a:r>
          </a:p>
          <a:p>
            <a:r>
              <a:rPr lang="en-US" altLang="ko-KR" sz="1800" dirty="0"/>
              <a:t>BigData</a:t>
            </a:r>
            <a:r>
              <a:rPr lang="ko-KR" altLang="en-US" sz="1800" dirty="0"/>
              <a:t> </a:t>
            </a:r>
            <a:r>
              <a:rPr lang="en-US" altLang="ko-KR" sz="1800" dirty="0"/>
              <a:t>Lab.</a:t>
            </a:r>
            <a:endParaRPr lang="ko-KR" altLang="en-US" sz="1800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CB8F492-83C9-ACDD-01EF-98D6A3BAF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A3DDA5-F5CD-4C77-92B0-9E9481F14846}" type="slidenum">
              <a:rPr lang="ko-KR" altLang="en-US" smtClean="0"/>
              <a:pPr>
                <a:defRPr/>
              </a:pPr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82434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0AC363-2C39-7B62-7E4A-C07B57BB15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BE49CA94-0742-F5E3-CBCD-995E6F81C162}"/>
              </a:ext>
            </a:extLst>
          </p:cNvPr>
          <p:cNvSpPr txBox="1">
            <a:spLocks/>
          </p:cNvSpPr>
          <p:nvPr/>
        </p:nvSpPr>
        <p:spPr>
          <a:xfrm>
            <a:off x="479376" y="135890"/>
            <a:ext cx="11017223" cy="106807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2800" b="1" kern="1200" baseline="0">
                <a:solidFill>
                  <a:schemeClr val="tx2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j-cs"/>
              </a:defRPr>
            </a:lvl1pPr>
          </a:lstStyle>
          <a:p>
            <a:pPr marL="109855" defTabSz="508000">
              <a:lnSpc>
                <a:spcPct val="210000"/>
              </a:lnSpc>
            </a:pPr>
            <a:r>
              <a:rPr lang="en-US" altLang="ko-KR" sz="2800" b="1" dirty="0">
                <a:latin typeface="+mn-ea"/>
              </a:rPr>
              <a:t>3. ARGA (3/5)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06B1558B-6E0C-ABBB-5C22-460CBE9A8388}"/>
              </a:ext>
            </a:extLst>
          </p:cNvPr>
          <p:cNvGrpSpPr/>
          <p:nvPr/>
        </p:nvGrpSpPr>
        <p:grpSpPr>
          <a:xfrm>
            <a:off x="1127447" y="1203962"/>
            <a:ext cx="9721080" cy="2307957"/>
            <a:chOff x="-1213590" y="1464984"/>
            <a:chExt cx="10939066" cy="3557165"/>
          </a:xfrm>
        </p:grpSpPr>
        <p:sp>
          <p:nvSpPr>
            <p:cNvPr id="10" name="모서리가 둥근 직사각형 23">
              <a:extLst>
                <a:ext uri="{FF2B5EF4-FFF2-40B4-BE49-F238E27FC236}">
                  <a16:creationId xmlns:a16="http://schemas.microsoft.com/office/drawing/2014/main" id="{24B626C6-60F4-192C-33CD-F4D526EC1570}"/>
                </a:ext>
              </a:extLst>
            </p:cNvPr>
            <p:cNvSpPr/>
            <p:nvPr/>
          </p:nvSpPr>
          <p:spPr bwMode="auto">
            <a:xfrm>
              <a:off x="-1213590" y="1490151"/>
              <a:ext cx="10939066" cy="3531998"/>
            </a:xfrm>
            <a:prstGeom prst="roundRect">
              <a:avLst>
                <a:gd name="adj" fmla="val 5421"/>
              </a:avLst>
            </a:prstGeom>
            <a:solidFill>
              <a:schemeClr val="bg1">
                <a:lumMod val="95000"/>
              </a:schemeClr>
            </a:solidFill>
            <a:ln w="25400" cap="flat" cmpd="sng" algn="ctr">
              <a:noFill/>
              <a:prstDash val="soli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9pPr>
            </a:lstStyle>
            <a:p>
              <a:pPr algn="just"/>
              <a:endParaRPr lang="fr-FR" altLang="ko-KR" dirty="0"/>
            </a:p>
          </p:txBody>
        </p:sp>
        <p:sp>
          <p:nvSpPr>
            <p:cNvPr id="11" name="모서리가 둥근 직사각형 26">
              <a:extLst>
                <a:ext uri="{FF2B5EF4-FFF2-40B4-BE49-F238E27FC236}">
                  <a16:creationId xmlns:a16="http://schemas.microsoft.com/office/drawing/2014/main" id="{CFD87396-1981-CE87-773A-45722A513971}"/>
                </a:ext>
              </a:extLst>
            </p:cNvPr>
            <p:cNvSpPr/>
            <p:nvPr/>
          </p:nvSpPr>
          <p:spPr bwMode="auto">
            <a:xfrm>
              <a:off x="-1213590" y="1464984"/>
              <a:ext cx="10939065" cy="678411"/>
            </a:xfrm>
            <a:prstGeom prst="roundRect">
              <a:avLst/>
            </a:prstGeom>
            <a:solidFill>
              <a:srgbClr val="0070C0"/>
            </a:solidFill>
            <a:ln w="25400" cap="flat" cmpd="sng" algn="ctr">
              <a:noFill/>
              <a:prstDash val="soli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b="1" dirty="0">
                  <a:solidFill>
                    <a:schemeClr val="bg1"/>
                  </a:solidFill>
                  <a:latin typeface="Arial Black (제목)"/>
                  <a:ea typeface="맑은 고딕" pitchFamily="50" charset="-127"/>
                </a:rPr>
                <a:t>1) GAE module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TextBox 6">
                  <a:extLst>
                    <a:ext uri="{FF2B5EF4-FFF2-40B4-BE49-F238E27FC236}">
                      <a16:creationId xmlns:a16="http://schemas.microsoft.com/office/drawing/2014/main" id="{FD4C77E8-8AF9-2D4D-F0AD-69468EDA29B3}"/>
                    </a:ext>
                  </a:extLst>
                </p:cNvPr>
                <p:cNvSpPr txBox="1"/>
                <p:nvPr/>
              </p:nvSpPr>
              <p:spPr>
                <a:xfrm>
                  <a:off x="-970496" y="2186834"/>
                  <a:ext cx="4826484" cy="273233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>
                  <a:defPPr>
                    <a:defRPr lang="ko-KR"/>
                  </a:defPPr>
                  <a:lvl1pPr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charset="-127"/>
                      <a:ea typeface="굴림" charset="-127"/>
                      <a:cs typeface="+mn-cs"/>
                    </a:defRPr>
                  </a:lvl1pPr>
                  <a:lvl2pPr marL="4572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charset="-127"/>
                      <a:ea typeface="굴림" charset="-127"/>
                      <a:cs typeface="+mn-cs"/>
                    </a:defRPr>
                  </a:lvl2pPr>
                  <a:lvl3pPr marL="9144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charset="-127"/>
                      <a:ea typeface="굴림" charset="-127"/>
                      <a:cs typeface="+mn-cs"/>
                    </a:defRPr>
                  </a:lvl3pPr>
                  <a:lvl4pPr marL="13716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charset="-127"/>
                      <a:ea typeface="굴림" charset="-127"/>
                      <a:cs typeface="+mn-cs"/>
                    </a:defRPr>
                  </a:lvl4pPr>
                  <a:lvl5pPr marL="18288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charset="-127"/>
                      <a:ea typeface="굴림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charset="-127"/>
                      <a:ea typeface="굴림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charset="-127"/>
                      <a:ea typeface="굴림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charset="-127"/>
                      <a:ea typeface="굴림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charset="-127"/>
                      <a:ea typeface="굴림" charset="-127"/>
                      <a:cs typeface="+mn-cs"/>
                    </a:defRPr>
                  </a:lvl9pPr>
                </a:lstStyle>
                <a:p>
                  <a:pPr marL="285750" indent="-285750" algn="just">
                    <a:spcAft>
                      <a:spcPts val="800"/>
                    </a:spcAft>
                    <a:buFont typeface="Wingdings" panose="05000000000000000000" pitchFamily="2" charset="2"/>
                    <a:buChar char="§"/>
                  </a:pPr>
                  <a:r>
                    <a:rPr lang="ko-KR" altLang="en-US" sz="1400" b="1" kern="100" dirty="0">
                      <a:latin typeface="맑은 고딕" panose="020B0503020000020004" pitchFamily="50" charset="-127"/>
                      <a:ea typeface="맑은 고딕" panose="020B0503020000020004" pitchFamily="50" charset="-127"/>
                      <a:cs typeface="Times New Roman" panose="02020603050405020304" pitchFamily="18" charset="0"/>
                    </a:rPr>
                    <a:t>디코더</a:t>
                  </a:r>
                  <a14:m>
                    <m:oMath xmlns:m="http://schemas.openxmlformats.org/officeDocument/2006/math">
                      <m:r>
                        <a:rPr lang="en-US" altLang="ko-KR" sz="1400" b="1" i="1" kern="100" dirty="0" smtClean="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ko-KR" sz="1400" b="1" i="1" kern="100" dirty="0" smtClean="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𝒑</m:t>
                      </m:r>
                      <m:r>
                        <a:rPr lang="en-US" altLang="ko-KR" sz="1400" b="1" i="1" kern="100" dirty="0" smtClean="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ko-KR" sz="1400" b="1" i="1" kern="100" dirty="0" smtClean="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𝑨</m:t>
                      </m:r>
                      <m:r>
                        <a:rPr lang="en-US" altLang="ko-KR" sz="1400" b="1" i="1" kern="100" dirty="0" smtClean="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′|</m:t>
                      </m:r>
                      <m:r>
                        <a:rPr lang="en-US" altLang="ko-KR" sz="1400" b="1" i="1" kern="100" dirty="0" smtClean="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𝒁</m:t>
                      </m:r>
                      <m:r>
                        <a:rPr lang="en-US" altLang="ko-KR" sz="1400" b="1" i="1" kern="100" dirty="0" smtClean="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))</m:t>
                      </m:r>
                    </m:oMath>
                  </a14:m>
                  <a:endParaRPr lang="en-US" altLang="ko-KR" sz="1400" b="1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endParaRPr>
                </a:p>
                <a:p>
                  <a:pPr marL="742950" lvl="1" indent="-285750" algn="just">
                    <a:spcAft>
                      <a:spcPts val="800"/>
                    </a:spcAft>
                    <a:buFont typeface="Arial" panose="020B0604020202020204" pitchFamily="34" charset="0"/>
                    <a:buChar char="•"/>
                  </a:pPr>
                  <a:r>
                    <a:rPr lang="ko-KR" altLang="en-US" sz="1400" kern="100" dirty="0">
                      <a:latin typeface="맑은 고딕" panose="020B0503020000020004" pitchFamily="50" charset="-127"/>
                      <a:ea typeface="맑은 고딕" panose="020B0503020000020004" pitchFamily="50" charset="-127"/>
                      <a:cs typeface="Times New Roman" panose="02020603050405020304" pitchFamily="18" charset="0"/>
                    </a:rPr>
                    <a:t>내적과 </a:t>
                  </a:r>
                  <a:r>
                    <a:rPr lang="ko-KR" altLang="en-US" sz="1400" kern="100" dirty="0" err="1">
                      <a:latin typeface="맑은 고딕" panose="020B0503020000020004" pitchFamily="50" charset="-127"/>
                      <a:ea typeface="맑은 고딕" panose="020B0503020000020004" pitchFamily="50" charset="-127"/>
                      <a:cs typeface="Times New Roman" panose="02020603050405020304" pitchFamily="18" charset="0"/>
                    </a:rPr>
                    <a:t>시그모이드</a:t>
                  </a:r>
                  <a:r>
                    <a:rPr lang="ko-KR" altLang="en-US" sz="1400" kern="100" dirty="0">
                      <a:latin typeface="맑은 고딕" panose="020B0503020000020004" pitchFamily="50" charset="-127"/>
                      <a:ea typeface="맑은 고딕" panose="020B0503020000020004" pitchFamily="50" charset="-127"/>
                      <a:cs typeface="Times New Roman" panose="02020603050405020304" pitchFamily="18" charset="0"/>
                    </a:rPr>
                    <a:t> 함수를 활용하여   </a:t>
                  </a:r>
                  <a:br>
                    <a:rPr lang="en-US" altLang="ko-KR" sz="1400" kern="100" dirty="0">
                      <a:latin typeface="맑은 고딕" panose="020B0503020000020004" pitchFamily="50" charset="-127"/>
                      <a:ea typeface="맑은 고딕" panose="020B0503020000020004" pitchFamily="50" charset="-127"/>
                      <a:cs typeface="Times New Roman" panose="02020603050405020304" pitchFamily="18" charset="0"/>
                    </a:rPr>
                  </a:br>
                  <a:r>
                    <a:rPr lang="ko-KR" altLang="en-US" sz="1400" kern="100" dirty="0">
                      <a:latin typeface="맑은 고딕" panose="020B0503020000020004" pitchFamily="50" charset="-127"/>
                      <a:ea typeface="맑은 고딕" panose="020B0503020000020004" pitchFamily="50" charset="-127"/>
                      <a:cs typeface="Times New Roman" panose="02020603050405020304" pitchFamily="18" charset="0"/>
                    </a:rPr>
                    <a:t>입력그래프를 복원</a:t>
                  </a:r>
                  <a:endParaRPr lang="en-US" altLang="ko-KR" sz="1400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endParaRPr>
                </a:p>
                <a:p>
                  <a:pPr marL="742950" lvl="1" indent="-285750" algn="just">
                    <a:spcAft>
                      <a:spcPts val="800"/>
                    </a:spcAft>
                    <a:buFont typeface="Arial" panose="020B0604020202020204" pitchFamily="34" charset="0"/>
                    <a:buChar char="•"/>
                  </a:pP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1400" b="0" i="0" kern="100" dirty="0" smtClean="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A</m:t>
                      </m:r>
                      <m:r>
                        <a:rPr lang="en-US" altLang="ko-KR" sz="1400" b="0" i="0" kern="100" dirty="0" smtClean="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′=</m:t>
                      </m:r>
                      <m:r>
                        <m:rPr>
                          <m:sty m:val="p"/>
                        </m:rPr>
                        <a:rPr lang="el-GR" altLang="ko-KR" sz="1400" b="0" i="1" kern="1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σ</m:t>
                      </m:r>
                      <m:d>
                        <m:dPr>
                          <m:ctrlPr>
                            <a:rPr lang="en-US" altLang="ko-KR" sz="1400" b="0" i="1" kern="100" dirty="0" smtClean="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ko-KR" sz="1400" b="0" i="1" kern="100" dirty="0" smtClean="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𝑍</m:t>
                          </m:r>
                          <m:sSup>
                            <m:sSupPr>
                              <m:ctrlPr>
                                <a:rPr lang="en-US" altLang="ko-KR" sz="1400" b="0" i="1" kern="100" dirty="0" smtClean="0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400" b="0" i="1" kern="100" dirty="0" smtClean="0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𝑍</m:t>
                              </m:r>
                            </m:e>
                            <m:sup>
                              <m:r>
                                <a:rPr lang="en-US" altLang="ko-KR" sz="1400" b="0" i="1" kern="100" dirty="0" smtClean="0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</m:d>
                    </m:oMath>
                  </a14:m>
                  <a:endParaRPr lang="en-US" altLang="ko-KR" sz="1400" b="0" i="1" kern="100" dirty="0">
                    <a:latin typeface="Cambria Math" panose="02040503050406030204" pitchFamily="18" charset="0"/>
                    <a:ea typeface="맑은 고딕" panose="020B0503020000020004" pitchFamily="50" charset="-127"/>
                    <a:cs typeface="Times New Roman" panose="02020603050405020304" pitchFamily="18" charset="0"/>
                  </a:endParaRPr>
                </a:p>
                <a:p>
                  <a:pPr lvl="1" algn="just">
                    <a:spcAft>
                      <a:spcPts val="8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400" b="0" i="1" kern="100" dirty="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𝑍</m:t>
                        </m:r>
                        <m:r>
                          <a:rPr lang="en-US" altLang="ko-KR" sz="1400" b="0" i="1" kern="100" dirty="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US" altLang="ko-KR" sz="1400" b="0" i="1" kern="100" dirty="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𝑞</m:t>
                        </m:r>
                        <m:d>
                          <m:dPr>
                            <m:ctrlPr>
                              <a:rPr lang="en-US" altLang="ko-KR" sz="1400" b="0" i="1" kern="100" dirty="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400" b="0" i="1" kern="100" dirty="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𝑍</m:t>
                            </m:r>
                          </m:e>
                          <m:e>
                            <m:r>
                              <a:rPr lang="en-US" altLang="ko-KR" sz="1400" b="0" i="1" kern="100" dirty="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𝑋</m:t>
                            </m:r>
                            <m:r>
                              <a:rPr lang="en-US" altLang="ko-KR" sz="1400" b="0" i="1" kern="100" dirty="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altLang="ko-KR" sz="1400" b="0" i="1" kern="100" dirty="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e>
                        </m:d>
                        <m:r>
                          <a:rPr lang="en-US" altLang="ko-KR" sz="1400" b="0" i="1" kern="100" dirty="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,  </m:t>
                        </m:r>
                        <m:r>
                          <a:rPr lang="ko-KR" altLang="en-US" sz="1400" b="0" i="1" kern="100" dirty="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𝜎</m:t>
                        </m:r>
                        <m:d>
                          <m:dPr>
                            <m:ctrlPr>
                              <a:rPr lang="en-US" altLang="ko-KR" sz="1400" b="0" i="1" kern="100" dirty="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400" b="0" i="1" kern="100" dirty="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ko-KR" sz="1400" b="0" i="1" kern="100" dirty="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ko-KR" sz="1400" b="0" i="1" kern="100" dirty="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1400" b="0" i="1" kern="100" dirty="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sz="1400" b="0" i="1" kern="100" dirty="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US" altLang="ko-KR" sz="1400" b="0" i="1" kern="100" dirty="0" smtClean="0"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400" b="0" i="1" kern="100" dirty="0" smtClean="0"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ko-KR" sz="1400" b="0" i="1" kern="100" dirty="0" smtClean="0"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a:rPr lang="en-US" altLang="ko-KR" sz="1400" b="0" i="1" kern="100" dirty="0" smtClean="0"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sup>
                            </m:sSup>
                          </m:den>
                        </m:f>
                      </m:oMath>
                    </m:oMathPara>
                  </a14:m>
                  <a:endParaRPr lang="en-US" altLang="ko-KR" sz="1400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13" name="TextBox 6">
                  <a:extLst>
                    <a:ext uri="{FF2B5EF4-FFF2-40B4-BE49-F238E27FC236}">
                      <a16:creationId xmlns:a16="http://schemas.microsoft.com/office/drawing/2014/main" id="{FD4C77E8-8AF9-2D4D-F0AD-69468EDA29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970496" y="2186834"/>
                  <a:ext cx="4826484" cy="2732337"/>
                </a:xfrm>
                <a:prstGeom prst="rect">
                  <a:avLst/>
                </a:prstGeom>
                <a:blipFill>
                  <a:blip r:embed="rId3"/>
                  <a:stretch>
                    <a:fillRect l="-142" t="-344" r="-284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27C4120-FE98-BE69-CA37-49BB1AEA9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5EC4A9-FE6A-48EC-B998-4B7AD00BB17C}" type="slidenum">
              <a:rPr lang="ko-KR" altLang="en-US" smtClean="0"/>
              <a:pPr>
                <a:defRPr/>
              </a:pPr>
              <a:t>10</a:t>
            </a:fld>
            <a:endParaRPr lang="ko-KR" altLang="en-US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D61624C8-BABD-55E9-7064-5A50DDBDBB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026" y="3804122"/>
            <a:ext cx="10812384" cy="2734057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7256B980-130D-2194-44AC-29A12D38C32D}"/>
              </a:ext>
            </a:extLst>
          </p:cNvPr>
          <p:cNvSpPr/>
          <p:nvPr/>
        </p:nvSpPr>
        <p:spPr>
          <a:xfrm>
            <a:off x="7320136" y="3808012"/>
            <a:ext cx="3816424" cy="2645324"/>
          </a:xfrm>
          <a:prstGeom prst="rect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5679BD4-5958-7013-5339-2F643A590190}"/>
                  </a:ext>
                </a:extLst>
              </p:cNvPr>
              <p:cNvSpPr txBox="1"/>
              <p:nvPr/>
            </p:nvSpPr>
            <p:spPr>
              <a:xfrm>
                <a:off x="5776578" y="1678684"/>
                <a:ext cx="4927934" cy="18757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 algn="just">
                  <a:spcAft>
                    <a:spcPts val="800"/>
                  </a:spcAft>
                  <a:buFont typeface="Wingdings" panose="05000000000000000000" pitchFamily="2" charset="2"/>
                  <a:buChar char="§"/>
                </a:pPr>
                <a:r>
                  <a:rPr lang="ko-KR" altLang="en-US" sz="1400" b="1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최적화를 위한 학습 과정</a:t>
                </a:r>
                <a:endParaRPr lang="en-US" altLang="ko-KR" sz="1400" b="1" kern="100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742950" lvl="1" indent="-285750" algn="just">
                  <a:spcAft>
                    <a:spcPts val="800"/>
                  </a:spcAft>
                  <a:buFont typeface="Arial" panose="020B0604020202020204" pitchFamily="34" charset="0"/>
                  <a:buChar char="•"/>
                </a:pPr>
                <a:r>
                  <a:rPr lang="ko-KR" altLang="en-US" sz="1400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이진 교차 엔트로피 사용하여 입력그래프</a:t>
                </a:r>
                <a14:m>
                  <m:oMath xmlns:m="http://schemas.openxmlformats.org/officeDocument/2006/math">
                    <m:r>
                      <a:rPr lang="en-US" altLang="ko-KR" sz="1400" b="0" i="0" kern="100" dirty="0" smtClean="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ko-KR" sz="1400" b="0" i="1" kern="100" dirty="0" smtClean="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altLang="ko-KR" sz="1400" b="0" i="1" kern="100" dirty="0" smtClean="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)</m:t>
                    </m:r>
                    <m:r>
                      <a:rPr lang="en-US" altLang="ko-KR" sz="1400" b="0" i="1" kern="100" dirty="0" smtClean="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ko-KR" altLang="en-US" sz="1400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와 출력그래프</a:t>
                </a:r>
                <a14:m>
                  <m:oMath xmlns:m="http://schemas.openxmlformats.org/officeDocument/2006/math">
                    <m:r>
                      <a:rPr lang="en-US" altLang="ko-KR" sz="1400" b="0" i="0" kern="100" dirty="0" smtClean="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ko-KR" sz="1400" i="1" kern="100" dirty="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altLang="ko-KR" sz="1400" b="0" i="1" kern="100" dirty="0" smtClean="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′)</m:t>
                    </m:r>
                    <m:r>
                      <a:rPr lang="en-US" altLang="ko-KR" sz="1400" i="1" kern="100" dirty="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ko-KR" altLang="en-US" sz="1400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의 재구성 손실</a:t>
                </a:r>
                <a:r>
                  <a:rPr lang="en-US" altLang="ko-KR" sz="1400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kern="10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ko-KR" altLang="en-US" sz="1400" i="1" kern="10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ℒ</m:t>
                        </m:r>
                      </m:e>
                      <m:sub>
                        <m:r>
                          <a:rPr lang="en-US" altLang="ko-KR" sz="1400" i="1" kern="10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𝑟𝑒𝑐𝑜𝑛</m:t>
                        </m:r>
                      </m:sub>
                    </m:sSub>
                  </m:oMath>
                </a14:m>
                <a:r>
                  <a:rPr lang="en-US" altLang="ko-KR" sz="1400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)</a:t>
                </a:r>
                <a:r>
                  <a:rPr lang="ko-KR" altLang="en-US" sz="1400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계산</a:t>
                </a:r>
                <a:endParaRPr lang="en-US" altLang="ko-KR" sz="1400" kern="100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lvl="1" algn="just">
                  <a:spcAft>
                    <a:spcPts val="800"/>
                  </a:spcAft>
                </a:pPr>
                <a:r>
                  <a:rPr lang="en-US" altLang="ko-KR" sz="1400" kern="100" dirty="0"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ko-KR" altLang="en-US" sz="1400" b="0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ℒ</m:t>
                        </m:r>
                      </m:e>
                      <m:sub>
                        <m:r>
                          <a:rPr lang="en-US" altLang="ko-KR" sz="1400" b="0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𝑟𝑒𝑐𝑜𝑛</m:t>
                        </m:r>
                      </m:sub>
                    </m:sSub>
                    <m:r>
                      <a:rPr lang="en-US" altLang="ko-KR" sz="1400" b="0" i="1" kern="100" smtClean="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=−</m:t>
                    </m:r>
                    <m:nary>
                      <m:naryPr>
                        <m:chr m:val="∑"/>
                        <m:supHide m:val="on"/>
                        <m:ctrlPr>
                          <a:rPr lang="en-US" altLang="ko-KR" sz="1400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ko-KR" sz="1400" b="0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ko-KR" sz="1400" b="0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ko-KR" sz="1400" b="0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  <m:sup/>
                      <m:e>
                        <m:r>
                          <a:rPr lang="en-US" altLang="ko-KR" sz="1400" b="0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sz="1400" i="1" kern="10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0" i="1" kern="10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sz="1400" b="0" i="1" kern="10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𝑖𝑗</m:t>
                            </m:r>
                          </m:sub>
                        </m:sSub>
                        <m:func>
                          <m:funcPr>
                            <m:ctrlPr>
                              <a:rPr lang="en-US" altLang="ko-KR" sz="1400" i="1" kern="10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sz="1400" b="0" i="0" kern="10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log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altLang="ko-KR" sz="1400" i="1" kern="100" dirty="0" smtClean="0"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400" b="0" i="1" kern="100" dirty="0" smtClean="0"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𝐴</m:t>
                                </m:r>
                                <m:r>
                                  <a:rPr lang="en-US" altLang="ko-KR" sz="1400" b="0" i="1" kern="100" dirty="0" smtClean="0"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′</m:t>
                                </m:r>
                              </m:e>
                              <m:sub>
                                <m:r>
                                  <a:rPr lang="en-US" altLang="ko-KR" sz="1400" b="0" i="1" kern="100" dirty="0" smtClean="0"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𝑖𝑗</m:t>
                                </m:r>
                              </m:sub>
                            </m:sSub>
                            <m:r>
                              <a:rPr lang="en-US" altLang="ko-KR" sz="1400" b="0" i="1" kern="100" dirty="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en-US" altLang="ko-KR" sz="1400" i="1" kern="100" dirty="0" smtClean="0"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400" b="0" i="1" kern="100" dirty="0" smtClean="0"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1−</m:t>
                                </m:r>
                                <m:sSub>
                                  <m:sSubPr>
                                    <m:ctrlPr>
                                      <a:rPr lang="en-US" altLang="ko-KR" sz="1400" i="1" kern="100" dirty="0" smtClean="0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kern="100" dirty="0" smtClean="0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ko-KR" sz="1400" b="0" i="1" kern="100" dirty="0" smtClean="0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</m:e>
                            </m:d>
                            <m:func>
                              <m:funcPr>
                                <m:ctrlPr>
                                  <a:rPr lang="en-US" altLang="ko-KR" sz="1400" i="1" kern="100" dirty="0" smtClean="0"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ko-KR" sz="1400" b="0" i="0" kern="100" dirty="0" smtClean="0"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log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altLang="ko-KR" sz="1400" i="1" kern="100" dirty="0" smtClean="0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b="0" i="1" kern="100" dirty="0" smtClean="0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1−</m:t>
                                    </m:r>
                                    <m:sSub>
                                      <m:sSubPr>
                                        <m:ctrlPr>
                                          <a:rPr lang="en-US" altLang="ko-KR" sz="1400" i="1" kern="100" dirty="0" smtClean="0">
                                            <a:latin typeface="Cambria Math" panose="02040503050406030204" pitchFamily="18" charset="0"/>
                                            <a:ea typeface="맑은 고딕" panose="020B0503020000020004" pitchFamily="50" charset="-127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400" b="0" i="1" kern="100" dirty="0" smtClean="0">
                                            <a:latin typeface="Cambria Math" panose="02040503050406030204" pitchFamily="18" charset="0"/>
                                            <a:ea typeface="맑은 고딕" panose="020B0503020000020004" pitchFamily="50" charset="-127"/>
                                            <a:cs typeface="Times New Roman" panose="02020603050405020304" pitchFamily="18" charset="0"/>
                                          </a:rPr>
                                          <m:t>𝐴</m:t>
                                        </m:r>
                                        <m:r>
                                          <a:rPr lang="en-US" altLang="ko-KR" sz="1400" b="0" i="1" kern="100" dirty="0" smtClean="0">
                                            <a:latin typeface="Cambria Math" panose="02040503050406030204" pitchFamily="18" charset="0"/>
                                            <a:ea typeface="맑은 고딕" panose="020B0503020000020004" pitchFamily="50" charset="-127"/>
                                            <a:cs typeface="Times New Roman" panose="02020603050405020304" pitchFamily="18" charset="0"/>
                                          </a:rPr>
                                          <m:t>′</m:t>
                                        </m:r>
                                      </m:e>
                                      <m:sub>
                                        <m:r>
                                          <a:rPr lang="en-US" altLang="ko-KR" sz="1400" b="0" i="1" kern="100" dirty="0" smtClean="0">
                                            <a:latin typeface="Cambria Math" panose="02040503050406030204" pitchFamily="18" charset="0"/>
                                            <a:ea typeface="맑은 고딕" panose="020B0503020000020004" pitchFamily="50" charset="-127"/>
                                            <a:cs typeface="Times New Roman" panose="02020603050405020304" pitchFamily="18" charset="0"/>
                                          </a:rPr>
                                          <m:t>𝑖𝑗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func>
                          </m:e>
                        </m:func>
                        <m:r>
                          <a:rPr lang="en-US" altLang="ko-KR" sz="1400" b="0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altLang="ko-KR" sz="1400" i="1" kern="100" dirty="0">
                  <a:latin typeface="Cambria Math" panose="020405030504060302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742950" lvl="1" indent="-285750" algn="just">
                  <a:spcAft>
                    <a:spcPts val="8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kern="100" dirty="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400" i="1" kern="100" dirty="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sz="1400" b="0" i="1" kern="100" dirty="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altLang="ko-KR" sz="1400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: </a:t>
                </a:r>
                <a:r>
                  <a:rPr lang="ko-KR" altLang="en-US" sz="1400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인접 행렬 </a:t>
                </a:r>
                <a14:m>
                  <m:oMath xmlns:m="http://schemas.openxmlformats.org/officeDocument/2006/math">
                    <m:r>
                      <a:rPr lang="en-US" altLang="ko-KR" sz="1400" i="1" kern="100" dirty="0" smtClean="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𝐴</m:t>
                    </m:r>
                  </m:oMath>
                </a14:m>
                <a:r>
                  <a:rPr lang="ko-KR" altLang="en-US" sz="1400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에서 노드 </a:t>
                </a:r>
                <a14:m>
                  <m:oMath xmlns:m="http://schemas.openxmlformats.org/officeDocument/2006/math">
                    <m:r>
                      <a:rPr lang="en-US" altLang="ko-KR" sz="1400" i="1" kern="100" dirty="0" smtClean="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𝑖</m:t>
                    </m:r>
                    <m:r>
                      <a:rPr lang="ko-KR" altLang="en-US" sz="1400" i="1" kern="100" dirty="0" smtClean="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와</m:t>
                    </m:r>
                    <m:r>
                      <a:rPr lang="ko-KR" altLang="en-US" sz="1400" i="1" kern="100" dirty="0" smtClean="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ko-KR" sz="1400" i="1" kern="100" dirty="0" smtClean="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𝑗</m:t>
                    </m:r>
                  </m:oMath>
                </a14:m>
                <a:r>
                  <a:rPr lang="ko-KR" altLang="en-US" sz="1400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의 연결 정보</a:t>
                </a:r>
                <a:endParaRPr lang="en-US" altLang="ko-KR" sz="1400" kern="100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742950" lvl="1" indent="-285750" algn="just">
                  <a:spcAft>
                    <a:spcPts val="8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kern="100" dirty="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kern="100" dirty="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𝐴</m:t>
                        </m:r>
                        <m:r>
                          <a:rPr lang="en-US" altLang="ko-KR" sz="1400" b="0" i="1" kern="100" dirty="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′</m:t>
                        </m:r>
                      </m:e>
                      <m:sub>
                        <m:r>
                          <a:rPr lang="en-US" altLang="ko-KR" sz="1400" b="0" i="1" kern="100" dirty="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ko-KR" sz="1400" b="0" i="1" kern="100" dirty="0" smtClean="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: </m:t>
                    </m:r>
                    <m:r>
                      <a:rPr lang="ko-KR" altLang="en-US" sz="1400" i="1" kern="100" dirty="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복</m:t>
                    </m:r>
                  </m:oMath>
                </a14:m>
                <a:r>
                  <a:rPr lang="ko-KR" altLang="en-US" sz="1400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원된 인접 행렬</a:t>
                </a:r>
                <a:endParaRPr lang="en-US" altLang="ko-KR" sz="1400" kern="100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5679BD4-5958-7013-5339-2F643A5901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6578" y="1678684"/>
                <a:ext cx="4927934" cy="1875706"/>
              </a:xfrm>
              <a:prstGeom prst="rect">
                <a:avLst/>
              </a:prstGeom>
              <a:blipFill>
                <a:blip r:embed="rId5"/>
                <a:stretch>
                  <a:fillRect l="-248" t="-325" r="-371" b="-129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B8DEF3E8-4623-0F45-865B-1EB3ADDCFF00}"/>
              </a:ext>
            </a:extLst>
          </p:cNvPr>
          <p:cNvCxnSpPr>
            <a:cxnSpLocks/>
          </p:cNvCxnSpPr>
          <p:nvPr/>
        </p:nvCxnSpPr>
        <p:spPr>
          <a:xfrm>
            <a:off x="5802300" y="1664221"/>
            <a:ext cx="0" cy="1696087"/>
          </a:xfrm>
          <a:prstGeom prst="line">
            <a:avLst/>
          </a:prstGeom>
          <a:ln w="12700">
            <a:solidFill>
              <a:schemeClr val="dk1">
                <a:alpha val="26000"/>
              </a:schemeClr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DBB78717-577D-3353-88C7-B77134D0EF95}"/>
              </a:ext>
            </a:extLst>
          </p:cNvPr>
          <p:cNvCxnSpPr>
            <a:cxnSpLocks/>
          </p:cNvCxnSpPr>
          <p:nvPr/>
        </p:nvCxnSpPr>
        <p:spPr>
          <a:xfrm flipH="1">
            <a:off x="1420890" y="3596762"/>
            <a:ext cx="9283622" cy="0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5832B7FA-D475-38F7-1DA1-B8C2E00D76FB}"/>
              </a:ext>
            </a:extLst>
          </p:cNvPr>
          <p:cNvCxnSpPr/>
          <p:nvPr/>
        </p:nvCxnSpPr>
        <p:spPr>
          <a:xfrm>
            <a:off x="1420890" y="3596762"/>
            <a:ext cx="0" cy="62432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1F30FE6F-C1BD-6256-C6BA-58C62182366F}"/>
              </a:ext>
            </a:extLst>
          </p:cNvPr>
          <p:cNvCxnSpPr/>
          <p:nvPr/>
        </p:nvCxnSpPr>
        <p:spPr>
          <a:xfrm>
            <a:off x="10704512" y="3584599"/>
            <a:ext cx="0" cy="624326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99279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56D030-819D-64B4-0E36-C84A486D1E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그림 31">
            <a:extLst>
              <a:ext uri="{FF2B5EF4-FFF2-40B4-BE49-F238E27FC236}">
                <a16:creationId xmlns:a16="http://schemas.microsoft.com/office/drawing/2014/main" id="{6C79817E-AA13-F1D0-260C-B38BE24E03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699" y="3805732"/>
            <a:ext cx="3447667" cy="1681959"/>
          </a:xfrm>
          <a:prstGeom prst="rect">
            <a:avLst/>
          </a:prstGeom>
        </p:spPr>
      </p:pic>
      <p:sp>
        <p:nvSpPr>
          <p:cNvPr id="8" name="제목 1">
            <a:extLst>
              <a:ext uri="{FF2B5EF4-FFF2-40B4-BE49-F238E27FC236}">
                <a16:creationId xmlns:a16="http://schemas.microsoft.com/office/drawing/2014/main" id="{94BA0DB4-F893-C58B-89DC-F36B4D86E418}"/>
              </a:ext>
            </a:extLst>
          </p:cNvPr>
          <p:cNvSpPr txBox="1">
            <a:spLocks/>
          </p:cNvSpPr>
          <p:nvPr/>
        </p:nvSpPr>
        <p:spPr>
          <a:xfrm>
            <a:off x="479376" y="135890"/>
            <a:ext cx="11017223" cy="106807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2800" b="1" kern="1200" baseline="0">
                <a:solidFill>
                  <a:schemeClr val="tx2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j-cs"/>
              </a:defRPr>
            </a:lvl1pPr>
          </a:lstStyle>
          <a:p>
            <a:pPr marL="109855" defTabSz="508000">
              <a:lnSpc>
                <a:spcPct val="210000"/>
              </a:lnSpc>
            </a:pPr>
            <a:r>
              <a:rPr lang="en-US" altLang="ko-KR" sz="2800" b="1" dirty="0">
                <a:latin typeface="+mn-ea"/>
              </a:rPr>
              <a:t>3. ARGA (4/5)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0588A29C-C366-F5D9-D137-C85A2C423441}"/>
              </a:ext>
            </a:extLst>
          </p:cNvPr>
          <p:cNvGrpSpPr/>
          <p:nvPr/>
        </p:nvGrpSpPr>
        <p:grpSpPr>
          <a:xfrm>
            <a:off x="1127447" y="1203962"/>
            <a:ext cx="9721080" cy="2595626"/>
            <a:chOff x="-1213590" y="1464982"/>
            <a:chExt cx="10939066" cy="2842999"/>
          </a:xfrm>
        </p:grpSpPr>
        <p:sp>
          <p:nvSpPr>
            <p:cNvPr id="10" name="모서리가 둥근 직사각형 23">
              <a:extLst>
                <a:ext uri="{FF2B5EF4-FFF2-40B4-BE49-F238E27FC236}">
                  <a16:creationId xmlns:a16="http://schemas.microsoft.com/office/drawing/2014/main" id="{27F6A4CE-029C-27A9-18E9-53FF22580481}"/>
                </a:ext>
              </a:extLst>
            </p:cNvPr>
            <p:cNvSpPr/>
            <p:nvPr/>
          </p:nvSpPr>
          <p:spPr bwMode="auto">
            <a:xfrm>
              <a:off x="-1213590" y="1490151"/>
              <a:ext cx="10939066" cy="2817830"/>
            </a:xfrm>
            <a:prstGeom prst="roundRect">
              <a:avLst>
                <a:gd name="adj" fmla="val 5421"/>
              </a:avLst>
            </a:prstGeom>
            <a:solidFill>
              <a:schemeClr val="bg1">
                <a:lumMod val="95000"/>
              </a:schemeClr>
            </a:solidFill>
            <a:ln w="25400" cap="flat" cmpd="sng" algn="ctr">
              <a:noFill/>
              <a:prstDash val="soli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9pPr>
            </a:lstStyle>
            <a:p>
              <a:pPr algn="just"/>
              <a:endParaRPr lang="fr-FR" altLang="ko-KR" dirty="0"/>
            </a:p>
          </p:txBody>
        </p:sp>
        <p:sp>
          <p:nvSpPr>
            <p:cNvPr id="11" name="모서리가 둥근 직사각형 26">
              <a:extLst>
                <a:ext uri="{FF2B5EF4-FFF2-40B4-BE49-F238E27FC236}">
                  <a16:creationId xmlns:a16="http://schemas.microsoft.com/office/drawing/2014/main" id="{27E1CBFE-E2EE-10E9-FB6D-A856D5EDE6E3}"/>
                </a:ext>
              </a:extLst>
            </p:cNvPr>
            <p:cNvSpPr/>
            <p:nvPr/>
          </p:nvSpPr>
          <p:spPr bwMode="auto">
            <a:xfrm>
              <a:off x="-1213590" y="1464982"/>
              <a:ext cx="10939065" cy="438693"/>
            </a:xfrm>
            <a:prstGeom prst="roundRect">
              <a:avLst/>
            </a:prstGeom>
            <a:solidFill>
              <a:srgbClr val="0070C0"/>
            </a:solidFill>
            <a:ln w="25400" cap="flat" cmpd="sng" algn="ctr">
              <a:noFill/>
              <a:prstDash val="soli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b="1" dirty="0">
                  <a:solidFill>
                    <a:schemeClr val="bg1"/>
                  </a:solidFill>
                  <a:latin typeface="Arial Black (제목)"/>
                  <a:ea typeface="맑은 고딕" pitchFamily="50" charset="-127"/>
                </a:rPr>
                <a:t>2) Adversarial networks module</a:t>
              </a:r>
            </a:p>
          </p:txBody>
        </p:sp>
        <p:sp>
          <p:nvSpPr>
            <p:cNvPr id="13" name="TextBox 6">
              <a:extLst>
                <a:ext uri="{FF2B5EF4-FFF2-40B4-BE49-F238E27FC236}">
                  <a16:creationId xmlns:a16="http://schemas.microsoft.com/office/drawing/2014/main" id="{758FC292-6700-0E17-4272-B0914F75E35C}"/>
                </a:ext>
              </a:extLst>
            </p:cNvPr>
            <p:cNvSpPr txBox="1"/>
            <p:nvPr/>
          </p:nvSpPr>
          <p:spPr>
            <a:xfrm>
              <a:off x="-928634" y="1972078"/>
              <a:ext cx="10369152" cy="33909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9pPr>
            </a:lstStyle>
            <a:p>
              <a:pPr marL="285750" indent="-285750" algn="just">
                <a:spcAft>
                  <a:spcPts val="800"/>
                </a:spcAft>
                <a:buFont typeface="Arial" panose="020B0604020202020204" pitchFamily="34" charset="0"/>
                <a:buChar char="•"/>
              </a:pPr>
              <a:endParaRPr lang="en-US" altLang="ko-KR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6">
                <a:extLst>
                  <a:ext uri="{FF2B5EF4-FFF2-40B4-BE49-F238E27FC236}">
                    <a16:creationId xmlns:a16="http://schemas.microsoft.com/office/drawing/2014/main" id="{9D977BE2-5DCF-01E1-5CDD-FDB28E471ECE}"/>
                  </a:ext>
                </a:extLst>
              </p:cNvPr>
              <p:cNvSpPr txBox="1"/>
              <p:nvPr/>
            </p:nvSpPr>
            <p:spPr>
              <a:xfrm>
                <a:off x="1380675" y="1664221"/>
                <a:ext cx="4139261" cy="147732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9pPr>
              </a:lstStyle>
              <a:p>
                <a:pPr marL="285750" indent="-285750" algn="just">
                  <a:spcAft>
                    <a:spcPts val="800"/>
                  </a:spcAft>
                  <a:buFont typeface="Wingdings" panose="05000000000000000000" pitchFamily="2" charset="2"/>
                  <a:buChar char="§"/>
                </a:pPr>
                <a:r>
                  <a:rPr lang="ko-KR" altLang="en-US" sz="1400" b="1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목적</a:t>
                </a:r>
                <a:r>
                  <a:rPr lang="en-US" altLang="ko-KR" sz="1400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: </a:t>
                </a:r>
                <a:r>
                  <a:rPr lang="ko-KR" altLang="en-US" sz="1400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잠재 공간 </a:t>
                </a:r>
                <a:r>
                  <a:rPr lang="ko-KR" altLang="en-US" sz="1400" kern="100" dirty="0" err="1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임베딩</a:t>
                </a:r>
                <a:r>
                  <a:rPr lang="ko-KR" altLang="en-US" sz="1400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400" i="1" kern="100" dirty="0" smtClean="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𝑍</m:t>
                    </m:r>
                  </m:oMath>
                </a14:m>
                <a:r>
                  <a:rPr lang="ko-KR" altLang="en-US" sz="1400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를 사전 분포</a:t>
                </a:r>
                <a:r>
                  <a:rPr lang="en-US" altLang="ko-KR" sz="1400" kern="100" dirty="0"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kern="100" dirty="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400" b="0" i="0" kern="100" dirty="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p</m:t>
                        </m:r>
                      </m:e>
                      <m:sub>
                        <m:r>
                          <a:rPr lang="en-US" altLang="ko-KR" sz="1400" b="0" i="1" kern="100" dirty="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𝑧</m:t>
                        </m:r>
                      </m:sub>
                    </m:sSub>
                  </m:oMath>
                </a14:m>
                <a:r>
                  <a:rPr lang="ko-KR" altLang="en-US" sz="1400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와 유사하게 학습</a:t>
                </a:r>
                <a:endParaRPr lang="en-US" altLang="ko-KR" sz="1400" kern="100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285750" indent="-285750" algn="just">
                  <a:spcAft>
                    <a:spcPts val="800"/>
                  </a:spcAft>
                  <a:buFont typeface="Wingdings" panose="05000000000000000000" pitchFamily="2" charset="2"/>
                  <a:buChar char="§"/>
                </a:pPr>
                <a:r>
                  <a:rPr lang="ko-KR" altLang="en-US" sz="1400" b="1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적대적 신경망의 구성요소</a:t>
                </a:r>
                <a:endParaRPr lang="en-US" altLang="ko-KR" sz="1400" b="1" kern="100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742950" lvl="1" indent="-285750" algn="just">
                  <a:spcAft>
                    <a:spcPts val="800"/>
                  </a:spcAft>
                  <a:buFont typeface="Arial" panose="020B0604020202020204" pitchFamily="34" charset="0"/>
                  <a:buChar char="•"/>
                </a:pPr>
                <a:r>
                  <a:rPr lang="ko-KR" altLang="en-US" sz="1400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생성자</a:t>
                </a:r>
                <a:r>
                  <a:rPr lang="en-US" altLang="ko-KR" sz="1400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ko-KR" sz="1400" i="1" kern="100" dirty="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𝐺</m:t>
                    </m:r>
                  </m:oMath>
                </a14:m>
                <a:r>
                  <a:rPr lang="en-US" altLang="ko-KR" sz="1400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): </a:t>
                </a:r>
                <a:r>
                  <a:rPr lang="ko-KR" altLang="en-US" sz="1400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그래프 </a:t>
                </a:r>
                <a:r>
                  <a:rPr lang="ko-KR" altLang="en-US" sz="1400" kern="100" dirty="0" err="1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오토인코더의</a:t>
                </a:r>
                <a:r>
                  <a:rPr lang="ko-KR" altLang="en-US" sz="1400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</a:t>
                </a:r>
                <a:r>
                  <a:rPr lang="ko-KR" altLang="en-US" sz="1400" b="1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인코더</a:t>
                </a:r>
                <a:endParaRPr lang="en-US" altLang="ko-KR" sz="1400" b="1" kern="100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742950" lvl="1" indent="-285750" algn="just">
                  <a:spcAft>
                    <a:spcPts val="800"/>
                  </a:spcAft>
                  <a:buFont typeface="Arial" panose="020B0604020202020204" pitchFamily="34" charset="0"/>
                  <a:buChar char="•"/>
                </a:pPr>
                <a:r>
                  <a:rPr lang="ko-KR" altLang="en-US" sz="1400" kern="100" dirty="0" err="1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판별자</a:t>
                </a:r>
                <a:r>
                  <a:rPr lang="en-US" altLang="ko-KR" sz="1400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ko-KR" sz="1400" i="1" kern="100" dirty="0" smtClean="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𝐷</m:t>
                    </m:r>
                  </m:oMath>
                </a14:m>
                <a:r>
                  <a:rPr lang="en-US" altLang="ko-KR" sz="1400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): </a:t>
                </a:r>
                <a14:m>
                  <m:oMath xmlns:m="http://schemas.openxmlformats.org/officeDocument/2006/math">
                    <m:r>
                      <a:rPr lang="en-US" altLang="ko-KR" sz="1400" b="0" i="1" kern="100" smtClean="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𝐷</m:t>
                    </m:r>
                    <m:d>
                      <m:dPr>
                        <m:ctrlPr>
                          <a:rPr lang="en-US" altLang="ko-KR" sz="1400" b="0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ko-KR" sz="1400" b="0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1400" b="0" i="1" kern="100" smtClean="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altLang="ko-KR" sz="1400" i="1" kern="10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σ</m:t>
                    </m:r>
                    <m:r>
                      <a:rPr lang="en-US" altLang="ko-KR" sz="1400" b="0" i="1" kern="10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1400" b="0" i="1" kern="10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kern="10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sz="1400" b="0" i="1" kern="10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𝐷</m:t>
                        </m:r>
                      </m:sub>
                    </m:sSub>
                    <m:r>
                      <a:rPr lang="en-US" altLang="ko-KR" sz="1400" b="0" i="1" kern="10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𝑍</m:t>
                    </m:r>
                    <m:r>
                      <a:rPr lang="en-US" altLang="ko-KR" sz="1400" b="0" i="1" kern="10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1400" b="0" i="1" kern="10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kern="10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sz="1400" b="0" i="1" kern="10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𝐷</m:t>
                        </m:r>
                      </m:sub>
                    </m:sSub>
                    <m:r>
                      <a:rPr lang="en-US" altLang="ko-KR" sz="1400" b="0" i="1" kern="10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altLang="ko-KR" sz="1400" kern="100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TextBox 6">
                <a:extLst>
                  <a:ext uri="{FF2B5EF4-FFF2-40B4-BE49-F238E27FC236}">
                    <a16:creationId xmlns:a16="http://schemas.microsoft.com/office/drawing/2014/main" id="{9D977BE2-5DCF-01E1-5CDD-FDB28E471E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0675" y="1664221"/>
                <a:ext cx="4139261" cy="1477328"/>
              </a:xfrm>
              <a:prstGeom prst="rect">
                <a:avLst/>
              </a:prstGeom>
              <a:blipFill>
                <a:blip r:embed="rId4"/>
                <a:stretch>
                  <a:fillRect l="-147" t="-826" r="-294" b="-371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그림 6">
            <a:extLst>
              <a:ext uri="{FF2B5EF4-FFF2-40B4-BE49-F238E27FC236}">
                <a16:creationId xmlns:a16="http://schemas.microsoft.com/office/drawing/2014/main" id="{BEAB2117-EB96-EF70-AFBE-7E674EFA7B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93790" y="3877693"/>
            <a:ext cx="881158" cy="1154621"/>
          </a:xfrm>
          <a:prstGeom prst="rect">
            <a:avLst/>
          </a:prstGeom>
          <a:ln>
            <a:noFill/>
          </a:ln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39E69214-8D32-40FF-530C-FB3AC30F0E2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37399" y="5305740"/>
            <a:ext cx="877813" cy="1099482"/>
          </a:xfrm>
          <a:prstGeom prst="rect">
            <a:avLst/>
          </a:prstGeom>
          <a:ln>
            <a:noFill/>
          </a:ln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0336A270-6983-75F9-1D95-8322CD1F176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84243" y="4789671"/>
            <a:ext cx="1028844" cy="917283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CD244BBC-3852-7BB2-6BB2-B510ADD0417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57066" y="4499195"/>
            <a:ext cx="3858163" cy="1638529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1B2D4F6B-3038-91F2-AD8E-F758D7ABA08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94650" y="5118407"/>
            <a:ext cx="523948" cy="200053"/>
          </a:xfrm>
          <a:prstGeom prst="rect">
            <a:avLst/>
          </a:prstGeom>
        </p:spPr>
      </p:pic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6F2D7A78-2448-9558-3682-3535181F2D23}"/>
              </a:ext>
            </a:extLst>
          </p:cNvPr>
          <p:cNvCxnSpPr/>
          <p:nvPr/>
        </p:nvCxnSpPr>
        <p:spPr>
          <a:xfrm>
            <a:off x="5132989" y="4560570"/>
            <a:ext cx="1199094" cy="432048"/>
          </a:xfrm>
          <a:prstGeom prst="straightConnector1">
            <a:avLst/>
          </a:prstGeom>
          <a:ln>
            <a:solidFill>
              <a:srgbClr val="486F92"/>
            </a:solidFill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A4A4387-DD2A-9E86-DF9F-96F6E43BA44C}"/>
              </a:ext>
            </a:extLst>
          </p:cNvPr>
          <p:cNvSpPr txBox="1"/>
          <p:nvPr/>
        </p:nvSpPr>
        <p:spPr>
          <a:xfrm rot="1258793">
            <a:off x="5503336" y="4489262"/>
            <a:ext cx="8058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200" b="1" dirty="0">
                <a:effectLst/>
                <a:latin typeface="HY신명조" panose="02030600000101010101" pitchFamily="18" charset="-127"/>
                <a:ea typeface="HY신명조" panose="02030600000101010101" pitchFamily="18" charset="-127"/>
                <a:cs typeface="Times New Roman" panose="02020603050405020304" pitchFamily="18" charset="0"/>
              </a:rPr>
              <a:t>Fake</a:t>
            </a:r>
            <a:endParaRPr lang="ko-KR" altLang="en-US" sz="1200" b="1" dirty="0">
              <a:effectLst/>
              <a:latin typeface="HY신명조" panose="02030600000101010101" pitchFamily="18" charset="-127"/>
              <a:ea typeface="HY신명조" panose="02030600000101010101" pitchFamily="18" charset="-127"/>
              <a:cs typeface="Times New Roman" panose="02020603050405020304" pitchFamily="18" charset="0"/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447AE832-B9EC-8C47-F768-6E0E762E0CDC}"/>
              </a:ext>
            </a:extLst>
          </p:cNvPr>
          <p:cNvCxnSpPr>
            <a:cxnSpLocks/>
          </p:cNvCxnSpPr>
          <p:nvPr/>
        </p:nvCxnSpPr>
        <p:spPr>
          <a:xfrm rot="19272549">
            <a:off x="5154989" y="5544969"/>
            <a:ext cx="1199094" cy="432048"/>
          </a:xfrm>
          <a:prstGeom prst="straightConnector1">
            <a:avLst/>
          </a:prstGeom>
          <a:ln>
            <a:solidFill>
              <a:srgbClr val="486F92"/>
            </a:solidFill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74A4F091-6810-0A54-F675-485831FF9E7C}"/>
              </a:ext>
            </a:extLst>
          </p:cNvPr>
          <p:cNvSpPr txBox="1"/>
          <p:nvPr/>
        </p:nvSpPr>
        <p:spPr>
          <a:xfrm rot="20496491">
            <a:off x="5399365" y="5425798"/>
            <a:ext cx="8058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200" b="1" dirty="0">
                <a:latin typeface="HY신명조" panose="02030600000101010101" pitchFamily="18" charset="-127"/>
                <a:ea typeface="HY신명조" panose="02030600000101010101" pitchFamily="18" charset="-127"/>
                <a:cs typeface="Times New Roman" panose="02020603050405020304" pitchFamily="18" charset="0"/>
              </a:rPr>
              <a:t>Real</a:t>
            </a:r>
            <a:endParaRPr lang="ko-KR" altLang="en-US" sz="1200" b="1" dirty="0">
              <a:effectLst/>
              <a:latin typeface="HY신명조" panose="02030600000101010101" pitchFamily="18" charset="-127"/>
              <a:ea typeface="HY신명조" panose="02030600000101010101" pitchFamily="18" charset="-127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E18C00E-8817-E6FC-2B88-25540764C822}"/>
                  </a:ext>
                </a:extLst>
              </p:cNvPr>
              <p:cNvSpPr txBox="1"/>
              <p:nvPr/>
            </p:nvSpPr>
            <p:spPr>
              <a:xfrm>
                <a:off x="8544272" y="6049187"/>
                <a:ext cx="1662243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ko-KR" altLang="en-US" sz="1600" b="1" kern="100" dirty="0" err="1">
                    <a:solidFill>
                      <a:srgbClr val="4657FB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판별자</a:t>
                </a:r>
                <a:r>
                  <a:rPr lang="en-US" altLang="ko-KR" sz="1600" b="1" kern="100" dirty="0">
                    <a:solidFill>
                      <a:srgbClr val="4657FB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ko-KR" sz="1600" b="1" i="1" kern="100" dirty="0" smtClean="0">
                        <a:solidFill>
                          <a:srgbClr val="4657FB"/>
                        </a:solidFill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𝑫</m:t>
                    </m:r>
                    <m:r>
                      <a:rPr lang="en-US" altLang="ko-KR" sz="1600" b="1" i="1" kern="100" dirty="0" smtClean="0">
                        <a:solidFill>
                          <a:srgbClr val="4657FB"/>
                        </a:solidFill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ko-KR" sz="1600" b="1" i="1" kern="100" dirty="0" smtClean="0">
                        <a:solidFill>
                          <a:srgbClr val="4657FB"/>
                        </a:solidFill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𝒙</m:t>
                    </m:r>
                    <m:r>
                      <a:rPr lang="en-US" altLang="ko-KR" sz="1600" b="1" i="1" kern="100" dirty="0" smtClean="0">
                        <a:solidFill>
                          <a:srgbClr val="4657FB"/>
                        </a:solidFill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ko-KR" sz="1600" b="1" kern="100" dirty="0">
                    <a:solidFill>
                      <a:srgbClr val="4657FB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)</a:t>
                </a:r>
                <a:endParaRPr lang="ko-KR" altLang="en-US" sz="1600" b="1" dirty="0">
                  <a:solidFill>
                    <a:srgbClr val="4657FB"/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E18C00E-8817-E6FC-2B88-25540764C8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4272" y="6049187"/>
                <a:ext cx="1662243" cy="338554"/>
              </a:xfrm>
              <a:prstGeom prst="rect">
                <a:avLst/>
              </a:prstGeom>
              <a:blipFill>
                <a:blip r:embed="rId10"/>
                <a:stretch>
                  <a:fillRect l="-2206" t="-5357" b="-214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0078E2D8-77A9-0CF2-78C1-88A879D5FB99}"/>
                  </a:ext>
                </a:extLst>
              </p:cNvPr>
              <p:cNvSpPr txBox="1"/>
              <p:nvPr/>
            </p:nvSpPr>
            <p:spPr>
              <a:xfrm>
                <a:off x="5802300" y="1619867"/>
                <a:ext cx="4902209" cy="22021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 algn="just">
                  <a:spcAft>
                    <a:spcPts val="800"/>
                  </a:spcAft>
                  <a:buFont typeface="Wingdings" panose="05000000000000000000" pitchFamily="2" charset="2"/>
                  <a:buChar char="§"/>
                </a:pPr>
                <a:r>
                  <a:rPr lang="ko-KR" altLang="en-US" sz="1400" b="1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최적화를 위한 학습 과정</a:t>
                </a:r>
                <a:r>
                  <a:rPr lang="en-US" altLang="ko-KR" sz="1400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:</a:t>
                </a:r>
              </a:p>
              <a:p>
                <a:pPr marL="742950" lvl="1" indent="-285750" algn="just">
                  <a:spcAft>
                    <a:spcPts val="800"/>
                  </a:spcAft>
                  <a:buFont typeface="Arial" panose="020B0604020202020204" pitchFamily="34" charset="0"/>
                  <a:buChar char="•"/>
                </a:pPr>
                <a:r>
                  <a:rPr lang="ko-KR" altLang="en-US" sz="1400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진짜</a:t>
                </a:r>
                <a:r>
                  <a:rPr lang="en-US" altLang="ko-KR" sz="1400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/</a:t>
                </a:r>
                <a:r>
                  <a:rPr lang="ko-KR" altLang="en-US" sz="1400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가짜 데이터 </a:t>
                </a:r>
                <a:r>
                  <a:rPr lang="ko-KR" altLang="en-US" sz="1400" kern="100" dirty="0" err="1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기댓값의</a:t>
                </a:r>
                <a:r>
                  <a:rPr lang="ko-KR" altLang="en-US" sz="1400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평균인 적대적 손실</a:t>
                </a:r>
                <a:r>
                  <a:rPr lang="en-US" altLang="ko-KR" sz="1400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ko-KR" sz="1400" b="0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𝑎𝑑𝑣</m:t>
                        </m:r>
                      </m:sub>
                    </m:sSub>
                    <m:r>
                      <a:rPr lang="en-US" altLang="ko-KR" sz="1400" b="0" i="1" kern="100" smtClean="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ko-KR" sz="1400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)</a:t>
                </a:r>
                <a:r>
                  <a:rPr lang="ko-KR" altLang="en-US" sz="1400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을 계산</a:t>
                </a:r>
                <a:endParaRPr lang="en-US" altLang="ko-KR" sz="1400" kern="100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lvl="1" algn="just">
                  <a:spcAft>
                    <a:spcPts val="800"/>
                  </a:spcAft>
                </a:pPr>
                <a:r>
                  <a:rPr lang="en-US" altLang="ko-KR" sz="1400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ko-KR" sz="1400" b="0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𝑎𝑑𝑣</m:t>
                        </m:r>
                      </m:sub>
                    </m:sSub>
                    <m:r>
                      <a:rPr lang="en-US" altLang="ko-KR" sz="1400" b="0" i="0" kern="100" smtClean="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ko-KR" sz="1400" b="0" i="1" kern="100" smtClean="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−</m:t>
                    </m:r>
                    <m:f>
                      <m:fPr>
                        <m:ctrlPr>
                          <a:rPr lang="en-US" altLang="ko-KR" sz="1400" b="0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ko-KR" sz="1400" b="0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1400" b="0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sSub>
                      <m:sSubPr>
                        <m:ctrlPr>
                          <a:rPr lang="en-US" altLang="ko-KR" sz="1400" b="0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ko-KR" altLang="en-US" sz="1400" b="0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𝔼</m:t>
                        </m:r>
                      </m:e>
                      <m:sub>
                        <m:r>
                          <a:rPr lang="en-US" altLang="ko-KR" sz="1400" b="0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𝑍</m:t>
                        </m:r>
                        <m:r>
                          <a:rPr lang="en-US" altLang="ko-KR" sz="1400" b="0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~</m:t>
                        </m:r>
                        <m:sSub>
                          <m:sSubPr>
                            <m:ctrlPr>
                              <a:rPr lang="en-US" altLang="ko-KR" sz="1400" b="0" i="1" kern="10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0" i="1" kern="10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ko-KR" sz="1400" b="0" i="1" kern="10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𝑧</m:t>
                            </m:r>
                          </m:sub>
                        </m:sSub>
                      </m:sub>
                    </m:sSub>
                    <m:func>
                      <m:funcPr>
                        <m:ctrlPr>
                          <a:rPr lang="en-US" altLang="ko-KR" sz="1400" b="0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1400" b="0" i="0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ko-KR" sz="1400" b="0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𝐷</m:t>
                        </m:r>
                        <m:d>
                          <m:dPr>
                            <m:ctrlPr>
                              <a:rPr lang="en-US" altLang="ko-KR" sz="1400" b="0" i="1" kern="10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400" b="0" i="1" kern="10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𝑍</m:t>
                            </m:r>
                          </m:e>
                        </m:d>
                      </m:e>
                    </m:func>
                    <m:r>
                      <a:rPr lang="en-US" altLang="ko-KR" sz="1400" i="1" kern="10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−</m:t>
                    </m:r>
                    <m:f>
                      <m:fPr>
                        <m:ctrlPr>
                          <a:rPr lang="en-US" altLang="ko-KR" sz="1400" i="1" kern="10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ko-KR" sz="1400" i="1" kern="10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1400" i="1" kern="10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sSub>
                      <m:sSubPr>
                        <m:ctrlPr>
                          <a:rPr lang="en-US" altLang="ko-KR" sz="1400" i="1" kern="10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ko-KR" altLang="en-US" sz="1400" i="1" kern="10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𝔼</m:t>
                        </m:r>
                      </m:e>
                      <m:sub>
                        <m:r>
                          <a:rPr lang="en-US" altLang="ko-KR" sz="1400" b="0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𝑋</m:t>
                        </m:r>
                      </m:sub>
                    </m:sSub>
                    <m:func>
                      <m:funcPr>
                        <m:ctrlPr>
                          <a:rPr lang="en-US" altLang="ko-KR" sz="1400" i="1" kern="10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1400" kern="10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altLang="ko-KR" sz="1400" b="0" i="1" kern="10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400" b="0" i="1" kern="10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1−</m:t>
                            </m:r>
                            <m:r>
                              <a:rPr lang="en-US" altLang="ko-KR" sz="1400" i="1" kern="10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𝐷</m:t>
                            </m:r>
                            <m:d>
                              <m:dPr>
                                <m:ctrlPr>
                                  <a:rPr lang="en-US" altLang="ko-KR" sz="1400" i="1" kern="100"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400" b="0" i="1" kern="100" smtClean="0"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𝐺</m:t>
                                </m:r>
                                <m:r>
                                  <a:rPr lang="en-US" altLang="ko-KR" sz="1400" b="0" i="1" kern="100" smtClean="0"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r>
                                  <a:rPr lang="en-US" altLang="ko-KR" sz="1400" b="0" i="1" kern="100" smtClean="0"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𝑋</m:t>
                                </m:r>
                                <m:r>
                                  <a:rPr lang="en-US" altLang="ko-KR" sz="1400" b="0" i="1" kern="100" smtClean="0"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, </m:t>
                                </m:r>
                                <m:r>
                                  <a:rPr lang="en-US" altLang="ko-KR" sz="1400" b="0" i="1" kern="100" smtClean="0"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𝐴</m:t>
                                </m:r>
                                <m:r>
                                  <a:rPr lang="en-US" altLang="ko-KR" sz="1400" b="0" i="1" kern="100" smtClean="0"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US" altLang="ko-KR" sz="1400" kern="100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742950" lvl="1" indent="-285750" algn="just">
                  <a:spcAft>
                    <a:spcPts val="8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sz="1400" b="0" i="1" kern="100" smtClean="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𝑍</m:t>
                    </m:r>
                    <m:r>
                      <a:rPr lang="en-US" altLang="ko-KR" sz="1400" b="0" i="1" kern="100" smtClean="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~</m:t>
                    </m:r>
                    <m:sSub>
                      <m:sSubPr>
                        <m:ctrlPr>
                          <a:rPr lang="en-US" altLang="ko-KR" sz="1400" b="0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sz="1400" b="0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𝑧</m:t>
                        </m:r>
                      </m:sub>
                    </m:sSub>
                  </m:oMath>
                </a14:m>
                <a:r>
                  <a:rPr lang="en-US" altLang="ko-KR" sz="1400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: </a:t>
                </a:r>
                <a:r>
                  <a:rPr lang="ko-KR" altLang="en-US" sz="1400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사전 분포</a:t>
                </a:r>
                <a:r>
                  <a:rPr lang="en-US" altLang="ko-KR" sz="1400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(</a:t>
                </a:r>
                <a:r>
                  <a:rPr lang="ko-KR" altLang="en-US" sz="1400" kern="100" dirty="0" err="1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가우시안</a:t>
                </a:r>
                <a:r>
                  <a:rPr lang="ko-KR" altLang="en-US" sz="1400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분포</a:t>
                </a:r>
                <a14:m>
                  <m:oMath xmlns:m="http://schemas.openxmlformats.org/officeDocument/2006/math">
                    <m:r>
                      <a:rPr lang="en-US" altLang="ko-KR" sz="1400" i="1" kern="100" dirty="0" smtClean="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𝑁</m:t>
                    </m:r>
                    <m:r>
                      <a:rPr lang="en-US" altLang="ko-KR" sz="1400" i="1" kern="100" dirty="0" smtClean="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(0,1))</m:t>
                    </m:r>
                  </m:oMath>
                </a14:m>
                <a:endParaRPr lang="en-US" altLang="ko-KR" sz="1400" kern="100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742950" lvl="1" indent="-285750" algn="just">
                  <a:spcAft>
                    <a:spcPts val="8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sz="1400" i="1" kern="100" dirty="0" smtClean="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𝐷</m:t>
                    </m:r>
                    <m:r>
                      <a:rPr lang="en-US" altLang="ko-KR" sz="1400" i="1" kern="100" dirty="0" smtClean="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ko-KR" sz="1400" b="0" i="1" kern="100" dirty="0" smtClean="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ko-KR" sz="1400" i="1" kern="100" dirty="0" smtClean="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ko-KR" sz="1400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: </a:t>
                </a:r>
                <a:r>
                  <a:rPr lang="ko-KR" altLang="en-US" sz="1400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판별자가 </a:t>
                </a:r>
                <a14:m>
                  <m:oMath xmlns:m="http://schemas.openxmlformats.org/officeDocument/2006/math">
                    <m:r>
                      <a:rPr lang="en-US" altLang="ko-KR" sz="1400" i="1" kern="100" dirty="0" smtClean="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𝑍</m:t>
                    </m:r>
                  </m:oMath>
                </a14:m>
                <a:r>
                  <a:rPr lang="ko-KR" altLang="en-US" sz="1400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를 진짜 데이터로 판단 확률</a:t>
                </a:r>
                <a:endParaRPr lang="en-US" altLang="ko-KR" sz="1400" kern="100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742950" lvl="1" indent="-285750" algn="just">
                  <a:spcAft>
                    <a:spcPts val="8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sz="1400" b="0" i="1" kern="100" dirty="0" smtClean="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𝐺</m:t>
                    </m:r>
                    <m:r>
                      <a:rPr lang="en-US" altLang="ko-KR" sz="1400" i="1" kern="100" dirty="0" smtClean="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ko-KR" sz="1400" i="1" kern="100" dirty="0" smtClean="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𝑋</m:t>
                    </m:r>
                    <m:r>
                      <a:rPr lang="en-US" altLang="ko-KR" sz="1400" i="1" kern="100" dirty="0" smtClean="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ko-KR" sz="1400" i="1" kern="100" dirty="0" smtClean="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altLang="ko-KR" sz="1400" i="1" kern="100" dirty="0" smtClean="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ko-KR" sz="1400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: </a:t>
                </a:r>
                <a:r>
                  <a:rPr lang="ko-KR" altLang="en-US" sz="1400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생성자가 생성한 잠재 표현</a:t>
                </a:r>
                <a:endParaRPr lang="en-US" altLang="ko-KR" sz="1400" kern="100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0078E2D8-77A9-0CF2-78C1-88A879D5FB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2300" y="1619867"/>
                <a:ext cx="4902209" cy="2202141"/>
              </a:xfrm>
              <a:prstGeom prst="rect">
                <a:avLst/>
              </a:prstGeom>
              <a:blipFill>
                <a:blip r:embed="rId11"/>
                <a:stretch>
                  <a:fillRect l="-249" t="-554" r="-373" b="-166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9292C59-F2AD-DA64-417F-C8238E933EFF}"/>
                  </a:ext>
                </a:extLst>
              </p:cNvPr>
              <p:cNvSpPr txBox="1"/>
              <p:nvPr/>
            </p:nvSpPr>
            <p:spPr>
              <a:xfrm>
                <a:off x="2010690" y="5445642"/>
                <a:ext cx="1570119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>
                  <a:spcAft>
                    <a:spcPts val="800"/>
                  </a:spcAft>
                </a:pPr>
                <a:r>
                  <a:rPr lang="ko-KR" altLang="en-US" sz="1600" b="1" kern="100" dirty="0">
                    <a:solidFill>
                      <a:srgbClr val="FF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생성자</a:t>
                </a:r>
                <a:r>
                  <a:rPr lang="en-US" altLang="ko-KR" sz="1600" b="1" kern="100" dirty="0">
                    <a:solidFill>
                      <a:srgbClr val="FF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ko-KR" sz="1600" b="1" i="1" kern="10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𝑮</m:t>
                    </m:r>
                    <m:r>
                      <a:rPr lang="en-US" altLang="ko-KR" sz="1600" b="1" i="1" kern="10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ko-KR" sz="1600" b="1" i="1" kern="10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𝑿</m:t>
                    </m:r>
                    <m:r>
                      <a:rPr lang="en-US" altLang="ko-KR" sz="1600" b="1" i="1" kern="10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ko-KR" sz="1600" b="1" i="1" kern="10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𝑨</m:t>
                    </m:r>
                    <m:r>
                      <a:rPr lang="en-US" altLang="ko-KR" sz="1600" b="1" i="1" kern="10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ko-KR" sz="1600" b="1" kern="100" dirty="0">
                    <a:solidFill>
                      <a:srgbClr val="FF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9292C59-F2AD-DA64-417F-C8238E933E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0690" y="5445642"/>
                <a:ext cx="1570119" cy="338554"/>
              </a:xfrm>
              <a:prstGeom prst="rect">
                <a:avLst/>
              </a:prstGeom>
              <a:blipFill>
                <a:blip r:embed="rId12"/>
                <a:stretch>
                  <a:fillRect l="-2335" t="-5357" r="-6615" b="-214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E93BD971-B013-1836-D74E-800547CD5193}"/>
              </a:ext>
            </a:extLst>
          </p:cNvPr>
          <p:cNvCxnSpPr>
            <a:cxnSpLocks/>
          </p:cNvCxnSpPr>
          <p:nvPr/>
        </p:nvCxnSpPr>
        <p:spPr>
          <a:xfrm>
            <a:off x="5802300" y="1664221"/>
            <a:ext cx="0" cy="2030044"/>
          </a:xfrm>
          <a:prstGeom prst="line">
            <a:avLst/>
          </a:prstGeom>
          <a:ln w="12700">
            <a:solidFill>
              <a:schemeClr val="dk1">
                <a:alpha val="26000"/>
              </a:schemeClr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0EA03FE-7876-B75C-45DF-E020FF641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5EC4A9-FE6A-48EC-B998-4B7AD00BB17C}" type="slidenum">
              <a:rPr lang="ko-KR" altLang="en-US" smtClean="0"/>
              <a:pPr>
                <a:defRPr/>
              </a:pPr>
              <a:t>11</a:t>
            </a:fld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5B92216-72E9-BF18-04AE-EBB52E163929}"/>
              </a:ext>
            </a:extLst>
          </p:cNvPr>
          <p:cNvSpPr/>
          <p:nvPr/>
        </p:nvSpPr>
        <p:spPr>
          <a:xfrm>
            <a:off x="4111937" y="3946471"/>
            <a:ext cx="7690257" cy="2653191"/>
          </a:xfrm>
          <a:prstGeom prst="rect">
            <a:avLst/>
          </a:prstGeom>
          <a:solidFill>
            <a:srgbClr val="92D050">
              <a:alpha val="10000"/>
            </a:srgbClr>
          </a:solidFill>
          <a:ln w="28575">
            <a:noFil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B6C376-1E5F-6A2A-D163-73D39127DA8A}"/>
              </a:ext>
            </a:extLst>
          </p:cNvPr>
          <p:cNvSpPr txBox="1"/>
          <p:nvPr/>
        </p:nvSpPr>
        <p:spPr>
          <a:xfrm>
            <a:off x="6384243" y="6226847"/>
            <a:ext cx="22979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400" b="1" dirty="0">
                <a:effectLst/>
                <a:latin typeface="Arial" panose="020B06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2) A</a:t>
            </a:r>
            <a:r>
              <a:rPr lang="en-US" altLang="ko-KR" sz="1400" b="1" dirty="0">
                <a:latin typeface="Arial" panose="020B06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dversarial networks</a:t>
            </a:r>
            <a:endParaRPr lang="ko-KR" altLang="en-US" sz="1400" b="1" dirty="0">
              <a:effectLst/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52398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3051F2-8EBE-430F-3606-C6AA968AFB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AF16FCA0-5CD6-B4E3-428D-6B5871AFA88F}"/>
              </a:ext>
            </a:extLst>
          </p:cNvPr>
          <p:cNvSpPr txBox="1">
            <a:spLocks/>
          </p:cNvSpPr>
          <p:nvPr/>
        </p:nvSpPr>
        <p:spPr>
          <a:xfrm>
            <a:off x="479376" y="135890"/>
            <a:ext cx="11017223" cy="106807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2800" b="1" kern="1200" baseline="0">
                <a:solidFill>
                  <a:schemeClr val="tx2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j-cs"/>
              </a:defRPr>
            </a:lvl1pPr>
          </a:lstStyle>
          <a:p>
            <a:pPr marL="109855" defTabSz="508000">
              <a:lnSpc>
                <a:spcPct val="210000"/>
              </a:lnSpc>
            </a:pPr>
            <a:r>
              <a:rPr lang="en-US" altLang="ko-KR" sz="2800" b="1" dirty="0">
                <a:latin typeface="+mn-ea"/>
              </a:rPr>
              <a:t>3. ARGA (5/5) 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AF16566-4A87-3838-93C2-117C1EAE2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5EC4A9-FE6A-48EC-B998-4B7AD00BB17C}" type="slidenum">
              <a:rPr lang="ko-KR" altLang="en-US" smtClean="0"/>
              <a:pPr>
                <a:defRPr/>
              </a:pPr>
              <a:t>12</a:t>
            </a:fld>
            <a:endParaRPr lang="ko-KR" altLang="en-US" dirty="0"/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474EF0FA-CA43-322C-CCCA-9F09A42F3F70}"/>
              </a:ext>
            </a:extLst>
          </p:cNvPr>
          <p:cNvGrpSpPr/>
          <p:nvPr/>
        </p:nvGrpSpPr>
        <p:grpSpPr>
          <a:xfrm>
            <a:off x="119336" y="1481635"/>
            <a:ext cx="10663451" cy="4740231"/>
            <a:chOff x="551384" y="1325392"/>
            <a:chExt cx="10663451" cy="4740231"/>
          </a:xfrm>
        </p:grpSpPr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98772914-F66B-C6E8-3FDB-B55A9452F4F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9398" y="1325392"/>
              <a:ext cx="10406361" cy="4419816"/>
            </a:xfrm>
            <a:prstGeom prst="rect">
              <a:avLst/>
            </a:prstGeom>
            <a:ln w="6350">
              <a:noFill/>
            </a:ln>
          </p:spPr>
        </p:pic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A0432C91-67EB-A1B9-BCF7-C8E8461950E5}"/>
                </a:ext>
              </a:extLst>
            </p:cNvPr>
            <p:cNvSpPr/>
            <p:nvPr/>
          </p:nvSpPr>
          <p:spPr>
            <a:xfrm>
              <a:off x="551384" y="1371499"/>
              <a:ext cx="10639787" cy="2683060"/>
            </a:xfrm>
            <a:prstGeom prst="rect">
              <a:avLst/>
            </a:prstGeom>
            <a:solidFill>
              <a:srgbClr val="FFC000">
                <a:alpha val="10000"/>
              </a:srgbClr>
            </a:solidFill>
            <a:ln w="28575">
              <a:noFill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4AF4319-AEEB-8973-8ACA-A16F3BA07D8D}"/>
                </a:ext>
              </a:extLst>
            </p:cNvPr>
            <p:cNvSpPr txBox="1"/>
            <p:nvPr/>
          </p:nvSpPr>
          <p:spPr>
            <a:xfrm>
              <a:off x="557650" y="1337310"/>
              <a:ext cx="7858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400" b="1" dirty="0">
                  <a:latin typeface="Arial" panose="020B0604020202020204" pitchFamily="34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1) GAE</a:t>
              </a:r>
              <a:endParaRPr lang="ko-KR" altLang="en-US" sz="1400" b="1" dirty="0">
                <a:effectLst/>
                <a:latin typeface="Arial" panose="020B06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E99AF924-33B7-D405-D182-34A0C867C749}"/>
                </a:ext>
              </a:extLst>
            </p:cNvPr>
            <p:cNvSpPr/>
            <p:nvPr/>
          </p:nvSpPr>
          <p:spPr>
            <a:xfrm>
              <a:off x="557647" y="4064155"/>
              <a:ext cx="10657188" cy="2001468"/>
            </a:xfrm>
            <a:prstGeom prst="rect">
              <a:avLst/>
            </a:prstGeom>
            <a:solidFill>
              <a:srgbClr val="92D050">
                <a:alpha val="10000"/>
              </a:srgbClr>
            </a:solidFill>
            <a:ln w="28575">
              <a:noFill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07C532D-0B6B-FBA3-8DEF-2095890AB1DB}"/>
                </a:ext>
              </a:extLst>
            </p:cNvPr>
            <p:cNvSpPr txBox="1"/>
            <p:nvPr/>
          </p:nvSpPr>
          <p:spPr>
            <a:xfrm>
              <a:off x="557650" y="4058587"/>
              <a:ext cx="22979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1400" b="1" dirty="0">
                  <a:effectLst/>
                  <a:latin typeface="Arial" panose="020B0604020202020204" pitchFamily="34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2) A</a:t>
              </a:r>
              <a:r>
                <a:rPr lang="en-US" altLang="ko-KR" sz="1400" b="1" dirty="0">
                  <a:latin typeface="Arial" panose="020B0604020202020204" pitchFamily="34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dversarial networks</a:t>
              </a:r>
              <a:endParaRPr lang="ko-KR" altLang="en-US" sz="1400" b="1" dirty="0">
                <a:effectLst/>
                <a:latin typeface="Arial" panose="020B06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9B8B256C-C2D0-F84D-826C-3C174AFD9FDC}"/>
                </a:ext>
              </a:extLst>
            </p:cNvPr>
            <p:cNvCxnSpPr>
              <a:cxnSpLocks/>
            </p:cNvCxnSpPr>
            <p:nvPr/>
          </p:nvCxnSpPr>
          <p:spPr>
            <a:xfrm>
              <a:off x="557648" y="4034655"/>
              <a:ext cx="10616126" cy="0"/>
            </a:xfrm>
            <a:prstGeom prst="line">
              <a:avLst/>
            </a:prstGeom>
            <a:ln>
              <a:solidFill>
                <a:schemeClr val="dk1">
                  <a:alpha val="88000"/>
                </a:schemeClr>
              </a:solidFill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2AC4D3DD-9E7A-68D5-EC73-02FE1C254FB7}"/>
              </a:ext>
            </a:extLst>
          </p:cNvPr>
          <p:cNvSpPr/>
          <p:nvPr/>
        </p:nvSpPr>
        <p:spPr>
          <a:xfrm>
            <a:off x="6737536" y="4293096"/>
            <a:ext cx="3745622" cy="1732728"/>
          </a:xfrm>
          <a:prstGeom prst="rect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C9A505B1-50D9-8E7C-3EC8-12B8F88206FD}"/>
              </a:ext>
            </a:extLst>
          </p:cNvPr>
          <p:cNvSpPr/>
          <p:nvPr/>
        </p:nvSpPr>
        <p:spPr>
          <a:xfrm>
            <a:off x="1703515" y="1579701"/>
            <a:ext cx="8779644" cy="2444649"/>
          </a:xfrm>
          <a:prstGeom prst="rect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F999D004-C884-3EE8-81CD-5BE3EDBE3993}"/>
                  </a:ext>
                </a:extLst>
              </p:cNvPr>
              <p:cNvSpPr txBox="1"/>
              <p:nvPr/>
            </p:nvSpPr>
            <p:spPr>
              <a:xfrm>
                <a:off x="10735459" y="2564907"/>
                <a:ext cx="956010" cy="56425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1" i="1" kern="100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1" i="1" kern="100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altLang="ko-KR" sz="2400" b="1" i="1" kern="100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altLang="ko-KR" sz="2400" b="1" i="1" kern="100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𝒓𝒆𝒄𝒐𝒏</m:t>
                          </m:r>
                        </m:sub>
                      </m:sSub>
                    </m:oMath>
                  </m:oMathPara>
                </a14:m>
                <a:endParaRPr lang="en-US" altLang="ko-KR" sz="2400" b="1" kern="100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F999D004-C884-3EE8-81CD-5BE3EDBE39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35459" y="2564907"/>
                <a:ext cx="956010" cy="564257"/>
              </a:xfrm>
              <a:prstGeom prst="rect">
                <a:avLst/>
              </a:prstGeom>
              <a:blipFill>
                <a:blip r:embed="rId4"/>
                <a:stretch>
                  <a:fillRect r="-63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BE06267-AD5C-C3E0-14E5-73D71E15D5C9}"/>
                  </a:ext>
                </a:extLst>
              </p:cNvPr>
              <p:cNvSpPr txBox="1"/>
              <p:nvPr/>
            </p:nvSpPr>
            <p:spPr>
              <a:xfrm>
                <a:off x="10735459" y="4941169"/>
                <a:ext cx="956010" cy="56425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1" i="1" kern="100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1" i="1" kern="100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altLang="ko-KR" sz="2400" b="1" i="1" kern="100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altLang="ko-KR" sz="2400" b="1" i="1" kern="100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𝒂𝒅𝒗</m:t>
                          </m:r>
                        </m:sub>
                      </m:sSub>
                    </m:oMath>
                  </m:oMathPara>
                </a14:m>
                <a:endParaRPr lang="en-US" altLang="ko-KR" sz="2400" b="1" kern="100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BE06267-AD5C-C3E0-14E5-73D71E15D5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35459" y="4941169"/>
                <a:ext cx="956010" cy="56425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95832A5C-B2F9-58D1-D239-3B3FE72F3FFC}"/>
              </a:ext>
            </a:extLst>
          </p:cNvPr>
          <p:cNvCxnSpPr>
            <a:cxnSpLocks/>
          </p:cNvCxnSpPr>
          <p:nvPr/>
        </p:nvCxnSpPr>
        <p:spPr>
          <a:xfrm>
            <a:off x="11186312" y="3173259"/>
            <a:ext cx="0" cy="750440"/>
          </a:xfrm>
          <a:prstGeom prst="line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3CE2BA88-F2D7-F432-E667-1740B755FECE}"/>
              </a:ext>
            </a:extLst>
          </p:cNvPr>
          <p:cNvSpPr txBox="1"/>
          <p:nvPr/>
        </p:nvSpPr>
        <p:spPr>
          <a:xfrm>
            <a:off x="11027368" y="3923699"/>
            <a:ext cx="29291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ts val="800"/>
              </a:spcAft>
            </a:pPr>
            <a:r>
              <a:rPr lang="en-US" altLang="ko-KR" sz="1600" b="1" kern="1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+</a:t>
            </a:r>
          </a:p>
        </p:txBody>
      </p: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57FE93E3-F542-943B-E96B-FAB685DA8126}"/>
              </a:ext>
            </a:extLst>
          </p:cNvPr>
          <p:cNvCxnSpPr>
            <a:cxnSpLocks/>
          </p:cNvCxnSpPr>
          <p:nvPr/>
        </p:nvCxnSpPr>
        <p:spPr>
          <a:xfrm>
            <a:off x="11194203" y="4330685"/>
            <a:ext cx="1490" cy="779760"/>
          </a:xfrm>
          <a:prstGeom prst="line">
            <a:avLst/>
          </a:prstGeom>
          <a:ln w="19050">
            <a:solidFill>
              <a:srgbClr val="FF000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7F4C398F-BB69-8EF7-A498-727FBB7F8753}"/>
              </a:ext>
            </a:extLst>
          </p:cNvPr>
          <p:cNvCxnSpPr>
            <a:cxnSpLocks/>
            <a:stCxn id="58" idx="3"/>
          </p:cNvCxnSpPr>
          <p:nvPr/>
        </p:nvCxnSpPr>
        <p:spPr>
          <a:xfrm>
            <a:off x="11320287" y="4092976"/>
            <a:ext cx="473899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79941DBA-FBB0-67F2-6333-3D722D3FDD04}"/>
              </a:ext>
            </a:extLst>
          </p:cNvPr>
          <p:cNvCxnSpPr>
            <a:cxnSpLocks/>
          </p:cNvCxnSpPr>
          <p:nvPr/>
        </p:nvCxnSpPr>
        <p:spPr>
          <a:xfrm flipH="1" flipV="1">
            <a:off x="11793217" y="1228639"/>
            <a:ext cx="969" cy="286433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C16F396F-B139-87C0-06F1-9E7FE589040C}"/>
              </a:ext>
            </a:extLst>
          </p:cNvPr>
          <p:cNvCxnSpPr>
            <a:cxnSpLocks/>
          </p:cNvCxnSpPr>
          <p:nvPr/>
        </p:nvCxnSpPr>
        <p:spPr>
          <a:xfrm>
            <a:off x="3363570" y="1203960"/>
            <a:ext cx="8429647" cy="1114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65A4B74A-19AA-5940-EBD3-242709658DE1}"/>
              </a:ext>
            </a:extLst>
          </p:cNvPr>
          <p:cNvCxnSpPr>
            <a:cxnSpLocks/>
          </p:cNvCxnSpPr>
          <p:nvPr/>
        </p:nvCxnSpPr>
        <p:spPr>
          <a:xfrm flipV="1">
            <a:off x="3359696" y="1196752"/>
            <a:ext cx="1" cy="358270"/>
          </a:xfrm>
          <a:prstGeom prst="line">
            <a:avLst/>
          </a:prstGeom>
          <a:ln w="1905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6AFE44AC-5896-3D41-5BE8-5A4ABA52A212}"/>
              </a:ext>
            </a:extLst>
          </p:cNvPr>
          <p:cNvCxnSpPr>
            <a:cxnSpLocks/>
          </p:cNvCxnSpPr>
          <p:nvPr/>
        </p:nvCxnSpPr>
        <p:spPr>
          <a:xfrm>
            <a:off x="11192713" y="5473766"/>
            <a:ext cx="2980" cy="33149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A587BF06-5FC2-6095-E43C-813807B577E2}"/>
              </a:ext>
            </a:extLst>
          </p:cNvPr>
          <p:cNvCxnSpPr>
            <a:cxnSpLocks/>
          </p:cNvCxnSpPr>
          <p:nvPr/>
        </p:nvCxnSpPr>
        <p:spPr>
          <a:xfrm>
            <a:off x="10503353" y="5813533"/>
            <a:ext cx="689360" cy="1327"/>
          </a:xfrm>
          <a:prstGeom prst="line">
            <a:avLst/>
          </a:prstGeom>
          <a:ln w="19050">
            <a:solidFill>
              <a:srgbClr val="FF000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41437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A84DC8-F2E1-4CFF-B1D9-DCDB17A66A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6" name="직사각형 2065">
            <a:extLst>
              <a:ext uri="{FF2B5EF4-FFF2-40B4-BE49-F238E27FC236}">
                <a16:creationId xmlns:a16="http://schemas.microsoft.com/office/drawing/2014/main" id="{6D228FBA-1582-E003-6EAD-0604F99AFDF3}"/>
              </a:ext>
            </a:extLst>
          </p:cNvPr>
          <p:cNvSpPr/>
          <p:nvPr/>
        </p:nvSpPr>
        <p:spPr>
          <a:xfrm>
            <a:off x="9613628" y="1731952"/>
            <a:ext cx="2468677" cy="2347176"/>
          </a:xfrm>
          <a:prstGeom prst="rect">
            <a:avLst/>
          </a:prstGeom>
          <a:solidFill>
            <a:schemeClr val="accent3">
              <a:lumMod val="20000"/>
              <a:lumOff val="80000"/>
              <a:alpha val="29000"/>
            </a:schemeClr>
          </a:solidFill>
          <a:ln w="28575">
            <a:noFil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64" name="직사각형 2063">
            <a:extLst>
              <a:ext uri="{FF2B5EF4-FFF2-40B4-BE49-F238E27FC236}">
                <a16:creationId xmlns:a16="http://schemas.microsoft.com/office/drawing/2014/main" id="{790594CC-C30F-6EC3-BC15-F8E9A4403890}"/>
              </a:ext>
            </a:extLst>
          </p:cNvPr>
          <p:cNvSpPr/>
          <p:nvPr/>
        </p:nvSpPr>
        <p:spPr>
          <a:xfrm>
            <a:off x="8438876" y="4379374"/>
            <a:ext cx="3643433" cy="1998559"/>
          </a:xfrm>
          <a:prstGeom prst="rect">
            <a:avLst/>
          </a:prstGeom>
          <a:solidFill>
            <a:schemeClr val="accent3">
              <a:lumMod val="20000"/>
              <a:lumOff val="80000"/>
              <a:alpha val="29000"/>
            </a:schemeClr>
          </a:solidFill>
          <a:ln w="28575">
            <a:noFil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사다리꼴 3">
            <a:extLst>
              <a:ext uri="{FF2B5EF4-FFF2-40B4-BE49-F238E27FC236}">
                <a16:creationId xmlns:a16="http://schemas.microsoft.com/office/drawing/2014/main" id="{06025A7E-BC39-ACCB-C978-9791F7804913}"/>
              </a:ext>
            </a:extLst>
          </p:cNvPr>
          <p:cNvSpPr/>
          <p:nvPr/>
        </p:nvSpPr>
        <p:spPr>
          <a:xfrm rot="16200000">
            <a:off x="7495077" y="1844094"/>
            <a:ext cx="1526019" cy="1988105"/>
          </a:xfrm>
          <a:prstGeom prst="trapezoid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5972247A-1DE0-8BE3-45B1-5FF6F242E223}"/>
              </a:ext>
            </a:extLst>
          </p:cNvPr>
          <p:cNvSpPr txBox="1">
            <a:spLocks/>
          </p:cNvSpPr>
          <p:nvPr/>
        </p:nvSpPr>
        <p:spPr>
          <a:xfrm>
            <a:off x="479376" y="135890"/>
            <a:ext cx="11017223" cy="106807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2800" b="1" kern="1200" baseline="0">
                <a:solidFill>
                  <a:schemeClr val="tx2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j-cs"/>
              </a:defRPr>
            </a:lvl1pPr>
          </a:lstStyle>
          <a:p>
            <a:pPr marL="109855" defTabSz="508000">
              <a:lnSpc>
                <a:spcPct val="210000"/>
              </a:lnSpc>
            </a:pPr>
            <a:r>
              <a:rPr lang="en-US" altLang="ko-KR" dirty="0">
                <a:latin typeface="+mn-ea"/>
              </a:rPr>
              <a:t>4</a:t>
            </a:r>
            <a:r>
              <a:rPr lang="en-US" altLang="ko-KR" sz="2800" b="1" dirty="0">
                <a:latin typeface="+mn-ea"/>
              </a:rPr>
              <a:t>. ARGA Example</a:t>
            </a:r>
          </a:p>
        </p:txBody>
      </p:sp>
      <p:sp>
        <p:nvSpPr>
          <p:cNvPr id="11" name="모서리가 둥근 직사각형 26">
            <a:extLst>
              <a:ext uri="{FF2B5EF4-FFF2-40B4-BE49-F238E27FC236}">
                <a16:creationId xmlns:a16="http://schemas.microsoft.com/office/drawing/2014/main" id="{8D5E862A-F376-B12C-9958-5BE512E4140B}"/>
              </a:ext>
            </a:extLst>
          </p:cNvPr>
          <p:cNvSpPr/>
          <p:nvPr/>
        </p:nvSpPr>
        <p:spPr bwMode="auto">
          <a:xfrm>
            <a:off x="1127447" y="1203961"/>
            <a:ext cx="9721079" cy="413593"/>
          </a:xfrm>
          <a:prstGeom prst="roundRect">
            <a:avLst/>
          </a:prstGeom>
          <a:solidFill>
            <a:srgbClr val="0070C0"/>
          </a:solidFill>
          <a:ln w="25400" cap="flat" cmpd="sng" algn="ctr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>
              <a:defRPr/>
            </a:pPr>
            <a:r>
              <a:rPr lang="en-US" altLang="ko-KR" b="1" dirty="0">
                <a:solidFill>
                  <a:schemeClr val="bg1"/>
                </a:solidFill>
                <a:latin typeface="Arial Black (제목)"/>
                <a:ea typeface="맑은 고딕" pitchFamily="50" charset="-127"/>
              </a:rPr>
              <a:t>Example of </a:t>
            </a:r>
            <a:r>
              <a:rPr lang="en-US" altLang="ko-KR" b="1" dirty="0" err="1">
                <a:solidFill>
                  <a:schemeClr val="bg1"/>
                </a:solidFill>
                <a:latin typeface="Arial Black (제목)"/>
                <a:ea typeface="맑은 고딕" pitchFamily="50" charset="-127"/>
              </a:rPr>
              <a:t>Adversarially</a:t>
            </a:r>
            <a:r>
              <a:rPr lang="en-US" altLang="ko-KR" b="1" dirty="0">
                <a:solidFill>
                  <a:schemeClr val="bg1"/>
                </a:solidFill>
                <a:latin typeface="Arial Black (제목)"/>
                <a:ea typeface="맑은 고딕" pitchFamily="50" charset="-127"/>
              </a:rPr>
              <a:t> Regularized Graph Autoencoders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FB9E35CB-F38A-8B18-62B8-D0361C334E5B}"/>
              </a:ext>
            </a:extLst>
          </p:cNvPr>
          <p:cNvGrpSpPr/>
          <p:nvPr/>
        </p:nvGrpSpPr>
        <p:grpSpPr>
          <a:xfrm>
            <a:off x="234589" y="2575169"/>
            <a:ext cx="909533" cy="958438"/>
            <a:chOff x="1969865" y="4200345"/>
            <a:chExt cx="1309328" cy="1271331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4D024932-764F-D30D-0805-3F714CB93E3D}"/>
                </a:ext>
              </a:extLst>
            </p:cNvPr>
            <p:cNvSpPr/>
            <p:nvPr/>
          </p:nvSpPr>
          <p:spPr>
            <a:xfrm>
              <a:off x="2858666" y="4200345"/>
              <a:ext cx="288032" cy="288032"/>
            </a:xfrm>
            <a:prstGeom prst="ellipse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dirty="0"/>
                <a:t>A</a:t>
              </a:r>
              <a:endParaRPr lang="ko-KR" altLang="en-US" dirty="0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FC9ED8A7-9E99-F6D4-9651-E402158B3842}"/>
                </a:ext>
              </a:extLst>
            </p:cNvPr>
            <p:cNvSpPr/>
            <p:nvPr/>
          </p:nvSpPr>
          <p:spPr>
            <a:xfrm>
              <a:off x="2583657" y="4742507"/>
              <a:ext cx="288032" cy="288032"/>
            </a:xfrm>
            <a:prstGeom prst="ellipse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dirty="0"/>
                <a:t>C</a:t>
              </a:r>
              <a:endParaRPr lang="ko-KR" altLang="en-US" dirty="0"/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6FC8B01E-36D4-4824-49CD-7D292865A260}"/>
                </a:ext>
              </a:extLst>
            </p:cNvPr>
            <p:cNvSpPr/>
            <p:nvPr/>
          </p:nvSpPr>
          <p:spPr>
            <a:xfrm>
              <a:off x="2991161" y="5183644"/>
              <a:ext cx="288032" cy="288032"/>
            </a:xfrm>
            <a:prstGeom prst="ellipse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dirty="0"/>
                <a:t>D</a:t>
              </a:r>
              <a:endParaRPr lang="ko-KR" altLang="en-US" dirty="0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DAB111C6-5EC1-2FBA-9E89-DB150552FC51}"/>
                </a:ext>
              </a:extLst>
            </p:cNvPr>
            <p:cNvSpPr/>
            <p:nvPr/>
          </p:nvSpPr>
          <p:spPr>
            <a:xfrm>
              <a:off x="1969865" y="4479602"/>
              <a:ext cx="288032" cy="288032"/>
            </a:xfrm>
            <a:prstGeom prst="ellipse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dirty="0"/>
                <a:t>B</a:t>
              </a:r>
              <a:endParaRPr lang="ko-KR" altLang="en-US" dirty="0"/>
            </a:p>
          </p:txBody>
        </p: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6CA0A819-7072-922D-734F-02779CC71FB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65773" y="4465246"/>
              <a:ext cx="184242" cy="27726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8A64EF60-8892-CF74-2A79-800C7911E2DB}"/>
                </a:ext>
              </a:extLst>
            </p:cNvPr>
            <p:cNvCxnSpPr>
              <a:cxnSpLocks/>
            </p:cNvCxnSpPr>
            <p:nvPr/>
          </p:nvCxnSpPr>
          <p:spPr>
            <a:xfrm>
              <a:off x="2257897" y="4653136"/>
              <a:ext cx="325760" cy="1440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FD851E6A-2111-37FF-4B0A-D2104079FDAA}"/>
                </a:ext>
              </a:extLst>
            </p:cNvPr>
            <p:cNvCxnSpPr>
              <a:cxnSpLocks/>
              <a:stCxn id="15" idx="1"/>
              <a:endCxn id="14" idx="5"/>
            </p:cNvCxnSpPr>
            <p:nvPr/>
          </p:nvCxnSpPr>
          <p:spPr>
            <a:xfrm flipH="1" flipV="1">
              <a:off x="2829508" y="4988358"/>
              <a:ext cx="203834" cy="23746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91C29C1F-876F-5595-9118-A65B581B8BCD}"/>
              </a:ext>
            </a:extLst>
          </p:cNvPr>
          <p:cNvSpPr txBox="1"/>
          <p:nvPr/>
        </p:nvSpPr>
        <p:spPr>
          <a:xfrm>
            <a:off x="24462" y="3609765"/>
            <a:ext cx="15260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latin typeface="Arial" panose="020B06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입력 그래프</a:t>
            </a:r>
            <a:endParaRPr lang="ko-KR" altLang="en-US" sz="1400" b="1" dirty="0">
              <a:effectLst/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0F4AACC1-6F5C-7818-29C0-6F29A84EA1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8684" y="2971616"/>
            <a:ext cx="687529" cy="1166907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C3371B9A-C4EB-AC0C-2AAD-DFD38F0C248D}"/>
              </a:ext>
            </a:extLst>
          </p:cNvPr>
          <p:cNvSpPr txBox="1"/>
          <p:nvPr/>
        </p:nvSpPr>
        <p:spPr>
          <a:xfrm>
            <a:off x="1419439" y="4079128"/>
            <a:ext cx="15260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latin typeface="Arial" panose="020B06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특성 행렬</a:t>
            </a:r>
            <a:endParaRPr lang="ko-KR" altLang="en-US" sz="1400" b="1" dirty="0">
              <a:effectLst/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B39CBE1E-EC09-7533-FCFA-3B46275D6A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8485" y="1731952"/>
            <a:ext cx="1047926" cy="991282"/>
          </a:xfrm>
          <a:prstGeom prst="rect">
            <a:avLst/>
          </a:prstGeom>
        </p:spPr>
      </p:pic>
      <p:sp>
        <p:nvSpPr>
          <p:cNvPr id="25" name="사다리꼴 24">
            <a:extLst>
              <a:ext uri="{FF2B5EF4-FFF2-40B4-BE49-F238E27FC236}">
                <a16:creationId xmlns:a16="http://schemas.microsoft.com/office/drawing/2014/main" id="{1DDC64F0-2C08-531B-A550-C076C975788B}"/>
              </a:ext>
            </a:extLst>
          </p:cNvPr>
          <p:cNvSpPr/>
          <p:nvPr/>
        </p:nvSpPr>
        <p:spPr>
          <a:xfrm rot="5400000">
            <a:off x="3402833" y="1844094"/>
            <a:ext cx="1526019" cy="1988105"/>
          </a:xfrm>
          <a:prstGeom prst="trapezoid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4A84E61-1436-D954-4EFE-B3FF086B52B7}"/>
                  </a:ext>
                </a:extLst>
              </p:cNvPr>
              <p:cNvSpPr txBox="1"/>
              <p:nvPr/>
            </p:nvSpPr>
            <p:spPr>
              <a:xfrm>
                <a:off x="5645749" y="2013928"/>
                <a:ext cx="107299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ko-KR" altLang="en-US" sz="1400" b="1" dirty="0">
                    <a:effectLst/>
                    <a:latin typeface="Arial" panose="020B0604020202020204" pitchFamily="34" charset="0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잠재공간 </a:t>
                </a:r>
                <a14:m>
                  <m:oMath xmlns:m="http://schemas.openxmlformats.org/officeDocument/2006/math">
                    <m:r>
                      <a:rPr lang="en-US" altLang="ko-KR" sz="1400" b="1" i="1" dirty="0" smtClean="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𝒁</m:t>
                    </m:r>
                  </m:oMath>
                </a14:m>
                <a:endParaRPr lang="ko-KR" altLang="en-US" sz="1400" b="1" dirty="0">
                  <a:effectLst/>
                  <a:latin typeface="Arial" panose="020B0604020202020204" pitchFamily="34" charset="0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4A84E61-1436-D954-4EFE-B3FF086B52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5749" y="2013928"/>
                <a:ext cx="1072998" cy="307777"/>
              </a:xfrm>
              <a:prstGeom prst="rect">
                <a:avLst/>
              </a:prstGeom>
              <a:blipFill>
                <a:blip r:embed="rId5"/>
                <a:stretch>
                  <a:fillRect l="-1705" t="-3922" b="-176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직사각형 26">
            <a:extLst>
              <a:ext uri="{FF2B5EF4-FFF2-40B4-BE49-F238E27FC236}">
                <a16:creationId xmlns:a16="http://schemas.microsoft.com/office/drawing/2014/main" id="{D5B471EC-AA7C-186C-842B-87BAC6B5D9A7}"/>
              </a:ext>
            </a:extLst>
          </p:cNvPr>
          <p:cNvSpPr/>
          <p:nvPr/>
        </p:nvSpPr>
        <p:spPr>
          <a:xfrm>
            <a:off x="5547237" y="2290473"/>
            <a:ext cx="1303586" cy="1021203"/>
          </a:xfrm>
          <a:prstGeom prst="rect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1B8A12E-4170-53E6-8ED1-7915E578CE6A}"/>
                  </a:ext>
                </a:extLst>
              </p:cNvPr>
              <p:cNvSpPr txBox="1"/>
              <p:nvPr/>
            </p:nvSpPr>
            <p:spPr>
              <a:xfrm>
                <a:off x="5455924" y="2355891"/>
                <a:ext cx="1450603" cy="11054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sz="1400" b="1" i="1" smtClean="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400" b="1" i="1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sz="1400" b="1" i="1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ko-KR" sz="1400" b="1" i="1" smtClean="0"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𝟏</m:t>
                                      </m:r>
                                      <m:r>
                                        <a:rPr lang="en-US" altLang="ko-KR" sz="1400" b="1" i="1"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.</m:t>
                                      </m:r>
                                      <m:r>
                                        <a:rPr lang="en-US" altLang="ko-KR" sz="1400" b="1" i="1" smtClean="0"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𝟏𝟒</m:t>
                                      </m:r>
                                    </m:e>
                                    <m:e>
                                      <m:r>
                                        <a:rPr lang="en-US" altLang="ko-KR" sz="1400" b="1" i="1" smtClean="0"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ko-KR" sz="1400" b="1" i="1" smtClean="0"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𝟏</m:t>
                                      </m:r>
                                      <m:r>
                                        <a:rPr lang="en-US" altLang="ko-KR" sz="1400" b="1" i="1"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.</m:t>
                                      </m:r>
                                      <m:r>
                                        <a:rPr lang="en-US" altLang="ko-KR" sz="1400" b="1" i="1" smtClean="0"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𝟐𝟖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ko-KR" sz="1400" b="1" i="1"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𝟏</m:t>
                                      </m:r>
                                      <m:r>
                                        <a:rPr lang="en-US" altLang="ko-KR" sz="1400" b="1" i="1"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.</m:t>
                                      </m:r>
                                      <m:r>
                                        <a:rPr lang="en-US" altLang="ko-KR" sz="1400" b="1" i="1" smtClean="0"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𝟑𝟏</m:t>
                                      </m:r>
                                    </m:e>
                                    <m:e>
                                      <m:r>
                                        <a:rPr lang="en-US" altLang="ko-KR" sz="1400" b="1" i="1" smtClean="0"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ko-KR" sz="1400" b="1" i="1" smtClean="0"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𝟎</m:t>
                                      </m:r>
                                      <m:r>
                                        <a:rPr lang="en-US" altLang="ko-KR" sz="1400" b="1" i="1"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.</m:t>
                                      </m:r>
                                      <m:r>
                                        <a:rPr lang="en-US" altLang="ko-KR" sz="1400" b="1" i="1" smtClean="0"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𝟓𝟐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ko-KR" sz="1400" b="1" i="1"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𝟏</m:t>
                                      </m:r>
                                      <m:r>
                                        <a:rPr lang="en-US" altLang="ko-KR" sz="1400" b="1" i="1"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.</m:t>
                                      </m:r>
                                      <m:r>
                                        <a:rPr lang="en-US" altLang="ko-KR" sz="1400" b="1" i="1" smtClean="0"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𝟓𝟐</m:t>
                                      </m:r>
                                    </m:e>
                                    <m:e>
                                      <m:r>
                                        <a:rPr lang="en-US" altLang="ko-KR" sz="1400" b="1" i="1" smtClean="0"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ko-KR" sz="1400" b="1" i="1" smtClean="0"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𝟏</m:t>
                                      </m:r>
                                      <m:r>
                                        <a:rPr lang="en-US" altLang="ko-KR" sz="1400" b="1" i="1"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.</m:t>
                                      </m:r>
                                      <m:r>
                                        <a:rPr lang="en-US" altLang="ko-KR" sz="1400" b="1" i="1" smtClean="0"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𝟎𝟗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sz="1400" b="1" i="1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ko-KR" sz="1400" b="1" i="1"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𝟏</m:t>
                                      </m:r>
                                      <m:r>
                                        <a:rPr lang="en-US" altLang="ko-KR" sz="1400" b="1" i="1"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.</m:t>
                                      </m:r>
                                      <m:r>
                                        <a:rPr lang="en-US" altLang="ko-KR" sz="1400" b="1" i="1" smtClean="0"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𝟔𝟒</m:t>
                                      </m:r>
                                    </m:e>
                                    <m:e>
                                      <m:r>
                                        <a:rPr lang="en-US" altLang="ko-KR" sz="1400" b="1" i="1" smtClean="0"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ko-KR" sz="1400" b="1" i="1"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𝟏</m:t>
                                      </m:r>
                                      <m:r>
                                        <a:rPr lang="en-US" altLang="ko-KR" sz="1400" b="1" i="1"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.</m:t>
                                      </m:r>
                                      <m:r>
                                        <a:rPr lang="en-US" altLang="ko-KR" sz="1400" b="1" i="1" smtClean="0"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𝟎𝟕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ko-KR" sz="1400" b="1" dirty="0">
                  <a:effectLst/>
                  <a:latin typeface="Arial" panose="020B0604020202020204" pitchFamily="34" charset="0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algn="l"/>
                <a:endParaRPr lang="ko-KR" altLang="en-US" sz="1400" b="1" dirty="0">
                  <a:effectLst/>
                  <a:latin typeface="Arial" panose="020B0604020202020204" pitchFamily="34" charset="0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1B8A12E-4170-53E6-8ED1-7915E578CE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5924" y="2355891"/>
                <a:ext cx="1450603" cy="110549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05F181B5-0D33-5902-C007-9C3C34BE242B}"/>
              </a:ext>
            </a:extLst>
          </p:cNvPr>
          <p:cNvSpPr txBox="1"/>
          <p:nvPr/>
        </p:nvSpPr>
        <p:spPr>
          <a:xfrm>
            <a:off x="3820998" y="1955838"/>
            <a:ext cx="7291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400" b="1" dirty="0">
                <a:latin typeface="Arial" panose="020B06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인코더</a:t>
            </a:r>
            <a:endParaRPr lang="ko-KR" altLang="en-US" sz="1400" b="1" dirty="0">
              <a:effectLst/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67D16F0-8823-C303-28C7-51FA45F60AC5}"/>
              </a:ext>
            </a:extLst>
          </p:cNvPr>
          <p:cNvSpPr txBox="1"/>
          <p:nvPr/>
        </p:nvSpPr>
        <p:spPr>
          <a:xfrm>
            <a:off x="7816316" y="1936083"/>
            <a:ext cx="8119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400" b="1" dirty="0" err="1">
                <a:latin typeface="Arial" panose="020B06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디코더</a:t>
            </a:r>
            <a:endParaRPr lang="ko-KR" altLang="en-US" sz="1400" b="1" dirty="0">
              <a:effectLst/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2C36BB3-A744-9FC2-291F-19100193D477}"/>
              </a:ext>
            </a:extLst>
          </p:cNvPr>
          <p:cNvSpPr txBox="1"/>
          <p:nvPr/>
        </p:nvSpPr>
        <p:spPr>
          <a:xfrm>
            <a:off x="1691451" y="2717317"/>
            <a:ext cx="9819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effectLst/>
                <a:latin typeface="Arial" panose="020B06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인접 행렬</a:t>
            </a:r>
          </a:p>
        </p:txBody>
      </p:sp>
      <p:pic>
        <p:nvPicPr>
          <p:cNvPr id="2052" name="Picture 4" descr="비선형(Non-Linearity) 및 비가우시안 (Non-Gaussian) 추정 문제 - DEEPLINK CORE Lab_">
            <a:extLst>
              <a:ext uri="{FF2B5EF4-FFF2-40B4-BE49-F238E27FC236}">
                <a16:creationId xmlns:a16="http://schemas.microsoft.com/office/drawing/2014/main" id="{1502FD18-632B-E03C-5F40-61E2FA6FF41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1" t="21214" r="57093" b="-1229"/>
          <a:stretch/>
        </p:blipFill>
        <p:spPr bwMode="auto">
          <a:xfrm>
            <a:off x="1759255" y="4747350"/>
            <a:ext cx="1163496" cy="110548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DF491F9C-595F-C29E-68D0-1029CA6E1420}"/>
                  </a:ext>
                </a:extLst>
              </p:cNvPr>
              <p:cNvSpPr txBox="1"/>
              <p:nvPr/>
            </p:nvSpPr>
            <p:spPr>
              <a:xfrm>
                <a:off x="1136938" y="5560783"/>
                <a:ext cx="152601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1" i="1" dirty="0" smtClean="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𝑷</m:t>
                      </m:r>
                      <m:r>
                        <a:rPr lang="en-US" altLang="ko-KR" sz="1400" b="1" i="1" dirty="0" smtClean="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ko-KR" sz="1400" b="1" i="1" dirty="0" smtClean="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𝒛</m:t>
                      </m:r>
                      <m:r>
                        <a:rPr lang="en-US" altLang="ko-KR" sz="1400" b="1" i="1" dirty="0" smtClean="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400" b="1" dirty="0">
                  <a:effectLst/>
                  <a:latin typeface="Arial" panose="020B0604020202020204" pitchFamily="34" charset="0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DF491F9C-595F-C29E-68D0-1029CA6E14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6938" y="5560783"/>
                <a:ext cx="1526019" cy="307777"/>
              </a:xfrm>
              <a:prstGeom prst="rect">
                <a:avLst/>
              </a:prstGeom>
              <a:blipFill>
                <a:blip r:embed="rId8"/>
                <a:stretch>
                  <a:fillRect b="-78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FCCDC980-7D1C-9D1D-F4AE-727908DD9F71}"/>
              </a:ext>
            </a:extLst>
          </p:cNvPr>
          <p:cNvCxnSpPr>
            <a:cxnSpLocks/>
          </p:cNvCxnSpPr>
          <p:nvPr/>
        </p:nvCxnSpPr>
        <p:spPr>
          <a:xfrm>
            <a:off x="6168008" y="3425035"/>
            <a:ext cx="0" cy="13223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D61E7BF7-E543-C356-5329-16ACDA5C52E2}"/>
              </a:ext>
            </a:extLst>
          </p:cNvPr>
          <p:cNvCxnSpPr/>
          <p:nvPr/>
        </p:nvCxnSpPr>
        <p:spPr>
          <a:xfrm>
            <a:off x="3291605" y="5400210"/>
            <a:ext cx="86409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4FBDF5FB-A2B9-2143-7C9F-28D62B33288B}"/>
                  </a:ext>
                </a:extLst>
              </p:cNvPr>
              <p:cNvSpPr txBox="1"/>
              <p:nvPr/>
            </p:nvSpPr>
            <p:spPr>
              <a:xfrm>
                <a:off x="2942811" y="5560783"/>
                <a:ext cx="1526020" cy="88601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sz="1400" b="1" i="1" smtClean="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400" b="1" i="1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sz="1400" b="1" i="1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ko-KR" sz="1400" b="1" i="1"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𝟎</m:t>
                                      </m:r>
                                      <m:r>
                                        <a:rPr lang="en-US" altLang="ko-KR" sz="1400" b="1" i="1"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.</m:t>
                                      </m:r>
                                      <m:r>
                                        <a:rPr lang="en-US" altLang="ko-KR" sz="1400" b="1" i="1" smtClean="0"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𝟐𝟑</m:t>
                                      </m:r>
                                    </m:e>
                                    <m:e>
                                      <m:r>
                                        <a:rPr lang="en-US" altLang="ko-KR" sz="1400" b="1" i="1" smtClean="0"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ko-KR" sz="1400" b="1" i="1" smtClean="0"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𝟎</m:t>
                                      </m:r>
                                      <m:r>
                                        <a:rPr lang="en-US" altLang="ko-KR" sz="1400" b="1" i="1" smtClean="0"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.</m:t>
                                      </m:r>
                                      <m:r>
                                        <a:rPr lang="en-US" altLang="ko-KR" sz="1400" b="1" i="1" smtClean="0"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𝟖𝟕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ko-KR" sz="1400" b="1" i="1" smtClean="0"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𝟎</m:t>
                                      </m:r>
                                      <m:r>
                                        <a:rPr lang="en-US" altLang="ko-KR" sz="1400" b="1" i="1" smtClean="0"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.</m:t>
                                      </m:r>
                                      <m:r>
                                        <a:rPr lang="en-US" altLang="ko-KR" sz="1400" b="1" i="1" smtClean="0"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𝟔𝟓</m:t>
                                      </m:r>
                                    </m:e>
                                    <m:e>
                                      <m:r>
                                        <a:rPr lang="en-US" altLang="ko-KR" sz="1400" b="1" i="1" smtClean="0"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ko-KR" sz="1400" b="1" i="1" smtClean="0"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𝟏</m:t>
                                      </m:r>
                                      <m:r>
                                        <a:rPr lang="en-US" altLang="ko-KR" sz="1400" b="1" i="1" smtClean="0"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.</m:t>
                                      </m:r>
                                      <m:r>
                                        <a:rPr lang="en-US" altLang="ko-KR" sz="1400" b="1" i="1" smtClean="0"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𝟐𝟒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ko-KR" sz="1400" b="1" i="1" smtClean="0"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𝟏</m:t>
                                      </m:r>
                                      <m:r>
                                        <a:rPr lang="en-US" altLang="ko-KR" sz="1400" b="1" i="1" smtClean="0"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.</m:t>
                                      </m:r>
                                      <m:r>
                                        <a:rPr lang="en-US" altLang="ko-KR" sz="1400" b="1" i="1" smtClean="0"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𝟏𝟐</m:t>
                                      </m:r>
                                    </m:e>
                                    <m:e>
                                      <m:r>
                                        <a:rPr lang="en-US" altLang="ko-KR" sz="1400" b="1" i="1" smtClean="0"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ko-KR" sz="1400" b="1" i="1" smtClean="0"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𝟎</m:t>
                                      </m:r>
                                      <m:r>
                                        <a:rPr lang="en-US" altLang="ko-KR" sz="1400" b="1" i="1" smtClean="0"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.</m:t>
                                      </m:r>
                                      <m:r>
                                        <a:rPr lang="en-US" altLang="ko-KR" sz="1400" b="1" i="1" smtClean="0"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𝟒𝟖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sz="1400" b="1" i="1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ko-KR" sz="1400" b="1" i="1" smtClean="0"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ko-KR" sz="1400" b="1" i="1" smtClean="0"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𝟎</m:t>
                                      </m:r>
                                      <m:r>
                                        <a:rPr lang="en-US" altLang="ko-KR" sz="1400" b="1" i="1" smtClean="0"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.</m:t>
                                      </m:r>
                                      <m:r>
                                        <a:rPr lang="en-US" altLang="ko-KR" sz="1400" b="1" i="1" smtClean="0"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𝟐𝟏</m:t>
                                      </m:r>
                                    </m:e>
                                    <m:e>
                                      <m:r>
                                        <a:rPr lang="en-US" altLang="ko-KR" sz="1400" b="1" i="1" smtClean="0"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𝟎</m:t>
                                      </m:r>
                                      <m:r>
                                        <a:rPr lang="en-US" altLang="ko-KR" sz="1400" b="1" i="1" smtClean="0"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.</m:t>
                                      </m:r>
                                      <m:r>
                                        <a:rPr lang="en-US" altLang="ko-KR" sz="1400" b="1" i="1" smtClean="0"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𝟔𝟕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4FBDF5FB-A2B9-2143-7C9F-28D62B3328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2811" y="5560783"/>
                <a:ext cx="1526020" cy="88601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717A80F-5259-EA14-8139-B8FDBDCBCD0E}"/>
                  </a:ext>
                </a:extLst>
              </p:cNvPr>
              <p:cNvSpPr txBox="1"/>
              <p:nvPr/>
            </p:nvSpPr>
            <p:spPr>
              <a:xfrm>
                <a:off x="2359578" y="2508568"/>
                <a:ext cx="3047147" cy="58990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lvl="2" algn="just"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200" i="1" kern="10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ko-KR" sz="1200" i="1" kern="10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en-US" altLang="ko-KR" sz="1200" i="1" kern="10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(1)</m:t>
                          </m:r>
                        </m:sup>
                      </m:sSup>
                      <m:r>
                        <a:rPr lang="en-US" altLang="ko-KR" sz="1200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1200" i="1" kern="10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i="1" kern="10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ko-KR" sz="1200" i="1" kern="10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𝑅𝑒𝑙𝑢</m:t>
                          </m:r>
                        </m:sub>
                      </m:sSub>
                      <m:r>
                        <a:rPr lang="en-US" altLang="ko-KR" sz="1200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ko-KR" sz="1200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𝑋</m:t>
                      </m:r>
                      <m:r>
                        <a:rPr lang="en-US" altLang="ko-KR" sz="1200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, </m:t>
                      </m:r>
                      <m:r>
                        <a:rPr lang="en-US" altLang="ko-KR" sz="1200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𝐴</m:t>
                      </m:r>
                      <m:r>
                        <a:rPr lang="en-US" altLang="ko-KR" sz="1200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|</m:t>
                      </m:r>
                      <m:sSup>
                        <m:sSupPr>
                          <m:ctrlPr>
                            <a:rPr lang="en-US" altLang="ko-KR" sz="1200" i="1" kern="10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ko-KR" sz="1200" i="1" kern="10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ko-KR" sz="1200" i="1" kern="10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(0)</m:t>
                          </m:r>
                        </m:sup>
                      </m:sSup>
                      <m:r>
                        <a:rPr lang="en-US" altLang="ko-KR" sz="1200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) </m:t>
                      </m:r>
                    </m:oMath>
                  </m:oMathPara>
                </a14:m>
                <a:endParaRPr lang="en-US" altLang="ko-KR" sz="1200" kern="100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lvl="2" algn="just"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200" i="1" kern="10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ko-KR" sz="1200" i="1" kern="10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en-US" altLang="ko-KR" sz="1200" i="1" kern="10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(2)</m:t>
                          </m:r>
                        </m:sup>
                      </m:sSup>
                      <m:r>
                        <a:rPr lang="en-US" altLang="ko-KR" sz="1200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1200" i="1" kern="10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i="1" kern="10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ko-KR" sz="1200" i="1" kern="10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𝑙𝑖𝑛𝑒𝑎𝑟</m:t>
                          </m:r>
                        </m:sub>
                      </m:sSub>
                      <m:r>
                        <a:rPr lang="en-US" altLang="ko-KR" sz="1200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ko-KR" sz="1200" i="1" kern="10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ko-KR" sz="1200" i="1" kern="10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en-US" altLang="ko-KR" sz="1200" i="1" kern="10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(1)</m:t>
                          </m:r>
                        </m:sup>
                      </m:sSup>
                      <m:r>
                        <a:rPr lang="en-US" altLang="ko-KR" sz="1200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, </m:t>
                      </m:r>
                      <m:r>
                        <a:rPr lang="en-US" altLang="ko-KR" sz="1200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𝐴</m:t>
                      </m:r>
                      <m:r>
                        <a:rPr lang="en-US" altLang="ko-KR" sz="1200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|</m:t>
                      </m:r>
                      <m:sSup>
                        <m:sSupPr>
                          <m:ctrlPr>
                            <a:rPr lang="en-US" altLang="ko-KR" sz="1200" i="1" kern="10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ko-KR" sz="1200" i="1" kern="10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ko-KR" sz="1200" i="1" kern="10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(1)</m:t>
                          </m:r>
                        </m:sup>
                      </m:sSup>
                      <m:r>
                        <a:rPr lang="en-US" altLang="ko-KR" sz="1200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) </m:t>
                      </m:r>
                    </m:oMath>
                  </m:oMathPara>
                </a14:m>
                <a:endParaRPr lang="en-US" altLang="ko-KR" sz="1200" kern="100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717A80F-5259-EA14-8139-B8FDBDCBCD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9578" y="2508568"/>
                <a:ext cx="3047147" cy="589905"/>
              </a:xfrm>
              <a:prstGeom prst="rect">
                <a:avLst/>
              </a:prstGeom>
              <a:blipFill>
                <a:blip r:embed="rId10"/>
                <a:stretch>
                  <a:fillRect t="-104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F8F55B2-6EAB-0470-F357-4E2F66E7EFD6}"/>
                  </a:ext>
                </a:extLst>
              </p:cNvPr>
              <p:cNvSpPr txBox="1"/>
              <p:nvPr/>
            </p:nvSpPr>
            <p:spPr>
              <a:xfrm>
                <a:off x="7651376" y="2668820"/>
                <a:ext cx="1252074" cy="2864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ko-KR" i="1" smtClean="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𝐴</m:t>
                          </m:r>
                        </m:e>
                      </m:acc>
                      <m:r>
                        <a:rPr lang="en-US" altLang="ko-KR" sz="1800" b="0" i="1" smtClean="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ko-KR" sz="1800" b="0" i="1" smtClean="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ko-KR" sz="1800" b="0" i="1" smtClean="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ko-KR" sz="1800" b="0" i="1" smtClean="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𝑍</m:t>
                          </m:r>
                          <m:sSup>
                            <m:sSupPr>
                              <m:ctrlPr>
                                <a:rPr lang="en-US" altLang="ko-KR" sz="1800" b="0" i="1" smtClean="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800" b="0" i="1" smtClean="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𝑍</m:t>
                              </m:r>
                            </m:e>
                            <m:sup>
                              <m:r>
                                <a:rPr lang="en-US" altLang="ko-KR" sz="1800" b="0" i="1" smtClean="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altLang="ko-KR" sz="1800" b="0" dirty="0">
                  <a:effectLst/>
                  <a:latin typeface="Arial" panose="020B0604020202020204" pitchFamily="34" charset="0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F8F55B2-6EAB-0470-F357-4E2F66E7EF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1376" y="2668820"/>
                <a:ext cx="1252074" cy="286425"/>
              </a:xfrm>
              <a:prstGeom prst="rect">
                <a:avLst/>
              </a:prstGeom>
              <a:blipFill>
                <a:blip r:embed="rId11"/>
                <a:stretch>
                  <a:fillRect l="-3398" t="-25532" b="-85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6147D1D4-7900-8F2F-A40F-7AF8AD475139}"/>
              </a:ext>
            </a:extLst>
          </p:cNvPr>
          <p:cNvSpPr txBox="1"/>
          <p:nvPr/>
        </p:nvSpPr>
        <p:spPr>
          <a:xfrm>
            <a:off x="3192555" y="5070877"/>
            <a:ext cx="1044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400" b="1" dirty="0">
                <a:effectLst/>
                <a:latin typeface="Arial" panose="020B06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Sampling</a:t>
            </a:r>
            <a:endParaRPr lang="ko-KR" altLang="en-US" sz="1400" b="1" dirty="0">
              <a:effectLst/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DA41C375-6910-92BE-A551-1CF79CFE9FA3}"/>
              </a:ext>
            </a:extLst>
          </p:cNvPr>
          <p:cNvSpPr/>
          <p:nvPr/>
        </p:nvSpPr>
        <p:spPr>
          <a:xfrm>
            <a:off x="4517088" y="4985931"/>
            <a:ext cx="3608657" cy="804173"/>
          </a:xfrm>
          <a:prstGeom prst="rect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98F6568-2E94-0D45-D257-529E101E2831}"/>
              </a:ext>
            </a:extLst>
          </p:cNvPr>
          <p:cNvSpPr txBox="1"/>
          <p:nvPr/>
        </p:nvSpPr>
        <p:spPr>
          <a:xfrm>
            <a:off x="3855326" y="3492914"/>
            <a:ext cx="7344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400" b="1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생성자</a:t>
            </a:r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F01874AA-3106-426C-3281-2CE07123BD05}"/>
              </a:ext>
            </a:extLst>
          </p:cNvPr>
          <p:cNvCxnSpPr>
            <a:cxnSpLocks/>
          </p:cNvCxnSpPr>
          <p:nvPr/>
        </p:nvCxnSpPr>
        <p:spPr>
          <a:xfrm>
            <a:off x="5259361" y="2796522"/>
            <a:ext cx="26057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C9EB78CC-9A77-C4DB-7302-4D39A897B7EA}"/>
              </a:ext>
            </a:extLst>
          </p:cNvPr>
          <p:cNvCxnSpPr>
            <a:cxnSpLocks/>
          </p:cNvCxnSpPr>
          <p:nvPr/>
        </p:nvCxnSpPr>
        <p:spPr>
          <a:xfrm>
            <a:off x="6906527" y="2792312"/>
            <a:ext cx="26057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7BD94FF1-869E-65E2-92DF-B0C14EF5BDF5}"/>
              </a:ext>
            </a:extLst>
          </p:cNvPr>
          <p:cNvCxnSpPr>
            <a:cxnSpLocks/>
          </p:cNvCxnSpPr>
          <p:nvPr/>
        </p:nvCxnSpPr>
        <p:spPr>
          <a:xfrm>
            <a:off x="2785009" y="2879013"/>
            <a:ext cx="26057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10A059B-3799-7A33-E176-5109F2A837E1}"/>
              </a:ext>
            </a:extLst>
          </p:cNvPr>
          <p:cNvSpPr txBox="1"/>
          <p:nvPr/>
        </p:nvSpPr>
        <p:spPr>
          <a:xfrm>
            <a:off x="3111633" y="6418288"/>
            <a:ext cx="12022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effectLst/>
                <a:latin typeface="Arial" panose="020B06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Real data A</a:t>
            </a:r>
            <a:endParaRPr lang="ko-KR" altLang="en-US" sz="1400" b="1" dirty="0">
              <a:effectLst/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31" name="슬라이드 번호 개체 틀 30">
            <a:extLst>
              <a:ext uri="{FF2B5EF4-FFF2-40B4-BE49-F238E27FC236}">
                <a16:creationId xmlns:a16="http://schemas.microsoft.com/office/drawing/2014/main" id="{FEB2BA64-5C8E-FBD6-AD17-E97D74E05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5EC4A9-FE6A-48EC-B998-4B7AD00BB17C}" type="slidenum">
              <a:rPr lang="ko-KR" altLang="en-US" smtClean="0"/>
              <a:pPr>
                <a:defRPr/>
              </a:pPr>
              <a:t>13</a:t>
            </a:fld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96D2F93-0DBE-87C5-DC2B-3E445B028510}"/>
                  </a:ext>
                </a:extLst>
              </p:cNvPr>
              <p:cNvSpPr txBox="1"/>
              <p:nvPr/>
            </p:nvSpPr>
            <p:spPr>
              <a:xfrm>
                <a:off x="10221099" y="1749802"/>
                <a:ext cx="1357775" cy="3142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ko-KR" altLang="en-US" sz="1400" b="1" dirty="0">
                    <a:latin typeface="Arial" panose="020B0604020202020204" pitchFamily="34" charset="0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출력 그래프</a:t>
                </a:r>
                <a:r>
                  <a:rPr lang="ko-KR" altLang="en-US" sz="1400" b="1" dirty="0">
                    <a:effectLst/>
                    <a:latin typeface="Arial" panose="020B0604020202020204" pitchFamily="34" charset="0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sz="1400" b="1" i="1" dirty="0" smtClean="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ko-KR" sz="1400" b="1" i="0" dirty="0" smtClean="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𝐀</m:t>
                        </m:r>
                      </m:e>
                    </m:acc>
                  </m:oMath>
                </a14:m>
                <a:endParaRPr lang="ko-KR" altLang="en-US" sz="1400" b="1" dirty="0">
                  <a:effectLst/>
                  <a:latin typeface="Arial" panose="020B0604020202020204" pitchFamily="34" charset="0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96D2F93-0DBE-87C5-DC2B-3E445B0285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21099" y="1749802"/>
                <a:ext cx="1357775" cy="314253"/>
              </a:xfrm>
              <a:prstGeom prst="rect">
                <a:avLst/>
              </a:prstGeom>
              <a:blipFill>
                <a:blip r:embed="rId12"/>
                <a:stretch>
                  <a:fillRect l="-1351" t="-3846" r="-15766" b="-173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7" name="그림 36">
            <a:extLst>
              <a:ext uri="{FF2B5EF4-FFF2-40B4-BE49-F238E27FC236}">
                <a16:creationId xmlns:a16="http://schemas.microsoft.com/office/drawing/2014/main" id="{273C300E-1BC6-B879-540E-197ADEE461F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997582" y="2057321"/>
            <a:ext cx="1757151" cy="121081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ED3A84D-A87C-E28F-BD67-1DA9EA94E8F7}"/>
                  </a:ext>
                </a:extLst>
              </p:cNvPr>
              <p:cNvSpPr txBox="1"/>
              <p:nvPr/>
            </p:nvSpPr>
            <p:spPr>
              <a:xfrm>
                <a:off x="8291298" y="4366566"/>
                <a:ext cx="3075013" cy="8860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i="1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𝐷</m:t>
                      </m:r>
                      <m:d>
                        <m:dPr>
                          <m:ctrlPr>
                            <a:rPr lang="en-US" altLang="ko-KR" sz="1400" i="1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𝑟𝑒𝑎𝑙</m:t>
                              </m:r>
                            </m:sub>
                          </m:sSub>
                        </m:e>
                      </m:d>
                      <m:r>
                        <a:rPr lang="en-US" altLang="ko-KR" sz="1400" i="1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sz="1400" i="1"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.58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0.66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0.70</m:t>
                                    </m:r>
                                  </m:e>
                                  <m:e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0.49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  <m:r>
                        <a:rPr lang="en-US" altLang="ko-KR" sz="1400" i="1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     ,</m:t>
                      </m:r>
                      <m:r>
                        <a:rPr lang="en-US" altLang="ko-KR" sz="1400" i="1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𝐷</m:t>
                      </m:r>
                      <m:d>
                        <m:dPr>
                          <m:ctrlPr>
                            <a:rPr lang="en-US" altLang="ko-KR" sz="1400" i="1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ko-KR" sz="1400" i="1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𝑍</m:t>
                          </m:r>
                        </m:e>
                      </m:d>
                      <m:r>
                        <a:rPr lang="en-US" altLang="ko-KR" sz="1400" i="1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400" i="1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sz="1400" i="1"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.73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0.71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0.78</m:t>
                                    </m:r>
                                  </m:e>
                                  <m:e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0.79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ko-KR" sz="1400" i="1" dirty="0">
                  <a:latin typeface="Cambria Math" panose="020405030504060302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ED3A84D-A87C-E28F-BD67-1DA9EA94E8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1298" y="4366566"/>
                <a:ext cx="3075013" cy="88601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C0EE5194-5099-521F-5FD3-9B286F25D40F}"/>
                  </a:ext>
                </a:extLst>
              </p:cNvPr>
              <p:cNvSpPr txBox="1"/>
              <p:nvPr/>
            </p:nvSpPr>
            <p:spPr>
              <a:xfrm>
                <a:off x="4439816" y="5031846"/>
                <a:ext cx="3762410" cy="65344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i="1" kern="100" smtClean="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𝐷</m:t>
                      </m:r>
                      <m:d>
                        <m:dPr>
                          <m:ctrlPr>
                            <a:rPr lang="en-US" altLang="ko-KR" sz="1400" i="1" kern="10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ko-KR" sz="1400" i="1" kern="10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𝑍</m:t>
                          </m:r>
                        </m:e>
                      </m:d>
                      <m:r>
                        <a:rPr lang="en-US" altLang="ko-KR" sz="1400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altLang="ko-KR" sz="1400" i="1" kern="100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σ</m:t>
                      </m:r>
                      <m:r>
                        <a:rPr lang="en-US" altLang="ko-KR" sz="1400" i="1" kern="100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1400" i="1" kern="1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i="1" kern="1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sz="1400" i="1" kern="1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altLang="ko-KR" sz="1400" i="1" kern="100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𝑍</m:t>
                      </m:r>
                      <m:r>
                        <a:rPr lang="en-US" altLang="ko-KR" sz="1400" i="1" kern="100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1400" i="1" kern="1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i="1" kern="1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sz="1400" i="1" kern="1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altLang="ko-KR" sz="1400" i="1" kern="100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b="0" i="1" kern="100" smtClean="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kern="100" smtClean="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ko-KR" sz="1200" b="0" i="1" kern="100" smtClean="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𝑎𝑑𝑣</m:t>
                          </m:r>
                        </m:sub>
                      </m:sSub>
                      <m:r>
                        <a:rPr lang="en-US" altLang="ko-KR" sz="1200" b="0" i="1" kern="100" smtClean="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ko-KR" sz="1200" b="0" i="1" kern="100" smtClean="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ko-KR" sz="1200" b="0" i="1" kern="100" smtClean="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1200" b="0" i="1" kern="100" smtClean="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US" altLang="ko-KR" sz="1200" b="0" i="1" kern="100" smtClean="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ko-KR" altLang="en-US" sz="1200" b="0" i="1" kern="100" smtClean="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𝔼</m:t>
                          </m:r>
                        </m:e>
                        <m:sub>
                          <m:r>
                            <a:rPr lang="en-US" altLang="ko-KR" sz="1200" b="0" i="1" kern="100" smtClean="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𝑍</m:t>
                          </m:r>
                          <m:r>
                            <a:rPr lang="en-US" altLang="ko-KR" sz="1200" b="0" i="1" kern="100" smtClean="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~</m:t>
                          </m:r>
                          <m:sSub>
                            <m:sSubPr>
                              <m:ctrlPr>
                                <a:rPr lang="en-US" altLang="ko-KR" sz="1200" b="0" i="1" kern="100" smtClean="0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b="0" i="1" kern="100" smtClean="0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ko-KR" sz="1200" b="0" i="1" kern="100" smtClean="0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𝑧</m:t>
                              </m:r>
                            </m:sub>
                          </m:sSub>
                        </m:sub>
                      </m:sSub>
                      <m:func>
                        <m:funcPr>
                          <m:ctrlPr>
                            <a:rPr lang="en-US" altLang="ko-KR" sz="1200" b="0" i="1" kern="100" smtClean="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1200" b="0" i="0" kern="100" smtClean="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altLang="ko-KR" sz="1200" b="0" i="1" kern="100" smtClean="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𝐷</m:t>
                          </m:r>
                          <m:d>
                            <m:dPr>
                              <m:ctrlPr>
                                <a:rPr lang="en-US" altLang="ko-KR" sz="1200" b="0" i="1" kern="100" smtClean="0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200" b="0" i="1" kern="100" smtClean="0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𝑍</m:t>
                              </m:r>
                            </m:e>
                          </m:d>
                        </m:e>
                      </m:func>
                      <m:r>
                        <a:rPr lang="en-US" altLang="ko-KR" sz="1200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ko-KR" sz="1200" i="1" kern="10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ko-KR" sz="1200" i="1" kern="10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1200" i="1" kern="10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US" altLang="ko-KR" sz="1200" i="1" kern="10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ko-KR" altLang="en-US" sz="1200" i="1" kern="10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𝔼</m:t>
                          </m:r>
                        </m:e>
                        <m:sub>
                          <m:r>
                            <a:rPr lang="en-US" altLang="ko-KR" sz="1200" b="0" i="1" kern="100" smtClean="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𝑋</m:t>
                          </m:r>
                        </m:sub>
                      </m:sSub>
                      <m:func>
                        <m:funcPr>
                          <m:ctrlPr>
                            <a:rPr lang="en-US" altLang="ko-KR" sz="1200" i="1" kern="10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1200" kern="10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sz="1200" b="0" i="1" kern="100" smtClean="0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200" b="0" i="1" kern="100" smtClean="0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1−</m:t>
                              </m:r>
                              <m:r>
                                <a:rPr lang="en-US" altLang="ko-KR" sz="1200" i="1" kern="100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𝐷</m:t>
                              </m:r>
                              <m:d>
                                <m:dPr>
                                  <m:ctrlPr>
                                    <a:rPr lang="en-US" altLang="ko-KR" sz="1200" i="1" kern="100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200" b="0" i="1" kern="100" smtClean="0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𝐺</m:t>
                                  </m:r>
                                  <m:r>
                                    <a:rPr lang="en-US" altLang="ko-KR" sz="1200" b="0" i="1" kern="100" smtClean="0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(</m:t>
                                  </m:r>
                                  <m:r>
                                    <a:rPr lang="en-US" altLang="ko-KR" sz="1200" b="0" i="1" kern="100" smtClean="0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𝑋</m:t>
                                  </m:r>
                                  <m:r>
                                    <a:rPr lang="en-US" altLang="ko-KR" sz="1200" b="0" i="1" kern="100" smtClean="0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, </m:t>
                                  </m:r>
                                  <m:r>
                                    <a:rPr lang="en-US" altLang="ko-KR" sz="1200" b="0" i="1" kern="100" smtClean="0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𝐴</m:t>
                                  </m:r>
                                  <m:r>
                                    <a:rPr lang="en-US" altLang="ko-KR" sz="1200" b="0" i="1" kern="100" smtClean="0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)</m:t>
                                  </m:r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C0EE5194-5099-521F-5FD3-9B286F25D4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9816" y="5031846"/>
                <a:ext cx="3762410" cy="65344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54" name="TextBox 2053">
            <a:extLst>
              <a:ext uri="{FF2B5EF4-FFF2-40B4-BE49-F238E27FC236}">
                <a16:creationId xmlns:a16="http://schemas.microsoft.com/office/drawing/2014/main" id="{4FEC7798-62F0-5215-E37E-05D4FD37241A}"/>
              </a:ext>
            </a:extLst>
          </p:cNvPr>
          <p:cNvSpPr txBox="1"/>
          <p:nvPr/>
        </p:nvSpPr>
        <p:spPr>
          <a:xfrm>
            <a:off x="5914088" y="5820420"/>
            <a:ext cx="96055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1" kern="100" dirty="0" err="1">
                <a:solidFill>
                  <a:srgbClr val="FF0000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판별자</a:t>
            </a:r>
            <a:endParaRPr lang="ko-KR" altLang="en-US" sz="1400" dirty="0"/>
          </a:p>
        </p:txBody>
      </p:sp>
      <p:cxnSp>
        <p:nvCxnSpPr>
          <p:cNvPr id="2059" name="직선 화살표 연결선 2058">
            <a:extLst>
              <a:ext uri="{FF2B5EF4-FFF2-40B4-BE49-F238E27FC236}">
                <a16:creationId xmlns:a16="http://schemas.microsoft.com/office/drawing/2014/main" id="{A567C26F-5705-004A-F12D-A560BEE561EC}"/>
              </a:ext>
            </a:extLst>
          </p:cNvPr>
          <p:cNvCxnSpPr>
            <a:cxnSpLocks/>
          </p:cNvCxnSpPr>
          <p:nvPr/>
        </p:nvCxnSpPr>
        <p:spPr>
          <a:xfrm>
            <a:off x="9335476" y="2767581"/>
            <a:ext cx="26057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0" name="직선 화살표 연결선 2059">
            <a:extLst>
              <a:ext uri="{FF2B5EF4-FFF2-40B4-BE49-F238E27FC236}">
                <a16:creationId xmlns:a16="http://schemas.microsoft.com/office/drawing/2014/main" id="{4D547713-0C81-6533-39CE-B7D72316AF06}"/>
              </a:ext>
            </a:extLst>
          </p:cNvPr>
          <p:cNvCxnSpPr>
            <a:cxnSpLocks/>
          </p:cNvCxnSpPr>
          <p:nvPr/>
        </p:nvCxnSpPr>
        <p:spPr>
          <a:xfrm>
            <a:off x="8161011" y="5445224"/>
            <a:ext cx="26057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62" name="TextBox 2061">
                <a:extLst>
                  <a:ext uri="{FF2B5EF4-FFF2-40B4-BE49-F238E27FC236}">
                    <a16:creationId xmlns:a16="http://schemas.microsoft.com/office/drawing/2014/main" id="{46163972-0C76-1F84-E72B-DADB202AB65A}"/>
                  </a:ext>
                </a:extLst>
              </p:cNvPr>
              <p:cNvSpPr txBox="1"/>
              <p:nvPr/>
            </p:nvSpPr>
            <p:spPr>
              <a:xfrm>
                <a:off x="8319898" y="5252578"/>
                <a:ext cx="3872102" cy="111254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kern="100" smtClean="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kern="100" smtClean="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ko-KR" sz="1400" b="0" i="1" kern="100" smtClean="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𝑎𝑑𝑣</m:t>
                          </m:r>
                        </m:sub>
                      </m:sSub>
                      <m:r>
                        <a:rPr lang="en-US" altLang="ko-KR" sz="1400" b="0" i="1" kern="100" smtClean="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ko-KR" sz="1400" i="1" kern="10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ko-KR" sz="1400" b="0" i="1" kern="100" smtClean="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1400" b="0" i="1" kern="100" smtClean="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altLang="ko-KR" sz="1400" i="1" kern="100" smtClean="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altLang="ko-KR" sz="1400" i="1" kern="100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func>
                                <m:funcPr>
                                  <m:ctrlPr>
                                    <a:rPr lang="en-US" altLang="ko-KR" sz="1400" i="1" kern="100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ko-KR" sz="1400" kern="100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ko-KR" sz="1400" i="1"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  <a:ea typeface="맑은 고딕" panose="020B0503020000020004" pitchFamily="50" charset="-127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ko-KR" sz="1400" i="1">
                                                <a:latin typeface="Cambria Math" panose="02040503050406030204" pitchFamily="18" charset="0"/>
                                                <a:ea typeface="맑은 고딕" panose="020B0503020000020004" pitchFamily="50" charset="-127"/>
                                                <a:cs typeface="Times New Roman" panose="02020603050405020304" pitchFamily="18" charset="0"/>
                                              </a:rPr>
                                              <m:t>0</m:t>
                                            </m:r>
                                            <m:r>
                                              <a:rPr lang="en-US" altLang="ko-KR" sz="1400" i="1">
                                                <a:latin typeface="Cambria Math" panose="02040503050406030204" pitchFamily="18" charset="0"/>
                                                <a:ea typeface="맑은 고딕" panose="020B0503020000020004" pitchFamily="50" charset="-127"/>
                                                <a:cs typeface="Times New Roman" panose="02020603050405020304" pitchFamily="18" charset="0"/>
                                              </a:rPr>
                                              <m:t>.58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ko-KR" sz="1400" i="1">
                                                <a:latin typeface="Cambria Math" panose="02040503050406030204" pitchFamily="18" charset="0"/>
                                                <a:ea typeface="맑은 고딕" panose="020B0503020000020004" pitchFamily="50" charset="-127"/>
                                                <a:cs typeface="Times New Roman" panose="02020603050405020304" pitchFamily="18" charset="0"/>
                                              </a:rPr>
                                              <m:t>0.66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eqArr>
                                              <m:eqArrPr>
                                                <m:ctrlPr>
                                                  <a:rPr lang="en-US" altLang="ko-KR" sz="1400" i="1">
                                                    <a:latin typeface="Cambria Math" panose="02040503050406030204" pitchFamily="18" charset="0"/>
                                                    <a:ea typeface="맑은 고딕" panose="020B0503020000020004" pitchFamily="50" charset="-127"/>
                                                    <a:cs typeface="Times New Roman" panose="02020603050405020304" pitchFamily="18" charset="0"/>
                                                  </a:rPr>
                                                </m:ctrlPr>
                                              </m:eqArrPr>
                                              <m:e>
                                                <m:r>
                                                  <a:rPr lang="en-US" altLang="ko-KR" sz="1400" i="1">
                                                    <a:latin typeface="Cambria Math" panose="02040503050406030204" pitchFamily="18" charset="0"/>
                                                    <a:ea typeface="맑은 고딕" panose="020B0503020000020004" pitchFamily="50" charset="-127"/>
                                                    <a:cs typeface="Times New Roman" panose="02020603050405020304" pitchFamily="18" charset="0"/>
                                                  </a:rPr>
                                                  <m:t>0.70</m:t>
                                                </m:r>
                                              </m:e>
                                              <m:e>
                                                <m:r>
                                                  <a:rPr lang="en-US" altLang="ko-KR" sz="1400" i="1">
                                                    <a:latin typeface="Cambria Math" panose="02040503050406030204" pitchFamily="18" charset="0"/>
                                                  </a:rPr>
                                                  <m:t>0.49</m:t>
                                                </m:r>
                                              </m:e>
                                            </m:eqArr>
                                          </m:e>
                                        </m:mr>
                                      </m:m>
                                    </m:e>
                                  </m:d>
                                </m:e>
                              </m:func>
                            </m:e>
                          </m:nary>
                          <m:r>
                            <a:rPr lang="en-US" altLang="ko-KR" sz="1400" i="1" kern="10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altLang="ko-KR" sz="1400" i="1" kern="100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func>
                                <m:funcPr>
                                  <m:ctrlPr>
                                    <a:rPr lang="en-US" altLang="ko-KR" sz="1400" i="1" kern="100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ko-KR" sz="1400" kern="100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ko-KR" sz="1400" i="1"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  <a:ea typeface="맑은 고딕" panose="020B0503020000020004" pitchFamily="50" charset="-127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ko-KR" sz="1400" i="1">
                                                <a:latin typeface="Cambria Math" panose="02040503050406030204" pitchFamily="18" charset="0"/>
                                                <a:ea typeface="맑은 고딕" panose="020B0503020000020004" pitchFamily="50" charset="-127"/>
                                                <a:cs typeface="Times New Roman" panose="02020603050405020304" pitchFamily="18" charset="0"/>
                                              </a:rPr>
                                              <m:t>1</m:t>
                                            </m:r>
                                            <m:r>
                                              <a:rPr lang="en-US" altLang="ko-KR" sz="1400" i="1">
                                                <a:latin typeface="Cambria Math" panose="02040503050406030204" pitchFamily="18" charset="0"/>
                                                <a:ea typeface="맑은 고딕" panose="020B0503020000020004" pitchFamily="50" charset="-127"/>
                                                <a:cs typeface="Times New Roman" panose="02020603050405020304" pitchFamily="18" charset="0"/>
                                              </a:rPr>
                                              <m:t>−0.73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ko-KR" sz="1400" i="1">
                                                <a:latin typeface="Cambria Math" panose="02040503050406030204" pitchFamily="18" charset="0"/>
                                                <a:ea typeface="맑은 고딕" panose="020B0503020000020004" pitchFamily="50" charset="-127"/>
                                                <a:cs typeface="Times New Roman" panose="02020603050405020304" pitchFamily="18" charset="0"/>
                                              </a:rPr>
                                              <m:t>1−0.71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eqArr>
                                              <m:eqArrPr>
                                                <m:ctrlPr>
                                                  <a:rPr lang="en-US" altLang="ko-KR" sz="1400" i="1">
                                                    <a:latin typeface="Cambria Math" panose="02040503050406030204" pitchFamily="18" charset="0"/>
                                                    <a:ea typeface="맑은 고딕" panose="020B0503020000020004" pitchFamily="50" charset="-127"/>
                                                    <a:cs typeface="Times New Roman" panose="02020603050405020304" pitchFamily="18" charset="0"/>
                                                  </a:rPr>
                                                </m:ctrlPr>
                                              </m:eqArrPr>
                                              <m:e>
                                                <m:r>
                                                  <a:rPr lang="en-US" altLang="ko-KR" sz="1400" i="1">
                                                    <a:latin typeface="Cambria Math" panose="02040503050406030204" pitchFamily="18" charset="0"/>
                                                    <a:ea typeface="맑은 고딕" panose="020B0503020000020004" pitchFamily="50" charset="-127"/>
                                                    <a:cs typeface="Times New Roman" panose="02020603050405020304" pitchFamily="18" charset="0"/>
                                                  </a:rPr>
                                                  <m:t>1−0.78</m:t>
                                                </m:r>
                                              </m:e>
                                              <m:e>
                                                <m:r>
                                                  <a:rPr lang="en-US" altLang="ko-KR" sz="1400" i="1">
                                                    <a:latin typeface="Cambria Math" panose="02040503050406030204" pitchFamily="18" charset="0"/>
                                                    <a:ea typeface="맑은 고딕" panose="020B0503020000020004" pitchFamily="50" charset="-127"/>
                                                    <a:cs typeface="Times New Roman" panose="02020603050405020304" pitchFamily="18" charset="0"/>
                                                  </a:rPr>
                                                  <m:t>1−</m:t>
                                                </m:r>
                                                <m:r>
                                                  <a:rPr lang="en-US" altLang="ko-KR" sz="1400" i="1">
                                                    <a:latin typeface="Cambria Math" panose="02040503050406030204" pitchFamily="18" charset="0"/>
                                                  </a:rPr>
                                                  <m:t>0.79</m:t>
                                                </m:r>
                                              </m:e>
                                            </m:eqArr>
                                          </m:e>
                                        </m:mr>
                                      </m:m>
                                    </m:e>
                                  </m:d>
                                </m:e>
                              </m:func>
                            </m:e>
                          </m:nary>
                        </m:e>
                      </m:d>
                    </m:oMath>
                    <m:oMath xmlns:m="http://schemas.openxmlformats.org/officeDocument/2006/math">
                      <m:r>
                        <a:rPr lang="en-US" altLang="ko-KR" sz="1400" b="0" i="1" kern="10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     </m:t>
                      </m:r>
                      <m:r>
                        <a:rPr lang="en-US" altLang="ko-KR" sz="1400" i="1" kern="10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≅</m:t>
                      </m:r>
                      <m:r>
                        <a:rPr lang="en-US" altLang="ko-KR" sz="1400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3.8559</m:t>
                      </m:r>
                    </m:oMath>
                  </m:oMathPara>
                </a14:m>
                <a:endParaRPr lang="en-US" altLang="ko-KR" sz="1400" dirty="0"/>
              </a:p>
            </p:txBody>
          </p:sp>
        </mc:Choice>
        <mc:Fallback xmlns="">
          <p:sp>
            <p:nvSpPr>
              <p:cNvPr id="2062" name="TextBox 2061">
                <a:extLst>
                  <a:ext uri="{FF2B5EF4-FFF2-40B4-BE49-F238E27FC236}">
                    <a16:creationId xmlns:a16="http://schemas.microsoft.com/office/drawing/2014/main" id="{46163972-0C76-1F84-E72B-DADB202AB6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9898" y="5252578"/>
                <a:ext cx="3872102" cy="111254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68" name="TextBox 2067">
                <a:extLst>
                  <a:ext uri="{FF2B5EF4-FFF2-40B4-BE49-F238E27FC236}">
                    <a16:creationId xmlns:a16="http://schemas.microsoft.com/office/drawing/2014/main" id="{FEDF8EF3-F212-02D0-6A64-ACA39C736D46}"/>
                  </a:ext>
                </a:extLst>
              </p:cNvPr>
              <p:cNvSpPr txBox="1"/>
              <p:nvPr/>
            </p:nvSpPr>
            <p:spPr>
              <a:xfrm>
                <a:off x="10107809" y="3435978"/>
                <a:ext cx="142873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kern="100" smtClean="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kern="100" smtClean="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ko-KR" sz="1400" b="0" i="1" kern="100" smtClean="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𝑟𝑒𝑐𝑜𝑛</m:t>
                          </m:r>
                        </m:sub>
                      </m:sSub>
                      <m:r>
                        <a:rPr lang="en-US" altLang="ko-KR" sz="1400" i="1" kern="10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≅</m:t>
                      </m:r>
                      <m:r>
                        <a:rPr lang="en-US" altLang="ko-KR" sz="1400" b="0" i="1" kern="100" smtClean="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24.01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2068" name="TextBox 2067">
                <a:extLst>
                  <a:ext uri="{FF2B5EF4-FFF2-40B4-BE49-F238E27FC236}">
                    <a16:creationId xmlns:a16="http://schemas.microsoft.com/office/drawing/2014/main" id="{FEDF8EF3-F212-02D0-6A64-ACA39C736D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07809" y="3435978"/>
                <a:ext cx="1428739" cy="307777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81078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D149D1-2B46-3923-F4F1-B2826AAA65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그림 35">
            <a:extLst>
              <a:ext uri="{FF2B5EF4-FFF2-40B4-BE49-F238E27FC236}">
                <a16:creationId xmlns:a16="http://schemas.microsoft.com/office/drawing/2014/main" id="{10C65B67-E6B0-CD2C-A5C5-F08CAE6285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0897" y="4352546"/>
            <a:ext cx="7611537" cy="1867161"/>
          </a:xfrm>
          <a:prstGeom prst="rect">
            <a:avLst/>
          </a:prstGeom>
        </p:spPr>
      </p:pic>
      <p:sp>
        <p:nvSpPr>
          <p:cNvPr id="8" name="제목 1">
            <a:extLst>
              <a:ext uri="{FF2B5EF4-FFF2-40B4-BE49-F238E27FC236}">
                <a16:creationId xmlns:a16="http://schemas.microsoft.com/office/drawing/2014/main" id="{6E7F505A-3346-30E0-B7BB-7C88B8F593A0}"/>
              </a:ext>
            </a:extLst>
          </p:cNvPr>
          <p:cNvSpPr txBox="1">
            <a:spLocks/>
          </p:cNvSpPr>
          <p:nvPr/>
        </p:nvSpPr>
        <p:spPr>
          <a:xfrm>
            <a:off x="479376" y="135890"/>
            <a:ext cx="11017223" cy="106807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2800" b="1" kern="1200" baseline="0">
                <a:solidFill>
                  <a:schemeClr val="tx2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j-cs"/>
              </a:defRPr>
            </a:lvl1pPr>
          </a:lstStyle>
          <a:p>
            <a:pPr marL="109855" defTabSz="508000">
              <a:lnSpc>
                <a:spcPct val="210000"/>
              </a:lnSpc>
            </a:pPr>
            <a:r>
              <a:rPr lang="en-US" altLang="ko-KR" sz="2800" b="1" dirty="0">
                <a:latin typeface="+mn-ea"/>
              </a:rPr>
              <a:t>5. ARVGA (1/4) 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72A5B21-EBF1-F9E8-F90F-533D764E6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5EC4A9-FE6A-48EC-B998-4B7AD00BB17C}" type="slidenum">
              <a:rPr lang="ko-KR" altLang="en-US" smtClean="0"/>
              <a:pPr>
                <a:defRPr/>
              </a:pPr>
              <a:t>14</a:t>
            </a:fld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4161EE9-EFB3-8616-646A-8B65047264C6}"/>
              </a:ext>
            </a:extLst>
          </p:cNvPr>
          <p:cNvSpPr txBox="1"/>
          <p:nvPr/>
        </p:nvSpPr>
        <p:spPr>
          <a:xfrm>
            <a:off x="627510" y="4273898"/>
            <a:ext cx="22979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400" b="1" dirty="0">
                <a:effectLst/>
                <a:latin typeface="Arial" panose="020B06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2) A</a:t>
            </a:r>
            <a:r>
              <a:rPr lang="en-US" altLang="ko-KR" sz="1400" b="1" dirty="0">
                <a:latin typeface="Arial" panose="020B06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dversarial networks</a:t>
            </a:r>
            <a:endParaRPr lang="ko-KR" altLang="en-US" sz="1400" b="1" dirty="0">
              <a:effectLst/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9F00511-0161-7313-EBA0-60AE70A8F4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103" y="1533365"/>
            <a:ext cx="4378067" cy="2755019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6F9E6248-7DBE-327B-713C-34C2E3807E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25830" y="1471040"/>
            <a:ext cx="3235201" cy="218417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E047259-77E6-1C96-1237-BB114E2C86D3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r="29722"/>
          <a:stretch/>
        </p:blipFill>
        <p:spPr>
          <a:xfrm>
            <a:off x="5150008" y="1811819"/>
            <a:ext cx="1238558" cy="1133633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89CC6392-7E07-45FF-9467-7BAA1EDC890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17845" y="2118521"/>
            <a:ext cx="1096200" cy="723961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6365F5BC-EF83-9E99-542B-6FDB9CC026B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75014" y="2264319"/>
            <a:ext cx="333422" cy="22863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3E511DFB-8F8A-DB9A-904C-C9FDDF49F873}"/>
              </a:ext>
            </a:extLst>
          </p:cNvPr>
          <p:cNvSpPr txBox="1"/>
          <p:nvPr/>
        </p:nvSpPr>
        <p:spPr>
          <a:xfrm>
            <a:off x="695400" y="1449933"/>
            <a:ext cx="9190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400" b="1" dirty="0">
                <a:latin typeface="Arial" panose="020B06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1) VGAE</a:t>
            </a:r>
            <a:endParaRPr lang="ko-KR" altLang="en-US" sz="1400" b="1" dirty="0">
              <a:effectLst/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CE2EEAF2-F7CF-0CD6-0395-47BB018A260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51002" y="3353297"/>
            <a:ext cx="666843" cy="1019317"/>
          </a:xfrm>
          <a:prstGeom prst="rect">
            <a:avLst/>
          </a:prstGeom>
        </p:spPr>
      </p:pic>
      <p:sp>
        <p:nvSpPr>
          <p:cNvPr id="33" name="직사각형 32">
            <a:extLst>
              <a:ext uri="{FF2B5EF4-FFF2-40B4-BE49-F238E27FC236}">
                <a16:creationId xmlns:a16="http://schemas.microsoft.com/office/drawing/2014/main" id="{35F4CC37-CE2D-9250-946F-5549D8B8ABBE}"/>
              </a:ext>
            </a:extLst>
          </p:cNvPr>
          <p:cNvSpPr/>
          <p:nvPr/>
        </p:nvSpPr>
        <p:spPr>
          <a:xfrm>
            <a:off x="695400" y="4141118"/>
            <a:ext cx="10657188" cy="2001468"/>
          </a:xfrm>
          <a:prstGeom prst="rect">
            <a:avLst/>
          </a:prstGeom>
          <a:solidFill>
            <a:srgbClr val="92D050">
              <a:alpha val="10000"/>
            </a:srgbClr>
          </a:solidFill>
          <a:ln w="28575">
            <a:noFil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246F7A5-6293-9BBD-B1EF-6CD2DC21EDC0}"/>
              </a:ext>
            </a:extLst>
          </p:cNvPr>
          <p:cNvSpPr/>
          <p:nvPr/>
        </p:nvSpPr>
        <p:spPr>
          <a:xfrm>
            <a:off x="719273" y="1443669"/>
            <a:ext cx="10633315" cy="2683060"/>
          </a:xfrm>
          <a:prstGeom prst="rect">
            <a:avLst/>
          </a:prstGeom>
          <a:solidFill>
            <a:srgbClr val="DCD086">
              <a:alpha val="9804"/>
            </a:srgbClr>
          </a:solidFill>
          <a:ln w="28575">
            <a:noFil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1350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EEFBDD-EC6A-0B19-AB3E-74A2F4B0EE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A27FFB4B-F61D-CE1F-5A9B-3BB5DDF57C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7447" y="3925622"/>
            <a:ext cx="4378067" cy="2755019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37E4BF31-C44B-BE99-5150-63FEA1BF14D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29722"/>
          <a:stretch/>
        </p:blipFill>
        <p:spPr>
          <a:xfrm>
            <a:off x="5466352" y="4472734"/>
            <a:ext cx="1238558" cy="1133633"/>
          </a:xfrm>
          <a:prstGeom prst="rect">
            <a:avLst/>
          </a:prstGeom>
        </p:spPr>
      </p:pic>
      <p:sp>
        <p:nvSpPr>
          <p:cNvPr id="8" name="제목 1">
            <a:extLst>
              <a:ext uri="{FF2B5EF4-FFF2-40B4-BE49-F238E27FC236}">
                <a16:creationId xmlns:a16="http://schemas.microsoft.com/office/drawing/2014/main" id="{E5F2FD72-77AE-575C-4DD6-C0BC60BB1FF4}"/>
              </a:ext>
            </a:extLst>
          </p:cNvPr>
          <p:cNvSpPr txBox="1">
            <a:spLocks/>
          </p:cNvSpPr>
          <p:nvPr/>
        </p:nvSpPr>
        <p:spPr>
          <a:xfrm>
            <a:off x="479376" y="135890"/>
            <a:ext cx="11017223" cy="106807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2800" b="1" kern="1200" baseline="0">
                <a:solidFill>
                  <a:schemeClr val="tx2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j-cs"/>
              </a:defRPr>
            </a:lvl1pPr>
          </a:lstStyle>
          <a:p>
            <a:pPr marL="109855" defTabSz="508000">
              <a:lnSpc>
                <a:spcPct val="210000"/>
              </a:lnSpc>
            </a:pPr>
            <a:r>
              <a:rPr lang="en-US" altLang="ko-KR" dirty="0">
                <a:latin typeface="+mn-ea"/>
              </a:rPr>
              <a:t>5</a:t>
            </a:r>
            <a:r>
              <a:rPr lang="en-US" altLang="ko-KR" sz="2800" b="1" dirty="0">
                <a:latin typeface="+mn-ea"/>
              </a:rPr>
              <a:t>. ARVGA (2/4) 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92F7D97-DFA5-702C-4C20-6AAB4D78C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5EC4A9-FE6A-48EC-B998-4B7AD00BB17C}" type="slidenum">
              <a:rPr lang="ko-KR" altLang="en-US" smtClean="0"/>
              <a:pPr>
                <a:defRPr/>
              </a:pPr>
              <a:t>15</a:t>
            </a:fld>
            <a:endParaRPr lang="ko-KR" alt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B3229DE3-BFFC-1620-AAAE-678FD8D58B84}"/>
              </a:ext>
            </a:extLst>
          </p:cNvPr>
          <p:cNvGrpSpPr/>
          <p:nvPr/>
        </p:nvGrpSpPr>
        <p:grpSpPr>
          <a:xfrm>
            <a:off x="1127447" y="1203962"/>
            <a:ext cx="9721080" cy="2709092"/>
            <a:chOff x="-1213590" y="1464984"/>
            <a:chExt cx="10939066" cy="4175416"/>
          </a:xfrm>
        </p:grpSpPr>
        <p:sp>
          <p:nvSpPr>
            <p:cNvPr id="3" name="모서리가 둥근 직사각형 23">
              <a:extLst>
                <a:ext uri="{FF2B5EF4-FFF2-40B4-BE49-F238E27FC236}">
                  <a16:creationId xmlns:a16="http://schemas.microsoft.com/office/drawing/2014/main" id="{763A646B-C3B2-E6D8-CC45-7AF3653BD5B9}"/>
                </a:ext>
              </a:extLst>
            </p:cNvPr>
            <p:cNvSpPr/>
            <p:nvPr/>
          </p:nvSpPr>
          <p:spPr bwMode="auto">
            <a:xfrm>
              <a:off x="-1213590" y="1490154"/>
              <a:ext cx="10939066" cy="4150246"/>
            </a:xfrm>
            <a:prstGeom prst="roundRect">
              <a:avLst>
                <a:gd name="adj" fmla="val 5421"/>
              </a:avLst>
            </a:prstGeom>
            <a:solidFill>
              <a:schemeClr val="bg1">
                <a:lumMod val="95000"/>
              </a:schemeClr>
            </a:solidFill>
            <a:ln w="25400" cap="flat" cmpd="sng" algn="ctr">
              <a:noFill/>
              <a:prstDash val="soli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9pPr>
            </a:lstStyle>
            <a:p>
              <a:pPr algn="just"/>
              <a:endParaRPr lang="fr-FR" altLang="ko-KR" dirty="0"/>
            </a:p>
          </p:txBody>
        </p:sp>
        <p:sp>
          <p:nvSpPr>
            <p:cNvPr id="4" name="모서리가 둥근 직사각형 26">
              <a:extLst>
                <a:ext uri="{FF2B5EF4-FFF2-40B4-BE49-F238E27FC236}">
                  <a16:creationId xmlns:a16="http://schemas.microsoft.com/office/drawing/2014/main" id="{5F489B11-4F1A-6F75-BF5B-C5F078C42811}"/>
                </a:ext>
              </a:extLst>
            </p:cNvPr>
            <p:cNvSpPr/>
            <p:nvPr/>
          </p:nvSpPr>
          <p:spPr bwMode="auto">
            <a:xfrm>
              <a:off x="-1213590" y="1464984"/>
              <a:ext cx="10939065" cy="648430"/>
            </a:xfrm>
            <a:prstGeom prst="roundRect">
              <a:avLst/>
            </a:prstGeom>
            <a:solidFill>
              <a:srgbClr val="0070C0"/>
            </a:solidFill>
            <a:ln w="25400" cap="flat" cmpd="sng" algn="ctr">
              <a:noFill/>
              <a:prstDash val="soli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b="1" dirty="0">
                  <a:solidFill>
                    <a:schemeClr val="bg1"/>
                  </a:solidFill>
                  <a:latin typeface="Arial Black (제목)"/>
                  <a:ea typeface="맑은 고딕" pitchFamily="50" charset="-127"/>
                </a:rPr>
                <a:t>1) VGAE module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TextBox 6">
                  <a:extLst>
                    <a:ext uri="{FF2B5EF4-FFF2-40B4-BE49-F238E27FC236}">
                      <a16:creationId xmlns:a16="http://schemas.microsoft.com/office/drawing/2014/main" id="{D18F022A-D7EF-83B1-C90A-3F8A5F745C08}"/>
                    </a:ext>
                  </a:extLst>
                </p:cNvPr>
                <p:cNvSpPr txBox="1"/>
                <p:nvPr/>
              </p:nvSpPr>
              <p:spPr>
                <a:xfrm>
                  <a:off x="-995369" y="2174184"/>
                  <a:ext cx="10369152" cy="346404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>
                  <a:defPPr>
                    <a:defRPr lang="ko-KR"/>
                  </a:defPPr>
                  <a:lvl1pPr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charset="-127"/>
                      <a:ea typeface="굴림" charset="-127"/>
                      <a:cs typeface="+mn-cs"/>
                    </a:defRPr>
                  </a:lvl1pPr>
                  <a:lvl2pPr marL="4572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charset="-127"/>
                      <a:ea typeface="굴림" charset="-127"/>
                      <a:cs typeface="+mn-cs"/>
                    </a:defRPr>
                  </a:lvl2pPr>
                  <a:lvl3pPr marL="9144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charset="-127"/>
                      <a:ea typeface="굴림" charset="-127"/>
                      <a:cs typeface="+mn-cs"/>
                    </a:defRPr>
                  </a:lvl3pPr>
                  <a:lvl4pPr marL="13716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charset="-127"/>
                      <a:ea typeface="굴림" charset="-127"/>
                      <a:cs typeface="+mn-cs"/>
                    </a:defRPr>
                  </a:lvl4pPr>
                  <a:lvl5pPr marL="18288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charset="-127"/>
                      <a:ea typeface="굴림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charset="-127"/>
                      <a:ea typeface="굴림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charset="-127"/>
                      <a:ea typeface="굴림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charset="-127"/>
                      <a:ea typeface="굴림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charset="-127"/>
                      <a:ea typeface="굴림" charset="-127"/>
                      <a:cs typeface="+mn-cs"/>
                    </a:defRPr>
                  </a:lvl9pPr>
                </a:lstStyle>
                <a:p>
                  <a:pPr marL="285750" indent="-285750" algn="just">
                    <a:spcAft>
                      <a:spcPts val="800"/>
                    </a:spcAft>
                    <a:buFont typeface="Wingdings" panose="05000000000000000000" pitchFamily="2" charset="2"/>
                    <a:buChar char="§"/>
                  </a:pPr>
                  <a:r>
                    <a:rPr lang="ko-KR" altLang="en-US" sz="1400" b="1" kern="100" dirty="0">
                      <a:latin typeface="맑은 고딕" panose="020B0503020000020004" pitchFamily="50" charset="-127"/>
                      <a:ea typeface="맑은 고딕" panose="020B0503020000020004" pitchFamily="50" charset="-127"/>
                      <a:cs typeface="Times New Roman" panose="02020603050405020304" pitchFamily="18" charset="0"/>
                    </a:rPr>
                    <a:t>인코더</a:t>
                  </a:r>
                  <a14:m>
                    <m:oMath xmlns:m="http://schemas.openxmlformats.org/officeDocument/2006/math">
                      <m:r>
                        <a:rPr lang="en-US" altLang="ko-KR" sz="1400" b="1" i="1" kern="100" dirty="0" smtClean="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ko-KR" sz="1400" b="1" i="1" kern="100" dirty="0" smtClean="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𝒒</m:t>
                      </m:r>
                      <m:r>
                        <a:rPr lang="en-US" altLang="ko-KR" sz="1400" b="1" i="1" kern="100" dirty="0" smtClean="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ko-KR" sz="1400" b="1" i="1" kern="100" dirty="0" smtClean="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𝒁</m:t>
                      </m:r>
                      <m:r>
                        <a:rPr lang="en-US" altLang="ko-KR" sz="1400" b="1" i="1" kern="100" dirty="0" smtClean="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|</m:t>
                      </m:r>
                      <m:r>
                        <a:rPr lang="en-US" altLang="ko-KR" sz="1400" b="1" i="1" kern="100" dirty="0" smtClean="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𝑨</m:t>
                      </m:r>
                      <m:r>
                        <a:rPr lang="en-US" altLang="ko-KR" sz="1400" b="1" i="1" kern="100" dirty="0" smtClean="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, </m:t>
                      </m:r>
                      <m:r>
                        <a:rPr lang="en-US" altLang="ko-KR" sz="1400" b="1" i="1" kern="100" dirty="0" smtClean="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𝑿</m:t>
                      </m:r>
                      <m:r>
                        <a:rPr lang="en-US" altLang="ko-KR" sz="1400" b="1" i="1" kern="100" dirty="0" smtClean="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))</m:t>
                      </m:r>
                    </m:oMath>
                  </a14:m>
                  <a:r>
                    <a:rPr lang="en-US" altLang="ko-KR" sz="1400" b="1" kern="100" dirty="0">
                      <a:latin typeface="맑은 고딕" panose="020B0503020000020004" pitchFamily="50" charset="-127"/>
                      <a:ea typeface="맑은 고딕" panose="020B0503020000020004" pitchFamily="50" charset="-127"/>
                      <a:cs typeface="Times New Roman" panose="02020603050405020304" pitchFamily="18" charset="0"/>
                    </a:rPr>
                    <a:t>: </a:t>
                  </a:r>
                  <a:r>
                    <a:rPr lang="en-US" altLang="ko-KR" sz="1400" kern="100" dirty="0">
                      <a:latin typeface="맑은 고딕" panose="020B0503020000020004" pitchFamily="50" charset="-127"/>
                      <a:ea typeface="맑은 고딕" panose="020B0503020000020004" pitchFamily="50" charset="-127"/>
                      <a:cs typeface="Times New Roman" panose="02020603050405020304" pitchFamily="18" charset="0"/>
                    </a:rPr>
                    <a:t>2</a:t>
                  </a:r>
                  <a:r>
                    <a:rPr lang="ko-KR" altLang="en-US" sz="1400" kern="100" dirty="0">
                      <a:latin typeface="맑은 고딕" panose="020B0503020000020004" pitchFamily="50" charset="-127"/>
                      <a:ea typeface="맑은 고딕" panose="020B0503020000020004" pitchFamily="50" charset="-127"/>
                      <a:cs typeface="Times New Roman" panose="02020603050405020304" pitchFamily="18" charset="0"/>
                    </a:rPr>
                    <a:t>개의 </a:t>
                  </a:r>
                  <a:r>
                    <a:rPr lang="en-US" altLang="ko-KR" sz="1400" kern="100" dirty="0">
                      <a:latin typeface="맑은 고딕" panose="020B0503020000020004" pitchFamily="50" charset="-127"/>
                      <a:ea typeface="맑은 고딕" panose="020B0503020000020004" pitchFamily="50" charset="-127"/>
                      <a:cs typeface="Times New Roman" panose="02020603050405020304" pitchFamily="18" charset="0"/>
                    </a:rPr>
                    <a:t>GCN </a:t>
                  </a:r>
                  <a:r>
                    <a:rPr lang="ko-KR" altLang="en-US" sz="1400" kern="100" dirty="0">
                      <a:latin typeface="맑은 고딕" panose="020B0503020000020004" pitchFamily="50" charset="-127"/>
                      <a:ea typeface="맑은 고딕" panose="020B0503020000020004" pitchFamily="50" charset="-127"/>
                      <a:cs typeface="Times New Roman" panose="02020603050405020304" pitchFamily="18" charset="0"/>
                    </a:rPr>
                    <a:t>레이어</a:t>
                  </a:r>
                  <a:endParaRPr lang="en-US" altLang="ko-KR" sz="1400" b="1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endParaRPr>
                </a:p>
                <a:p>
                  <a:pPr marL="742950" lvl="1" indent="-285750" algn="just">
                    <a:spcAft>
                      <a:spcPts val="800"/>
                    </a:spcAft>
                    <a:buFont typeface="Arial" panose="020B0604020202020204" pitchFamily="34" charset="0"/>
                    <a:buChar char="•"/>
                  </a:pPr>
                  <a:r>
                    <a:rPr lang="ko-KR" altLang="en-US" sz="1400" b="1" kern="100" dirty="0">
                      <a:latin typeface="맑은 고딕" panose="020B0503020000020004" pitchFamily="50" charset="-127"/>
                      <a:ea typeface="맑은 고딕" panose="020B0503020000020004" pitchFamily="50" charset="-127"/>
                      <a:cs typeface="Times New Roman" panose="02020603050405020304" pitchFamily="18" charset="0"/>
                    </a:rPr>
                    <a:t>입력 데이터</a:t>
                  </a:r>
                  <a:r>
                    <a:rPr lang="en-US" altLang="ko-KR" sz="1400" kern="100" dirty="0">
                      <a:latin typeface="맑은 고딕" panose="020B0503020000020004" pitchFamily="50" charset="-127"/>
                      <a:ea typeface="맑은 고딕" panose="020B0503020000020004" pitchFamily="50" charset="-127"/>
                      <a:cs typeface="Times New Roman" panose="02020603050405020304" pitchFamily="18" charset="0"/>
                    </a:rPr>
                    <a:t>: </a:t>
                  </a:r>
                  <a:r>
                    <a:rPr lang="ko-KR" altLang="en-US" sz="1400" kern="100" dirty="0">
                      <a:latin typeface="맑은 고딕" panose="020B0503020000020004" pitchFamily="50" charset="-127"/>
                      <a:ea typeface="맑은 고딕" panose="020B0503020000020004" pitchFamily="50" charset="-127"/>
                      <a:cs typeface="Times New Roman" panose="02020603050405020304" pitchFamily="18" charset="0"/>
                    </a:rPr>
                    <a:t>인접 행렬</a:t>
                  </a:r>
                  <a:r>
                    <a:rPr lang="en-US" altLang="ko-KR" sz="1400" kern="100" dirty="0">
                      <a:latin typeface="맑은 고딕" panose="020B0503020000020004" pitchFamily="50" charset="-127"/>
                      <a:ea typeface="맑은 고딕" panose="020B0503020000020004" pitchFamily="50" charset="-127"/>
                      <a:cs typeface="Times New Roman" panose="02020603050405020304" pitchFamily="18" charset="0"/>
                    </a:rPr>
                    <a:t>(</a:t>
                  </a:r>
                  <a14:m>
                    <m:oMath xmlns:m="http://schemas.openxmlformats.org/officeDocument/2006/math">
                      <m:r>
                        <a:rPr lang="en-US" altLang="ko-KR" sz="1400" i="1" kern="100" dirty="0" smtClean="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𝐴</m:t>
                      </m:r>
                    </m:oMath>
                  </a14:m>
                  <a:r>
                    <a:rPr lang="en-US" altLang="ko-KR" sz="1400" kern="100" dirty="0">
                      <a:latin typeface="맑은 고딕" panose="020B0503020000020004" pitchFamily="50" charset="-127"/>
                      <a:ea typeface="맑은 고딕" panose="020B0503020000020004" pitchFamily="50" charset="-127"/>
                      <a:cs typeface="Times New Roman" panose="02020603050405020304" pitchFamily="18" charset="0"/>
                    </a:rPr>
                    <a:t>), </a:t>
                  </a:r>
                  <a:r>
                    <a:rPr lang="ko-KR" altLang="en-US" sz="1400" kern="100" dirty="0">
                      <a:latin typeface="맑은 고딕" panose="020B0503020000020004" pitchFamily="50" charset="-127"/>
                      <a:ea typeface="맑은 고딕" panose="020B0503020000020004" pitchFamily="50" charset="-127"/>
                      <a:cs typeface="Times New Roman" panose="02020603050405020304" pitchFamily="18" charset="0"/>
                    </a:rPr>
                    <a:t>특성 행렬</a:t>
                  </a:r>
                  <a:r>
                    <a:rPr lang="en-US" altLang="ko-KR" sz="1400" kern="100" dirty="0">
                      <a:latin typeface="맑은 고딕" panose="020B0503020000020004" pitchFamily="50" charset="-127"/>
                      <a:ea typeface="맑은 고딕" panose="020B0503020000020004" pitchFamily="50" charset="-127"/>
                      <a:cs typeface="Times New Roman" panose="02020603050405020304" pitchFamily="18" charset="0"/>
                    </a:rPr>
                    <a:t>(</a:t>
                  </a:r>
                  <a14:m>
                    <m:oMath xmlns:m="http://schemas.openxmlformats.org/officeDocument/2006/math">
                      <m:r>
                        <a:rPr lang="en-US" altLang="ko-KR" sz="1400" i="1" kern="100" dirty="0" smtClean="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𝑋</m:t>
                      </m:r>
                    </m:oMath>
                  </a14:m>
                  <a:r>
                    <a:rPr lang="en-US" altLang="ko-KR" sz="1400" kern="100" dirty="0">
                      <a:latin typeface="맑은 고딕" panose="020B0503020000020004" pitchFamily="50" charset="-127"/>
                      <a:ea typeface="맑은 고딕" panose="020B0503020000020004" pitchFamily="50" charset="-127"/>
                      <a:cs typeface="Times New Roman" panose="02020603050405020304" pitchFamily="18" charset="0"/>
                    </a:rPr>
                    <a:t>)</a:t>
                  </a:r>
                </a:p>
                <a:p>
                  <a:pPr marL="742950" lvl="1" indent="-285750" algn="just">
                    <a:spcAft>
                      <a:spcPts val="800"/>
                    </a:spcAft>
                    <a:buFont typeface="Arial" panose="020B0604020202020204" pitchFamily="34" charset="0"/>
                    <a:buChar char="•"/>
                  </a:pPr>
                  <a:r>
                    <a:rPr lang="ko-KR" altLang="en-US" sz="1400" b="1" kern="100" dirty="0">
                      <a:latin typeface="맑은 고딕" panose="020B0503020000020004" pitchFamily="50" charset="-127"/>
                      <a:ea typeface="맑은 고딕" panose="020B0503020000020004" pitchFamily="50" charset="-127"/>
                      <a:cs typeface="Times New Roman" panose="02020603050405020304" pitchFamily="18" charset="0"/>
                    </a:rPr>
                    <a:t>출력 데이터</a:t>
                  </a:r>
                  <a:r>
                    <a:rPr lang="en-US" altLang="ko-KR" sz="1400" kern="100" dirty="0">
                      <a:latin typeface="맑은 고딕" panose="020B0503020000020004" pitchFamily="50" charset="-127"/>
                      <a:ea typeface="맑은 고딕" panose="020B0503020000020004" pitchFamily="50" charset="-127"/>
                      <a:cs typeface="Times New Roman" panose="02020603050405020304" pitchFamily="18" charset="0"/>
                    </a:rPr>
                    <a:t>: </a:t>
                  </a:r>
                  <a:r>
                    <a:rPr lang="ko-KR" altLang="en-US" sz="1400" kern="100" dirty="0">
                      <a:latin typeface="맑은 고딕" panose="020B0503020000020004" pitchFamily="50" charset="-127"/>
                      <a:ea typeface="맑은 고딕" panose="020B0503020000020004" pitchFamily="50" charset="-127"/>
                      <a:cs typeface="Times New Roman" panose="02020603050405020304" pitchFamily="18" charset="0"/>
                    </a:rPr>
                    <a:t>잠재 공간의 </a:t>
                  </a:r>
                  <a14:m>
                    <m:oMath xmlns:m="http://schemas.openxmlformats.org/officeDocument/2006/math">
                      <m:r>
                        <a:rPr lang="ko-KR" altLang="en-US" sz="1400" i="1" kern="100" dirty="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𝜇</m:t>
                      </m:r>
                      <m:r>
                        <a:rPr lang="ko-KR" altLang="en-US" sz="1400" i="1" kern="100" dirty="0" smtClean="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와</m:t>
                      </m:r>
                      <m:r>
                        <a:rPr lang="ko-KR" altLang="en-US" sz="1400" i="1" kern="100" dirty="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ko-KR" sz="1400" b="0" i="1" kern="100" smtClean="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𝑙𝑜𝑔</m:t>
                      </m:r>
                      <m:r>
                        <a:rPr lang="ko-KR" altLang="en-US" sz="1400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𝜎</m:t>
                      </m:r>
                    </m:oMath>
                  </a14:m>
                  <a:endParaRPr lang="en-US" altLang="ko-KR" sz="1400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endParaRPr>
                </a:p>
                <a:p>
                  <a:pPr lvl="2" algn="just">
                    <a:spcAft>
                      <a:spcPts val="800"/>
                    </a:spcAft>
                  </a:pPr>
                  <a14:m>
                    <m:oMath xmlns:m="http://schemas.openxmlformats.org/officeDocument/2006/math">
                      <m:r>
                        <a:rPr lang="en-US" altLang="ko-KR" sz="1400" b="0" i="1" kern="100" dirty="0" smtClean="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𝑞</m:t>
                      </m:r>
                      <m:d>
                        <m:dPr>
                          <m:ctrlPr>
                            <a:rPr lang="en-US" altLang="ko-KR" sz="1400" i="1" kern="100" dirty="0" smtClean="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ko-KR" sz="1400" b="0" i="1" kern="100" dirty="0" smtClean="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𝑍</m:t>
                          </m:r>
                        </m:e>
                        <m:e>
                          <m:r>
                            <a:rPr lang="en-US" altLang="ko-KR" sz="1400" b="0" i="1" kern="100" dirty="0" smtClean="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𝐴</m:t>
                          </m:r>
                          <m:r>
                            <a:rPr lang="en-US" altLang="ko-KR" sz="1400" b="0" i="1" kern="100" dirty="0" smtClean="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, </m:t>
                          </m:r>
                          <m:r>
                            <a:rPr lang="en-US" altLang="ko-KR" sz="1400" b="0" i="1" kern="100" dirty="0" smtClean="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altLang="ko-KR" sz="1400" b="0" i="1" kern="100" dirty="0" smtClean="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altLang="ko-KR" sz="1400" i="1" kern="100" dirty="0" smtClean="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1400" b="0" i="1" kern="100" dirty="0" smtClean="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altLang="ko-KR" sz="1400" b="0" i="1" kern="100" dirty="0" smtClean="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1400" b="0" i="1" kern="100" dirty="0" smtClean="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altLang="ko-KR" sz="1400" b="0" i="1" kern="100" dirty="0" smtClean="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𝑞</m:t>
                          </m:r>
                          <m:r>
                            <a:rPr lang="en-US" altLang="ko-KR" sz="1400" b="0" i="1" kern="100" dirty="0" smtClean="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sz="1400" i="1" kern="100" dirty="0" smtClean="0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kern="100" dirty="0" smtClean="0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ko-KR" sz="1400" b="0" i="1" kern="100" dirty="0" smtClean="0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sz="1400" b="0" i="1" kern="100" dirty="0" smtClean="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|</m:t>
                          </m:r>
                          <m:r>
                            <a:rPr lang="en-US" altLang="ko-KR" sz="1400" b="0" i="1" kern="100" dirty="0" smtClean="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𝑋</m:t>
                          </m:r>
                          <m:r>
                            <a:rPr lang="en-US" altLang="ko-KR" sz="1400" b="0" i="1" kern="100" dirty="0" smtClean="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ko-KR" sz="1400" b="0" i="1" kern="100" dirty="0" smtClean="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𝐴</m:t>
                          </m:r>
                          <m:r>
                            <a:rPr lang="en-US" altLang="ko-KR" sz="1400" b="0" i="1" kern="100" dirty="0" smtClean="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</m:nary>
                    </m:oMath>
                  </a14:m>
                  <a:r>
                    <a:rPr lang="en-US" altLang="ko-KR" sz="1400" kern="100" dirty="0">
                      <a:latin typeface="맑은 고딕" panose="020B0503020000020004" pitchFamily="50" charset="-127"/>
                      <a:ea typeface="맑은 고딕" panose="020B0503020000020004" pitchFamily="50" charset="-127"/>
                      <a:cs typeface="Times New Roman" panose="02020603050405020304" pitchFamily="18" charset="0"/>
                    </a:rPr>
                    <a:t>      ,</a:t>
                  </a:r>
                  <a:r>
                    <a:rPr lang="en-US" altLang="ko-KR" sz="1400" kern="100" dirty="0">
                      <a:ea typeface="맑은 고딕" panose="020B0503020000020004" pitchFamily="50" charset="-127"/>
                      <a:cs typeface="Times New Roman" panose="020206030504050203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ko-KR" sz="1400" b="0" i="1" kern="100" dirty="0" smtClean="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𝑞</m:t>
                      </m:r>
                      <m:d>
                        <m:dPr>
                          <m:ctrlPr>
                            <a:rPr lang="en-US" altLang="ko-KR" sz="1400" i="1" kern="100" dirty="0" smtClean="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400" i="1" kern="100" dirty="0" smtClean="0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kern="100" dirty="0" smtClean="0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ko-KR" sz="1400" b="0" i="1" kern="100" dirty="0" smtClean="0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e>
                          <m:r>
                            <a:rPr lang="en-US" altLang="ko-KR" sz="1400" b="0" i="1" kern="100" dirty="0" smtClean="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𝑋</m:t>
                          </m:r>
                          <m:r>
                            <a:rPr lang="en-US" altLang="ko-KR" sz="1400" b="0" i="1" kern="100" dirty="0" smtClean="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ko-KR" sz="1400" b="0" i="1" kern="100" dirty="0" smtClean="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ko-KR" sz="1400" b="0" i="1" kern="100" dirty="0" smtClean="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ko-KR" altLang="en-US" sz="1400" b="0" i="1" kern="100" dirty="0" smtClean="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𝒩</m:t>
                      </m:r>
                      <m:r>
                        <a:rPr lang="en-US" altLang="ko-KR" sz="1400" b="0" i="1" kern="100" dirty="0" smtClean="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1400" i="1" kern="100" dirty="0" smtClean="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kern="100" dirty="0" smtClean="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sz="1400" b="0" i="1" kern="100" dirty="0" smtClean="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sz="1400" b="0" i="1" kern="100" dirty="0" smtClean="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altLang="ko-KR" sz="1400" i="1" kern="100" dirty="0" smtClean="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ko-KR" altLang="en-US" sz="1400" b="0" i="1" kern="100" dirty="0" smtClean="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ko-KR" sz="1400" b="0" i="1" kern="100" dirty="0" smtClean="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sz="1400" b="0" i="1" kern="100" dirty="0" smtClean="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, </m:t>
                      </m:r>
                      <m:r>
                        <a:rPr lang="en-US" altLang="ko-KR" sz="1400" b="0" i="1" kern="100" dirty="0" smtClean="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𝑑𝑖𝑎𝑔</m:t>
                      </m:r>
                      <m:d>
                        <m:dPr>
                          <m:ctrlPr>
                            <a:rPr lang="en-US" altLang="ko-KR" sz="1400" i="1" kern="100" dirty="0" smtClean="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sz="1400" i="1" kern="100" dirty="0" smtClean="0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ko-KR" altLang="en-US" sz="1400" b="0" i="1" kern="100" dirty="0" smtClean="0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altLang="ko-KR" sz="1400" b="0" i="1" kern="100" dirty="0" smtClean="0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altLang="ko-KR" sz="1400" b="0" i="1" kern="100" dirty="0" smtClean="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)</m:t>
                      </m:r>
                    </m:oMath>
                  </a14:m>
                  <a:endParaRPr lang="en-US" altLang="ko-KR" sz="1400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endParaRPr>
                </a:p>
                <a:p>
                  <a:pPr marL="1257300" lvl="2" indent="-342900" algn="just">
                    <a:spcAft>
                      <a:spcPts val="800"/>
                    </a:spcAft>
                    <a:buFont typeface="+mj-lt"/>
                    <a:buAutoNum type="arabicParenR"/>
                  </a:pP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ko-KR" sz="1400" b="0" i="1" kern="100" smtClean="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ko-KR" sz="1400" b="0" i="1" kern="100" smtClean="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en-US" altLang="ko-KR" sz="1400" b="0" i="1" kern="100" smtClean="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(1)</m:t>
                          </m:r>
                        </m:sup>
                      </m:sSup>
                      <m:r>
                        <a:rPr lang="en-US" altLang="ko-KR" sz="1400" b="0" i="1" kern="100" smtClean="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1400" b="0" i="1" kern="100" smtClean="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kern="100" smtClean="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ko-KR" sz="1400" b="0" i="1" kern="100" smtClean="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𝑅𝑒𝑙𝑢</m:t>
                          </m:r>
                        </m:sub>
                      </m:sSub>
                      <m:r>
                        <a:rPr lang="en-US" altLang="ko-KR" sz="1400" b="0" i="1" kern="100" smtClean="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ko-KR" sz="1400" b="0" i="1" kern="100" smtClean="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𝑋</m:t>
                      </m:r>
                      <m:r>
                        <a:rPr lang="en-US" altLang="ko-KR" sz="1400" b="0" i="1" kern="100" smtClean="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, </m:t>
                      </m:r>
                      <m:r>
                        <a:rPr lang="en-US" altLang="ko-KR" sz="1400" b="0" i="1" kern="100" smtClean="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𝐴</m:t>
                      </m:r>
                      <m:r>
                        <a:rPr lang="en-US" altLang="ko-KR" sz="1400" b="0" i="1" kern="100" smtClean="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|</m:t>
                      </m:r>
                      <m:sSup>
                        <m:sSupPr>
                          <m:ctrlPr>
                            <a:rPr lang="en-US" altLang="ko-KR" sz="1400" b="0" i="1" kern="100" smtClean="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ko-KR" sz="1400" b="0" i="1" kern="100" smtClean="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ko-KR" sz="1400" b="0" i="1" kern="100" smtClean="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(0)</m:t>
                          </m:r>
                        </m:sup>
                      </m:sSup>
                      <m:r>
                        <a:rPr lang="en-US" altLang="ko-KR" sz="1400" b="0" i="1" kern="100" smtClean="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) </m:t>
                      </m:r>
                    </m:oMath>
                  </a14:m>
                  <a:r>
                    <a:rPr lang="en-US" altLang="ko-KR" sz="1400" b="0" kern="100" dirty="0">
                      <a:latin typeface="Cambria Math" panose="02040503050406030204" pitchFamily="18" charset="0"/>
                      <a:ea typeface="맑은 고딕" panose="020B0503020000020004" pitchFamily="50" charset="-127"/>
                      <a:cs typeface="Times New Roman" panose="02020603050405020304" pitchFamily="18" charset="0"/>
                    </a:rPr>
                    <a:t>(GAE</a:t>
                  </a:r>
                  <a:r>
                    <a:rPr lang="ko-KR" altLang="en-US" sz="1400" b="0" kern="100" dirty="0">
                      <a:latin typeface="Cambria Math" panose="02040503050406030204" pitchFamily="18" charset="0"/>
                      <a:ea typeface="맑은 고딕" panose="020B0503020000020004" pitchFamily="50" charset="-127"/>
                      <a:cs typeface="Times New Roman" panose="02020603050405020304" pitchFamily="18" charset="0"/>
                    </a:rPr>
                    <a:t>와 동일</a:t>
                  </a:r>
                  <a:r>
                    <a:rPr lang="en-US" altLang="ko-KR" sz="1400" b="0" kern="100" dirty="0">
                      <a:latin typeface="Cambria Math" panose="02040503050406030204" pitchFamily="18" charset="0"/>
                      <a:ea typeface="맑은 고딕" panose="020B0503020000020004" pitchFamily="50" charset="-127"/>
                      <a:cs typeface="Times New Roman" panose="02020603050405020304" pitchFamily="18" charset="0"/>
                    </a:rPr>
                    <a:t>)</a:t>
                  </a:r>
                </a:p>
                <a:p>
                  <a:pPr lvl="2" algn="just">
                    <a:spcAft>
                      <a:spcPts val="800"/>
                    </a:spcAft>
                  </a:pPr>
                  <a:r>
                    <a:rPr lang="en-US" altLang="ko-KR" sz="1400" b="0" i="1" kern="100" dirty="0">
                      <a:latin typeface="Cambria Math" panose="02040503050406030204" pitchFamily="18" charset="0"/>
                      <a:ea typeface="Cambria Math" panose="02040503050406030204" pitchFamily="18" charset="0"/>
                      <a:cs typeface="Times New Roman" panose="02020603050405020304" pitchFamily="18" charset="0"/>
                    </a:rPr>
                    <a:t>2-1)   </a:t>
                  </a:r>
                  <a14:m>
                    <m:oMath xmlns:m="http://schemas.openxmlformats.org/officeDocument/2006/math">
                      <m:r>
                        <a:rPr lang="ko-KR" altLang="en-US" sz="1400" b="0" i="1" kern="100" dirty="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𝜇</m:t>
                      </m:r>
                      <m:r>
                        <a:rPr lang="en-US" altLang="ko-KR" sz="1400" b="0" i="1" kern="100" dirty="0" smtClean="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1400" b="0" i="1" kern="100" smtClean="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ko-KR" sz="1400" b="0" i="1" kern="100" smtClean="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en-US" altLang="ko-KR" sz="1400" b="0" i="1" kern="100" smtClean="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(2)</m:t>
                          </m:r>
                        </m:sup>
                      </m:sSup>
                      <m:r>
                        <a:rPr lang="en-US" altLang="ko-KR" sz="1400" b="0" i="1" kern="100" smtClean="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1400" i="1" kern="10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i="1" kern="10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ko-KR" sz="1400" i="1" kern="10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𝑙𝑖𝑛𝑒𝑎𝑟</m:t>
                          </m:r>
                        </m:sub>
                      </m:sSub>
                      <m:r>
                        <a:rPr lang="en-US" altLang="ko-KR" sz="1400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ko-KR" sz="1400" i="1" kern="10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ko-KR" sz="1400" i="1" kern="10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en-US" altLang="ko-KR" sz="1400" i="1" kern="10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(1)</m:t>
                          </m:r>
                        </m:sup>
                      </m:sSup>
                      <m:r>
                        <a:rPr lang="en-US" altLang="ko-KR" sz="1400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, </m:t>
                      </m:r>
                      <m:r>
                        <a:rPr lang="en-US" altLang="ko-KR" sz="1400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𝐴</m:t>
                      </m:r>
                      <m:r>
                        <a:rPr lang="en-US" altLang="ko-KR" sz="1400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|</m:t>
                      </m:r>
                      <m:sSup>
                        <m:sSupPr>
                          <m:ctrlPr>
                            <a:rPr lang="en-US" altLang="ko-KR" sz="1400" i="1" kern="10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ko-KR" sz="1400" i="1" kern="10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ko-KR" sz="1400" i="1" kern="10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(1)</m:t>
                          </m:r>
                        </m:sup>
                      </m:sSup>
                      <m:r>
                        <a:rPr lang="en-US" altLang="ko-KR" sz="1400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)</m:t>
                      </m:r>
                    </m:oMath>
                  </a14:m>
                  <a:endParaRPr lang="en-US" altLang="ko-KR" sz="1400" b="0" i="1" kern="100" dirty="0">
                    <a:latin typeface="Cambria Math" panose="02040503050406030204" pitchFamily="18" charset="0"/>
                    <a:ea typeface="맑은 고딕" panose="020B0503020000020004" pitchFamily="50" charset="-127"/>
                    <a:cs typeface="Times New Roman" panose="02020603050405020304" pitchFamily="18" charset="0"/>
                  </a:endParaRPr>
                </a:p>
                <a:p>
                  <a:pPr lvl="2" algn="just">
                    <a:spcAft>
                      <a:spcPts val="800"/>
                    </a:spcAft>
                  </a:pPr>
                  <a:r>
                    <a:rPr lang="en-US" altLang="ko-KR" sz="1400" b="0" i="1" kern="100" dirty="0">
                      <a:latin typeface="Cambria Math" panose="02040503050406030204" pitchFamily="18" charset="0"/>
                      <a:ea typeface="Cambria Math" panose="02040503050406030204" pitchFamily="18" charset="0"/>
                      <a:cs typeface="Times New Roman" panose="02020603050405020304" pitchFamily="18" charset="0"/>
                    </a:rPr>
                    <a:t>2-2)</a:t>
                  </a:r>
                  <a:r>
                    <a:rPr lang="en-US" altLang="ko-KR" sz="1400" b="0" kern="100" dirty="0">
                      <a:ea typeface="맑은 고딕" panose="020B0503020000020004" pitchFamily="50" charset="-127"/>
                      <a:cs typeface="Times New Roman" panose="020206030504050203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ko-KR" sz="1400" b="0" i="0" kern="100" smtClean="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ko-KR" sz="1400" b="0" i="1" kern="100" smtClean="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𝑙𝑜𝑔</m:t>
                      </m:r>
                      <m:r>
                        <a:rPr lang="ko-KR" altLang="en-US" sz="1400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𝜎</m:t>
                      </m:r>
                      <m:r>
                        <a:rPr lang="en-US" altLang="ko-KR" sz="1400" b="0" i="1" kern="100" smtClean="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1400" i="1" kern="10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i="1" kern="10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ko-KR" sz="1400" i="1" kern="10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𝑙𝑖𝑛𝑒𝑎𝑟</m:t>
                          </m:r>
                        </m:sub>
                      </m:sSub>
                      <m:r>
                        <a:rPr lang="en-US" altLang="ko-KR" sz="1400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ko-KR" sz="1400" i="1" kern="10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ko-KR" sz="1400" i="1" kern="10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en-US" altLang="ko-KR" sz="1400" i="1" kern="10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(1)</m:t>
                          </m:r>
                        </m:sup>
                      </m:sSup>
                      <m:r>
                        <a:rPr lang="en-US" altLang="ko-KR" sz="1400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, </m:t>
                      </m:r>
                      <m:r>
                        <a:rPr lang="en-US" altLang="ko-KR" sz="1400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𝐴</m:t>
                      </m:r>
                      <m:r>
                        <a:rPr lang="en-US" altLang="ko-KR" sz="1400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|</m:t>
                      </m:r>
                      <m:sSup>
                        <m:sSupPr>
                          <m:ctrlPr>
                            <a:rPr lang="en-US" altLang="ko-KR" sz="1400" i="1" kern="10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ko-KR" sz="1400" i="1" kern="10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𝑊</m:t>
                          </m:r>
                          <m:r>
                            <a:rPr lang="en-US" altLang="ko-KR" sz="1400" b="0" i="1" kern="100" smtClean="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′</m:t>
                          </m:r>
                        </m:e>
                        <m:sup>
                          <m:r>
                            <a:rPr lang="en-US" altLang="ko-KR" sz="1400" i="1" kern="10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(1)</m:t>
                          </m:r>
                        </m:sup>
                      </m:sSup>
                      <m:r>
                        <a:rPr lang="en-US" altLang="ko-KR" sz="1400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)</m:t>
                      </m:r>
                    </m:oMath>
                  </a14:m>
                  <a:endParaRPr lang="en-US" altLang="ko-KR" sz="1400" i="1" kern="100" dirty="0">
                    <a:latin typeface="Cambria Math" panose="02040503050406030204" pitchFamily="18" charset="0"/>
                    <a:ea typeface="맑은 고딕" panose="020B0503020000020004" pitchFamily="50" charset="-127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6" name="TextBox 6">
                  <a:extLst>
                    <a:ext uri="{FF2B5EF4-FFF2-40B4-BE49-F238E27FC236}">
                      <a16:creationId xmlns:a16="http://schemas.microsoft.com/office/drawing/2014/main" id="{D18F022A-D7EF-83B1-C90A-3F8A5F745C0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995369" y="2174184"/>
                  <a:ext cx="10369152" cy="3464041"/>
                </a:xfrm>
                <a:prstGeom prst="rect">
                  <a:avLst/>
                </a:prstGeom>
                <a:blipFill>
                  <a:blip r:embed="rId5"/>
                  <a:stretch>
                    <a:fillRect l="-132" t="-542" b="-162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827F873-B8F3-4A98-2A6C-674D16D10AAC}"/>
              </a:ext>
            </a:extLst>
          </p:cNvPr>
          <p:cNvSpPr/>
          <p:nvPr/>
        </p:nvSpPr>
        <p:spPr>
          <a:xfrm>
            <a:off x="4895775" y="4365104"/>
            <a:ext cx="504056" cy="828791"/>
          </a:xfrm>
          <a:prstGeom prst="rect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8B30084-43FD-642B-55D0-FF672FB0053B}"/>
              </a:ext>
            </a:extLst>
          </p:cNvPr>
          <p:cNvSpPr/>
          <p:nvPr/>
        </p:nvSpPr>
        <p:spPr>
          <a:xfrm>
            <a:off x="4895775" y="5264505"/>
            <a:ext cx="504056" cy="828791"/>
          </a:xfrm>
          <a:prstGeom prst="rect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2B2BD83-D6E9-8E26-26B7-1E36BEE6BCF1}"/>
                  </a:ext>
                </a:extLst>
              </p:cNvPr>
              <p:cNvSpPr txBox="1"/>
              <p:nvPr/>
            </p:nvSpPr>
            <p:spPr>
              <a:xfrm>
                <a:off x="5424264" y="4540544"/>
                <a:ext cx="31169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1800" b="0" i="1" kern="10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𝜇</m:t>
                      </m:r>
                    </m:oMath>
                  </m:oMathPara>
                </a14:m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2B2BD83-D6E9-8E26-26B7-1E36BEE6BC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4264" y="4540544"/>
                <a:ext cx="311696" cy="369332"/>
              </a:xfrm>
              <a:prstGeom prst="rect">
                <a:avLst/>
              </a:prstGeom>
              <a:blipFill>
                <a:blip r:embed="rId6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70BD0F7-434E-0A2A-5F17-742FFAC49A45}"/>
                  </a:ext>
                </a:extLst>
              </p:cNvPr>
              <p:cNvSpPr txBox="1"/>
              <p:nvPr/>
            </p:nvSpPr>
            <p:spPr>
              <a:xfrm>
                <a:off x="5424264" y="5469373"/>
                <a:ext cx="31169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kern="10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𝑙𝑜𝑔</m:t>
                      </m:r>
                      <m:r>
                        <a:rPr lang="ko-KR" altLang="en-US" i="1" kern="100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𝜎</m:t>
                      </m:r>
                    </m:oMath>
                  </m:oMathPara>
                </a14:m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70BD0F7-434E-0A2A-5F17-742FFAC49A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4264" y="5469373"/>
                <a:ext cx="311696" cy="369332"/>
              </a:xfrm>
              <a:prstGeom prst="rect">
                <a:avLst/>
              </a:prstGeom>
              <a:blipFill>
                <a:blip r:embed="rId7"/>
                <a:stretch>
                  <a:fillRect l="-5882" r="-100000"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그림 16">
            <a:extLst>
              <a:ext uri="{FF2B5EF4-FFF2-40B4-BE49-F238E27FC236}">
                <a16:creationId xmlns:a16="http://schemas.microsoft.com/office/drawing/2014/main" id="{83412184-2BC6-5AF6-9926-8D45239CFE1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51971" y="3988730"/>
            <a:ext cx="3753374" cy="2534004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D008B794-EBEF-9BB0-27F4-CC1E712E81B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704910" y="4779436"/>
            <a:ext cx="1096200" cy="723961"/>
          </a:xfrm>
          <a:prstGeom prst="rect">
            <a:avLst/>
          </a:prstGeom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id="{526FB6B1-CB9D-9449-9055-8E47A39DEE95}"/>
              </a:ext>
            </a:extLst>
          </p:cNvPr>
          <p:cNvSpPr/>
          <p:nvPr/>
        </p:nvSpPr>
        <p:spPr>
          <a:xfrm>
            <a:off x="856812" y="4027147"/>
            <a:ext cx="11148533" cy="2683060"/>
          </a:xfrm>
          <a:prstGeom prst="rect">
            <a:avLst/>
          </a:prstGeom>
          <a:solidFill>
            <a:srgbClr val="DCD086">
              <a:alpha val="9804"/>
            </a:srgbClr>
          </a:solidFill>
          <a:ln w="28575">
            <a:noFil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B2F43BC-054E-F393-18E7-E625B8544774}"/>
              </a:ext>
            </a:extLst>
          </p:cNvPr>
          <p:cNvSpPr txBox="1"/>
          <p:nvPr/>
        </p:nvSpPr>
        <p:spPr>
          <a:xfrm>
            <a:off x="928460" y="3933275"/>
            <a:ext cx="9190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400" b="1" dirty="0">
                <a:latin typeface="Arial" panose="020B06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1) VGAE</a:t>
            </a:r>
            <a:endParaRPr lang="ko-KR" altLang="en-US" sz="1400" b="1" dirty="0">
              <a:effectLst/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64825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18748E-A155-00B2-3642-7C26311B07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2DE62D60-576D-D3D3-CA72-246A01DB25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4623" y="5714461"/>
            <a:ext cx="921659" cy="1143539"/>
          </a:xfrm>
          <a:prstGeom prst="rect">
            <a:avLst/>
          </a:prstGeom>
        </p:spPr>
      </p:pic>
      <p:sp>
        <p:nvSpPr>
          <p:cNvPr id="8" name="제목 1">
            <a:extLst>
              <a:ext uri="{FF2B5EF4-FFF2-40B4-BE49-F238E27FC236}">
                <a16:creationId xmlns:a16="http://schemas.microsoft.com/office/drawing/2014/main" id="{8B4579F8-1343-685B-3FC3-7466FA6D5074}"/>
              </a:ext>
            </a:extLst>
          </p:cNvPr>
          <p:cNvSpPr txBox="1">
            <a:spLocks/>
          </p:cNvSpPr>
          <p:nvPr/>
        </p:nvSpPr>
        <p:spPr>
          <a:xfrm>
            <a:off x="479376" y="135890"/>
            <a:ext cx="11017223" cy="106807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2800" b="1" kern="1200" baseline="0">
                <a:solidFill>
                  <a:schemeClr val="tx2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j-cs"/>
              </a:defRPr>
            </a:lvl1pPr>
          </a:lstStyle>
          <a:p>
            <a:pPr marL="109855" defTabSz="508000">
              <a:lnSpc>
                <a:spcPct val="210000"/>
              </a:lnSpc>
            </a:pPr>
            <a:r>
              <a:rPr lang="en-US" altLang="ko-KR" dirty="0">
                <a:latin typeface="+mn-ea"/>
              </a:rPr>
              <a:t>5</a:t>
            </a:r>
            <a:r>
              <a:rPr lang="en-US" altLang="ko-KR" sz="2800" b="1" dirty="0">
                <a:latin typeface="+mn-ea"/>
              </a:rPr>
              <a:t>. ARVGA (3/4) 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E1F04FF-78FE-95BD-5ABB-A35D3D06C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5EC4A9-FE6A-48EC-B998-4B7AD00BB17C}" type="slidenum">
              <a:rPr lang="ko-KR" altLang="en-US" smtClean="0"/>
              <a:pPr>
                <a:defRPr/>
              </a:pPr>
              <a:t>16</a:t>
            </a:fld>
            <a:endParaRPr lang="ko-KR" alt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3FB6E5DE-3489-2D48-5CA5-36AAD4E6B9F5}"/>
              </a:ext>
            </a:extLst>
          </p:cNvPr>
          <p:cNvGrpSpPr/>
          <p:nvPr/>
        </p:nvGrpSpPr>
        <p:grpSpPr>
          <a:xfrm>
            <a:off x="1127447" y="1203961"/>
            <a:ext cx="9721080" cy="2513071"/>
            <a:chOff x="-1213590" y="1464982"/>
            <a:chExt cx="10939066" cy="3873299"/>
          </a:xfrm>
        </p:grpSpPr>
        <p:sp>
          <p:nvSpPr>
            <p:cNvPr id="3" name="모서리가 둥근 직사각형 23">
              <a:extLst>
                <a:ext uri="{FF2B5EF4-FFF2-40B4-BE49-F238E27FC236}">
                  <a16:creationId xmlns:a16="http://schemas.microsoft.com/office/drawing/2014/main" id="{FAB9F53F-2E72-9365-FD43-2B33700F6046}"/>
                </a:ext>
              </a:extLst>
            </p:cNvPr>
            <p:cNvSpPr/>
            <p:nvPr/>
          </p:nvSpPr>
          <p:spPr bwMode="auto">
            <a:xfrm>
              <a:off x="-1213590" y="1490152"/>
              <a:ext cx="10939066" cy="3848129"/>
            </a:xfrm>
            <a:prstGeom prst="roundRect">
              <a:avLst>
                <a:gd name="adj" fmla="val 5421"/>
              </a:avLst>
            </a:prstGeom>
            <a:solidFill>
              <a:schemeClr val="bg1">
                <a:lumMod val="95000"/>
              </a:schemeClr>
            </a:solidFill>
            <a:ln w="25400" cap="flat" cmpd="sng" algn="ctr">
              <a:noFill/>
              <a:prstDash val="soli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9pPr>
            </a:lstStyle>
            <a:p>
              <a:pPr algn="just"/>
              <a:endParaRPr lang="fr-FR" altLang="ko-KR" dirty="0"/>
            </a:p>
          </p:txBody>
        </p:sp>
        <p:sp>
          <p:nvSpPr>
            <p:cNvPr id="4" name="모서리가 둥근 직사각형 26">
              <a:extLst>
                <a:ext uri="{FF2B5EF4-FFF2-40B4-BE49-F238E27FC236}">
                  <a16:creationId xmlns:a16="http://schemas.microsoft.com/office/drawing/2014/main" id="{331829F1-3BF9-AEDB-722F-0D347D20FDBA}"/>
                </a:ext>
              </a:extLst>
            </p:cNvPr>
            <p:cNvSpPr/>
            <p:nvPr/>
          </p:nvSpPr>
          <p:spPr bwMode="auto">
            <a:xfrm>
              <a:off x="-1213590" y="1464982"/>
              <a:ext cx="10939065" cy="684032"/>
            </a:xfrm>
            <a:prstGeom prst="roundRect">
              <a:avLst/>
            </a:prstGeom>
            <a:solidFill>
              <a:srgbClr val="0070C0"/>
            </a:solidFill>
            <a:ln w="25400" cap="flat" cmpd="sng" algn="ctr">
              <a:noFill/>
              <a:prstDash val="soli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b="1" dirty="0">
                  <a:solidFill>
                    <a:schemeClr val="bg1"/>
                  </a:solidFill>
                  <a:latin typeface="Arial Black (제목)"/>
                  <a:ea typeface="맑은 고딕" pitchFamily="50" charset="-127"/>
                </a:rPr>
                <a:t>1) VGAE module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TextBox 6">
                  <a:extLst>
                    <a:ext uri="{FF2B5EF4-FFF2-40B4-BE49-F238E27FC236}">
                      <a16:creationId xmlns:a16="http://schemas.microsoft.com/office/drawing/2014/main" id="{B2C972A4-E3FF-3647-8F23-C9AAF9AC0071}"/>
                    </a:ext>
                  </a:extLst>
                </p:cNvPr>
                <p:cNvSpPr txBox="1"/>
                <p:nvPr/>
              </p:nvSpPr>
              <p:spPr>
                <a:xfrm>
                  <a:off x="-970499" y="2174184"/>
                  <a:ext cx="10369152" cy="293552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>
                  <a:defPPr>
                    <a:defRPr lang="ko-KR"/>
                  </a:defPPr>
                  <a:lvl1pPr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charset="-127"/>
                      <a:ea typeface="굴림" charset="-127"/>
                      <a:cs typeface="+mn-cs"/>
                    </a:defRPr>
                  </a:lvl1pPr>
                  <a:lvl2pPr marL="4572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charset="-127"/>
                      <a:ea typeface="굴림" charset="-127"/>
                      <a:cs typeface="+mn-cs"/>
                    </a:defRPr>
                  </a:lvl2pPr>
                  <a:lvl3pPr marL="9144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charset="-127"/>
                      <a:ea typeface="굴림" charset="-127"/>
                      <a:cs typeface="+mn-cs"/>
                    </a:defRPr>
                  </a:lvl3pPr>
                  <a:lvl4pPr marL="13716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charset="-127"/>
                      <a:ea typeface="굴림" charset="-127"/>
                      <a:cs typeface="+mn-cs"/>
                    </a:defRPr>
                  </a:lvl4pPr>
                  <a:lvl5pPr marL="18288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charset="-127"/>
                      <a:ea typeface="굴림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charset="-127"/>
                      <a:ea typeface="굴림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charset="-127"/>
                      <a:ea typeface="굴림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charset="-127"/>
                      <a:ea typeface="굴림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charset="-127"/>
                      <a:ea typeface="굴림" charset="-127"/>
                      <a:cs typeface="+mn-cs"/>
                    </a:defRPr>
                  </a:lvl9pPr>
                </a:lstStyle>
                <a:p>
                  <a:pPr marL="285750" indent="-285750" algn="just">
                    <a:spcAft>
                      <a:spcPts val="800"/>
                    </a:spcAft>
                    <a:buFont typeface="Wingdings" panose="05000000000000000000" pitchFamily="2" charset="2"/>
                    <a:buChar char="§"/>
                  </a:pPr>
                  <a:r>
                    <a:rPr lang="ko-KR" altLang="en-US" sz="1400" b="1" kern="100" dirty="0">
                      <a:latin typeface="맑은 고딕" panose="020B0503020000020004" pitchFamily="50" charset="-127"/>
                      <a:ea typeface="맑은 고딕" panose="020B0503020000020004" pitchFamily="50" charset="-127"/>
                      <a:cs typeface="Times New Roman" panose="02020603050405020304" pitchFamily="18" charset="0"/>
                    </a:rPr>
                    <a:t>최적화를 위한 학습 과정</a:t>
                  </a:r>
                  <a:endParaRPr lang="en-US" altLang="ko-KR" sz="1400" b="1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endParaRPr>
                </a:p>
                <a:p>
                  <a:pPr marL="742950" lvl="1" indent="-285750" algn="just">
                    <a:spcAft>
                      <a:spcPts val="800"/>
                    </a:spcAft>
                    <a:buFont typeface="Arial" panose="020B0604020202020204" pitchFamily="34" charset="0"/>
                    <a:buChar char="•"/>
                  </a:pPr>
                  <a:r>
                    <a:rPr lang="ko-KR" altLang="en-US" sz="1400" dirty="0">
                      <a:ea typeface="맑은 고딕" panose="020B0503020000020004" pitchFamily="50" charset="-127"/>
                      <a:cs typeface="Times New Roman" panose="02020603050405020304" pitchFamily="18" charset="0"/>
                    </a:rPr>
                    <a:t>입력 그래프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en-US" altLang="ko-KR" sz="1400" b="1" i="1" smtClean="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𝑨</m:t>
                          </m:r>
                        </m:e>
                      </m:d>
                      <m:r>
                        <a:rPr lang="ko-KR" altLang="en-US" sz="1400" b="1" i="1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와</m:t>
                      </m:r>
                      <m:r>
                        <a:rPr lang="en-US" altLang="ko-KR" sz="1400" b="1" i="1" smtClean="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ko-KR" altLang="en-US" sz="1400" b="1" i="1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출</m:t>
                      </m:r>
                      <m:r>
                        <a:rPr lang="ko-KR" altLang="en-US" sz="1400" b="1" i="1" smtClean="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력</m:t>
                      </m:r>
                      <m:r>
                        <a:rPr lang="en-US" altLang="ko-KR" sz="1400" b="1" i="1" smtClean="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ko-KR" altLang="en-US" sz="1400" b="1" i="1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그</m:t>
                      </m:r>
                      <m:r>
                        <a:rPr lang="ko-KR" altLang="en-US" sz="1400" b="1" i="1" smtClean="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래</m:t>
                      </m:r>
                      <m:r>
                        <a:rPr lang="ko-KR" altLang="en-US" sz="1400" b="1" i="1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프</m:t>
                      </m:r>
                      <m:r>
                        <a:rPr lang="en-US" altLang="ko-KR" sz="1400" b="1" i="1" smtClean="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(</m:t>
                      </m:r>
                      <m:acc>
                        <m:accPr>
                          <m:chr m:val="̂"/>
                          <m:ctrlPr>
                            <a:rPr lang="en-US" altLang="ko-KR" sz="1400" b="1" i="1" smtClean="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𝑨</m:t>
                          </m:r>
                        </m:e>
                      </m:acc>
                      <m:r>
                        <a:rPr lang="en-US" altLang="ko-KR" sz="1400" b="1" i="1" smtClean="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)</m:t>
                      </m:r>
                    </m:oMath>
                  </a14:m>
                  <a:r>
                    <a:rPr lang="ko-KR" altLang="en-US" sz="1400" b="0" kern="100" dirty="0">
                      <a:ea typeface="맑은 고딕" panose="020B0503020000020004" pitchFamily="50" charset="-127"/>
                      <a:cs typeface="Times New Roman" panose="02020603050405020304" pitchFamily="18" charset="0"/>
                    </a:rPr>
                    <a:t>의 재구성 손실과 </a:t>
                  </a:r>
                  <a:r>
                    <a:rPr lang="ko-KR" altLang="en-US" sz="1400" b="0" kern="100" dirty="0" err="1">
                      <a:ea typeface="맑은 고딕" panose="020B0503020000020004" pitchFamily="50" charset="-127"/>
                      <a:cs typeface="Times New Roman" panose="02020603050405020304" pitchFamily="18" charset="0"/>
                    </a:rPr>
                    <a:t>쿨백</a:t>
                  </a:r>
                  <a:r>
                    <a:rPr lang="en-US" altLang="ko-KR" sz="1400" b="0" kern="100" dirty="0">
                      <a:ea typeface="맑은 고딕" panose="020B0503020000020004" pitchFamily="50" charset="-127"/>
                      <a:cs typeface="Times New Roman" panose="02020603050405020304" pitchFamily="18" charset="0"/>
                    </a:rPr>
                    <a:t>-</a:t>
                  </a:r>
                  <a:r>
                    <a:rPr lang="ko-KR" altLang="en-US" sz="1400" b="0" kern="100" dirty="0" err="1">
                      <a:ea typeface="맑은 고딕" panose="020B0503020000020004" pitchFamily="50" charset="-127"/>
                      <a:cs typeface="Times New Roman" panose="02020603050405020304" pitchFamily="18" charset="0"/>
                    </a:rPr>
                    <a:t>라이블러</a:t>
                  </a:r>
                  <a:r>
                    <a:rPr lang="ko-KR" altLang="en-US" sz="1400" b="0" kern="100" dirty="0">
                      <a:ea typeface="맑은 고딕" panose="020B0503020000020004" pitchFamily="50" charset="-127"/>
                      <a:cs typeface="Times New Roman" panose="02020603050405020304" pitchFamily="18" charset="0"/>
                    </a:rPr>
                    <a:t> 발산</a:t>
                  </a:r>
                  <a:r>
                    <a:rPr lang="en-US" altLang="ko-KR" sz="1400" b="0" kern="100" dirty="0">
                      <a:latin typeface="+mn-ea"/>
                      <a:ea typeface="+mn-ea"/>
                      <a:cs typeface="Times New Roman" panose="02020603050405020304" pitchFamily="18" charset="0"/>
                    </a:rPr>
                    <a:t>(KLD)</a:t>
                  </a:r>
                  <a:r>
                    <a:rPr lang="ko-KR" altLang="en-US" sz="1400" b="0" kern="100" dirty="0">
                      <a:ea typeface="맑은 고딕" panose="020B0503020000020004" pitchFamily="50" charset="-127"/>
                      <a:cs typeface="Times New Roman" panose="02020603050405020304" pitchFamily="18" charset="0"/>
                    </a:rPr>
                    <a:t> 이용한 손실을 계산</a:t>
                  </a:r>
                  <a:endParaRPr lang="en-US" altLang="ko-KR" sz="1400" b="0" kern="100" dirty="0">
                    <a:ea typeface="맑은 고딕" panose="020B0503020000020004" pitchFamily="50" charset="-127"/>
                    <a:cs typeface="Times New Roman" panose="02020603050405020304" pitchFamily="18" charset="0"/>
                  </a:endParaRPr>
                </a:p>
                <a:p>
                  <a:pPr lvl="1" algn="just">
                    <a:spcAft>
                      <a:spcPts val="800"/>
                    </a:spcAft>
                  </a:pPr>
                  <a:r>
                    <a:rPr lang="en-US" altLang="ko-KR" sz="1400" b="0" kern="100" dirty="0">
                      <a:ea typeface="맑은 고딕" panose="020B0503020000020004" pitchFamily="50" charset="-127"/>
                      <a:cs typeface="Times New Roman" panose="020206030504050203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ko-KR" sz="1400" b="0" i="1" kern="100" smtClean="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𝐿</m:t>
                      </m:r>
                      <m:r>
                        <a:rPr lang="en-US" altLang="ko-KR" sz="1400" b="0" i="1" kern="100" smtClean="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 =</m:t>
                      </m:r>
                      <m:sSub>
                        <m:sSubPr>
                          <m:ctrlPr>
                            <a:rPr lang="en-US" altLang="ko-KR" sz="1400" b="0" i="1" kern="100" smtClean="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kern="100" smtClean="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ko-KR" sz="1400" b="0" i="1" kern="100" smtClean="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𝑟𝑒𝑐𝑜𝑛</m:t>
                          </m:r>
                        </m:sub>
                      </m:sSub>
                      <m:r>
                        <a:rPr lang="en-US" altLang="ko-KR" sz="1400" b="0" i="1" kern="100" smtClean="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altLang="ko-KR" sz="1400" b="0" i="1" kern="100" smtClean="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𝐾𝐿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400" b="0" i="1" kern="100" smtClean="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ko-KR" sz="1400" b="0" i="1" kern="100" smtClean="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𝑞</m:t>
                          </m:r>
                          <m:d>
                            <m:dPr>
                              <m:ctrlPr>
                                <a:rPr lang="en-US" altLang="ko-KR" sz="1400" b="0" i="1" kern="100" smtClean="0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b="0" i="1" kern="100" smtClean="0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𝑍</m:t>
                              </m:r>
                            </m:e>
                            <m:e>
                              <m:r>
                                <a:rPr lang="en-US" altLang="ko-KR" sz="1400" b="0" i="1" kern="100" smtClean="0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  <m:r>
                                <a:rPr lang="en-US" altLang="ko-KR" sz="1400" b="0" i="1" kern="100" smtClean="0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altLang="ko-KR" sz="1400" b="0" i="1" kern="100" smtClean="0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𝐴</m:t>
                              </m:r>
                            </m:e>
                          </m:d>
                          <m:r>
                            <a:rPr lang="en-US" altLang="ko-KR" sz="1400" b="0" i="1" kern="1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∥</m:t>
                          </m:r>
                          <m:r>
                            <a:rPr lang="en-US" altLang="ko-KR" sz="1400" b="0" i="1" kern="1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ko-KR" sz="1400" b="0" i="1" kern="10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b="0" i="1" kern="10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𝑍</m:t>
                              </m:r>
                            </m:e>
                          </m:d>
                        </m:e>
                      </m:d>
                      <m:r>
                        <a:rPr lang="en-US" altLang="ko-KR" sz="1400" i="1" kern="10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                    </m:t>
                      </m:r>
                      <m:r>
                        <a:rPr lang="en-US" altLang="ko-KR" sz="1400" b="0" i="1" kern="10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altLang="ko-KR" sz="1400" i="1" kern="10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ko-KR" sz="14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ko-KR" sz="14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𝑍</m:t>
                          </m:r>
                        </m:e>
                      </m:d>
                      <m:r>
                        <a:rPr lang="en-US" altLang="ko-KR" sz="1400" kern="10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∏"/>
                          <m:supHide m:val="on"/>
                          <m:ctrlPr>
                            <a:rPr lang="en-US" altLang="ko-KR" sz="14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ko-KR" sz="14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US" altLang="ko-KR" sz="14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ko-KR" sz="14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140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ko-KR" sz="140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altLang="ko-KR" sz="1400" i="1" kern="10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∏"/>
                          <m:supHide m:val="on"/>
                          <m:ctrlPr>
                            <a:rPr lang="en-US" altLang="ko-KR" sz="14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ko-KR" sz="14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US" altLang="ko-KR" sz="14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𝑁</m:t>
                          </m:r>
                          <m:d>
                            <m:dPr>
                              <m:ctrlPr>
                                <a:rPr lang="en-US" altLang="ko-KR" sz="14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140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ko-KR" sz="140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ko-KR" sz="14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0,</m:t>
                              </m:r>
                              <m:r>
                                <a:rPr lang="en-US" altLang="ko-KR" sz="14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𝐼</m:t>
                              </m:r>
                            </m:e>
                          </m:d>
                        </m:e>
                      </m:nary>
                      <m:r>
                        <a:rPr lang="en-US" altLang="ko-KR" sz="1400" b="0" i="1" kern="10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a14:m>
                  <a:endParaRPr lang="en-US" altLang="ko-KR" sz="1400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endParaRPr>
                </a:p>
                <a:p>
                  <a:pPr marL="1200150" lvl="2" indent="-285750" algn="just">
                    <a:spcAft>
                      <a:spcPts val="800"/>
                    </a:spcAft>
                    <a:buFont typeface="Arial" panose="020B0604020202020204" pitchFamily="34" charset="0"/>
                    <a:buChar char="•"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kern="1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kern="1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ko-KR" sz="1400" b="0" i="1" kern="1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𝑟𝑒𝑐𝑜𝑛</m:t>
                          </m:r>
                        </m:sub>
                      </m:sSub>
                    </m:oMath>
                  </a14:m>
                  <a:r>
                    <a:rPr lang="en-US" altLang="ko-KR" sz="1400" b="0" kern="100" dirty="0">
                      <a:latin typeface="Cambria Math" panose="02040503050406030204" pitchFamily="18" charset="0"/>
                      <a:ea typeface="Cambria Math" panose="02040503050406030204" pitchFamily="18" charset="0"/>
                      <a:cs typeface="Times New Roman" panose="02020603050405020304" pitchFamily="18" charset="0"/>
                    </a:rPr>
                    <a:t>:</a:t>
                  </a:r>
                  <a:r>
                    <a:rPr lang="en-US" altLang="ko-KR" sz="1400" b="0" i="1" kern="100" dirty="0">
                      <a:latin typeface="Cambria Math" panose="02040503050406030204" pitchFamily="18" charset="0"/>
                      <a:ea typeface="Cambria Math" panose="02040503050406030204" pitchFamily="18" charset="0"/>
                      <a:cs typeface="Times New Roman" panose="02020603050405020304" pitchFamily="18" charset="0"/>
                    </a:rPr>
                    <a:t> A</a:t>
                  </a:r>
                  <a:r>
                    <a:rPr lang="ko-KR" altLang="en-US" sz="1400" b="0" kern="100" dirty="0">
                      <a:latin typeface="+mn-ea"/>
                      <a:ea typeface="+mn-ea"/>
                      <a:cs typeface="Times New Roman" panose="02020603050405020304" pitchFamily="18" charset="0"/>
                    </a:rPr>
                    <a:t>와</a:t>
                  </a:r>
                  <a:r>
                    <a:rPr lang="ko-KR" altLang="en-US" sz="1400" b="0" i="1" kern="100" dirty="0">
                      <a:latin typeface="Cambria Math" panose="02040503050406030204" pitchFamily="18" charset="0"/>
                      <a:ea typeface="Cambria Math" panose="020405030504060302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altLang="ko-KR" sz="1400" b="0" i="1" kern="100" dirty="0">
                      <a:latin typeface="Cambria Math" panose="02040503050406030204" pitchFamily="18" charset="0"/>
                      <a:ea typeface="Cambria Math" panose="02040503050406030204" pitchFamily="18" charset="0"/>
                      <a:cs typeface="Times New Roman" panose="02020603050405020304" pitchFamily="18" charset="0"/>
                    </a:rPr>
                    <a:t>A’ </a:t>
                  </a:r>
                  <a:r>
                    <a:rPr lang="ko-KR" altLang="en-US" sz="1400" kern="100" dirty="0">
                      <a:latin typeface="+mn-ea"/>
                      <a:ea typeface="+mn-ea"/>
                      <a:cs typeface="Times New Roman" panose="02020603050405020304" pitchFamily="18" charset="0"/>
                    </a:rPr>
                    <a:t>의</a:t>
                  </a:r>
                  <a:r>
                    <a:rPr lang="ko-KR" altLang="en-US" sz="1400" i="1" kern="100" dirty="0">
                      <a:latin typeface="Cambria Math" panose="02040503050406030204" pitchFamily="18" charset="0"/>
                      <a:ea typeface="Cambria Math" panose="020405030504060302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ko-KR" altLang="en-US" sz="1400" b="0" kern="100" dirty="0">
                      <a:latin typeface="+mn-ea"/>
                      <a:ea typeface="+mn-ea"/>
                      <a:cs typeface="Times New Roman" panose="02020603050405020304" pitchFamily="18" charset="0"/>
                    </a:rPr>
                    <a:t>재구성 오차</a:t>
                  </a:r>
                  <a:r>
                    <a:rPr lang="en-US" altLang="ko-KR" sz="1400" b="0" kern="100" dirty="0">
                      <a:latin typeface="+mn-ea"/>
                      <a:ea typeface="+mn-ea"/>
                      <a:cs typeface="Times New Roman" panose="02020603050405020304" pitchFamily="18" charset="0"/>
                    </a:rPr>
                    <a:t>(GAE</a:t>
                  </a:r>
                  <a:r>
                    <a:rPr lang="ko-KR" altLang="en-US" sz="1400" b="0" kern="100" dirty="0">
                      <a:latin typeface="+mn-ea"/>
                      <a:ea typeface="+mn-ea"/>
                      <a:cs typeface="Times New Roman" panose="02020603050405020304" pitchFamily="18" charset="0"/>
                    </a:rPr>
                    <a:t>와 동일</a:t>
                  </a:r>
                  <a:r>
                    <a:rPr lang="en-US" altLang="ko-KR" sz="1400" b="0" kern="100" dirty="0">
                      <a:latin typeface="+mn-ea"/>
                      <a:ea typeface="+mn-ea"/>
                      <a:cs typeface="Times New Roman" panose="02020603050405020304" pitchFamily="18" charset="0"/>
                    </a:rPr>
                    <a:t>)</a:t>
                  </a:r>
                </a:p>
                <a:p>
                  <a:pPr marL="1200150" lvl="2" indent="-285750" algn="just">
                    <a:spcAft>
                      <a:spcPts val="800"/>
                    </a:spcAft>
                    <a:buFont typeface="Arial" panose="020B0604020202020204" pitchFamily="34" charset="0"/>
                    <a:buChar char="•"/>
                  </a:pPr>
                  <a14:m>
                    <m:oMath xmlns:m="http://schemas.openxmlformats.org/officeDocument/2006/math">
                      <m:r>
                        <a:rPr lang="en-US" altLang="ko-KR" sz="1400" b="0" i="1" kern="10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ko-KR" sz="1400" b="0" i="1" kern="1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ko-KR" sz="1400" b="0" i="1" kern="1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𝑍</m:t>
                          </m:r>
                        </m:e>
                      </m:d>
                    </m:oMath>
                  </a14:m>
                  <a:r>
                    <a:rPr lang="en-US" altLang="ko-KR" sz="1400" kern="100" dirty="0">
                      <a:latin typeface="맑은 고딕" panose="020B0503020000020004" pitchFamily="50" charset="-127"/>
                      <a:ea typeface="맑은 고딕" panose="020B0503020000020004" pitchFamily="50" charset="-127"/>
                      <a:cs typeface="Times New Roman" panose="02020603050405020304" pitchFamily="18" charset="0"/>
                    </a:rPr>
                    <a:t>: </a:t>
                  </a:r>
                  <a:r>
                    <a:rPr lang="ko-KR" altLang="en-US" sz="1400" kern="100" dirty="0">
                      <a:latin typeface="맑은 고딕" panose="020B0503020000020004" pitchFamily="50" charset="-127"/>
                      <a:ea typeface="맑은 고딕" panose="020B0503020000020004" pitchFamily="50" charset="-127"/>
                      <a:cs typeface="Times New Roman" panose="02020603050405020304" pitchFamily="18" charset="0"/>
                    </a:rPr>
                    <a:t>각 노드가 </a:t>
                  </a:r>
                  <a:r>
                    <a:rPr lang="ko-KR" altLang="en-US" sz="1400" kern="100" dirty="0" err="1">
                      <a:latin typeface="맑은 고딕" panose="020B0503020000020004" pitchFamily="50" charset="-127"/>
                      <a:ea typeface="맑은 고딕" panose="020B0503020000020004" pitchFamily="50" charset="-127"/>
                      <a:cs typeface="Times New Roman" panose="02020603050405020304" pitchFamily="18" charset="0"/>
                    </a:rPr>
                    <a:t>가우시안</a:t>
                  </a:r>
                  <a:r>
                    <a:rPr lang="ko-KR" altLang="en-US" sz="1400" kern="100" dirty="0">
                      <a:latin typeface="맑은 고딕" panose="020B0503020000020004" pitchFamily="50" charset="-127"/>
                      <a:ea typeface="맑은 고딕" panose="020B0503020000020004" pitchFamily="50" charset="-127"/>
                      <a:cs typeface="Times New Roman" panose="02020603050405020304" pitchFamily="18" charset="0"/>
                    </a:rPr>
                    <a:t> 분포</a:t>
                  </a:r>
                  <a14:m>
                    <m:oMath xmlns:m="http://schemas.openxmlformats.org/officeDocument/2006/math">
                      <m:r>
                        <a:rPr lang="en-US" altLang="ko-KR" sz="1400" b="0" i="0" kern="10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ko-KR" sz="1400" i="1" kern="10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altLang="ko-KR" sz="14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4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ko-KR" sz="14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e>
                          <m:r>
                            <a:rPr lang="en-US" altLang="ko-KR" sz="14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0,</m:t>
                          </m:r>
                          <m:r>
                            <a:rPr lang="en-US" altLang="ko-KR" sz="14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𝐼</m:t>
                          </m:r>
                        </m:e>
                      </m:d>
                      <m:r>
                        <a:rPr lang="en-US" altLang="ko-KR" sz="1400" b="0" i="1" kern="10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a14:m>
                  <a:r>
                    <a:rPr lang="ko-KR" altLang="en-US" sz="1400" kern="100" dirty="0">
                      <a:latin typeface="맑은 고딕" panose="020B0503020000020004" pitchFamily="50" charset="-127"/>
                      <a:ea typeface="맑은 고딕" panose="020B0503020000020004" pitchFamily="50" charset="-127"/>
                      <a:cs typeface="Times New Roman" panose="02020603050405020304" pitchFamily="18" charset="0"/>
                    </a:rPr>
                    <a:t>를 따르는 사전 분포</a:t>
                  </a:r>
                  <a:endParaRPr lang="en-US" altLang="ko-KR" sz="1400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endParaRPr>
                </a:p>
                <a:p>
                  <a:pPr marL="1200150" lvl="2" indent="-285750" algn="just">
                    <a:spcAft>
                      <a:spcPts val="800"/>
                    </a:spcAft>
                    <a:buFont typeface="Arial" panose="020B0604020202020204" pitchFamily="34" charset="0"/>
                    <a:buChar char="•"/>
                  </a:pPr>
                  <a14:m>
                    <m:oMath xmlns:m="http://schemas.openxmlformats.org/officeDocument/2006/math">
                      <m:r>
                        <a:rPr lang="en-US" altLang="ko-KR" sz="1400" b="0" i="1" kern="10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𝑞</m:t>
                      </m:r>
                      <m:d>
                        <m:dPr>
                          <m:ctrlPr>
                            <a:rPr lang="en-US" altLang="ko-KR" sz="1400" b="0" i="1" kern="1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ko-KR" sz="1400" b="0" i="1" kern="1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𝑍</m:t>
                          </m:r>
                          <m:r>
                            <a:rPr lang="en-US" altLang="ko-KR" sz="1400" b="0" i="1" kern="1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|</m:t>
                          </m:r>
                          <m:r>
                            <a:rPr lang="en-US" altLang="ko-KR" sz="1400" b="0" i="1" kern="1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  <m:r>
                            <a:rPr lang="en-US" altLang="ko-KR" sz="1400" b="0" i="1" kern="1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ko-KR" sz="1400" b="0" i="1" kern="1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𝐴</m:t>
                          </m:r>
                        </m:e>
                      </m:d>
                    </m:oMath>
                  </a14:m>
                  <a:r>
                    <a:rPr lang="en-US" altLang="ko-KR" sz="1400" kern="100" dirty="0">
                      <a:latin typeface="맑은 고딕" panose="020B0503020000020004" pitchFamily="50" charset="-127"/>
                      <a:ea typeface="맑은 고딕" panose="020B0503020000020004" pitchFamily="50" charset="-127"/>
                      <a:cs typeface="Times New Roman" panose="02020603050405020304" pitchFamily="18" charset="0"/>
                    </a:rPr>
                    <a:t>: </a:t>
                  </a:r>
                  <a:r>
                    <a:rPr lang="ko-KR" altLang="en-US" sz="1400" kern="100" dirty="0">
                      <a:latin typeface="맑은 고딕" panose="020B0503020000020004" pitchFamily="50" charset="-127"/>
                      <a:ea typeface="맑은 고딕" panose="020B0503020000020004" pitchFamily="50" charset="-127"/>
                      <a:cs typeface="Times New Roman" panose="02020603050405020304" pitchFamily="18" charset="0"/>
                    </a:rPr>
                    <a:t>인코더를 통해 만든 잠재 공간의 연속확률분포 </a:t>
                  </a:r>
                  <a:endParaRPr lang="en-US" altLang="ko-KR" sz="1400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6" name="TextBox 6">
                  <a:extLst>
                    <a:ext uri="{FF2B5EF4-FFF2-40B4-BE49-F238E27FC236}">
                      <a16:creationId xmlns:a16="http://schemas.microsoft.com/office/drawing/2014/main" id="{B2C972A4-E3FF-3647-8F23-C9AAF9AC007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970499" y="2174184"/>
                  <a:ext cx="10369152" cy="2935523"/>
                </a:xfrm>
                <a:prstGeom prst="rect">
                  <a:avLst/>
                </a:prstGeom>
                <a:blipFill>
                  <a:blip r:embed="rId4"/>
                  <a:stretch>
                    <a:fillRect l="-66" t="-641" b="-2244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9" name="그림 8">
            <a:extLst>
              <a:ext uri="{FF2B5EF4-FFF2-40B4-BE49-F238E27FC236}">
                <a16:creationId xmlns:a16="http://schemas.microsoft.com/office/drawing/2014/main" id="{9AC39625-20F5-E701-D95F-6DACE370A1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7447" y="3925622"/>
            <a:ext cx="4378067" cy="2755019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04FE1D44-B813-D1BE-BB1E-ED92E069ABC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42174" y="3863297"/>
            <a:ext cx="3235201" cy="2184171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6C008CA6-6B81-9311-E2E9-D92061ECD54E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r="29722"/>
          <a:stretch/>
        </p:blipFill>
        <p:spPr>
          <a:xfrm>
            <a:off x="5466352" y="4204076"/>
            <a:ext cx="1238558" cy="113363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183F876-0C1B-85BF-2E78-CAE5CBFCDC3C}"/>
                  </a:ext>
                </a:extLst>
              </p:cNvPr>
              <p:cNvSpPr txBox="1"/>
              <p:nvPr/>
            </p:nvSpPr>
            <p:spPr>
              <a:xfrm>
                <a:off x="6046578" y="3886358"/>
                <a:ext cx="1103784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kern="10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𝑞</m:t>
                      </m:r>
                      <m:d>
                        <m:dPr>
                          <m:ctrlPr>
                            <a:rPr lang="en-US" altLang="ko-KR" sz="1400" b="0" i="1" kern="10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ko-KR" sz="1400" b="0" i="1" kern="10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𝑍</m:t>
                          </m:r>
                          <m:r>
                            <a:rPr lang="en-US" altLang="ko-KR" sz="1400" b="0" i="1" kern="10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|</m:t>
                          </m:r>
                          <m:r>
                            <a:rPr lang="en-US" altLang="ko-KR" sz="1400" b="0" i="1" kern="10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  <m:r>
                            <a:rPr lang="en-US" altLang="ko-KR" sz="1400" b="0" i="1" kern="10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ko-KR" sz="1400" b="0" i="1" kern="10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𝐴</m:t>
                          </m:r>
                        </m:e>
                      </m:d>
                    </m:oMath>
                  </m:oMathPara>
                </a14:m>
                <a:endParaRPr lang="ko-KR" alt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183F876-0C1B-85BF-2E78-CAE5CBFCDC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6578" y="3886358"/>
                <a:ext cx="1103784" cy="307777"/>
              </a:xfrm>
              <a:prstGeom prst="rect">
                <a:avLst/>
              </a:prstGeom>
              <a:blipFill>
                <a:blip r:embed="rId8"/>
                <a:stretch>
                  <a:fillRect b="-12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6A24456-767A-8525-56CA-9DE850C0090C}"/>
                  </a:ext>
                </a:extLst>
              </p:cNvPr>
              <p:cNvSpPr txBox="1"/>
              <p:nvPr/>
            </p:nvSpPr>
            <p:spPr>
              <a:xfrm>
                <a:off x="11321436" y="3939835"/>
                <a:ext cx="373333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b="0" i="1" kern="10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kern="10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ko-KR" sz="2000" b="0" i="1" kern="10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𝑟𝑒𝑐𝑜𝑛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6A24456-767A-8525-56CA-9DE850C009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21436" y="3939835"/>
                <a:ext cx="373333" cy="400110"/>
              </a:xfrm>
              <a:prstGeom prst="rect">
                <a:avLst/>
              </a:prstGeom>
              <a:blipFill>
                <a:blip r:embed="rId9"/>
                <a:stretch>
                  <a:fillRect r="-1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230904A5-CBC0-107D-2F1B-E41624A08462}"/>
              </a:ext>
            </a:extLst>
          </p:cNvPr>
          <p:cNvCxnSpPr>
            <a:cxnSpLocks/>
          </p:cNvCxnSpPr>
          <p:nvPr/>
        </p:nvCxnSpPr>
        <p:spPr>
          <a:xfrm flipH="1">
            <a:off x="4151784" y="3816622"/>
            <a:ext cx="7129596" cy="0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B75F5F12-9CF8-BA9D-BB13-5338E5309066}"/>
              </a:ext>
            </a:extLst>
          </p:cNvPr>
          <p:cNvCxnSpPr>
            <a:cxnSpLocks/>
          </p:cNvCxnSpPr>
          <p:nvPr/>
        </p:nvCxnSpPr>
        <p:spPr>
          <a:xfrm>
            <a:off x="4151784" y="3826713"/>
            <a:ext cx="0" cy="26045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52700926-4319-E5AC-C3E8-AA19AAA6FA61}"/>
              </a:ext>
            </a:extLst>
          </p:cNvPr>
          <p:cNvCxnSpPr>
            <a:cxnSpLocks/>
          </p:cNvCxnSpPr>
          <p:nvPr/>
        </p:nvCxnSpPr>
        <p:spPr>
          <a:xfrm>
            <a:off x="11281380" y="3816622"/>
            <a:ext cx="0" cy="447522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89E465F-6C00-FAE6-1AA2-9EA66F961EBC}"/>
                  </a:ext>
                </a:extLst>
              </p:cNvPr>
              <p:cNvSpPr txBox="1"/>
              <p:nvPr/>
            </p:nvSpPr>
            <p:spPr>
              <a:xfrm>
                <a:off x="6652821" y="5303344"/>
                <a:ext cx="442598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b="0" i="1" kern="10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kern="10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ko-KR" sz="2000" b="0" i="1" kern="10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𝐾𝐿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89E465F-6C00-FAE6-1AA2-9EA66F961E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2821" y="5303344"/>
                <a:ext cx="442598" cy="400110"/>
              </a:xfrm>
              <a:prstGeom prst="rect">
                <a:avLst/>
              </a:prstGeom>
              <a:blipFill>
                <a:blip r:embed="rId10"/>
                <a:stretch>
                  <a:fillRect r="-19178" b="-30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1" name="그림 30">
            <a:extLst>
              <a:ext uri="{FF2B5EF4-FFF2-40B4-BE49-F238E27FC236}">
                <a16:creationId xmlns:a16="http://schemas.microsoft.com/office/drawing/2014/main" id="{C89221D8-18BA-4389-8E9F-9EC42A2F950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704910" y="4510778"/>
            <a:ext cx="1096200" cy="723961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967BA4DD-3B40-7C29-DC95-5ABFA4012F1E}"/>
              </a:ext>
            </a:extLst>
          </p:cNvPr>
          <p:cNvSpPr/>
          <p:nvPr/>
        </p:nvSpPr>
        <p:spPr>
          <a:xfrm>
            <a:off x="5946528" y="4206837"/>
            <a:ext cx="1854582" cy="1133633"/>
          </a:xfrm>
          <a:prstGeom prst="rect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5A475ACA-E4AC-F6FF-894D-308B89040B1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891358" y="4656576"/>
            <a:ext cx="333422" cy="228632"/>
          </a:xfrm>
          <a:prstGeom prst="rect">
            <a:avLst/>
          </a:prstGeom>
        </p:spPr>
      </p:pic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B024EF94-6F98-5020-01ED-732700979717}"/>
              </a:ext>
            </a:extLst>
          </p:cNvPr>
          <p:cNvCxnSpPr>
            <a:cxnSpLocks/>
          </p:cNvCxnSpPr>
          <p:nvPr/>
        </p:nvCxnSpPr>
        <p:spPr>
          <a:xfrm>
            <a:off x="7253010" y="5392185"/>
            <a:ext cx="0" cy="350362"/>
          </a:xfrm>
          <a:prstGeom prst="straightConnector1">
            <a:avLst/>
          </a:prstGeom>
          <a:ln w="254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57E17EC-952F-9143-106C-9D38D53A20AB}"/>
                  </a:ext>
                </a:extLst>
              </p:cNvPr>
              <p:cNvSpPr txBox="1"/>
              <p:nvPr/>
            </p:nvSpPr>
            <p:spPr>
              <a:xfrm>
                <a:off x="7655677" y="6368824"/>
                <a:ext cx="1372994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ko-KR" altLang="en-US" sz="1400" b="1" kern="100" dirty="0">
                    <a:solidFill>
                      <a:srgbClr val="FF0000"/>
                    </a:solidFill>
                    <a:ea typeface="+mn-ea"/>
                    <a:cs typeface="Times New Roman" panose="02020603050405020304" pitchFamily="18" charset="0"/>
                  </a:rPr>
                  <a:t>사전분포</a:t>
                </a:r>
                <a14:m>
                  <m:oMath xmlns:m="http://schemas.openxmlformats.org/officeDocument/2006/math">
                    <m:r>
                      <a:rPr lang="en-US" altLang="ko-KR" sz="1400" b="1" i="1" kern="10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</a:rPr>
                      <m:t>  </m:t>
                    </m:r>
                    <m:r>
                      <a:rPr lang="en-US" altLang="ko-KR" sz="1400" b="1" i="1" kern="10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</a:rPr>
                      <m:t>𝒑</m:t>
                    </m:r>
                    <m:r>
                      <a:rPr lang="en-US" altLang="ko-KR" sz="1400" b="1" i="1" kern="10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ko-KR" sz="1400" b="1" i="1" kern="10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</a:rPr>
                      <m:t>𝒁</m:t>
                    </m:r>
                    <m:r>
                      <a:rPr lang="en-US" altLang="ko-KR" sz="1400" b="1" i="1" kern="10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ko-KR" altLang="en-US" sz="1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57E17EC-952F-9143-106C-9D38D53A20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5677" y="6368824"/>
                <a:ext cx="1372994" cy="307777"/>
              </a:xfrm>
              <a:prstGeom prst="rect">
                <a:avLst/>
              </a:prstGeom>
              <a:blipFill>
                <a:blip r:embed="rId13"/>
                <a:stretch>
                  <a:fillRect l="-1333" t="-4000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TextBox 39">
            <a:extLst>
              <a:ext uri="{FF2B5EF4-FFF2-40B4-BE49-F238E27FC236}">
                <a16:creationId xmlns:a16="http://schemas.microsoft.com/office/drawing/2014/main" id="{57DDAA92-370B-8301-DF3D-058DF42F40BC}"/>
              </a:ext>
            </a:extLst>
          </p:cNvPr>
          <p:cNvSpPr txBox="1"/>
          <p:nvPr/>
        </p:nvSpPr>
        <p:spPr>
          <a:xfrm>
            <a:off x="928460" y="3933275"/>
            <a:ext cx="9190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400" b="1" dirty="0">
                <a:latin typeface="Arial" panose="020B06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1) VGAE</a:t>
            </a:r>
            <a:endParaRPr lang="ko-KR" altLang="en-US" sz="1400" b="1" dirty="0">
              <a:effectLst/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31EE1867-B614-B353-0C68-869A22127B38}"/>
              </a:ext>
            </a:extLst>
          </p:cNvPr>
          <p:cNvCxnSpPr>
            <a:cxnSpLocks/>
          </p:cNvCxnSpPr>
          <p:nvPr/>
        </p:nvCxnSpPr>
        <p:spPr>
          <a:xfrm flipH="1">
            <a:off x="5484891" y="5567366"/>
            <a:ext cx="1123373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66FFD389-EC9D-B35E-896F-E3ACF213F954}"/>
              </a:ext>
            </a:extLst>
          </p:cNvPr>
          <p:cNvSpPr/>
          <p:nvPr/>
        </p:nvSpPr>
        <p:spPr>
          <a:xfrm>
            <a:off x="892975" y="3968196"/>
            <a:ext cx="11148533" cy="2821441"/>
          </a:xfrm>
          <a:prstGeom prst="rect">
            <a:avLst/>
          </a:prstGeom>
          <a:solidFill>
            <a:srgbClr val="DCD086">
              <a:alpha val="9804"/>
            </a:srgbClr>
          </a:solidFill>
          <a:ln w="28575">
            <a:noFil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93033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A6B336-9E34-792F-849C-3147A85640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그림 31">
            <a:extLst>
              <a:ext uri="{FF2B5EF4-FFF2-40B4-BE49-F238E27FC236}">
                <a16:creationId xmlns:a16="http://schemas.microsoft.com/office/drawing/2014/main" id="{A13F820F-D725-B4FC-8755-02335C96A5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9094" y="3294229"/>
            <a:ext cx="666843" cy="1019317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57B08381-6A14-9916-B464-BB7732F74B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8989" y="4293478"/>
            <a:ext cx="7611537" cy="1867161"/>
          </a:xfrm>
          <a:prstGeom prst="rect">
            <a:avLst/>
          </a:prstGeom>
        </p:spPr>
      </p:pic>
      <p:sp>
        <p:nvSpPr>
          <p:cNvPr id="8" name="제목 1">
            <a:extLst>
              <a:ext uri="{FF2B5EF4-FFF2-40B4-BE49-F238E27FC236}">
                <a16:creationId xmlns:a16="http://schemas.microsoft.com/office/drawing/2014/main" id="{AC7440E7-6B13-C371-E1FB-97FFAF8D73A7}"/>
              </a:ext>
            </a:extLst>
          </p:cNvPr>
          <p:cNvSpPr txBox="1">
            <a:spLocks/>
          </p:cNvSpPr>
          <p:nvPr/>
        </p:nvSpPr>
        <p:spPr>
          <a:xfrm>
            <a:off x="479376" y="135890"/>
            <a:ext cx="11017223" cy="106807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2800" b="1" kern="1200" baseline="0">
                <a:solidFill>
                  <a:schemeClr val="tx2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j-cs"/>
              </a:defRPr>
            </a:lvl1pPr>
          </a:lstStyle>
          <a:p>
            <a:pPr marL="109855" defTabSz="508000">
              <a:lnSpc>
                <a:spcPct val="210000"/>
              </a:lnSpc>
            </a:pPr>
            <a:r>
              <a:rPr lang="en-US" altLang="ko-KR" sz="2800" b="1" dirty="0">
                <a:latin typeface="+mn-ea"/>
              </a:rPr>
              <a:t>5. ARVGA (4/4) 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4C5CFEE-351A-47B1-2F1D-067CEBDAE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5EC4A9-FE6A-48EC-B998-4B7AD00BB17C}" type="slidenum">
              <a:rPr lang="ko-KR" altLang="en-US" smtClean="0"/>
              <a:pPr>
                <a:defRPr/>
              </a:pPr>
              <a:t>17</a:t>
            </a:fld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703B53B-360E-D12D-F96F-555AE44D278E}"/>
              </a:ext>
            </a:extLst>
          </p:cNvPr>
          <p:cNvSpPr txBox="1"/>
          <p:nvPr/>
        </p:nvSpPr>
        <p:spPr>
          <a:xfrm>
            <a:off x="125602" y="4214830"/>
            <a:ext cx="22979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400" b="1" dirty="0">
                <a:effectLst/>
                <a:latin typeface="Arial" panose="020B06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2) A</a:t>
            </a:r>
            <a:r>
              <a:rPr lang="en-US" altLang="ko-KR" sz="1400" b="1" dirty="0">
                <a:latin typeface="Arial" panose="020B06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dversarial networks</a:t>
            </a:r>
            <a:endParaRPr lang="ko-KR" altLang="en-US" sz="1400" b="1" dirty="0">
              <a:effectLst/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3D9DA2AF-F8C8-B561-B393-729B31312DE3}"/>
              </a:ext>
            </a:extLst>
          </p:cNvPr>
          <p:cNvSpPr/>
          <p:nvPr/>
        </p:nvSpPr>
        <p:spPr>
          <a:xfrm>
            <a:off x="6455218" y="4293096"/>
            <a:ext cx="3745622" cy="1732728"/>
          </a:xfrm>
          <a:prstGeom prst="rect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A2E3B2DE-CED4-8367-5880-78C18A061E16}"/>
              </a:ext>
            </a:extLst>
          </p:cNvPr>
          <p:cNvSpPr/>
          <p:nvPr/>
        </p:nvSpPr>
        <p:spPr>
          <a:xfrm>
            <a:off x="7456758" y="1398472"/>
            <a:ext cx="3321824" cy="2215587"/>
          </a:xfrm>
          <a:prstGeom prst="rect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02FC91D7-1228-08D8-2FFD-43917E52EF42}"/>
                  </a:ext>
                </a:extLst>
              </p:cNvPr>
              <p:cNvSpPr txBox="1"/>
              <p:nvPr/>
            </p:nvSpPr>
            <p:spPr>
              <a:xfrm>
                <a:off x="10735459" y="2564907"/>
                <a:ext cx="956010" cy="56425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kern="10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ko-KR" b="1" i="1" kern="10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𝟏</m:t>
                      </m:r>
                      <m:r>
                        <a:rPr lang="en-US" altLang="ko-KR" b="1" i="1" kern="10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altLang="ko-KR" b="1" i="1" kern="100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kern="100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altLang="ko-KR" b="1" i="1" kern="100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altLang="ko-KR" b="1" i="1" kern="100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𝒓𝒆𝒄𝒐𝒏</m:t>
                          </m:r>
                        </m:sub>
                      </m:sSub>
                    </m:oMath>
                  </m:oMathPara>
                </a14:m>
                <a:endParaRPr lang="en-US" altLang="ko-KR" sz="2400" b="1" kern="100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02FC91D7-1228-08D8-2FFD-43917E52EF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35459" y="2564907"/>
                <a:ext cx="956010" cy="564257"/>
              </a:xfrm>
              <a:prstGeom prst="rect">
                <a:avLst/>
              </a:prstGeom>
              <a:blipFill>
                <a:blip r:embed="rId5"/>
                <a:stretch>
                  <a:fillRect r="-1210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E0727E82-259B-6361-C18D-F49891C60655}"/>
                  </a:ext>
                </a:extLst>
              </p:cNvPr>
              <p:cNvSpPr txBox="1"/>
              <p:nvPr/>
            </p:nvSpPr>
            <p:spPr>
              <a:xfrm>
                <a:off x="10204509" y="4941169"/>
                <a:ext cx="956010" cy="4719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kern="10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ko-KR" b="1" i="1" kern="10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𝟐</m:t>
                      </m:r>
                      <m:r>
                        <a:rPr lang="en-US" altLang="ko-KR" b="1" i="1" kern="10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altLang="ko-KR" b="1" i="1" kern="100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kern="100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altLang="ko-KR" b="1" i="1" kern="100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altLang="ko-KR" b="1" i="1" kern="100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𝒂𝒅𝒗</m:t>
                          </m:r>
                        </m:sub>
                      </m:sSub>
                    </m:oMath>
                  </m:oMathPara>
                </a14:m>
                <a:endParaRPr lang="en-US" altLang="ko-KR" b="1" kern="100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E0727E82-259B-6361-C18D-F49891C606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04509" y="4941169"/>
                <a:ext cx="956010" cy="47192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>
            <a:extLst>
              <a:ext uri="{FF2B5EF4-FFF2-40B4-BE49-F238E27FC236}">
                <a16:creationId xmlns:a16="http://schemas.microsoft.com/office/drawing/2014/main" id="{B354A79A-EAA9-46C7-70E4-8A62D5F28D4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9195" y="1474297"/>
            <a:ext cx="4378067" cy="2755019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FCF3E416-057B-2B05-D097-8D5055A32E9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23922" y="1411972"/>
            <a:ext cx="3235201" cy="218417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8A7150F-CE07-54D3-4494-B158DF03C756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 r="29722"/>
          <a:stretch/>
        </p:blipFill>
        <p:spPr>
          <a:xfrm>
            <a:off x="4648100" y="1752751"/>
            <a:ext cx="1238558" cy="113363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00EDE85-3F0A-85EC-D84F-DB66FB10A6F1}"/>
                  </a:ext>
                </a:extLst>
              </p:cNvPr>
              <p:cNvSpPr txBox="1"/>
              <p:nvPr/>
            </p:nvSpPr>
            <p:spPr>
              <a:xfrm>
                <a:off x="6283647" y="3603290"/>
                <a:ext cx="44259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kern="10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altLang="ko-KR" b="1" i="1" kern="10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1" i="1" kern="10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𝟑</m:t>
                              </m:r>
                            </m:e>
                          </m:d>
                          <m:r>
                            <a:rPr lang="en-US" altLang="ko-KR" b="1" i="1" kern="10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altLang="ko-KR" b="1" i="1" kern="10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𝑲𝑳</m:t>
                          </m:r>
                        </m:sub>
                      </m:sSub>
                    </m:oMath>
                  </m:oMathPara>
                </a14:m>
                <a:endParaRPr lang="ko-KR" altLang="en-US" sz="16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00EDE85-3F0A-85EC-D84F-DB66FB10A6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3647" y="3603290"/>
                <a:ext cx="442598" cy="369332"/>
              </a:xfrm>
              <a:prstGeom prst="rect">
                <a:avLst/>
              </a:prstGeom>
              <a:blipFill>
                <a:blip r:embed="rId10"/>
                <a:stretch>
                  <a:fillRect r="-90278"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그림 13">
            <a:extLst>
              <a:ext uri="{FF2B5EF4-FFF2-40B4-BE49-F238E27FC236}">
                <a16:creationId xmlns:a16="http://schemas.microsoft.com/office/drawing/2014/main" id="{DE9A16CB-98C0-BC32-2ABB-3597B9D5BB9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886658" y="2059453"/>
            <a:ext cx="1096200" cy="723961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B31497C1-BD44-0B8B-5FC8-669BC3CD055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073106" y="2205251"/>
            <a:ext cx="333422" cy="228632"/>
          </a:xfrm>
          <a:prstGeom prst="rect">
            <a:avLst/>
          </a:prstGeom>
        </p:spPr>
      </p:pic>
      <p:sp>
        <p:nvSpPr>
          <p:cNvPr id="33" name="직사각형 32">
            <a:extLst>
              <a:ext uri="{FF2B5EF4-FFF2-40B4-BE49-F238E27FC236}">
                <a16:creationId xmlns:a16="http://schemas.microsoft.com/office/drawing/2014/main" id="{7EE7E292-A8E7-43CF-AC73-858D3A6E7B61}"/>
              </a:ext>
            </a:extLst>
          </p:cNvPr>
          <p:cNvSpPr/>
          <p:nvPr/>
        </p:nvSpPr>
        <p:spPr>
          <a:xfrm>
            <a:off x="112087" y="4245131"/>
            <a:ext cx="10657188" cy="2001468"/>
          </a:xfrm>
          <a:prstGeom prst="rect">
            <a:avLst/>
          </a:prstGeom>
          <a:solidFill>
            <a:srgbClr val="92D050">
              <a:alpha val="10000"/>
            </a:srgbClr>
          </a:solidFill>
          <a:ln w="28575">
            <a:noFil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65CCF72-7E0E-089A-38B2-D45723657410}"/>
              </a:ext>
            </a:extLst>
          </p:cNvPr>
          <p:cNvSpPr/>
          <p:nvPr/>
        </p:nvSpPr>
        <p:spPr>
          <a:xfrm>
            <a:off x="5118895" y="1767596"/>
            <a:ext cx="1887261" cy="1046664"/>
          </a:xfrm>
          <a:prstGeom prst="rect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135C0F9-0FF3-51C6-EC0A-1493A6CD5A2D}"/>
              </a:ext>
            </a:extLst>
          </p:cNvPr>
          <p:cNvSpPr/>
          <p:nvPr/>
        </p:nvSpPr>
        <p:spPr>
          <a:xfrm>
            <a:off x="125602" y="1328902"/>
            <a:ext cx="10657189" cy="2858735"/>
          </a:xfrm>
          <a:prstGeom prst="rect">
            <a:avLst/>
          </a:prstGeom>
          <a:solidFill>
            <a:srgbClr val="DCD086">
              <a:alpha val="9804"/>
            </a:srgbClr>
          </a:solidFill>
          <a:ln w="28575">
            <a:noFil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0CEF3FC-9D72-79F2-06B7-220D86ED2447}"/>
              </a:ext>
            </a:extLst>
          </p:cNvPr>
          <p:cNvSpPr txBox="1"/>
          <p:nvPr/>
        </p:nvSpPr>
        <p:spPr>
          <a:xfrm>
            <a:off x="179900" y="1372804"/>
            <a:ext cx="10018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400" b="1" dirty="0">
                <a:latin typeface="Arial" panose="020B06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1) VGAE</a:t>
            </a:r>
            <a:endParaRPr lang="ko-KR" altLang="en-US" sz="1400" b="1" dirty="0">
              <a:effectLst/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A0CDAE5F-E132-E8C1-1B85-FEA91EBD027C}"/>
              </a:ext>
            </a:extLst>
          </p:cNvPr>
          <p:cNvCxnSpPr>
            <a:cxnSpLocks/>
          </p:cNvCxnSpPr>
          <p:nvPr/>
        </p:nvCxnSpPr>
        <p:spPr>
          <a:xfrm flipV="1">
            <a:off x="3761839" y="2812478"/>
            <a:ext cx="2486872" cy="1840658"/>
          </a:xfrm>
          <a:prstGeom prst="bentConnector3">
            <a:avLst>
              <a:gd name="adj1" fmla="val 99657"/>
            </a:avLst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C8E8C8C-5E88-49BF-B9B0-F3EF0B2F6BB5}"/>
              </a:ext>
            </a:extLst>
          </p:cNvPr>
          <p:cNvSpPr/>
          <p:nvPr/>
        </p:nvSpPr>
        <p:spPr>
          <a:xfrm>
            <a:off x="2755601" y="4332307"/>
            <a:ext cx="964135" cy="1268260"/>
          </a:xfrm>
          <a:prstGeom prst="rect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46901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49FB37-A30B-8746-A5BD-0654C2C7A7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9186F5D7-9B6B-7506-9863-B5A467D90C1D}"/>
              </a:ext>
            </a:extLst>
          </p:cNvPr>
          <p:cNvSpPr/>
          <p:nvPr/>
        </p:nvSpPr>
        <p:spPr>
          <a:xfrm>
            <a:off x="191344" y="1203960"/>
            <a:ext cx="5369041" cy="5215921"/>
          </a:xfrm>
          <a:prstGeom prst="rect">
            <a:avLst/>
          </a:prstGeom>
          <a:solidFill>
            <a:schemeClr val="accent3">
              <a:lumMod val="20000"/>
              <a:lumOff val="80000"/>
              <a:alpha val="29000"/>
            </a:schemeClr>
          </a:solidFill>
          <a:ln w="28575">
            <a:noFil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BF87AF94-471D-418B-1827-DA53E5C5EEBC}"/>
              </a:ext>
            </a:extLst>
          </p:cNvPr>
          <p:cNvSpPr txBox="1">
            <a:spLocks/>
          </p:cNvSpPr>
          <p:nvPr/>
        </p:nvSpPr>
        <p:spPr>
          <a:xfrm>
            <a:off x="479376" y="135890"/>
            <a:ext cx="11017223" cy="106807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2800" b="1" kern="1200" baseline="0">
                <a:solidFill>
                  <a:schemeClr val="tx2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j-cs"/>
              </a:defRPr>
            </a:lvl1pPr>
          </a:lstStyle>
          <a:p>
            <a:pPr marL="109855" defTabSz="508000">
              <a:lnSpc>
                <a:spcPct val="210000"/>
              </a:lnSpc>
            </a:pPr>
            <a:r>
              <a:rPr lang="en-US" altLang="ko-KR" dirty="0">
                <a:latin typeface="+mn-ea"/>
              </a:rPr>
              <a:t>6</a:t>
            </a:r>
            <a:r>
              <a:rPr lang="en-US" altLang="ko-KR" sz="2800" b="1" dirty="0">
                <a:latin typeface="+mn-ea"/>
              </a:rPr>
              <a:t>. ARVGA in</a:t>
            </a:r>
            <a:r>
              <a:rPr lang="ko-KR" altLang="en-US" sz="2800" b="1" dirty="0">
                <a:latin typeface="+mn-ea"/>
              </a:rPr>
              <a:t> </a:t>
            </a:r>
            <a:r>
              <a:rPr lang="en-US" altLang="ko-KR" sz="2800" b="1" dirty="0" err="1">
                <a:latin typeface="+mn-ea"/>
              </a:rPr>
              <a:t>PyG</a:t>
            </a:r>
            <a:r>
              <a:rPr lang="en-US" altLang="ko-KR" sz="2800" b="1" dirty="0">
                <a:latin typeface="+mn-ea"/>
              </a:rPr>
              <a:t> (1/5)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86A1A68-693F-AEE3-6A5F-CC2CE18A6183}"/>
              </a:ext>
            </a:extLst>
          </p:cNvPr>
          <p:cNvSpPr txBox="1"/>
          <p:nvPr/>
        </p:nvSpPr>
        <p:spPr>
          <a:xfrm>
            <a:off x="1924896" y="6093919"/>
            <a:ext cx="15970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400" b="1" dirty="0">
                <a:latin typeface="Arial" panose="020B06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ARVGA</a:t>
            </a:r>
            <a:r>
              <a:rPr lang="ko-KR" altLang="en-US" sz="1400" b="1" dirty="0">
                <a:latin typeface="Arial" panose="020B06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클래스</a:t>
            </a:r>
            <a:endParaRPr lang="ko-KR" altLang="en-US" sz="1400" b="1" dirty="0">
              <a:effectLst/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DBE5325-4A4E-946D-0CCF-D79C54DB91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911" y="1805192"/>
            <a:ext cx="5152043" cy="4288727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967D4DD2-04F4-CF3B-CA01-549B6451E75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82408" r="39086" b="8565"/>
          <a:stretch/>
        </p:blipFill>
        <p:spPr>
          <a:xfrm>
            <a:off x="294911" y="1407057"/>
            <a:ext cx="4737193" cy="226422"/>
          </a:xfrm>
          <a:prstGeom prst="rect">
            <a:avLst/>
          </a:prstGeom>
        </p:spPr>
      </p:pic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22EB111-793D-410B-87CF-532B5585B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5EC4A9-FE6A-48EC-B998-4B7AD00BB17C}" type="slidenum">
              <a:rPr lang="ko-KR" altLang="en-US" smtClean="0"/>
              <a:pPr>
                <a:defRPr/>
              </a:pPr>
              <a:t>18</a:t>
            </a:fld>
            <a:endParaRPr lang="ko-KR" altLang="en-US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DFDD0E6D-AD13-F300-741E-D9C017B3A306}"/>
              </a:ext>
            </a:extLst>
          </p:cNvPr>
          <p:cNvGrpSpPr/>
          <p:nvPr/>
        </p:nvGrpSpPr>
        <p:grpSpPr>
          <a:xfrm>
            <a:off x="294911" y="1805192"/>
            <a:ext cx="9401489" cy="1261884"/>
            <a:chOff x="294911" y="1805192"/>
            <a:chExt cx="9401489" cy="1261884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AF5ACDA9-7BC9-E811-3878-1742FE225DCB}"/>
                </a:ext>
              </a:extLst>
            </p:cNvPr>
            <p:cNvGrpSpPr/>
            <p:nvPr/>
          </p:nvGrpSpPr>
          <p:grpSpPr>
            <a:xfrm>
              <a:off x="294911" y="1805192"/>
              <a:ext cx="6736219" cy="1068070"/>
              <a:chOff x="294911" y="1805192"/>
              <a:chExt cx="6736219" cy="1068070"/>
            </a:xfrm>
          </p:grpSpPr>
          <p:cxnSp>
            <p:nvCxnSpPr>
              <p:cNvPr id="11" name="직선 화살표 연결선 10">
                <a:extLst>
                  <a:ext uri="{FF2B5EF4-FFF2-40B4-BE49-F238E27FC236}">
                    <a16:creationId xmlns:a16="http://schemas.microsoft.com/office/drawing/2014/main" id="{6DA40D8E-7055-DBCB-5930-3BA71C21B30B}"/>
                  </a:ext>
                </a:extLst>
              </p:cNvPr>
              <p:cNvCxnSpPr/>
              <p:nvPr/>
            </p:nvCxnSpPr>
            <p:spPr>
              <a:xfrm>
                <a:off x="5446954" y="2319591"/>
                <a:ext cx="1584176" cy="0"/>
              </a:xfrm>
              <a:prstGeom prst="straightConnector1">
                <a:avLst/>
              </a:prstGeom>
              <a:ln w="15875">
                <a:solidFill>
                  <a:srgbClr val="FF0000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47842D86-A870-E80E-5EA9-9FB65DCAA75B}"/>
                  </a:ext>
                </a:extLst>
              </p:cNvPr>
              <p:cNvSpPr/>
              <p:nvPr/>
            </p:nvSpPr>
            <p:spPr>
              <a:xfrm>
                <a:off x="294911" y="1805192"/>
                <a:ext cx="5152043" cy="1068070"/>
              </a:xfrm>
              <a:prstGeom prst="rect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5938F-1828-8717-D846-0A65EC792706}"/>
                </a:ext>
              </a:extLst>
            </p:cNvPr>
            <p:cNvSpPr txBox="1"/>
            <p:nvPr/>
          </p:nvSpPr>
          <p:spPr>
            <a:xfrm>
              <a:off x="7104112" y="1805192"/>
              <a:ext cx="2592288" cy="126188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>
                <a:spcAft>
                  <a:spcPts val="800"/>
                </a:spcAft>
              </a:pPr>
              <a:r>
                <a:rPr lang="en-US" altLang="ko-KR" sz="1400" b="1" kern="100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1) </a:t>
              </a:r>
              <a:r>
                <a:rPr lang="ko-KR" altLang="en-US" sz="1400" b="1" kern="100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초기화 함수</a:t>
              </a:r>
              <a:endParaRPr lang="en-US" altLang="ko-KR" sz="1400" b="1" kern="1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  <a:p>
              <a:pPr marL="742950" lvl="1" indent="-285750" algn="just">
                <a:spcAft>
                  <a:spcPts val="800"/>
                </a:spcAft>
                <a:buFont typeface="Arial" panose="020B0604020202020204" pitchFamily="34" charset="0"/>
                <a:buChar char="•"/>
              </a:pPr>
              <a:r>
                <a:rPr lang="en-US" altLang="ko-KR" sz="1400" kern="100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encoder</a:t>
              </a:r>
            </a:p>
            <a:p>
              <a:pPr marL="742950" lvl="1" indent="-285750" algn="just">
                <a:spcAft>
                  <a:spcPts val="800"/>
                </a:spcAft>
                <a:buFont typeface="Arial" panose="020B0604020202020204" pitchFamily="34" charset="0"/>
                <a:buChar char="•"/>
              </a:pPr>
              <a:r>
                <a:rPr lang="en-US" altLang="ko-KR" sz="1400" kern="100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discriminator</a:t>
              </a:r>
            </a:p>
            <a:p>
              <a:pPr marL="742950" lvl="1" indent="-285750" algn="just">
                <a:spcAft>
                  <a:spcPts val="800"/>
                </a:spcAft>
                <a:buFont typeface="Arial" panose="020B0604020202020204" pitchFamily="34" charset="0"/>
                <a:buChar char="•"/>
              </a:pPr>
              <a:r>
                <a:rPr lang="en-US" altLang="ko-KR" sz="1400" kern="100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decoder</a:t>
              </a: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11876C65-1C6B-2DAE-329F-C64E926B8C32}"/>
              </a:ext>
            </a:extLst>
          </p:cNvPr>
          <p:cNvGrpSpPr/>
          <p:nvPr/>
        </p:nvGrpSpPr>
        <p:grpSpPr>
          <a:xfrm>
            <a:off x="331359" y="4727110"/>
            <a:ext cx="9337868" cy="1692771"/>
            <a:chOff x="294911" y="1752722"/>
            <a:chExt cx="9337868" cy="1692771"/>
          </a:xfrm>
        </p:grpSpPr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5A0D1931-9EF5-8BE3-57DC-DB0CD9086FD4}"/>
                </a:ext>
              </a:extLst>
            </p:cNvPr>
            <p:cNvGrpSpPr/>
            <p:nvPr/>
          </p:nvGrpSpPr>
          <p:grpSpPr>
            <a:xfrm>
              <a:off x="294911" y="1879748"/>
              <a:ext cx="6736219" cy="1268170"/>
              <a:chOff x="294911" y="1879748"/>
              <a:chExt cx="6736219" cy="1268170"/>
            </a:xfrm>
          </p:grpSpPr>
          <p:cxnSp>
            <p:nvCxnSpPr>
              <p:cNvPr id="20" name="직선 화살표 연결선 19">
                <a:extLst>
                  <a:ext uri="{FF2B5EF4-FFF2-40B4-BE49-F238E27FC236}">
                    <a16:creationId xmlns:a16="http://schemas.microsoft.com/office/drawing/2014/main" id="{48F0FF3F-76D6-182F-F810-1002CBD6BE5C}"/>
                  </a:ext>
                </a:extLst>
              </p:cNvPr>
              <p:cNvCxnSpPr/>
              <p:nvPr/>
            </p:nvCxnSpPr>
            <p:spPr>
              <a:xfrm>
                <a:off x="5446954" y="2319591"/>
                <a:ext cx="1584176" cy="0"/>
              </a:xfrm>
              <a:prstGeom prst="straightConnector1">
                <a:avLst/>
              </a:prstGeom>
              <a:ln w="15875">
                <a:solidFill>
                  <a:srgbClr val="FF0000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07881080-01DA-4108-1017-45851FB2CADF}"/>
                  </a:ext>
                </a:extLst>
              </p:cNvPr>
              <p:cNvSpPr/>
              <p:nvPr/>
            </p:nvSpPr>
            <p:spPr>
              <a:xfrm>
                <a:off x="294911" y="1879748"/>
                <a:ext cx="5152043" cy="1268170"/>
              </a:xfrm>
              <a:prstGeom prst="rect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5A0ECD8-C56E-8EBD-8AD4-8AD1F5C47E00}"/>
                </a:ext>
              </a:extLst>
            </p:cNvPr>
            <p:cNvSpPr txBox="1"/>
            <p:nvPr/>
          </p:nvSpPr>
          <p:spPr>
            <a:xfrm>
              <a:off x="7040491" y="1752722"/>
              <a:ext cx="2592288" cy="169277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>
                <a:spcAft>
                  <a:spcPts val="800"/>
                </a:spcAft>
              </a:pPr>
              <a:r>
                <a:rPr lang="en-US" altLang="ko-KR" sz="1400" b="1" kern="100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2) </a:t>
              </a:r>
              <a:r>
                <a:rPr lang="ko-KR" altLang="en-US" sz="1400" b="1" kern="100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인코더 함수</a:t>
              </a:r>
              <a:endParaRPr lang="en-US" altLang="ko-KR" sz="1400" b="1" kern="1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  <a:p>
              <a:pPr lvl="1" algn="just">
                <a:spcAft>
                  <a:spcPts val="800"/>
                </a:spcAft>
              </a:pPr>
              <a:r>
                <a:rPr lang="en-US" altLang="ko-KR" sz="1400" kern="100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: VGAE</a:t>
              </a:r>
              <a:r>
                <a:rPr lang="ko-KR" altLang="en-US" sz="1400" kern="100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의 </a:t>
              </a:r>
              <a:r>
                <a:rPr lang="en-US" altLang="ko-KR" sz="1400" kern="100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encode </a:t>
              </a:r>
              <a:r>
                <a:rPr lang="ko-KR" altLang="en-US" sz="1400" kern="100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호출하여 사용</a:t>
              </a:r>
              <a:endParaRPr lang="en-US" altLang="ko-KR" sz="1400" kern="1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  <a:p>
              <a:pPr algn="just">
                <a:spcAft>
                  <a:spcPts val="800"/>
                </a:spcAft>
              </a:pPr>
              <a:r>
                <a:rPr lang="en-US" altLang="ko-KR" sz="1400" b="1" kern="100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3) </a:t>
              </a:r>
              <a:r>
                <a:rPr lang="ko-KR" altLang="en-US" sz="1400" b="1" kern="100" dirty="0" err="1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쿨백</a:t>
              </a:r>
              <a:r>
                <a:rPr lang="en-US" altLang="ko-KR" sz="1400" b="1" kern="100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-</a:t>
              </a:r>
              <a:r>
                <a:rPr lang="ko-KR" altLang="en-US" sz="1400" b="1" kern="100" dirty="0" err="1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라이블러</a:t>
              </a:r>
              <a:r>
                <a:rPr lang="ko-KR" altLang="en-US" sz="1400" b="1" kern="100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 함수</a:t>
              </a:r>
              <a:endParaRPr lang="en-US" altLang="ko-KR" sz="1400" b="1" kern="1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  <a:p>
              <a:pPr lvl="1" algn="just">
                <a:spcAft>
                  <a:spcPts val="800"/>
                </a:spcAft>
              </a:pPr>
              <a:r>
                <a:rPr lang="en-US" altLang="ko-KR" sz="1400" kern="100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:</a:t>
              </a:r>
              <a:r>
                <a:rPr lang="ko-KR" altLang="en-US" sz="1400" kern="100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 </a:t>
              </a:r>
              <a:r>
                <a:rPr lang="en-US" altLang="ko-KR" sz="1400" kern="100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VGAE</a:t>
              </a:r>
              <a:r>
                <a:rPr lang="ko-KR" altLang="en-US" sz="1400" kern="100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에서 사용하는 </a:t>
              </a:r>
              <a:r>
                <a:rPr lang="en-US" altLang="ko-KR" sz="1400" kern="100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KL </a:t>
              </a:r>
              <a:r>
                <a:rPr lang="ko-KR" altLang="en-US" sz="1400" kern="100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손실 계산</a:t>
              </a:r>
              <a:endParaRPr lang="en-US" altLang="ko-KR" sz="1400" kern="1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585871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19C5A9-3E3A-9B8C-446D-2B8FEEAF64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2B8F16C-9D22-2389-8C44-1BB3E7317631}"/>
              </a:ext>
            </a:extLst>
          </p:cNvPr>
          <p:cNvSpPr/>
          <p:nvPr/>
        </p:nvSpPr>
        <p:spPr>
          <a:xfrm>
            <a:off x="95656" y="1015846"/>
            <a:ext cx="5757458" cy="5215921"/>
          </a:xfrm>
          <a:prstGeom prst="rect">
            <a:avLst/>
          </a:prstGeom>
          <a:solidFill>
            <a:schemeClr val="accent3">
              <a:lumMod val="20000"/>
              <a:lumOff val="80000"/>
              <a:alpha val="29000"/>
            </a:schemeClr>
          </a:solidFill>
          <a:ln w="28575">
            <a:noFil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7AF8F957-3C0A-D663-F271-34930345A5E3}"/>
              </a:ext>
            </a:extLst>
          </p:cNvPr>
          <p:cNvSpPr txBox="1">
            <a:spLocks/>
          </p:cNvSpPr>
          <p:nvPr/>
        </p:nvSpPr>
        <p:spPr>
          <a:xfrm>
            <a:off x="479376" y="135890"/>
            <a:ext cx="11017223" cy="106807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2800" b="1" kern="1200" baseline="0">
                <a:solidFill>
                  <a:schemeClr val="tx2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j-cs"/>
              </a:defRPr>
            </a:lvl1pPr>
          </a:lstStyle>
          <a:p>
            <a:pPr marL="109855" defTabSz="508000">
              <a:lnSpc>
                <a:spcPct val="210000"/>
              </a:lnSpc>
            </a:pPr>
            <a:r>
              <a:rPr lang="en-US" altLang="ko-KR" dirty="0">
                <a:latin typeface="+mn-ea"/>
              </a:rPr>
              <a:t>6</a:t>
            </a:r>
            <a:r>
              <a:rPr lang="en-US" altLang="ko-KR" sz="2800" b="1" dirty="0">
                <a:latin typeface="+mn-ea"/>
              </a:rPr>
              <a:t>. ARVGA in</a:t>
            </a:r>
            <a:r>
              <a:rPr lang="ko-KR" altLang="en-US" sz="2800" b="1" dirty="0">
                <a:latin typeface="+mn-ea"/>
              </a:rPr>
              <a:t> </a:t>
            </a:r>
            <a:r>
              <a:rPr lang="en-US" altLang="ko-KR" sz="2800" b="1" dirty="0" err="1">
                <a:latin typeface="+mn-ea"/>
              </a:rPr>
              <a:t>PyG</a:t>
            </a:r>
            <a:r>
              <a:rPr lang="en-US" altLang="ko-KR" sz="2800" b="1" dirty="0">
                <a:latin typeface="+mn-ea"/>
              </a:rPr>
              <a:t> (2/5)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18AB43-522E-AB63-6EA5-51FFAD5A6EED}"/>
              </a:ext>
            </a:extLst>
          </p:cNvPr>
          <p:cNvSpPr txBox="1"/>
          <p:nvPr/>
        </p:nvSpPr>
        <p:spPr>
          <a:xfrm>
            <a:off x="236490" y="3581181"/>
            <a:ext cx="15970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400" b="1" dirty="0" err="1">
                <a:effectLst/>
                <a:latin typeface="Arial" panose="020B06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판별기</a:t>
            </a:r>
            <a:r>
              <a:rPr lang="ko-KR" altLang="en-US" sz="1400" b="1" dirty="0">
                <a:effectLst/>
                <a:latin typeface="Arial" panose="020B06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모듈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CD8CE8F-112A-08F0-81D0-A42CFE4BB12D}"/>
              </a:ext>
            </a:extLst>
          </p:cNvPr>
          <p:cNvSpPr txBox="1"/>
          <p:nvPr/>
        </p:nvSpPr>
        <p:spPr>
          <a:xfrm>
            <a:off x="226699" y="1191173"/>
            <a:ext cx="25534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400" b="1" dirty="0">
                <a:latin typeface="Arial" panose="020B06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VGAE </a:t>
            </a:r>
            <a:r>
              <a:rPr lang="ko-KR" altLang="en-US" sz="1400" b="1" dirty="0">
                <a:effectLst/>
                <a:latin typeface="Arial" panose="020B06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모듈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F7FD67F-3D7B-3821-1C4B-C8D1F2A464D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744"/>
          <a:stretch/>
        </p:blipFill>
        <p:spPr>
          <a:xfrm>
            <a:off x="242524" y="3888958"/>
            <a:ext cx="5250550" cy="2153033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58336433-1262-738E-A777-8C525BB109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698" y="1512694"/>
            <a:ext cx="5525763" cy="1728192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77056B7-4A91-076F-0D2A-EACFCAB7C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5EC4A9-FE6A-48EC-B998-4B7AD00BB17C}" type="slidenum">
              <a:rPr lang="ko-KR" altLang="en-US" smtClean="0"/>
              <a:pPr>
                <a:defRPr/>
              </a:pPr>
              <a:t>19</a:t>
            </a:fld>
            <a:endParaRPr lang="ko-KR" altLang="en-US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7123B49C-BF6E-36BB-720D-CED7BD02EB37}"/>
              </a:ext>
            </a:extLst>
          </p:cNvPr>
          <p:cNvGrpSpPr/>
          <p:nvPr/>
        </p:nvGrpSpPr>
        <p:grpSpPr>
          <a:xfrm>
            <a:off x="535243" y="829408"/>
            <a:ext cx="10828201" cy="1762841"/>
            <a:chOff x="294911" y="960323"/>
            <a:chExt cx="10828201" cy="1762841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0AF2A7AB-5EBC-0149-1769-18CF25C0DEC7}"/>
                </a:ext>
              </a:extLst>
            </p:cNvPr>
            <p:cNvGrpSpPr/>
            <p:nvPr/>
          </p:nvGrpSpPr>
          <p:grpSpPr>
            <a:xfrm>
              <a:off x="294911" y="1629865"/>
              <a:ext cx="6730858" cy="1093299"/>
              <a:chOff x="294911" y="1629865"/>
              <a:chExt cx="6730858" cy="1093299"/>
            </a:xfrm>
          </p:grpSpPr>
          <p:cxnSp>
            <p:nvCxnSpPr>
              <p:cNvPr id="11" name="직선 화살표 연결선 10">
                <a:extLst>
                  <a:ext uri="{FF2B5EF4-FFF2-40B4-BE49-F238E27FC236}">
                    <a16:creationId xmlns:a16="http://schemas.microsoft.com/office/drawing/2014/main" id="{F28191A0-069F-4041-E003-AF72244CEB6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46954" y="1629865"/>
                <a:ext cx="1578815" cy="689726"/>
              </a:xfrm>
              <a:prstGeom prst="straightConnector1">
                <a:avLst/>
              </a:prstGeom>
              <a:ln w="15875">
                <a:solidFill>
                  <a:srgbClr val="FF0000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723D66AC-005D-8D74-34F3-AA770A605978}"/>
                  </a:ext>
                </a:extLst>
              </p:cNvPr>
              <p:cNvSpPr/>
              <p:nvPr/>
            </p:nvSpPr>
            <p:spPr>
              <a:xfrm>
                <a:off x="294911" y="1805192"/>
                <a:ext cx="5152043" cy="917972"/>
              </a:xfrm>
              <a:prstGeom prst="rect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A0B81EC-5352-12DE-F46B-594E340FC9B6}"/>
                </a:ext>
              </a:extLst>
            </p:cNvPr>
            <p:cNvSpPr txBox="1"/>
            <p:nvPr/>
          </p:nvSpPr>
          <p:spPr>
            <a:xfrm>
              <a:off x="7081640" y="960323"/>
              <a:ext cx="4041472" cy="94384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342900" indent="-342900" algn="just">
                <a:spcAft>
                  <a:spcPts val="800"/>
                </a:spcAft>
                <a:buAutoNum type="arabicParenR"/>
              </a:pPr>
              <a:r>
                <a:rPr lang="ko-KR" altLang="en-US" sz="1400" b="1" kern="100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초기화 함수</a:t>
              </a:r>
              <a:endParaRPr lang="en-US" altLang="ko-KR" sz="1400" b="1" kern="1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  <a:p>
              <a:pPr marL="742950" lvl="1" indent="-285750" algn="just">
                <a:spcAft>
                  <a:spcPts val="800"/>
                </a:spcAft>
                <a:buFont typeface="Arial" panose="020B0604020202020204" pitchFamily="34" charset="0"/>
                <a:buChar char="•"/>
              </a:pPr>
              <a:r>
                <a:rPr lang="en-US" altLang="ko-KR" sz="1400" kern="100" dirty="0" err="1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in_channels</a:t>
              </a:r>
              <a:r>
                <a:rPr lang="en-US" altLang="ko-KR" sz="1400" kern="100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: </a:t>
              </a:r>
              <a:r>
                <a:rPr lang="ko-KR" altLang="en-US" sz="1400" kern="100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입력 데이터의 특성 수</a:t>
              </a:r>
              <a:endParaRPr lang="en-US" altLang="ko-KR" sz="1400" kern="1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  <a:p>
              <a:pPr marL="742950" lvl="1" indent="-285750" algn="just">
                <a:spcAft>
                  <a:spcPts val="800"/>
                </a:spcAft>
                <a:buFont typeface="Arial" panose="020B0604020202020204" pitchFamily="34" charset="0"/>
                <a:buChar char="•"/>
              </a:pPr>
              <a:r>
                <a:rPr lang="en-US" altLang="ko-KR" sz="1400" kern="100" dirty="0" err="1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out_channels</a:t>
              </a:r>
              <a:r>
                <a:rPr lang="en-US" altLang="ko-KR" sz="1400" kern="100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: </a:t>
              </a:r>
              <a:r>
                <a:rPr lang="ko-KR" altLang="en-US" sz="1400" kern="100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출력 데이터의 특성 수</a:t>
              </a:r>
              <a:endParaRPr lang="en-US" altLang="ko-KR" sz="1400" kern="1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9A01FBBB-60F9-8CD2-6FCD-7A7AEAD5309E}"/>
              </a:ext>
            </a:extLst>
          </p:cNvPr>
          <p:cNvGrpSpPr/>
          <p:nvPr/>
        </p:nvGrpSpPr>
        <p:grpSpPr>
          <a:xfrm>
            <a:off x="535243" y="3524554"/>
            <a:ext cx="10801598" cy="1579920"/>
            <a:chOff x="294911" y="1245564"/>
            <a:chExt cx="10801598" cy="1579920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D9BE57E9-5306-29DA-64EB-C06B4FAF4165}"/>
                </a:ext>
              </a:extLst>
            </p:cNvPr>
            <p:cNvGrpSpPr/>
            <p:nvPr/>
          </p:nvGrpSpPr>
          <p:grpSpPr>
            <a:xfrm>
              <a:off x="294911" y="1858847"/>
              <a:ext cx="6743299" cy="883992"/>
              <a:chOff x="294911" y="1858847"/>
              <a:chExt cx="6743299" cy="883992"/>
            </a:xfrm>
          </p:grpSpPr>
          <p:cxnSp>
            <p:nvCxnSpPr>
              <p:cNvPr id="23" name="직선 화살표 연결선 22">
                <a:extLst>
                  <a:ext uri="{FF2B5EF4-FFF2-40B4-BE49-F238E27FC236}">
                    <a16:creationId xmlns:a16="http://schemas.microsoft.com/office/drawing/2014/main" id="{D33E4EBA-24F3-029F-4205-CFF9766B2FF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46954" y="2094767"/>
                <a:ext cx="1591256" cy="224824"/>
              </a:xfrm>
              <a:prstGeom prst="straightConnector1">
                <a:avLst/>
              </a:prstGeom>
              <a:ln w="15875">
                <a:solidFill>
                  <a:srgbClr val="FF0000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2B69AAA8-A31E-0665-5B73-D288EB2843E0}"/>
                  </a:ext>
                </a:extLst>
              </p:cNvPr>
              <p:cNvSpPr/>
              <p:nvPr/>
            </p:nvSpPr>
            <p:spPr>
              <a:xfrm>
                <a:off x="294911" y="1858847"/>
                <a:ext cx="5152043" cy="883992"/>
              </a:xfrm>
              <a:prstGeom prst="rect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F0D2500E-3CAF-1707-345E-9B9C94EE776B}"/>
                    </a:ext>
                  </a:extLst>
                </p:cNvPr>
                <p:cNvSpPr txBox="1"/>
                <p:nvPr/>
              </p:nvSpPr>
              <p:spPr>
                <a:xfrm>
                  <a:off x="7055038" y="1245564"/>
                  <a:ext cx="4041471" cy="157992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342900" indent="-342900" algn="just">
                    <a:spcAft>
                      <a:spcPts val="800"/>
                    </a:spcAft>
                    <a:buAutoNum type="arabicParenR"/>
                  </a:pPr>
                  <a:r>
                    <a:rPr lang="ko-KR" altLang="en-US" sz="1400" b="1" kern="100" dirty="0">
                      <a:solidFill>
                        <a:srgbClr val="FF000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  <a:cs typeface="Times New Roman" panose="02020603050405020304" pitchFamily="18" charset="0"/>
                    </a:rPr>
                    <a:t>초기화 함수</a:t>
                  </a:r>
                  <a:endParaRPr lang="en-US" altLang="ko-KR" sz="1400" b="1" kern="100" dirty="0">
                    <a:solidFill>
                      <a:srgbClr val="FF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endParaRPr>
                </a:p>
                <a:p>
                  <a:pPr marL="742950" lvl="1" indent="-285750" algn="just">
                    <a:spcAft>
                      <a:spcPts val="800"/>
                    </a:spcAft>
                    <a:buFont typeface="Arial" panose="020B0604020202020204" pitchFamily="34" charset="0"/>
                    <a:buChar char="•"/>
                  </a:pPr>
                  <a:r>
                    <a:rPr lang="en-US" altLang="ko-KR" sz="1400" kern="100" dirty="0" err="1">
                      <a:solidFill>
                        <a:srgbClr val="FF000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  <a:cs typeface="Times New Roman" panose="02020603050405020304" pitchFamily="18" charset="0"/>
                    </a:rPr>
                    <a:t>in_channels</a:t>
                  </a:r>
                  <a:r>
                    <a:rPr lang="en-US" altLang="ko-KR" sz="1400" kern="100" dirty="0">
                      <a:solidFill>
                        <a:srgbClr val="FF000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  <a:cs typeface="Times New Roman" panose="02020603050405020304" pitchFamily="18" charset="0"/>
                    </a:rPr>
                    <a:t>: </a:t>
                  </a:r>
                  <a:r>
                    <a:rPr lang="ko-KR" altLang="en-US" sz="1400" kern="100" dirty="0">
                      <a:solidFill>
                        <a:srgbClr val="FF000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  <a:cs typeface="Times New Roman" panose="02020603050405020304" pitchFamily="18" charset="0"/>
                    </a:rPr>
                    <a:t>입력 데이터의 특성 수</a:t>
                  </a:r>
                  <a:endParaRPr lang="en-US" altLang="ko-KR" sz="1400" kern="100" dirty="0">
                    <a:solidFill>
                      <a:srgbClr val="FF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endParaRPr>
                </a:p>
                <a:p>
                  <a:pPr marL="742950" lvl="1" indent="-285750" algn="just">
                    <a:spcAft>
                      <a:spcPts val="800"/>
                    </a:spcAft>
                    <a:buFont typeface="Arial" panose="020B0604020202020204" pitchFamily="34" charset="0"/>
                    <a:buChar char="•"/>
                  </a:pPr>
                  <a:r>
                    <a:rPr lang="en-US" altLang="ko-KR" sz="1400" kern="100" dirty="0" err="1">
                      <a:solidFill>
                        <a:srgbClr val="FF000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  <a:cs typeface="Times New Roman" panose="02020603050405020304" pitchFamily="18" charset="0"/>
                    </a:rPr>
                    <a:t>hidden_channels</a:t>
                  </a:r>
                  <a:r>
                    <a:rPr lang="en-US" altLang="ko-KR" sz="1400" kern="100" dirty="0">
                      <a:solidFill>
                        <a:srgbClr val="FF000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  <a:cs typeface="Times New Roman" panose="02020603050405020304" pitchFamily="18" charset="0"/>
                    </a:rPr>
                    <a:t>: </a:t>
                  </a:r>
                  <a:r>
                    <a:rPr lang="ko-KR" altLang="en-US" sz="1400" kern="100" dirty="0">
                      <a:solidFill>
                        <a:srgbClr val="FF000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  <a:cs typeface="Times New Roman" panose="02020603050405020304" pitchFamily="18" charset="0"/>
                    </a:rPr>
                    <a:t>은닉층의 유닛 수</a:t>
                  </a:r>
                  <a:endParaRPr lang="en-US" altLang="ko-KR" sz="1400" kern="100" dirty="0">
                    <a:solidFill>
                      <a:srgbClr val="FF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endParaRPr>
                </a:p>
                <a:p>
                  <a:pPr marL="742950" lvl="1" indent="-285750" algn="just">
                    <a:spcAft>
                      <a:spcPts val="800"/>
                    </a:spcAft>
                    <a:buFont typeface="Arial" panose="020B0604020202020204" pitchFamily="34" charset="0"/>
                    <a:buChar char="•"/>
                  </a:pPr>
                  <a:r>
                    <a:rPr lang="en-US" altLang="ko-KR" sz="1400" kern="100" dirty="0" err="1">
                      <a:solidFill>
                        <a:srgbClr val="FF000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  <a:cs typeface="Times New Roman" panose="02020603050405020304" pitchFamily="18" charset="0"/>
                    </a:rPr>
                    <a:t>out_channels</a:t>
                  </a:r>
                  <a:r>
                    <a:rPr lang="en-US" altLang="ko-KR" sz="1400" kern="100" dirty="0">
                      <a:solidFill>
                        <a:srgbClr val="FF000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  <a:cs typeface="Times New Roman" panose="02020603050405020304" pitchFamily="18" charset="0"/>
                    </a:rPr>
                    <a:t>: </a:t>
                  </a:r>
                  <a:r>
                    <a:rPr lang="ko-KR" altLang="en-US" sz="1400" kern="100" dirty="0">
                      <a:solidFill>
                        <a:srgbClr val="FF000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  <a:cs typeface="Times New Roman" panose="02020603050405020304" pitchFamily="18" charset="0"/>
                    </a:rPr>
                    <a:t>출력 데이터의 채널 수</a:t>
                  </a:r>
                  <a:endParaRPr lang="en-US" altLang="ko-KR" sz="1400" kern="100" dirty="0">
                    <a:solidFill>
                      <a:srgbClr val="FF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endParaRPr>
                </a:p>
                <a:p>
                  <a:pPr algn="just">
                    <a:spcAft>
                      <a:spcPts val="800"/>
                    </a:spcAft>
                  </a:pPr>
                  <a14:m>
                    <m:oMath xmlns:m="http://schemas.openxmlformats.org/officeDocument/2006/math">
                      <m:r>
                        <a:rPr lang="ko-KR" altLang="en-US" sz="1400" i="1" kern="10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→</m:t>
                      </m:r>
                    </m:oMath>
                  </a14:m>
                  <a:r>
                    <a:rPr lang="ko-KR" altLang="en-US" sz="1400" kern="100" dirty="0">
                      <a:solidFill>
                        <a:srgbClr val="FF000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  <a:cs typeface="Times New Roman" panose="02020603050405020304" pitchFamily="18" charset="0"/>
                    </a:rPr>
                    <a:t> 해당 판별기는 </a:t>
                  </a:r>
                  <a:r>
                    <a:rPr lang="en-US" altLang="ko-KR" sz="1400" kern="100" dirty="0">
                      <a:solidFill>
                        <a:srgbClr val="FF000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  <a:cs typeface="Times New Roman" panose="02020603050405020304" pitchFamily="18" charset="0"/>
                    </a:rPr>
                    <a:t>3</a:t>
                  </a:r>
                  <a:r>
                    <a:rPr lang="ko-KR" altLang="en-US" sz="1400" kern="100" dirty="0">
                      <a:solidFill>
                        <a:srgbClr val="FF000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  <a:cs typeface="Times New Roman" panose="02020603050405020304" pitchFamily="18" charset="0"/>
                    </a:rPr>
                    <a:t>개의 선형 레이어를 사용</a:t>
                  </a:r>
                  <a:endParaRPr lang="en-US" altLang="ko-KR" sz="1400" kern="100" dirty="0">
                    <a:solidFill>
                      <a:srgbClr val="FF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F0D2500E-3CAF-1707-345E-9B9C94EE776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55038" y="1245564"/>
                  <a:ext cx="4041471" cy="1579920"/>
                </a:xfrm>
                <a:prstGeom prst="rect">
                  <a:avLst/>
                </a:prstGeom>
                <a:blipFill>
                  <a:blip r:embed="rId5"/>
                  <a:stretch>
                    <a:fillRect l="-754" t="-2317" b="-308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DD073C49-4AC5-34D8-B90D-3C7F20F6A667}"/>
              </a:ext>
            </a:extLst>
          </p:cNvPr>
          <p:cNvGrpSpPr/>
          <p:nvPr/>
        </p:nvGrpSpPr>
        <p:grpSpPr>
          <a:xfrm>
            <a:off x="550888" y="1908149"/>
            <a:ext cx="10608346" cy="1477245"/>
            <a:chOff x="294911" y="1071330"/>
            <a:chExt cx="10608346" cy="1477245"/>
          </a:xfrm>
        </p:grpSpPr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53F6896C-6F68-8FDB-E4F8-BC87D488B515}"/>
                </a:ext>
              </a:extLst>
            </p:cNvPr>
            <p:cNvGrpSpPr/>
            <p:nvPr/>
          </p:nvGrpSpPr>
          <p:grpSpPr>
            <a:xfrm>
              <a:off x="294911" y="1543254"/>
              <a:ext cx="6771084" cy="1005321"/>
              <a:chOff x="294911" y="1543254"/>
              <a:chExt cx="6771084" cy="1005321"/>
            </a:xfrm>
          </p:grpSpPr>
          <p:cxnSp>
            <p:nvCxnSpPr>
              <p:cNvPr id="18" name="직선 화살표 연결선 17">
                <a:extLst>
                  <a:ext uri="{FF2B5EF4-FFF2-40B4-BE49-F238E27FC236}">
                    <a16:creationId xmlns:a16="http://schemas.microsoft.com/office/drawing/2014/main" id="{901CD3C6-0E25-0F6A-C6F8-6B51CBB3B278}"/>
                  </a:ext>
                </a:extLst>
              </p:cNvPr>
              <p:cNvCxnSpPr>
                <a:cxnSpLocks/>
                <a:endCxn id="16" idx="1"/>
              </p:cNvCxnSpPr>
              <p:nvPr/>
            </p:nvCxnSpPr>
            <p:spPr>
              <a:xfrm flipV="1">
                <a:off x="5423648" y="1543254"/>
                <a:ext cx="1642347" cy="725920"/>
              </a:xfrm>
              <a:prstGeom prst="straightConnector1">
                <a:avLst/>
              </a:prstGeom>
              <a:ln w="15875">
                <a:solidFill>
                  <a:srgbClr val="FF0000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2CB6C077-A113-1B2C-1C2E-A8A855771CCD}"/>
                  </a:ext>
                </a:extLst>
              </p:cNvPr>
              <p:cNvSpPr/>
              <p:nvPr/>
            </p:nvSpPr>
            <p:spPr>
              <a:xfrm>
                <a:off x="294911" y="1858847"/>
                <a:ext cx="5152043" cy="689728"/>
              </a:xfrm>
              <a:prstGeom prst="rect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BFF58A5-E84E-809E-DF7F-D192B3DE7635}"/>
                </a:ext>
              </a:extLst>
            </p:cNvPr>
            <p:cNvSpPr txBox="1"/>
            <p:nvPr/>
          </p:nvSpPr>
          <p:spPr>
            <a:xfrm>
              <a:off x="7065995" y="1071330"/>
              <a:ext cx="3837262" cy="94384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>
                <a:spcAft>
                  <a:spcPts val="800"/>
                </a:spcAft>
              </a:pPr>
              <a:r>
                <a:rPr lang="en-US" altLang="ko-KR" sz="1400" b="1" kern="100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2)   </a:t>
              </a:r>
              <a:r>
                <a:rPr lang="ko-KR" altLang="en-US" sz="1400" b="1" kern="100" dirty="0" err="1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순전파</a:t>
              </a:r>
              <a:r>
                <a:rPr lang="ko-KR" altLang="en-US" sz="1400" b="1" kern="100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 함수</a:t>
              </a:r>
              <a:endParaRPr lang="en-US" altLang="ko-KR" sz="1400" b="1" kern="1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  <a:p>
              <a:pPr marL="742950" lvl="1" indent="-285750" algn="just">
                <a:spcAft>
                  <a:spcPts val="800"/>
                </a:spcAft>
                <a:buFont typeface="Arial" panose="020B0604020202020204" pitchFamily="34" charset="0"/>
                <a:buChar char="•"/>
              </a:pPr>
              <a:r>
                <a:rPr lang="en-US" altLang="ko-KR" sz="1400" kern="100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X: </a:t>
              </a:r>
              <a:r>
                <a:rPr lang="ko-KR" altLang="en-US" sz="1400" kern="100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특성 행렬 </a:t>
              </a:r>
              <a:r>
                <a:rPr lang="en-US" altLang="ko-KR" sz="1400" kern="100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(</a:t>
              </a:r>
              <a:r>
                <a:rPr lang="ko-KR" altLang="en-US" sz="1400" kern="100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노드의 수</a:t>
              </a:r>
              <a:r>
                <a:rPr lang="en-US" altLang="ko-KR" sz="1400" kern="100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, </a:t>
              </a:r>
              <a:r>
                <a:rPr lang="ko-KR" altLang="en-US" sz="1400" kern="100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특성 수</a:t>
              </a:r>
              <a:r>
                <a:rPr lang="en-US" altLang="ko-KR" sz="1400" kern="100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)</a:t>
              </a:r>
            </a:p>
            <a:p>
              <a:pPr marL="742950" lvl="1" indent="-285750" algn="just">
                <a:spcAft>
                  <a:spcPts val="800"/>
                </a:spcAft>
                <a:buFont typeface="Arial" panose="020B0604020202020204" pitchFamily="34" charset="0"/>
                <a:buChar char="•"/>
              </a:pPr>
              <a:r>
                <a:rPr lang="en-US" altLang="ko-KR" sz="1400" kern="100" dirty="0" err="1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edge_index</a:t>
              </a:r>
              <a:r>
                <a:rPr lang="en-US" altLang="ko-KR" sz="1400" kern="100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: </a:t>
              </a:r>
              <a:r>
                <a:rPr lang="ko-KR" altLang="en-US" sz="1400" kern="100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그래프의 </a:t>
              </a:r>
              <a:r>
                <a:rPr lang="ko-KR" altLang="en-US" sz="1400" kern="100" dirty="0" err="1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엣지</a:t>
              </a:r>
              <a:r>
                <a:rPr lang="ko-KR" altLang="en-US" sz="1400" kern="100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 인덱스</a:t>
              </a:r>
              <a:endParaRPr lang="en-US" altLang="ko-KR" sz="1400" kern="1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303717E9-BD69-2470-3E09-495621C55B07}"/>
              </a:ext>
            </a:extLst>
          </p:cNvPr>
          <p:cNvGrpSpPr/>
          <p:nvPr/>
        </p:nvGrpSpPr>
        <p:grpSpPr>
          <a:xfrm>
            <a:off x="522802" y="5157999"/>
            <a:ext cx="10990261" cy="1254518"/>
            <a:chOff x="294911" y="1858847"/>
            <a:chExt cx="10990261" cy="1254518"/>
          </a:xfrm>
        </p:grpSpPr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710DF55D-1AE2-EE86-E7E3-DE8D1B0BCFDB}"/>
                </a:ext>
              </a:extLst>
            </p:cNvPr>
            <p:cNvGrpSpPr/>
            <p:nvPr/>
          </p:nvGrpSpPr>
          <p:grpSpPr>
            <a:xfrm>
              <a:off x="294911" y="1858847"/>
              <a:ext cx="6743299" cy="883992"/>
              <a:chOff x="294911" y="1858847"/>
              <a:chExt cx="6743299" cy="883992"/>
            </a:xfrm>
          </p:grpSpPr>
          <p:cxnSp>
            <p:nvCxnSpPr>
              <p:cNvPr id="28" name="직선 화살표 연결선 27">
                <a:extLst>
                  <a:ext uri="{FF2B5EF4-FFF2-40B4-BE49-F238E27FC236}">
                    <a16:creationId xmlns:a16="http://schemas.microsoft.com/office/drawing/2014/main" id="{D09AA9F5-4245-264E-8194-4DC602B3C02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46954" y="2319591"/>
                <a:ext cx="1591256" cy="0"/>
              </a:xfrm>
              <a:prstGeom prst="straightConnector1">
                <a:avLst/>
              </a:prstGeom>
              <a:ln w="15875">
                <a:solidFill>
                  <a:srgbClr val="FF0000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6E9E3230-2BD6-DC31-1737-B5E00BC9EB3D}"/>
                  </a:ext>
                </a:extLst>
              </p:cNvPr>
              <p:cNvSpPr/>
              <p:nvPr/>
            </p:nvSpPr>
            <p:spPr>
              <a:xfrm>
                <a:off x="294911" y="1858847"/>
                <a:ext cx="5152043" cy="883992"/>
              </a:xfrm>
              <a:prstGeom prst="rect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A0EBDB8-10F1-BBBA-9D3A-1E823C5BA643}"/>
                </a:ext>
              </a:extLst>
            </p:cNvPr>
            <p:cNvSpPr txBox="1"/>
            <p:nvPr/>
          </p:nvSpPr>
          <p:spPr>
            <a:xfrm>
              <a:off x="7067479" y="1954073"/>
              <a:ext cx="4217693" cy="115929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342900" indent="-342900" algn="just">
                <a:spcAft>
                  <a:spcPts val="800"/>
                </a:spcAft>
                <a:buAutoNum type="arabicParenR" startAt="2"/>
              </a:pPr>
              <a:r>
                <a:rPr lang="ko-KR" altLang="en-US" sz="1400" b="1" kern="100" dirty="0" err="1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순전파</a:t>
              </a:r>
              <a:r>
                <a:rPr lang="ko-KR" altLang="en-US" sz="1400" b="1" kern="100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 함수</a:t>
              </a:r>
              <a:endParaRPr lang="en-US" altLang="ko-KR" sz="1400" b="1" kern="1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  <a:p>
              <a:pPr marL="742950" lvl="1" indent="-285750" algn="just">
                <a:spcAft>
                  <a:spcPts val="800"/>
                </a:spcAft>
                <a:buFont typeface="Arial" panose="020B0604020202020204" pitchFamily="34" charset="0"/>
                <a:buChar char="•"/>
              </a:pPr>
              <a:r>
                <a:rPr lang="ko-KR" altLang="en-US" sz="1400" kern="100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입력 파라미터 </a:t>
              </a:r>
              <a:r>
                <a:rPr lang="en-US" altLang="ko-KR" sz="1400" kern="100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x: </a:t>
              </a:r>
              <a:r>
                <a:rPr lang="ko-KR" altLang="en-US" sz="1400" kern="100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적대적 신경망에 입력되는 진짜 혹은 가짜 데이터</a:t>
              </a:r>
              <a:endParaRPr lang="en-US" altLang="ko-KR" sz="1400" kern="1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  <a:p>
              <a:pPr marL="742950" lvl="1" indent="-285750" algn="just">
                <a:spcAft>
                  <a:spcPts val="800"/>
                </a:spcAft>
                <a:buFont typeface="Arial" panose="020B0604020202020204" pitchFamily="34" charset="0"/>
                <a:buChar char="•"/>
              </a:pPr>
              <a:r>
                <a:rPr lang="ko-KR" altLang="en-US" sz="1400" kern="100" dirty="0" err="1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출력값</a:t>
              </a:r>
              <a:r>
                <a:rPr lang="en-US" altLang="ko-KR" sz="1400" kern="100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 x: </a:t>
              </a:r>
              <a:r>
                <a:rPr lang="ko-KR" altLang="en-US" sz="1400" kern="100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입력 파라미터 </a:t>
              </a:r>
              <a:r>
                <a:rPr lang="en-US" altLang="ko-KR" sz="1400" kern="100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x</a:t>
              </a:r>
              <a:r>
                <a:rPr lang="ko-KR" altLang="en-US" sz="1400" kern="100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가 진짜일 확률</a:t>
              </a:r>
              <a:endParaRPr lang="en-US" altLang="ko-KR" sz="1400" kern="1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</p:grp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DE5AD1A-BAAC-9D92-5846-C35A914995B5}"/>
              </a:ext>
            </a:extLst>
          </p:cNvPr>
          <p:cNvSpPr/>
          <p:nvPr/>
        </p:nvSpPr>
        <p:spPr>
          <a:xfrm>
            <a:off x="7220660" y="670794"/>
            <a:ext cx="4424710" cy="2747121"/>
          </a:xfrm>
          <a:prstGeom prst="rect">
            <a:avLst/>
          </a:prstGeom>
          <a:solidFill>
            <a:schemeClr val="accent3">
              <a:lumMod val="20000"/>
              <a:lumOff val="80000"/>
              <a:alpha val="29000"/>
            </a:schemeClr>
          </a:solidFill>
          <a:ln w="28575">
            <a:noFil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2532A01-2AB0-9D55-3B78-5C1E8F2636B7}"/>
              </a:ext>
            </a:extLst>
          </p:cNvPr>
          <p:cNvSpPr/>
          <p:nvPr/>
        </p:nvSpPr>
        <p:spPr>
          <a:xfrm>
            <a:off x="7220660" y="3597377"/>
            <a:ext cx="4424710" cy="2747121"/>
          </a:xfrm>
          <a:prstGeom prst="rect">
            <a:avLst/>
          </a:prstGeom>
          <a:solidFill>
            <a:schemeClr val="accent3">
              <a:lumMod val="20000"/>
              <a:lumOff val="80000"/>
              <a:alpha val="29000"/>
            </a:schemeClr>
          </a:solidFill>
          <a:ln w="28575">
            <a:noFil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93996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CBA819-AC40-B502-51F9-0485D1C683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내용 개체 틀 2">
            <a:extLst>
              <a:ext uri="{FF2B5EF4-FFF2-40B4-BE49-F238E27FC236}">
                <a16:creationId xmlns:a16="http://schemas.microsoft.com/office/drawing/2014/main" id="{9040E09A-913D-81D4-9EFB-5399EDBB1E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384" y="1088391"/>
            <a:ext cx="10441160" cy="5076913"/>
          </a:xfrm>
        </p:spPr>
        <p:txBody>
          <a:bodyPr vert="horz" wrap="square" lIns="91440" tIns="45720" rIns="91440" bIns="45720" numCol="1" anchor="t">
            <a:normAutofit fontScale="70000" lnSpcReduction="20000"/>
          </a:bodyPr>
          <a:lstStyle/>
          <a:p>
            <a:pPr marL="567055" indent="-457200" defTabSz="508000">
              <a:lnSpc>
                <a:spcPct val="210000"/>
              </a:lnSpc>
              <a:buFont typeface="+mj-lt"/>
              <a:buAutoNum type="arabicPeriod"/>
            </a:pPr>
            <a:r>
              <a:rPr lang="en-US" altLang="ko-KR" sz="3200" b="1" dirty="0">
                <a:latin typeface="+mn-ea"/>
              </a:rPr>
              <a:t>GAE &amp;</a:t>
            </a:r>
            <a:r>
              <a:rPr lang="ko-KR" altLang="en-US" sz="3200" b="1" dirty="0">
                <a:latin typeface="+mn-ea"/>
              </a:rPr>
              <a:t> </a:t>
            </a:r>
            <a:r>
              <a:rPr lang="en-US" altLang="ko-KR" sz="3200" b="1" dirty="0">
                <a:latin typeface="+mn-ea"/>
              </a:rPr>
              <a:t>VGAE</a:t>
            </a:r>
          </a:p>
          <a:p>
            <a:pPr marL="567055" indent="-457200" defTabSz="508000">
              <a:lnSpc>
                <a:spcPct val="210000"/>
              </a:lnSpc>
              <a:buFont typeface="+mj-lt"/>
              <a:buAutoNum type="arabicPeriod"/>
            </a:pPr>
            <a:r>
              <a:rPr lang="en-US" altLang="ko-KR" sz="3200" b="1" dirty="0">
                <a:latin typeface="+mn-ea"/>
              </a:rPr>
              <a:t>The Tutorial’s Ideas</a:t>
            </a:r>
          </a:p>
          <a:p>
            <a:pPr marL="567055" indent="-457200" defTabSz="508000">
              <a:lnSpc>
                <a:spcPct val="210000"/>
              </a:lnSpc>
              <a:buFont typeface="+mj-lt"/>
              <a:buAutoNum type="arabicPeriod"/>
            </a:pPr>
            <a:r>
              <a:rPr lang="en-US" altLang="ko-KR" sz="3200" b="1" dirty="0">
                <a:latin typeface="+mn-ea"/>
              </a:rPr>
              <a:t>ARGA(</a:t>
            </a:r>
            <a:r>
              <a:rPr lang="en-US" altLang="ko-KR" sz="3200" b="1" dirty="0" err="1">
                <a:latin typeface="+mn-ea"/>
              </a:rPr>
              <a:t>Adversarially</a:t>
            </a:r>
            <a:r>
              <a:rPr lang="en-US" altLang="ko-KR" sz="3200" b="1" dirty="0">
                <a:latin typeface="+mn-ea"/>
              </a:rPr>
              <a:t> Regularized Graph Autoencoders)</a:t>
            </a:r>
          </a:p>
          <a:p>
            <a:pPr marL="567055" indent="-457200" defTabSz="508000">
              <a:lnSpc>
                <a:spcPct val="210000"/>
              </a:lnSpc>
              <a:buFont typeface="+mj-lt"/>
              <a:buAutoNum type="arabicPeriod"/>
            </a:pPr>
            <a:r>
              <a:rPr lang="en-US" altLang="ko-KR" sz="3200" b="1" dirty="0">
                <a:latin typeface="+mn-ea"/>
              </a:rPr>
              <a:t>ARGA Example</a:t>
            </a:r>
          </a:p>
          <a:p>
            <a:pPr marL="567055" indent="-457200" defTabSz="508000">
              <a:lnSpc>
                <a:spcPct val="210000"/>
              </a:lnSpc>
              <a:buFont typeface="+mj-lt"/>
              <a:buAutoNum type="arabicPeriod"/>
            </a:pPr>
            <a:r>
              <a:rPr lang="en-US" altLang="ko-KR" sz="3200" b="1" dirty="0">
                <a:latin typeface="+mn-ea"/>
              </a:rPr>
              <a:t>ARVGA(</a:t>
            </a:r>
            <a:r>
              <a:rPr lang="en-US" altLang="ko-KR" sz="3200" b="1" dirty="0" err="1">
                <a:latin typeface="+mn-ea"/>
              </a:rPr>
              <a:t>Adversarially</a:t>
            </a:r>
            <a:r>
              <a:rPr lang="en-US" altLang="ko-KR" sz="3200" b="1" dirty="0">
                <a:latin typeface="+mn-ea"/>
              </a:rPr>
              <a:t> Regularized Variational Graph Autoencoders)</a:t>
            </a:r>
          </a:p>
          <a:p>
            <a:pPr marL="567055" indent="-457200" defTabSz="508000">
              <a:lnSpc>
                <a:spcPct val="210000"/>
              </a:lnSpc>
              <a:buFont typeface="+mj-lt"/>
              <a:buAutoNum type="arabicPeriod"/>
            </a:pPr>
            <a:r>
              <a:rPr lang="en-US" altLang="ko-KR" sz="3200" b="1" dirty="0">
                <a:latin typeface="+mn-ea"/>
              </a:rPr>
              <a:t>ARVGA in </a:t>
            </a:r>
            <a:r>
              <a:rPr lang="en-US" altLang="ko-KR" sz="3200" b="1" dirty="0" err="1">
                <a:latin typeface="+mn-ea"/>
              </a:rPr>
              <a:t>PyG</a:t>
            </a:r>
            <a:endParaRPr lang="en-US" altLang="ko-KR" sz="3200" b="1" dirty="0">
              <a:latin typeface="+mn-ea"/>
            </a:endParaRPr>
          </a:p>
          <a:p>
            <a:pPr marL="567055" indent="-457200" defTabSz="508000">
              <a:lnSpc>
                <a:spcPct val="210000"/>
              </a:lnSpc>
              <a:buFont typeface="+mj-lt"/>
              <a:buAutoNum type="arabicPeriod"/>
            </a:pPr>
            <a:endParaRPr lang="en-US" altLang="ko-KR" sz="3200" b="1" dirty="0">
              <a:latin typeface="+mn-ea"/>
            </a:endParaRP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04EA4C03-0F1B-CF6F-65B2-73364FE4F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384" y="528320"/>
            <a:ext cx="10729192" cy="56007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ko-KR" sz="3200" cap="small" dirty="0"/>
              <a:t>contents</a:t>
            </a:r>
            <a:endParaRPr lang="ko-KR" altLang="en-US" sz="3200" cap="small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7263C98-661E-EC6A-C4E8-A7B75916A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5EC4A9-FE6A-48EC-B998-4B7AD00BB17C}" type="slidenum">
              <a:rPr lang="ko-KR" altLang="en-US" smtClean="0"/>
              <a:pPr>
                <a:defRPr/>
              </a:pPr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51494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D1FDD0-1E39-3F50-33BD-C1B84A5352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3B310205-8541-35F8-8CB3-C4B137D90CA7}"/>
              </a:ext>
            </a:extLst>
          </p:cNvPr>
          <p:cNvSpPr txBox="1">
            <a:spLocks/>
          </p:cNvSpPr>
          <p:nvPr/>
        </p:nvSpPr>
        <p:spPr>
          <a:xfrm>
            <a:off x="479376" y="135890"/>
            <a:ext cx="11017223" cy="106807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2800" b="1" kern="1200" baseline="0">
                <a:solidFill>
                  <a:schemeClr val="tx2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j-cs"/>
              </a:defRPr>
            </a:lvl1pPr>
          </a:lstStyle>
          <a:p>
            <a:pPr marL="109855" defTabSz="508000">
              <a:lnSpc>
                <a:spcPct val="210000"/>
              </a:lnSpc>
            </a:pPr>
            <a:r>
              <a:rPr lang="en-US" altLang="ko-KR" dirty="0">
                <a:latin typeface="+mn-ea"/>
              </a:rPr>
              <a:t>6</a:t>
            </a:r>
            <a:r>
              <a:rPr lang="en-US" altLang="ko-KR" sz="2800" b="1" dirty="0">
                <a:latin typeface="+mn-ea"/>
              </a:rPr>
              <a:t>. ARVGA in</a:t>
            </a:r>
            <a:r>
              <a:rPr lang="ko-KR" altLang="en-US" sz="2800" b="1" dirty="0">
                <a:latin typeface="+mn-ea"/>
              </a:rPr>
              <a:t> </a:t>
            </a:r>
            <a:r>
              <a:rPr lang="en-US" altLang="ko-KR" sz="2800" b="1" dirty="0" err="1">
                <a:latin typeface="+mn-ea"/>
              </a:rPr>
              <a:t>PyG</a:t>
            </a:r>
            <a:r>
              <a:rPr lang="en-US" altLang="ko-KR" sz="2800" b="1" dirty="0">
                <a:latin typeface="+mn-ea"/>
              </a:rPr>
              <a:t> (3/5)</a:t>
            </a:r>
          </a:p>
        </p:txBody>
      </p:sp>
      <p:sp>
        <p:nvSpPr>
          <p:cNvPr id="21" name="슬라이드 번호 개체 틀 20">
            <a:extLst>
              <a:ext uri="{FF2B5EF4-FFF2-40B4-BE49-F238E27FC236}">
                <a16:creationId xmlns:a16="http://schemas.microsoft.com/office/drawing/2014/main" id="{92BC904E-8A70-757C-F150-64F38854B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5EC4A9-FE6A-48EC-B998-4B7AD00BB17C}" type="slidenum">
              <a:rPr lang="ko-KR" altLang="en-US" smtClean="0"/>
              <a:pPr>
                <a:defRPr/>
              </a:pPr>
              <a:t>20</a:t>
            </a:fld>
            <a:endParaRPr lang="ko-KR" altLang="en-US" dirty="0"/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428EDBC9-91A9-235E-58FB-39596844F3A0}"/>
              </a:ext>
            </a:extLst>
          </p:cNvPr>
          <p:cNvGrpSpPr/>
          <p:nvPr/>
        </p:nvGrpSpPr>
        <p:grpSpPr>
          <a:xfrm>
            <a:off x="683177" y="1294768"/>
            <a:ext cx="9949327" cy="4961344"/>
            <a:chOff x="683177" y="1294768"/>
            <a:chExt cx="9949327" cy="4961344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7F42885A-4179-2A32-4580-CC0AEE12D3C4}"/>
                </a:ext>
              </a:extLst>
            </p:cNvPr>
            <p:cNvSpPr/>
            <p:nvPr/>
          </p:nvSpPr>
          <p:spPr>
            <a:xfrm>
              <a:off x="683177" y="1294768"/>
              <a:ext cx="5020314" cy="4961344"/>
            </a:xfrm>
            <a:prstGeom prst="rect">
              <a:avLst/>
            </a:prstGeom>
            <a:solidFill>
              <a:schemeClr val="accent3">
                <a:lumMod val="20000"/>
                <a:lumOff val="80000"/>
                <a:alpha val="29000"/>
              </a:schemeClr>
            </a:solidFill>
            <a:ln w="28575">
              <a:noFill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A56BA91-F37D-07A9-63AA-62A17A6B3570}"/>
                </a:ext>
              </a:extLst>
            </p:cNvPr>
            <p:cNvSpPr txBox="1"/>
            <p:nvPr/>
          </p:nvSpPr>
          <p:spPr>
            <a:xfrm>
              <a:off x="1854203" y="5691648"/>
              <a:ext cx="25534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>
                  <a:effectLst/>
                  <a:latin typeface="Arial" panose="020B0604020202020204" pitchFamily="34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학습 함수</a:t>
              </a:r>
            </a:p>
          </p:txBody>
        </p:sp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6AB8108D-2DA8-4CE2-33F4-6A9973D80C8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7880" y="1497376"/>
              <a:ext cx="4588649" cy="4157043"/>
            </a:xfrm>
            <a:prstGeom prst="rect">
              <a:avLst/>
            </a:prstGeom>
          </p:spPr>
        </p:pic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23FF955A-4917-9A71-A080-C29BA2993514}"/>
                </a:ext>
              </a:extLst>
            </p:cNvPr>
            <p:cNvGrpSpPr/>
            <p:nvPr/>
          </p:nvGrpSpPr>
          <p:grpSpPr>
            <a:xfrm>
              <a:off x="1037887" y="4083930"/>
              <a:ext cx="9594617" cy="2046304"/>
              <a:chOff x="346635" y="1599839"/>
              <a:chExt cx="9594617" cy="2046304"/>
            </a:xfrm>
          </p:grpSpPr>
          <p:grpSp>
            <p:nvGrpSpPr>
              <p:cNvPr id="22" name="그룹 21">
                <a:extLst>
                  <a:ext uri="{FF2B5EF4-FFF2-40B4-BE49-F238E27FC236}">
                    <a16:creationId xmlns:a16="http://schemas.microsoft.com/office/drawing/2014/main" id="{ABA0FE58-6341-C0ED-AF7E-6929D2F1EA44}"/>
                  </a:ext>
                </a:extLst>
              </p:cNvPr>
              <p:cNvGrpSpPr/>
              <p:nvPr/>
            </p:nvGrpSpPr>
            <p:grpSpPr>
              <a:xfrm>
                <a:off x="346635" y="1599839"/>
                <a:ext cx="5645059" cy="1246149"/>
                <a:chOff x="346635" y="1599839"/>
                <a:chExt cx="5645059" cy="1246149"/>
              </a:xfrm>
            </p:grpSpPr>
            <p:cxnSp>
              <p:nvCxnSpPr>
                <p:cNvPr id="24" name="직선 화살표 연결선 23">
                  <a:extLst>
                    <a:ext uri="{FF2B5EF4-FFF2-40B4-BE49-F238E27FC236}">
                      <a16:creationId xmlns:a16="http://schemas.microsoft.com/office/drawing/2014/main" id="{6593F978-F7B2-7C94-5E8C-83D8E94D9C54}"/>
                    </a:ext>
                  </a:extLst>
                </p:cNvPr>
                <p:cNvCxnSpPr>
                  <a:cxnSpLocks/>
                  <a:endCxn id="23" idx="1"/>
                </p:cNvCxnSpPr>
                <p:nvPr/>
              </p:nvCxnSpPr>
              <p:spPr>
                <a:xfrm>
                  <a:off x="4603208" y="2353610"/>
                  <a:ext cx="1388486" cy="492378"/>
                </a:xfrm>
                <a:prstGeom prst="straightConnector1">
                  <a:avLst/>
                </a:prstGeom>
                <a:ln w="15875">
                  <a:solidFill>
                    <a:srgbClr val="FF0000"/>
                  </a:solidFill>
                  <a:headEnd type="triangl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" name="직사각형 24">
                  <a:extLst>
                    <a:ext uri="{FF2B5EF4-FFF2-40B4-BE49-F238E27FC236}">
                      <a16:creationId xmlns:a16="http://schemas.microsoft.com/office/drawing/2014/main" id="{DF1C476C-5EF5-DF16-9228-C25A2AB440A2}"/>
                    </a:ext>
                  </a:extLst>
                </p:cNvPr>
                <p:cNvSpPr/>
                <p:nvPr/>
              </p:nvSpPr>
              <p:spPr>
                <a:xfrm>
                  <a:off x="346635" y="1599839"/>
                  <a:ext cx="4295021" cy="1022937"/>
                </a:xfrm>
                <a:prstGeom prst="rect">
                  <a:avLst/>
                </a:prstGeom>
                <a:ln w="1905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60967781-F1D0-40F2-AA7E-D20B1D543694}"/>
                      </a:ext>
                    </a:extLst>
                  </p:cNvPr>
                  <p:cNvSpPr txBox="1"/>
                  <p:nvPr/>
                </p:nvSpPr>
                <p:spPr>
                  <a:xfrm>
                    <a:off x="5991694" y="2045833"/>
                    <a:ext cx="3949558" cy="1600310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algn="just">
                      <a:spcAft>
                        <a:spcPts val="800"/>
                      </a:spcAft>
                    </a:pPr>
                    <a:r>
                      <a:rPr lang="ko-KR" altLang="en-US" sz="1400" b="1" kern="1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a:t>손실값 계산</a:t>
                    </a:r>
                    <a:endParaRPr lang="en-US" altLang="ko-KR" sz="1400" b="1" kern="100" dirty="0">
                      <a:solidFill>
                        <a:srgbClr val="FF000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  <a:cs typeface="Times New Roman" panose="02020603050405020304" pitchFamily="18" charset="0"/>
                    </a:endParaRPr>
                  </a:p>
                  <a:p>
                    <a:pPr marL="800100" lvl="1" indent="-342900" algn="just">
                      <a:spcAft>
                        <a:spcPts val="800"/>
                      </a:spcAft>
                      <a:buFont typeface="+mj-lt"/>
                      <a:buAutoNum type="arabicParenR"/>
                    </a:pPr>
                    <a:r>
                      <a:rPr lang="en-US" altLang="ko-KR" sz="1400" b="1" kern="1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a:t>reg_loss: </a:t>
                    </a:r>
                    <a:r>
                      <a:rPr lang="ko-KR" altLang="en-US" sz="1400" b="1" kern="1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a:t>정규형 손실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400" b="1" i="1" kern="100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1" i="1" kern="100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altLang="ko-KR" sz="1400" b="1" i="1" kern="100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𝑳</m:t>
                            </m:r>
                          </m:e>
                          <m:sub>
                            <m:r>
                              <a:rPr lang="en-US" altLang="ko-KR" sz="1400" b="1" i="1" kern="100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𝒓𝒆𝒈</m:t>
                            </m:r>
                          </m:sub>
                        </m:sSub>
                        <m:r>
                          <a:rPr lang="en-US" altLang="ko-KR" sz="1400" b="1" i="1" kern="100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)</m:t>
                        </m:r>
                      </m:oMath>
                    </a14:m>
                    <a:endParaRPr lang="en-US" altLang="ko-KR" sz="1400" b="1" kern="100" dirty="0">
                      <a:solidFill>
                        <a:srgbClr val="FF000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  <a:cs typeface="Times New Roman" panose="02020603050405020304" pitchFamily="18" charset="0"/>
                    </a:endParaRPr>
                  </a:p>
                  <a:p>
                    <a:pPr marL="800100" lvl="1" indent="-342900" algn="just">
                      <a:spcAft>
                        <a:spcPts val="800"/>
                      </a:spcAft>
                      <a:buFont typeface="+mj-lt"/>
                      <a:buAutoNum type="arabicParenR"/>
                    </a:pPr>
                    <a:r>
                      <a:rPr lang="en-US" altLang="ko-KR" sz="1400" b="1" kern="100" dirty="0" err="1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a:t>Recon_loss</a:t>
                    </a:r>
                    <a:r>
                      <a:rPr lang="en-US" altLang="ko-KR" sz="1400" b="1" kern="1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a:t>: </a:t>
                    </a:r>
                    <a:r>
                      <a:rPr lang="ko-KR" altLang="en-US" sz="1400" b="1" kern="1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a:t>재구성 손실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400" b="1" i="1" kern="100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1" i="1" kern="100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altLang="ko-KR" sz="1400" b="1" i="1" kern="100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𝑳</m:t>
                            </m:r>
                          </m:e>
                          <m:sub>
                            <m:r>
                              <a:rPr lang="en-US" altLang="ko-KR" sz="1400" b="1" i="1" kern="100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𝒓𝒆𝒄𝒐𝒏</m:t>
                            </m:r>
                          </m:sub>
                        </m:sSub>
                        <m:r>
                          <a:rPr lang="en-US" altLang="ko-KR" sz="1400" b="1" i="1" kern="100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)</m:t>
                        </m:r>
                      </m:oMath>
                    </a14:m>
                    <a:endParaRPr lang="en-US" altLang="ko-KR" sz="1400" b="1" kern="100" dirty="0">
                      <a:solidFill>
                        <a:srgbClr val="FF000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  <a:cs typeface="Times New Roman" panose="02020603050405020304" pitchFamily="18" charset="0"/>
                    </a:endParaRPr>
                  </a:p>
                  <a:p>
                    <a:pPr marL="800100" lvl="1" indent="-342900" algn="just">
                      <a:spcAft>
                        <a:spcPts val="800"/>
                      </a:spcAft>
                      <a:buFont typeface="+mj-lt"/>
                      <a:buAutoNum type="arabicParenR"/>
                    </a:pPr>
                    <a:r>
                      <a:rPr lang="en-US" altLang="ko-KR" sz="1400" b="1" kern="100" dirty="0" err="1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a:t>Kl_loss</a:t>
                    </a:r>
                    <a:r>
                      <a:rPr lang="en-US" altLang="ko-KR" sz="1400" b="1" kern="1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a:t>: </a:t>
                    </a:r>
                    <a:r>
                      <a:rPr lang="ko-KR" altLang="en-US" sz="1400" b="1" kern="100" dirty="0" err="1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a:t>쿨백</a:t>
                    </a:r>
                    <a:r>
                      <a:rPr lang="en-US" altLang="ko-KR" sz="1400" b="1" kern="1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a:t>-</a:t>
                    </a:r>
                    <a:r>
                      <a:rPr lang="ko-KR" altLang="en-US" sz="1400" b="1" kern="100" dirty="0" err="1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a:t>라이블러</a:t>
                    </a:r>
                    <a:r>
                      <a:rPr lang="ko-KR" altLang="en-US" sz="1400" b="1" kern="1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a:t> 손실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400" b="1" i="1" kern="100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1" i="1" kern="100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altLang="ko-KR" sz="1400" b="1" i="1" kern="100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𝑳</m:t>
                            </m:r>
                          </m:e>
                          <m:sub>
                            <m:r>
                              <a:rPr lang="en-US" altLang="ko-KR" sz="1400" b="1" i="1" kern="100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𝑲𝑳</m:t>
                            </m:r>
                          </m:sub>
                        </m:sSub>
                        <m:r>
                          <a:rPr lang="en-US" altLang="ko-KR" sz="1400" b="1" i="1" kern="100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)</m:t>
                        </m:r>
                      </m:oMath>
                    </a14:m>
                    <a:endParaRPr lang="en-US" altLang="ko-KR" sz="1400" b="1" kern="100" dirty="0">
                      <a:solidFill>
                        <a:srgbClr val="FF000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  <a:cs typeface="Times New Roman" panose="02020603050405020304" pitchFamily="18" charset="0"/>
                    </a:endParaRPr>
                  </a:p>
                  <a:p>
                    <a:pPr marL="800100" lvl="1" indent="-342900" algn="just">
                      <a:spcAft>
                        <a:spcPts val="800"/>
                      </a:spcAft>
                      <a:buFont typeface="+mj-lt"/>
                      <a:buAutoNum type="arabicParenR"/>
                    </a:pPr>
                    <a:endParaRPr lang="en-US" altLang="ko-KR" sz="1400" b="1" kern="100" dirty="0">
                      <a:solidFill>
                        <a:srgbClr val="FF000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60967781-F1D0-40F2-AA7E-D20B1D54369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91694" y="2045833"/>
                    <a:ext cx="3949558" cy="160031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463" t="-760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0B7D630E-732E-48D2-6446-E4B41B4D9193}"/>
                </a:ext>
              </a:extLst>
            </p:cNvPr>
            <p:cNvGrpSpPr/>
            <p:nvPr/>
          </p:nvGrpSpPr>
          <p:grpSpPr>
            <a:xfrm>
              <a:off x="1055440" y="2542433"/>
              <a:ext cx="6889943" cy="1350379"/>
              <a:chOff x="366919" y="1805191"/>
              <a:chExt cx="6889943" cy="1350379"/>
            </a:xfrm>
          </p:grpSpPr>
          <p:grpSp>
            <p:nvGrpSpPr>
              <p:cNvPr id="7" name="그룹 6">
                <a:extLst>
                  <a:ext uri="{FF2B5EF4-FFF2-40B4-BE49-F238E27FC236}">
                    <a16:creationId xmlns:a16="http://schemas.microsoft.com/office/drawing/2014/main" id="{906AAF8D-7BD5-C711-0EE9-28A23A0ADC46}"/>
                  </a:ext>
                </a:extLst>
              </p:cNvPr>
              <p:cNvGrpSpPr/>
              <p:nvPr/>
            </p:nvGrpSpPr>
            <p:grpSpPr>
              <a:xfrm>
                <a:off x="366919" y="1805191"/>
                <a:ext cx="5627506" cy="1350379"/>
                <a:chOff x="366919" y="1805191"/>
                <a:chExt cx="5627506" cy="1350379"/>
              </a:xfrm>
            </p:grpSpPr>
            <p:cxnSp>
              <p:nvCxnSpPr>
                <p:cNvPr id="15" name="직선 화살표 연결선 14">
                  <a:extLst>
                    <a:ext uri="{FF2B5EF4-FFF2-40B4-BE49-F238E27FC236}">
                      <a16:creationId xmlns:a16="http://schemas.microsoft.com/office/drawing/2014/main" id="{07037F20-2404-90B4-1598-1578C8630635}"/>
                    </a:ext>
                  </a:extLst>
                </p:cNvPr>
                <p:cNvCxnSpPr>
                  <a:cxnSpLocks/>
                  <a:stCxn id="16" idx="3"/>
                  <a:endCxn id="14" idx="1"/>
                </p:cNvCxnSpPr>
                <p:nvPr/>
              </p:nvCxnSpPr>
              <p:spPr>
                <a:xfrm flipV="1">
                  <a:off x="4661940" y="2480380"/>
                  <a:ext cx="1332485" cy="1"/>
                </a:xfrm>
                <a:prstGeom prst="straightConnector1">
                  <a:avLst/>
                </a:prstGeom>
                <a:ln w="15875">
                  <a:solidFill>
                    <a:srgbClr val="FF0000"/>
                  </a:solidFill>
                  <a:headEnd type="triangl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" name="직사각형 15">
                  <a:extLst>
                    <a:ext uri="{FF2B5EF4-FFF2-40B4-BE49-F238E27FC236}">
                      <a16:creationId xmlns:a16="http://schemas.microsoft.com/office/drawing/2014/main" id="{F58D41C2-05FD-ADE6-A50C-161060C23508}"/>
                    </a:ext>
                  </a:extLst>
                </p:cNvPr>
                <p:cNvSpPr/>
                <p:nvPr/>
              </p:nvSpPr>
              <p:spPr>
                <a:xfrm>
                  <a:off x="366919" y="1805191"/>
                  <a:ext cx="4295021" cy="1350379"/>
                </a:xfrm>
                <a:prstGeom prst="rect">
                  <a:avLst/>
                </a:prstGeom>
                <a:ln w="1905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4090865-021C-BD9F-965E-4AD02698B6BC}"/>
                  </a:ext>
                </a:extLst>
              </p:cNvPr>
              <p:cNvSpPr txBox="1"/>
              <p:nvPr/>
            </p:nvSpPr>
            <p:spPr>
              <a:xfrm>
                <a:off x="5994425" y="2326491"/>
                <a:ext cx="126243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>
                  <a:spcAft>
                    <a:spcPts val="800"/>
                  </a:spcAft>
                </a:pPr>
                <a:r>
                  <a:rPr lang="ko-KR" altLang="en-US" sz="1400" b="1" kern="100" dirty="0" err="1">
                    <a:solidFill>
                      <a:srgbClr val="FF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판별자</a:t>
                </a:r>
                <a:r>
                  <a:rPr lang="ko-KR" altLang="en-US" sz="1400" b="1" kern="100" dirty="0">
                    <a:solidFill>
                      <a:srgbClr val="FF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학습</a:t>
                </a:r>
                <a:endParaRPr lang="en-US" altLang="ko-KR" sz="1400" b="1" kern="100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802356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DDD8BE-A3B3-B877-11F5-E783F461DC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F549523E-9663-6662-1F2E-31DA0689C46B}"/>
              </a:ext>
            </a:extLst>
          </p:cNvPr>
          <p:cNvSpPr txBox="1">
            <a:spLocks/>
          </p:cNvSpPr>
          <p:nvPr/>
        </p:nvSpPr>
        <p:spPr>
          <a:xfrm>
            <a:off x="479376" y="135890"/>
            <a:ext cx="11017223" cy="106807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2800" b="1" kern="1200" baseline="0">
                <a:solidFill>
                  <a:schemeClr val="tx2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j-cs"/>
              </a:defRPr>
            </a:lvl1pPr>
          </a:lstStyle>
          <a:p>
            <a:pPr marL="109855" defTabSz="508000">
              <a:lnSpc>
                <a:spcPct val="210000"/>
              </a:lnSpc>
            </a:pPr>
            <a:r>
              <a:rPr lang="en-US" altLang="ko-KR" sz="2800" b="1" dirty="0">
                <a:latin typeface="+mn-ea"/>
              </a:rPr>
              <a:t>6. ARVGA in</a:t>
            </a:r>
            <a:r>
              <a:rPr lang="ko-KR" altLang="en-US" sz="2800" b="1" dirty="0">
                <a:latin typeface="+mn-ea"/>
              </a:rPr>
              <a:t> </a:t>
            </a:r>
            <a:r>
              <a:rPr lang="en-US" altLang="ko-KR" sz="2800" b="1" dirty="0" err="1">
                <a:latin typeface="+mn-ea"/>
              </a:rPr>
              <a:t>PyG</a:t>
            </a:r>
            <a:r>
              <a:rPr lang="en-US" altLang="ko-KR" sz="2800" b="1" dirty="0">
                <a:latin typeface="+mn-ea"/>
              </a:rPr>
              <a:t> (4/5)</a:t>
            </a:r>
          </a:p>
        </p:txBody>
      </p:sp>
      <p:sp>
        <p:nvSpPr>
          <p:cNvPr id="21" name="슬라이드 번호 개체 틀 20">
            <a:extLst>
              <a:ext uri="{FF2B5EF4-FFF2-40B4-BE49-F238E27FC236}">
                <a16:creationId xmlns:a16="http://schemas.microsoft.com/office/drawing/2014/main" id="{4C4AD046-7BE9-84C6-38D6-B312DD46E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5EC4A9-FE6A-48EC-B998-4B7AD00BB17C}" type="slidenum">
              <a:rPr lang="ko-KR" altLang="en-US" smtClean="0"/>
              <a:pPr>
                <a:defRPr/>
              </a:pPr>
              <a:t>21</a:t>
            </a:fld>
            <a:endParaRPr lang="ko-KR" altLang="en-US" dirty="0"/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71AD7DFA-A003-A262-9119-E8EF75146DA6}"/>
              </a:ext>
            </a:extLst>
          </p:cNvPr>
          <p:cNvGrpSpPr/>
          <p:nvPr/>
        </p:nvGrpSpPr>
        <p:grpSpPr>
          <a:xfrm>
            <a:off x="295722" y="1484784"/>
            <a:ext cx="6216773" cy="4132416"/>
            <a:chOff x="5855890" y="1294768"/>
            <a:chExt cx="6216773" cy="4132416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629035E9-76A2-D55A-6B84-45182070E058}"/>
                </a:ext>
              </a:extLst>
            </p:cNvPr>
            <p:cNvSpPr/>
            <p:nvPr/>
          </p:nvSpPr>
          <p:spPr>
            <a:xfrm>
              <a:off x="5855890" y="1294768"/>
              <a:ext cx="6216773" cy="4132416"/>
            </a:xfrm>
            <a:prstGeom prst="rect">
              <a:avLst/>
            </a:prstGeom>
            <a:solidFill>
              <a:schemeClr val="accent3">
                <a:lumMod val="20000"/>
                <a:lumOff val="80000"/>
                <a:alpha val="29000"/>
              </a:schemeClr>
            </a:solidFill>
            <a:ln w="28575">
              <a:noFill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43" name="그림 42">
              <a:extLst>
                <a:ext uri="{FF2B5EF4-FFF2-40B4-BE49-F238E27FC236}">
                  <a16:creationId xmlns:a16="http://schemas.microsoft.com/office/drawing/2014/main" id="{540E673D-7A24-C283-C237-9E20972FA50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97179" y="1523063"/>
              <a:ext cx="5934193" cy="3382970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261087A-1A56-2CF4-FE1E-0953A3BC2889}"/>
              </a:ext>
            </a:extLst>
          </p:cNvPr>
          <p:cNvSpPr txBox="1"/>
          <p:nvPr/>
        </p:nvSpPr>
        <p:spPr>
          <a:xfrm>
            <a:off x="2127369" y="5170455"/>
            <a:ext cx="25534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latin typeface="Arial" panose="020B06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테스트</a:t>
            </a:r>
            <a:r>
              <a:rPr lang="ko-KR" altLang="en-US" sz="1400" b="1" dirty="0">
                <a:effectLst/>
                <a:latin typeface="Arial" panose="020B06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함수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958F2430-75E1-4EFA-5145-D8389C3A9519}"/>
              </a:ext>
            </a:extLst>
          </p:cNvPr>
          <p:cNvGrpSpPr/>
          <p:nvPr/>
        </p:nvGrpSpPr>
        <p:grpSpPr>
          <a:xfrm>
            <a:off x="746209" y="2391700"/>
            <a:ext cx="10699581" cy="1037300"/>
            <a:chOff x="294911" y="1323630"/>
            <a:chExt cx="10699581" cy="1037300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C8478B78-DD17-C7F2-20BB-ACEACA69462F}"/>
                </a:ext>
              </a:extLst>
            </p:cNvPr>
            <p:cNvGrpSpPr/>
            <p:nvPr/>
          </p:nvGrpSpPr>
          <p:grpSpPr>
            <a:xfrm>
              <a:off x="294911" y="1805192"/>
              <a:ext cx="6736219" cy="555738"/>
              <a:chOff x="294911" y="1805192"/>
              <a:chExt cx="6736219" cy="555738"/>
            </a:xfrm>
          </p:grpSpPr>
          <p:cxnSp>
            <p:nvCxnSpPr>
              <p:cNvPr id="11" name="직선 화살표 연결선 10">
                <a:extLst>
                  <a:ext uri="{FF2B5EF4-FFF2-40B4-BE49-F238E27FC236}">
                    <a16:creationId xmlns:a16="http://schemas.microsoft.com/office/drawing/2014/main" id="{BE4F71A4-5795-50BE-F0D4-12A50C6BFF5F}"/>
                  </a:ext>
                </a:extLst>
              </p:cNvPr>
              <p:cNvCxnSpPr/>
              <p:nvPr/>
            </p:nvCxnSpPr>
            <p:spPr>
              <a:xfrm>
                <a:off x="5446954" y="2072898"/>
                <a:ext cx="1584176" cy="0"/>
              </a:xfrm>
              <a:prstGeom prst="straightConnector1">
                <a:avLst/>
              </a:prstGeom>
              <a:ln w="15875">
                <a:solidFill>
                  <a:srgbClr val="FF0000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FB0C1E40-69AD-C9AD-CA24-5255CF690CFC}"/>
                  </a:ext>
                </a:extLst>
              </p:cNvPr>
              <p:cNvSpPr/>
              <p:nvPr/>
            </p:nvSpPr>
            <p:spPr>
              <a:xfrm>
                <a:off x="294911" y="1805192"/>
                <a:ext cx="5152043" cy="555738"/>
              </a:xfrm>
              <a:prstGeom prst="rect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54B2818-9A3F-B638-352B-64509AAF954C}"/>
                </a:ext>
              </a:extLst>
            </p:cNvPr>
            <p:cNvSpPr txBox="1"/>
            <p:nvPr/>
          </p:nvSpPr>
          <p:spPr>
            <a:xfrm>
              <a:off x="7053807" y="1323630"/>
              <a:ext cx="3940685" cy="94384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>
                <a:spcAft>
                  <a:spcPts val="800"/>
                </a:spcAft>
              </a:pPr>
              <a:r>
                <a:rPr lang="en-US" altLang="ko-KR" sz="1400" b="1" kern="100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K-Means </a:t>
              </a:r>
              <a:r>
                <a:rPr lang="ko-KR" altLang="en-US" sz="1400" b="1" kern="100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클러스터링</a:t>
              </a:r>
              <a:endParaRPr lang="en-US" altLang="ko-KR" sz="1400" b="1" kern="1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  <a:p>
              <a:pPr marL="742950" lvl="1" indent="-285750" algn="just">
                <a:spcAft>
                  <a:spcPts val="800"/>
                </a:spcAft>
                <a:buFont typeface="Arial" panose="020B0604020202020204" pitchFamily="34" charset="0"/>
                <a:buChar char="•"/>
              </a:pPr>
              <a:r>
                <a:rPr lang="en-US" altLang="ko-KR" sz="1400" kern="100" dirty="0" err="1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n_clusters</a:t>
              </a:r>
              <a:r>
                <a:rPr lang="en-US" altLang="ko-KR" sz="1400" kern="100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: </a:t>
              </a:r>
              <a:r>
                <a:rPr lang="ko-KR" altLang="en-US" sz="1400" kern="100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클러스터 개수</a:t>
              </a:r>
              <a:endParaRPr lang="en-US" altLang="ko-KR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  <a:p>
              <a:pPr marL="742950" lvl="1" indent="-285750" algn="just">
                <a:spcAft>
                  <a:spcPts val="800"/>
                </a:spcAft>
                <a:buFont typeface="Arial" panose="020B0604020202020204" pitchFamily="34" charset="0"/>
                <a:buChar char="•"/>
              </a:pPr>
              <a:r>
                <a:rPr lang="en-US" altLang="ko-KR" sz="1400" kern="100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pred: </a:t>
              </a:r>
              <a:r>
                <a:rPr lang="ko-KR" altLang="en-US" sz="1400" kern="100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각 노드의 클러스터 할당 결과</a:t>
              </a:r>
              <a:endParaRPr lang="en-US" altLang="ko-KR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5E958661-12A5-5845-10A2-79DE3646E2A5}"/>
              </a:ext>
            </a:extLst>
          </p:cNvPr>
          <p:cNvGrpSpPr/>
          <p:nvPr/>
        </p:nvGrpSpPr>
        <p:grpSpPr>
          <a:xfrm>
            <a:off x="746209" y="3746408"/>
            <a:ext cx="10918329" cy="2759730"/>
            <a:chOff x="294911" y="1778062"/>
            <a:chExt cx="10918329" cy="2759730"/>
          </a:xfrm>
        </p:grpSpPr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916F5808-CB8C-957A-CE9A-5F6B8628AE1D}"/>
                </a:ext>
              </a:extLst>
            </p:cNvPr>
            <p:cNvGrpSpPr/>
            <p:nvPr/>
          </p:nvGrpSpPr>
          <p:grpSpPr>
            <a:xfrm>
              <a:off x="294911" y="1805191"/>
              <a:ext cx="6736219" cy="952477"/>
              <a:chOff x="294911" y="1805191"/>
              <a:chExt cx="6736219" cy="952477"/>
            </a:xfrm>
          </p:grpSpPr>
          <p:cxnSp>
            <p:nvCxnSpPr>
              <p:cNvPr id="27" name="직선 화살표 연결선 26">
                <a:extLst>
                  <a:ext uri="{FF2B5EF4-FFF2-40B4-BE49-F238E27FC236}">
                    <a16:creationId xmlns:a16="http://schemas.microsoft.com/office/drawing/2014/main" id="{D96ABFF5-5E80-458A-5E83-259AD40FA5F0}"/>
                  </a:ext>
                </a:extLst>
              </p:cNvPr>
              <p:cNvCxnSpPr>
                <a:cxnSpLocks/>
                <a:stCxn id="28" idx="3"/>
              </p:cNvCxnSpPr>
              <p:nvPr/>
            </p:nvCxnSpPr>
            <p:spPr>
              <a:xfrm>
                <a:off x="5919906" y="2281430"/>
                <a:ext cx="1111224" cy="0"/>
              </a:xfrm>
              <a:prstGeom prst="straightConnector1">
                <a:avLst/>
              </a:prstGeom>
              <a:ln w="15875">
                <a:solidFill>
                  <a:srgbClr val="FF0000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1D7E9637-F258-EDF2-2DDB-322B01F34DD1}"/>
                  </a:ext>
                </a:extLst>
              </p:cNvPr>
              <p:cNvSpPr/>
              <p:nvPr/>
            </p:nvSpPr>
            <p:spPr>
              <a:xfrm>
                <a:off x="294911" y="1805191"/>
                <a:ext cx="5624995" cy="952477"/>
              </a:xfrm>
              <a:prstGeom prst="rect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BC16BA7-349D-09C3-5B0E-DDA81C308681}"/>
                </a:ext>
              </a:extLst>
            </p:cNvPr>
            <p:cNvSpPr txBox="1"/>
            <p:nvPr/>
          </p:nvSpPr>
          <p:spPr>
            <a:xfrm>
              <a:off x="7053808" y="1778062"/>
              <a:ext cx="4159432" cy="27597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>
                <a:spcAft>
                  <a:spcPts val="800"/>
                </a:spcAft>
              </a:pPr>
              <a:r>
                <a:rPr lang="ko-KR" altLang="en-US" sz="1400" b="1" kern="100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성능 지표</a:t>
              </a:r>
              <a:endParaRPr lang="en-US" altLang="ko-KR" sz="1400" b="1" kern="1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  <a:p>
              <a:pPr marL="285750" indent="-285750" algn="just">
                <a:spcAft>
                  <a:spcPts val="800"/>
                </a:spcAft>
                <a:buFont typeface="Arial" panose="020B0604020202020204" pitchFamily="34" charset="0"/>
                <a:buChar char="•"/>
              </a:pPr>
              <a:r>
                <a:rPr lang="ko-KR" altLang="en-US" sz="1400" kern="100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완결성</a:t>
              </a:r>
              <a:r>
                <a:rPr lang="en-US" altLang="ko-KR" sz="1400" kern="100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(completeness)</a:t>
              </a:r>
              <a:r>
                <a:rPr lang="en-US" altLang="ko-KR" sz="1400" kern="100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: </a:t>
              </a:r>
              <a:r>
                <a:rPr lang="ko-KR" altLang="en-US" sz="1400" kern="100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같은 클러스터에 속한 데이터가 같은 라벨일 확률</a:t>
              </a:r>
              <a:endParaRPr lang="en-US" altLang="ko-KR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  <a:p>
              <a:pPr marL="285750" indent="-285750" algn="just">
                <a:spcAft>
                  <a:spcPts val="800"/>
                </a:spcAft>
                <a:buFont typeface="Arial" panose="020B0604020202020204" pitchFamily="34" charset="0"/>
                <a:buChar char="•"/>
              </a:pPr>
              <a:r>
                <a:rPr lang="ko-KR" altLang="en-US" sz="1400" kern="100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동질성</a:t>
              </a:r>
              <a:r>
                <a:rPr lang="en-US" altLang="ko-KR" sz="1400" kern="100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(hm, Homogeneity): </a:t>
              </a:r>
              <a:r>
                <a:rPr lang="ko-KR" altLang="en-US" sz="1400" kern="100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같은 라벨을 가진 데이터가 같은 클러스터에 속할 확률</a:t>
              </a:r>
              <a:endParaRPr lang="en-US" altLang="ko-KR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  <a:p>
              <a:pPr marL="285750" indent="-285750" algn="just">
                <a:spcAft>
                  <a:spcPts val="800"/>
                </a:spcAft>
                <a:buFont typeface="Arial" panose="020B0604020202020204" pitchFamily="34" charset="0"/>
                <a:buChar char="•"/>
              </a:pPr>
              <a:r>
                <a:rPr lang="en-US" altLang="ko-KR" sz="1400" kern="100" dirty="0" err="1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Nmi</a:t>
              </a:r>
              <a:r>
                <a:rPr lang="en-US" altLang="ko-KR" sz="1400" kern="100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(Normalized Mutual Information): </a:t>
              </a:r>
              <a:r>
                <a:rPr lang="ko-KR" altLang="en-US" sz="1400" kern="100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클러스터링 결과 정량 지표</a:t>
              </a:r>
              <a:endParaRPr lang="en-US" altLang="ko-KR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  <a:p>
              <a:pPr marL="285750" indent="-285750" algn="just">
                <a:spcAft>
                  <a:spcPts val="800"/>
                </a:spcAft>
                <a:buFont typeface="Arial" panose="020B0604020202020204" pitchFamily="34" charset="0"/>
                <a:buChar char="•"/>
              </a:pPr>
              <a:r>
                <a:rPr lang="en-US" altLang="ko-KR" sz="1400" kern="100" dirty="0" err="1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auc</a:t>
              </a:r>
              <a:r>
                <a:rPr lang="en-US" altLang="ko-KR" sz="1400" kern="100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(Area Under the Curve): </a:t>
              </a:r>
              <a:r>
                <a:rPr lang="ko-KR" altLang="en-US" sz="1400" kern="100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이진 분류 성능 평가 지표</a:t>
              </a:r>
              <a:endParaRPr lang="en-US" altLang="ko-KR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  <a:p>
              <a:pPr marL="285750" indent="-285750" algn="just">
                <a:spcAft>
                  <a:spcPts val="800"/>
                </a:spcAft>
                <a:buFont typeface="Arial" panose="020B0604020202020204" pitchFamily="34" charset="0"/>
                <a:buChar char="•"/>
              </a:pPr>
              <a:r>
                <a:rPr lang="en-US" altLang="ko-KR" sz="1400" kern="100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ap(Average Precision): </a:t>
              </a:r>
              <a:r>
                <a:rPr lang="ko-KR" altLang="en-US" sz="1400" kern="10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평균 정밀도</a:t>
              </a:r>
              <a:endParaRPr lang="en-US" altLang="ko-KR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616257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370331-950E-5755-E0E9-DFEE8BE7F8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8A5B5DC3-70E6-A90E-1A8D-5A238BDE07AF}"/>
              </a:ext>
            </a:extLst>
          </p:cNvPr>
          <p:cNvSpPr/>
          <p:nvPr/>
        </p:nvSpPr>
        <p:spPr>
          <a:xfrm>
            <a:off x="178779" y="1203961"/>
            <a:ext cx="6581999" cy="5019228"/>
          </a:xfrm>
          <a:prstGeom prst="rect">
            <a:avLst/>
          </a:prstGeom>
          <a:solidFill>
            <a:schemeClr val="accent3">
              <a:lumMod val="20000"/>
              <a:lumOff val="80000"/>
              <a:alpha val="29000"/>
            </a:schemeClr>
          </a:solidFill>
          <a:ln w="28575">
            <a:noFil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79F680F6-0373-8E93-FB24-A7EC17110521}"/>
              </a:ext>
            </a:extLst>
          </p:cNvPr>
          <p:cNvSpPr txBox="1">
            <a:spLocks/>
          </p:cNvSpPr>
          <p:nvPr/>
        </p:nvSpPr>
        <p:spPr>
          <a:xfrm>
            <a:off x="479376" y="135890"/>
            <a:ext cx="11017223" cy="106807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2800" b="1" kern="1200" baseline="0">
                <a:solidFill>
                  <a:schemeClr val="tx2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j-cs"/>
              </a:defRPr>
            </a:lvl1pPr>
          </a:lstStyle>
          <a:p>
            <a:pPr marL="109855" defTabSz="508000">
              <a:lnSpc>
                <a:spcPct val="210000"/>
              </a:lnSpc>
            </a:pPr>
            <a:r>
              <a:rPr lang="en-US" altLang="ko-KR" sz="2800" b="1" dirty="0">
                <a:latin typeface="+mn-ea"/>
              </a:rPr>
              <a:t>6. ARVGA in</a:t>
            </a:r>
            <a:r>
              <a:rPr lang="ko-KR" altLang="en-US" sz="2800" b="1" dirty="0">
                <a:latin typeface="+mn-ea"/>
              </a:rPr>
              <a:t> </a:t>
            </a:r>
            <a:r>
              <a:rPr lang="en-US" altLang="ko-KR" sz="2800" b="1" dirty="0" err="1">
                <a:latin typeface="+mn-ea"/>
              </a:rPr>
              <a:t>PyG</a:t>
            </a:r>
            <a:r>
              <a:rPr lang="en-US" altLang="ko-KR" sz="2800" b="1" dirty="0">
                <a:latin typeface="+mn-ea"/>
              </a:rPr>
              <a:t> (5/5)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E9F59B33-805A-468D-9E4E-1BCA84BF40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474" y="2742772"/>
            <a:ext cx="6373271" cy="532306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8B267E7-E422-911F-F9B1-BBF64F991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5EC4A9-FE6A-48EC-B998-4B7AD00BB17C}" type="slidenum">
              <a:rPr lang="ko-KR" altLang="en-US" smtClean="0"/>
              <a:pPr>
                <a:defRPr/>
              </a:pPr>
              <a:t>22</a:t>
            </a:fld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9DBF1D1-9FAD-7821-B6BC-887CBEEE18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571" y="1630689"/>
            <a:ext cx="5544616" cy="1066871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C85F36A1-1B7C-C286-107C-9DF2A5C85F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32104" y="2049886"/>
            <a:ext cx="3050377" cy="303131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876AA0D8-A5DD-F9BD-26D8-78D448B29FA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8331" y="3334409"/>
            <a:ext cx="4932792" cy="1120742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05295646-DE8A-BECE-67DC-87D389A39E3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0584" y="4882497"/>
            <a:ext cx="5976664" cy="1340692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DF3C30A0-DB28-103D-5A37-FABB5008BF6E}"/>
              </a:ext>
            </a:extLst>
          </p:cNvPr>
          <p:cNvSpPr txBox="1"/>
          <p:nvPr/>
        </p:nvSpPr>
        <p:spPr>
          <a:xfrm>
            <a:off x="288331" y="1277335"/>
            <a:ext cx="1044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latin typeface="Arial" panose="020B06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실행 코드</a:t>
            </a:r>
            <a:endParaRPr lang="ko-KR" altLang="en-US" sz="1400" b="1" dirty="0">
              <a:effectLst/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D0027B1-7243-8818-7255-38BBE590887D}"/>
              </a:ext>
            </a:extLst>
          </p:cNvPr>
          <p:cNvSpPr txBox="1"/>
          <p:nvPr/>
        </p:nvSpPr>
        <p:spPr>
          <a:xfrm>
            <a:off x="288331" y="4510946"/>
            <a:ext cx="11883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latin typeface="Arial" panose="020B06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사용 데이터</a:t>
            </a:r>
            <a:endParaRPr lang="ko-KR" altLang="en-US" sz="1400" b="1" dirty="0">
              <a:effectLst/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865646A-AE89-FD2E-D9E0-3238555E6B8F}"/>
              </a:ext>
            </a:extLst>
          </p:cNvPr>
          <p:cNvSpPr txBox="1"/>
          <p:nvPr/>
        </p:nvSpPr>
        <p:spPr>
          <a:xfrm>
            <a:off x="6866118" y="1682153"/>
            <a:ext cx="15796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latin typeface="Arial" panose="020B06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클러스터링 결과</a:t>
            </a:r>
            <a:endParaRPr lang="ko-KR" altLang="en-US" sz="1400" b="1" dirty="0">
              <a:effectLst/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0F8B6032-8059-BF36-72B9-062E3689299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32104" y="5201109"/>
            <a:ext cx="5061890" cy="74827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2C1E45D3-8F16-E199-36C1-3EA0ED40159B}"/>
              </a:ext>
            </a:extLst>
          </p:cNvPr>
          <p:cNvSpPr/>
          <p:nvPr/>
        </p:nvSpPr>
        <p:spPr>
          <a:xfrm>
            <a:off x="6919271" y="1585111"/>
            <a:ext cx="5230259" cy="4638077"/>
          </a:xfrm>
          <a:prstGeom prst="rect">
            <a:avLst/>
          </a:prstGeom>
          <a:solidFill>
            <a:schemeClr val="accent3">
              <a:lumMod val="20000"/>
              <a:lumOff val="80000"/>
              <a:alpha val="29000"/>
            </a:schemeClr>
          </a:solidFill>
          <a:ln w="28575">
            <a:noFil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F6F1C39-1F6F-0D44-30E7-477C6F69F012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 l="508" t="1923" r="-508" b="46783"/>
          <a:stretch/>
        </p:blipFill>
        <p:spPr>
          <a:xfrm>
            <a:off x="2645824" y="4856212"/>
            <a:ext cx="3719192" cy="436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1578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CD74AC-047D-BE8C-6B0B-8FEDC5936C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18141F-B769-7881-1EAA-F2B328D2955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981200" y="2840355"/>
            <a:ext cx="8233410" cy="107061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algn="ctr" defTabSz="508000"/>
            <a:r>
              <a:rPr lang="ko-KR" altLang="en-US" sz="4000" dirty="0">
                <a:latin typeface="Arial Black" charset="0"/>
                <a:ea typeface="HY견고딕" charset="0"/>
              </a:rPr>
              <a:t> </a:t>
            </a:r>
            <a:r>
              <a:rPr lang="en-US" altLang="ko-KR" sz="4000" dirty="0">
                <a:latin typeface="Arial Black" charset="0"/>
                <a:ea typeface="HY견고딕" charset="0"/>
              </a:rPr>
              <a:t>QnA</a:t>
            </a:r>
            <a:r>
              <a:rPr lang="ko-KR" altLang="en-US" sz="4000" dirty="0">
                <a:latin typeface="Arial Black" charset="0"/>
                <a:ea typeface="HY견고딕" charset="0"/>
              </a:rPr>
              <a:t>.</a:t>
            </a:r>
            <a:endParaRPr lang="ko-KR" altLang="en-US" sz="3000" dirty="0">
              <a:latin typeface="Arial Black" charset="0"/>
              <a:ea typeface="HY견고딕" charset="0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3FE8426-640C-FE6F-D320-BACCC59CB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5EC4A9-FE6A-48EC-B998-4B7AD00BB17C}" type="slidenum">
              <a:rPr lang="ko-KR" altLang="en-US" smtClean="0"/>
              <a:pPr>
                <a:defRPr/>
              </a:pPr>
              <a:t>23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81364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AF2C7D-6941-6232-220F-E33DACDFE8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8B391048-C3DC-B680-43BD-D1AFF1C3FA62}"/>
              </a:ext>
            </a:extLst>
          </p:cNvPr>
          <p:cNvSpPr txBox="1">
            <a:spLocks/>
          </p:cNvSpPr>
          <p:nvPr/>
        </p:nvSpPr>
        <p:spPr>
          <a:xfrm>
            <a:off x="479376" y="135890"/>
            <a:ext cx="11017223" cy="106807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2800" b="1" kern="1200" baseline="0">
                <a:solidFill>
                  <a:schemeClr val="tx2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j-cs"/>
              </a:defRPr>
            </a:lvl1pPr>
          </a:lstStyle>
          <a:p>
            <a:pPr marL="109855" defTabSz="508000">
              <a:lnSpc>
                <a:spcPct val="210000"/>
              </a:lnSpc>
            </a:pPr>
            <a:r>
              <a:rPr lang="en-US" altLang="ko-KR" sz="2800" b="1" dirty="0">
                <a:latin typeface="+mn-ea"/>
              </a:rPr>
              <a:t>1. GAE &amp;</a:t>
            </a:r>
            <a:r>
              <a:rPr lang="ko-KR" altLang="en-US" sz="2800" b="1" dirty="0">
                <a:latin typeface="+mn-ea"/>
              </a:rPr>
              <a:t> </a:t>
            </a:r>
            <a:r>
              <a:rPr lang="en-US" altLang="ko-KR" sz="2800" b="1" dirty="0">
                <a:latin typeface="+mn-ea"/>
              </a:rPr>
              <a:t>VGAE</a:t>
            </a:r>
            <a:r>
              <a:rPr lang="ko-KR" altLang="en-US" sz="2800" b="1" dirty="0">
                <a:latin typeface="+mn-ea"/>
              </a:rPr>
              <a:t> </a:t>
            </a:r>
            <a:r>
              <a:rPr lang="en-US" altLang="ko-KR" sz="2800" b="1" dirty="0">
                <a:latin typeface="+mn-ea"/>
              </a:rPr>
              <a:t>(1/2)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ED78A335-56A1-0876-72C5-28AA59C5A6E2}"/>
              </a:ext>
            </a:extLst>
          </p:cNvPr>
          <p:cNvGrpSpPr/>
          <p:nvPr/>
        </p:nvGrpSpPr>
        <p:grpSpPr>
          <a:xfrm>
            <a:off x="1127447" y="1203961"/>
            <a:ext cx="9772540" cy="2369980"/>
            <a:chOff x="-1213590" y="1464982"/>
            <a:chExt cx="10939066" cy="2372123"/>
          </a:xfrm>
        </p:grpSpPr>
        <p:sp>
          <p:nvSpPr>
            <p:cNvPr id="10" name="모서리가 둥근 직사각형 23">
              <a:extLst>
                <a:ext uri="{FF2B5EF4-FFF2-40B4-BE49-F238E27FC236}">
                  <a16:creationId xmlns:a16="http://schemas.microsoft.com/office/drawing/2014/main" id="{945BB316-D737-1A77-0A23-1E40F5CABA5B}"/>
                </a:ext>
              </a:extLst>
            </p:cNvPr>
            <p:cNvSpPr/>
            <p:nvPr/>
          </p:nvSpPr>
          <p:spPr bwMode="auto">
            <a:xfrm>
              <a:off x="-1213590" y="1490153"/>
              <a:ext cx="10939066" cy="2346952"/>
            </a:xfrm>
            <a:prstGeom prst="roundRect">
              <a:avLst>
                <a:gd name="adj" fmla="val 5421"/>
              </a:avLst>
            </a:prstGeom>
            <a:solidFill>
              <a:schemeClr val="bg1">
                <a:lumMod val="95000"/>
              </a:schemeClr>
            </a:solidFill>
            <a:ln w="25400" cap="flat" cmpd="sng" algn="ctr">
              <a:noFill/>
              <a:prstDash val="soli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9pPr>
            </a:lstStyle>
            <a:p>
              <a:pPr algn="just"/>
              <a:endParaRPr lang="fr-FR" altLang="ko-KR" dirty="0"/>
            </a:p>
          </p:txBody>
        </p:sp>
        <p:sp>
          <p:nvSpPr>
            <p:cNvPr id="11" name="모서리가 둥근 직사각형 26">
              <a:extLst>
                <a:ext uri="{FF2B5EF4-FFF2-40B4-BE49-F238E27FC236}">
                  <a16:creationId xmlns:a16="http://schemas.microsoft.com/office/drawing/2014/main" id="{1201CA8B-84B3-1400-5552-8DB3B9D5F8BA}"/>
                </a:ext>
              </a:extLst>
            </p:cNvPr>
            <p:cNvSpPr/>
            <p:nvPr/>
          </p:nvSpPr>
          <p:spPr bwMode="auto">
            <a:xfrm>
              <a:off x="-1213590" y="1464982"/>
              <a:ext cx="10939065" cy="398433"/>
            </a:xfrm>
            <a:prstGeom prst="roundRect">
              <a:avLst/>
            </a:prstGeom>
            <a:solidFill>
              <a:srgbClr val="0070C0"/>
            </a:solidFill>
            <a:ln w="25400" cap="flat" cmpd="sng" algn="ctr">
              <a:noFill/>
              <a:prstDash val="soli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b="1" dirty="0">
                  <a:solidFill>
                    <a:schemeClr val="bg1"/>
                  </a:solidFill>
                  <a:latin typeface="Arial Black (제목)"/>
                  <a:ea typeface="맑은 고딕" pitchFamily="50" charset="-127"/>
                </a:rPr>
                <a:t>Tutorial 6.</a:t>
              </a:r>
              <a:r>
                <a:rPr lang="ko-KR" altLang="en-US" b="1" dirty="0">
                  <a:solidFill>
                    <a:schemeClr val="bg1"/>
                  </a:solidFill>
                  <a:latin typeface="Arial Black (제목)"/>
                  <a:ea typeface="맑은 고딕" pitchFamily="50" charset="-127"/>
                </a:rPr>
                <a:t> </a:t>
              </a:r>
              <a:r>
                <a:rPr lang="en-US" altLang="ko-KR" b="1" dirty="0">
                  <a:solidFill>
                    <a:schemeClr val="bg1"/>
                  </a:solidFill>
                  <a:latin typeface="Arial Black (제목)"/>
                  <a:ea typeface="맑은 고딕" pitchFamily="50" charset="-127"/>
                </a:rPr>
                <a:t>GAE </a:t>
              </a:r>
              <a:r>
                <a:rPr lang="ko-KR" altLang="en-US" b="1" dirty="0">
                  <a:solidFill>
                    <a:schemeClr val="bg1"/>
                  </a:solidFill>
                  <a:latin typeface="Arial Black (제목)"/>
                  <a:ea typeface="맑은 고딕" pitchFamily="50" charset="-127"/>
                </a:rPr>
                <a:t>리뷰</a:t>
              </a:r>
            </a:p>
          </p:txBody>
        </p:sp>
        <p:sp>
          <p:nvSpPr>
            <p:cNvPr id="13" name="TextBox 6">
              <a:extLst>
                <a:ext uri="{FF2B5EF4-FFF2-40B4-BE49-F238E27FC236}">
                  <a16:creationId xmlns:a16="http://schemas.microsoft.com/office/drawing/2014/main" id="{0BF8FBF3-1396-F4F2-7A61-C3572FCCBE5A}"/>
                </a:ext>
              </a:extLst>
            </p:cNvPr>
            <p:cNvSpPr txBox="1"/>
            <p:nvPr/>
          </p:nvSpPr>
          <p:spPr>
            <a:xfrm>
              <a:off x="-928634" y="1972078"/>
              <a:ext cx="10369152" cy="33909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9pPr>
            </a:lstStyle>
            <a:p>
              <a:pPr marL="285750" indent="-285750" algn="just">
                <a:spcAft>
                  <a:spcPts val="800"/>
                </a:spcAft>
                <a:buFont typeface="Arial" panose="020B0604020202020204" pitchFamily="34" charset="0"/>
                <a:buChar char="•"/>
              </a:pPr>
              <a:endParaRPr lang="en-US" altLang="ko-KR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6">
                <a:extLst>
                  <a:ext uri="{FF2B5EF4-FFF2-40B4-BE49-F238E27FC236}">
                    <a16:creationId xmlns:a16="http://schemas.microsoft.com/office/drawing/2014/main" id="{235EBD1F-1630-900D-10AF-3BE123403736}"/>
                  </a:ext>
                </a:extLst>
              </p:cNvPr>
              <p:cNvSpPr txBox="1"/>
              <p:nvPr/>
            </p:nvSpPr>
            <p:spPr>
              <a:xfrm>
                <a:off x="1380675" y="1664221"/>
                <a:ext cx="9214622" cy="19237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9pPr>
              </a:lstStyle>
              <a:p>
                <a:pPr algn="just">
                  <a:spcAft>
                    <a:spcPts val="800"/>
                  </a:spcAft>
                </a:pPr>
                <a:r>
                  <a:rPr lang="en-US" altLang="ko-KR" sz="1400" b="1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1) </a:t>
                </a:r>
                <a:r>
                  <a:rPr lang="ko-KR" altLang="en-US" sz="1400" b="1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그래프 </a:t>
                </a:r>
                <a:r>
                  <a:rPr lang="ko-KR" altLang="en-US" sz="1400" b="1" kern="100" dirty="0" err="1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오토인코더</a:t>
                </a:r>
                <a:r>
                  <a:rPr lang="en-US" altLang="ko-KR" sz="1400" b="1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(Graph Autoencoders, GAE)</a:t>
                </a:r>
              </a:p>
              <a:p>
                <a:pPr marL="285750" indent="-285750" algn="just">
                  <a:spcAft>
                    <a:spcPts val="800"/>
                  </a:spcAft>
                  <a:buFont typeface="Arial" panose="020B0604020202020204" pitchFamily="34" charset="0"/>
                  <a:buChar char="•"/>
                </a:pPr>
                <a:r>
                  <a:rPr lang="ko-KR" altLang="en-US" sz="1400" b="1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목표</a:t>
                </a:r>
                <a:r>
                  <a:rPr lang="en-US" altLang="ko-KR" sz="1400" b="1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: </a:t>
                </a:r>
                <a:r>
                  <a:rPr lang="ko-KR" altLang="en-US" sz="1400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입력 그래프 구조 및 특성의 차원을 축소하여 </a:t>
                </a:r>
                <a:r>
                  <a:rPr lang="ko-KR" altLang="en-US" sz="1400" kern="100" dirty="0" err="1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임베딩하고</a:t>
                </a:r>
                <a:r>
                  <a:rPr lang="ko-KR" altLang="en-US" sz="1400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이를 이용해</a:t>
                </a:r>
                <a:r>
                  <a:rPr lang="en-US" altLang="ko-KR" sz="1400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</a:t>
                </a:r>
                <a:r>
                  <a:rPr lang="ko-KR" altLang="en-US" sz="1400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입력 그래프 정확히 복원</a:t>
                </a:r>
                <a:r>
                  <a:rPr lang="en-US" altLang="ko-KR" sz="1400" b="1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</a:t>
                </a:r>
              </a:p>
              <a:p>
                <a:pPr marL="285750" indent="-285750" algn="just">
                  <a:spcAft>
                    <a:spcPts val="800"/>
                  </a:spcAft>
                  <a:buFont typeface="Arial" panose="020B0604020202020204" pitchFamily="34" charset="0"/>
                  <a:buChar char="•"/>
                </a:pPr>
                <a:r>
                  <a:rPr lang="ko-KR" altLang="en-US" sz="1400" b="1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그래프 </a:t>
                </a:r>
                <a:r>
                  <a:rPr lang="ko-KR" altLang="en-US" sz="1400" b="1" kern="100" dirty="0" err="1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오토인코더</a:t>
                </a:r>
                <a:r>
                  <a:rPr lang="ko-KR" altLang="en-US" sz="1400" b="1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구성요소</a:t>
                </a:r>
                <a:endParaRPr lang="en-US" altLang="ko-KR" sz="1400" b="1" kern="100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742950" lvl="1" indent="-285750" algn="just">
                  <a:spcAft>
                    <a:spcPts val="800"/>
                  </a:spcAft>
                  <a:buFont typeface="Arial" panose="020B0604020202020204" pitchFamily="34" charset="0"/>
                  <a:buChar char="•"/>
                </a:pPr>
                <a:r>
                  <a:rPr lang="ko-KR" altLang="en-US" sz="1400" b="1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인코더</a:t>
                </a:r>
                <a:r>
                  <a:rPr lang="en-US" altLang="ko-KR" sz="1400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: </a:t>
                </a:r>
                <a:r>
                  <a:rPr lang="ko-KR" altLang="en-US" sz="1400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그래프의 구조</a:t>
                </a:r>
                <a:r>
                  <a:rPr lang="en-US" altLang="ko-KR" sz="1400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, </a:t>
                </a:r>
                <a:r>
                  <a:rPr lang="ko-KR" altLang="en-US" sz="1400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노드 피처를 </a:t>
                </a:r>
                <a:r>
                  <a:rPr lang="ko-KR" altLang="en-US" sz="1400" kern="100" dirty="0" err="1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저차원</a:t>
                </a:r>
                <a:r>
                  <a:rPr lang="ko-KR" altLang="en-US" sz="1400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잠재 공간의 포인트로 </a:t>
                </a:r>
                <a:r>
                  <a:rPr lang="ko-KR" altLang="en-US" sz="1400" kern="100" dirty="0" err="1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임베딩</a:t>
                </a:r>
                <a:endParaRPr lang="en-US" altLang="ko-KR" sz="1400" kern="100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742950" lvl="1" indent="-285750" algn="just">
                  <a:spcAft>
                    <a:spcPts val="800"/>
                  </a:spcAft>
                  <a:buFont typeface="Arial" panose="020B0604020202020204" pitchFamily="34" charset="0"/>
                  <a:buChar char="•"/>
                </a:pPr>
                <a:r>
                  <a:rPr lang="ko-KR" altLang="en-US" sz="1400" b="1" kern="100" dirty="0" err="1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디코더</a:t>
                </a:r>
                <a:r>
                  <a:rPr lang="en-US" altLang="ko-KR" sz="1400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: </a:t>
                </a:r>
                <a:r>
                  <a:rPr lang="ko-KR" altLang="en-US" sz="1400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잠재 공간의 값으로 원본 그래프 구조를 복원</a:t>
                </a:r>
                <a:endParaRPr lang="en-US" altLang="ko-KR" sz="1400" kern="100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285750" indent="-285750" algn="just">
                  <a:spcAft>
                    <a:spcPts val="800"/>
                  </a:spcAft>
                  <a:buFont typeface="Arial" panose="020B0604020202020204" pitchFamily="34" charset="0"/>
                  <a:buChar char="•"/>
                </a:pPr>
                <a:r>
                  <a:rPr lang="ko-KR" altLang="en-US" sz="1400" dirty="0"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입력 그래프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1400" b="1" i="1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ko-KR" sz="1400" b="1" i="1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𝑨</m:t>
                        </m:r>
                      </m:e>
                    </m:d>
                    <m:r>
                      <a:rPr lang="ko-KR" altLang="en-US" sz="1400" b="1" i="1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와</m:t>
                    </m:r>
                    <m:r>
                      <a:rPr lang="en-US" altLang="ko-KR" sz="1400" b="1" i="1" smtClean="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 </m:t>
                    </m:r>
                    <m:r>
                      <a:rPr lang="ko-KR" altLang="en-US" sz="1400" b="1" i="1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출</m:t>
                    </m:r>
                    <m:r>
                      <a:rPr lang="ko-KR" altLang="en-US" sz="1400" b="1" i="1" smtClean="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력</m:t>
                    </m:r>
                    <m:r>
                      <a:rPr lang="en-US" altLang="ko-KR" sz="1400" b="1" i="1" smtClean="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 </m:t>
                    </m:r>
                    <m:r>
                      <a:rPr lang="ko-KR" altLang="en-US" sz="1400" b="1" i="1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그</m:t>
                    </m:r>
                    <m:r>
                      <a:rPr lang="ko-KR" altLang="en-US" sz="1400" b="1" i="1" smtClean="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래</m:t>
                    </m:r>
                    <m:r>
                      <a:rPr lang="ko-KR" altLang="en-US" sz="1400" b="1" i="1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프</m:t>
                    </m:r>
                    <m:r>
                      <a:rPr lang="en-US" altLang="ko-KR" sz="1400" b="1" i="1" smtClean="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en-US" altLang="ko-KR" sz="1400" b="1" i="1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ko-KR" sz="1400" b="1" i="1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𝑨</m:t>
                        </m:r>
                      </m:e>
                    </m:acc>
                    <m:r>
                      <a:rPr lang="en-US" altLang="ko-KR" sz="1400" b="1" i="1" smtClean="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) </m:t>
                    </m:r>
                  </m:oMath>
                </a14:m>
                <a:r>
                  <a:rPr lang="ko-KR" altLang="en-US" sz="1400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재구성 손실</a:t>
                </a:r>
                <a:r>
                  <a:rPr lang="en-US" altLang="ko-KR" sz="1400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(Reconstruction loss)</a:t>
                </a:r>
                <a:r>
                  <a:rPr lang="ko-KR" altLang="en-US" sz="1400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을</a:t>
                </a:r>
                <a:r>
                  <a:rPr lang="en-US" altLang="ko-KR" sz="1400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</a:t>
                </a:r>
                <a:r>
                  <a:rPr lang="ko-KR" altLang="en-US" sz="1400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줄여 인코더 학습</a:t>
                </a:r>
                <a:endParaRPr lang="en-US" altLang="ko-KR" sz="1400" kern="100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TextBox 6">
                <a:extLst>
                  <a:ext uri="{FF2B5EF4-FFF2-40B4-BE49-F238E27FC236}">
                    <a16:creationId xmlns:a16="http://schemas.microsoft.com/office/drawing/2014/main" id="{235EBD1F-1630-900D-10AF-3BE1234037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0675" y="1664221"/>
                <a:ext cx="9214622" cy="1923796"/>
              </a:xfrm>
              <a:prstGeom prst="rect">
                <a:avLst/>
              </a:prstGeom>
              <a:blipFill>
                <a:blip r:embed="rId3"/>
                <a:stretch>
                  <a:fillRect l="-198" t="-633" b="-126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>
            <a:extLst>
              <a:ext uri="{FF2B5EF4-FFF2-40B4-BE49-F238E27FC236}">
                <a16:creationId xmlns:a16="http://schemas.microsoft.com/office/drawing/2014/main" id="{979A3B4C-5C97-5B41-E73E-DE9AD032C3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5095" y="3841393"/>
            <a:ext cx="6163535" cy="2257740"/>
          </a:xfrm>
          <a:prstGeom prst="rect">
            <a:avLst/>
          </a:prstGeom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F5F0EB17-C8D7-B0B3-A218-2C445BB0D214}"/>
              </a:ext>
            </a:extLst>
          </p:cNvPr>
          <p:cNvGrpSpPr/>
          <p:nvPr/>
        </p:nvGrpSpPr>
        <p:grpSpPr>
          <a:xfrm>
            <a:off x="1820267" y="3850101"/>
            <a:ext cx="951864" cy="958438"/>
            <a:chOff x="1969865" y="4200345"/>
            <a:chExt cx="1309328" cy="1271331"/>
          </a:xfrm>
        </p:grpSpPr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302115D0-8FE4-1CCD-C1F5-8EE3EA4680AD}"/>
                </a:ext>
              </a:extLst>
            </p:cNvPr>
            <p:cNvSpPr/>
            <p:nvPr/>
          </p:nvSpPr>
          <p:spPr>
            <a:xfrm>
              <a:off x="2858666" y="4200345"/>
              <a:ext cx="288032" cy="288032"/>
            </a:xfrm>
            <a:prstGeom prst="ellipse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dirty="0"/>
                <a:t>A</a:t>
              </a:r>
              <a:endParaRPr lang="ko-KR" altLang="en-US" dirty="0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957CB555-4D93-407E-B63E-38CCC6D4B1BE}"/>
                </a:ext>
              </a:extLst>
            </p:cNvPr>
            <p:cNvSpPr/>
            <p:nvPr/>
          </p:nvSpPr>
          <p:spPr>
            <a:xfrm>
              <a:off x="2583657" y="4742507"/>
              <a:ext cx="288032" cy="288032"/>
            </a:xfrm>
            <a:prstGeom prst="ellipse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dirty="0"/>
                <a:t>C</a:t>
              </a:r>
              <a:endParaRPr lang="ko-KR" altLang="en-US" dirty="0"/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5EEC0DC0-0CBA-A9DF-69AC-A489ECDEBAD3}"/>
                </a:ext>
              </a:extLst>
            </p:cNvPr>
            <p:cNvSpPr/>
            <p:nvPr/>
          </p:nvSpPr>
          <p:spPr>
            <a:xfrm>
              <a:off x="2991161" y="5183644"/>
              <a:ext cx="288032" cy="288032"/>
            </a:xfrm>
            <a:prstGeom prst="ellipse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dirty="0"/>
                <a:t>D</a:t>
              </a:r>
              <a:endParaRPr lang="ko-KR" altLang="en-US" dirty="0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C2D483D3-FC66-8415-985A-7B01E3173271}"/>
                </a:ext>
              </a:extLst>
            </p:cNvPr>
            <p:cNvSpPr/>
            <p:nvPr/>
          </p:nvSpPr>
          <p:spPr>
            <a:xfrm>
              <a:off x="1969865" y="4479602"/>
              <a:ext cx="288032" cy="288032"/>
            </a:xfrm>
            <a:prstGeom prst="ellipse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dirty="0"/>
                <a:t>B</a:t>
              </a:r>
              <a:endParaRPr lang="ko-KR" altLang="en-US" dirty="0"/>
            </a:p>
          </p:txBody>
        </p: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0D956ED8-881B-E626-FC43-E61C17FC5BF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65773" y="4465246"/>
              <a:ext cx="184242" cy="27726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6DCD79CF-C897-A609-8BA8-FAC13E75814B}"/>
                </a:ext>
              </a:extLst>
            </p:cNvPr>
            <p:cNvCxnSpPr>
              <a:cxnSpLocks/>
            </p:cNvCxnSpPr>
            <p:nvPr/>
          </p:nvCxnSpPr>
          <p:spPr>
            <a:xfrm>
              <a:off x="2257897" y="4653136"/>
              <a:ext cx="325760" cy="1440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CAC80AC8-BA28-FD90-58C1-A5143441AD1C}"/>
                </a:ext>
              </a:extLst>
            </p:cNvPr>
            <p:cNvCxnSpPr>
              <a:cxnSpLocks/>
              <a:stCxn id="15" idx="1"/>
              <a:endCxn id="12" idx="5"/>
            </p:cNvCxnSpPr>
            <p:nvPr/>
          </p:nvCxnSpPr>
          <p:spPr>
            <a:xfrm flipH="1" flipV="1">
              <a:off x="2829508" y="4988358"/>
              <a:ext cx="203834" cy="23746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0BEFC7D3-9B47-60C9-3A43-275E457D5AFC}"/>
              </a:ext>
            </a:extLst>
          </p:cNvPr>
          <p:cNvSpPr txBox="1"/>
          <p:nvPr/>
        </p:nvSpPr>
        <p:spPr>
          <a:xfrm>
            <a:off x="1637303" y="4874046"/>
            <a:ext cx="13177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latin typeface="Arial" panose="020B06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입력 그래프 </a:t>
            </a:r>
            <a:r>
              <a:rPr lang="en-US" altLang="ko-KR" sz="1400" b="1" dirty="0">
                <a:latin typeface="Arial" panose="020B06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A</a:t>
            </a:r>
            <a:endParaRPr lang="ko-KR" altLang="en-US" sz="1400" b="1" dirty="0">
              <a:effectLst/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7F3FCBA6-78CE-28E4-878D-58AD1F48F8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52435" y="5124526"/>
            <a:ext cx="687529" cy="1166907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0D528139-7E44-38DF-8882-3B253E1C719B}"/>
              </a:ext>
            </a:extLst>
          </p:cNvPr>
          <p:cNvSpPr txBox="1"/>
          <p:nvPr/>
        </p:nvSpPr>
        <p:spPr>
          <a:xfrm>
            <a:off x="1713586" y="6234159"/>
            <a:ext cx="11652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latin typeface="Arial" panose="020B06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특성 행렬 </a:t>
            </a:r>
            <a:r>
              <a:rPr lang="en-US" altLang="ko-KR" sz="1400" b="1" dirty="0">
                <a:latin typeface="Arial" panose="020B06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X</a:t>
            </a:r>
            <a:endParaRPr lang="ko-KR" altLang="en-US" sz="1400" b="1" dirty="0">
              <a:effectLst/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C6FD76C-7331-8CCE-6D62-74A109F41FD5}"/>
                  </a:ext>
                </a:extLst>
              </p:cNvPr>
              <p:cNvSpPr txBox="1"/>
              <p:nvPr/>
            </p:nvSpPr>
            <p:spPr>
              <a:xfrm>
                <a:off x="9223328" y="5377083"/>
                <a:ext cx="1372239" cy="3142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ko-KR" altLang="en-US" sz="1400" b="1" dirty="0">
                    <a:latin typeface="Arial" panose="020B0604020202020204" pitchFamily="34" charset="0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출력 그래프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sz="1400" b="1" i="1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ko-KR" sz="1400" b="1" i="1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𝑨</m:t>
                        </m:r>
                      </m:e>
                    </m:acc>
                  </m:oMath>
                </a14:m>
                <a:endParaRPr lang="ko-KR" altLang="en-US" sz="1400" b="1" dirty="0">
                  <a:effectLst/>
                  <a:latin typeface="Arial" panose="020B0604020202020204" pitchFamily="34" charset="0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C6FD76C-7331-8CCE-6D62-74A109F41F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3328" y="5377083"/>
                <a:ext cx="1372239" cy="314253"/>
              </a:xfrm>
              <a:prstGeom prst="rect">
                <a:avLst/>
              </a:prstGeom>
              <a:blipFill>
                <a:blip r:embed="rId6"/>
                <a:stretch>
                  <a:fillRect l="-1333" t="-3846" r="-17778" b="-173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TextBox 60">
            <a:extLst>
              <a:ext uri="{FF2B5EF4-FFF2-40B4-BE49-F238E27FC236}">
                <a16:creationId xmlns:a16="http://schemas.microsoft.com/office/drawing/2014/main" id="{7570D7C1-BCAE-DDEA-C8BD-E55EE8D8F98E}"/>
              </a:ext>
            </a:extLst>
          </p:cNvPr>
          <p:cNvSpPr txBox="1"/>
          <p:nvPr/>
        </p:nvSpPr>
        <p:spPr>
          <a:xfrm>
            <a:off x="5533814" y="6541936"/>
            <a:ext cx="10209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400" b="1" dirty="0">
                <a:latin typeface="Arial" panose="020B06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잠재 공간</a:t>
            </a:r>
            <a:endParaRPr lang="ko-KR" altLang="en-US" sz="1400" b="1" dirty="0">
              <a:effectLst/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B76EBA7-5A01-3DC0-B525-28C3BBAA0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5EC4A9-FE6A-48EC-B998-4B7AD00BB17C}" type="slidenum">
              <a:rPr lang="ko-KR" altLang="en-US" smtClean="0"/>
              <a:pPr>
                <a:defRPr/>
              </a:pPr>
              <a:t>3</a:t>
            </a:fld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2E8F606F-95EB-3CEE-090A-36CECD21B8E6}"/>
              </a:ext>
            </a:extLst>
          </p:cNvPr>
          <p:cNvGrpSpPr/>
          <p:nvPr/>
        </p:nvGrpSpPr>
        <p:grpSpPr>
          <a:xfrm>
            <a:off x="9370017" y="4362012"/>
            <a:ext cx="951864" cy="958438"/>
            <a:chOff x="1969865" y="4200345"/>
            <a:chExt cx="1309328" cy="1271331"/>
          </a:xfrm>
        </p:grpSpPr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4F2C5FBA-A9D3-CAD5-6CD1-E0521EA323DF}"/>
                </a:ext>
              </a:extLst>
            </p:cNvPr>
            <p:cNvSpPr/>
            <p:nvPr/>
          </p:nvSpPr>
          <p:spPr>
            <a:xfrm>
              <a:off x="2858666" y="4200345"/>
              <a:ext cx="288032" cy="288032"/>
            </a:xfrm>
            <a:prstGeom prst="ellipse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dirty="0"/>
                <a:t>A</a:t>
              </a:r>
              <a:endParaRPr lang="ko-KR" altLang="en-US" dirty="0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2E958957-645D-ABC1-2194-577D157D6D1A}"/>
                </a:ext>
              </a:extLst>
            </p:cNvPr>
            <p:cNvSpPr/>
            <p:nvPr/>
          </p:nvSpPr>
          <p:spPr>
            <a:xfrm>
              <a:off x="2583657" y="4742507"/>
              <a:ext cx="288032" cy="288032"/>
            </a:xfrm>
            <a:prstGeom prst="ellipse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dirty="0"/>
                <a:t>C</a:t>
              </a:r>
              <a:endParaRPr lang="ko-KR" altLang="en-US" dirty="0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12E4FD17-AB34-7694-E620-E6B839C0E923}"/>
                </a:ext>
              </a:extLst>
            </p:cNvPr>
            <p:cNvSpPr/>
            <p:nvPr/>
          </p:nvSpPr>
          <p:spPr>
            <a:xfrm>
              <a:off x="2991161" y="5183644"/>
              <a:ext cx="288032" cy="288032"/>
            </a:xfrm>
            <a:prstGeom prst="ellipse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dirty="0"/>
                <a:t>D</a:t>
              </a:r>
              <a:endParaRPr lang="ko-KR" altLang="en-US" dirty="0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4D814805-8966-ED14-1DCF-410CB92EE551}"/>
                </a:ext>
              </a:extLst>
            </p:cNvPr>
            <p:cNvSpPr/>
            <p:nvPr/>
          </p:nvSpPr>
          <p:spPr>
            <a:xfrm>
              <a:off x="1969865" y="4479602"/>
              <a:ext cx="288032" cy="288032"/>
            </a:xfrm>
            <a:prstGeom prst="ellipse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dirty="0"/>
                <a:t>B</a:t>
              </a:r>
              <a:endParaRPr lang="ko-KR" altLang="en-US" dirty="0"/>
            </a:p>
          </p:txBody>
        </p: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7D05CDBA-4E3D-B958-49A5-D6D96C1BA61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65773" y="4465246"/>
              <a:ext cx="184242" cy="27726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75F19FBE-A003-78FD-8968-00D744D753BE}"/>
                </a:ext>
              </a:extLst>
            </p:cNvPr>
            <p:cNvCxnSpPr>
              <a:cxnSpLocks/>
            </p:cNvCxnSpPr>
            <p:nvPr/>
          </p:nvCxnSpPr>
          <p:spPr>
            <a:xfrm>
              <a:off x="2257897" y="4653136"/>
              <a:ext cx="325760" cy="1440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0769202B-5C05-51D6-72EE-C53A02EC0F8D}"/>
                </a:ext>
              </a:extLst>
            </p:cNvPr>
            <p:cNvCxnSpPr>
              <a:cxnSpLocks/>
              <a:stCxn id="22" idx="1"/>
              <a:endCxn id="21" idx="5"/>
            </p:cNvCxnSpPr>
            <p:nvPr/>
          </p:nvCxnSpPr>
          <p:spPr>
            <a:xfrm flipH="1" flipV="1">
              <a:off x="2829508" y="4988358"/>
              <a:ext cx="203834" cy="23746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27" name="그림 26">
            <a:extLst>
              <a:ext uri="{FF2B5EF4-FFF2-40B4-BE49-F238E27FC236}">
                <a16:creationId xmlns:a16="http://schemas.microsoft.com/office/drawing/2014/main" id="{772C8695-F454-A1A2-144A-8EE5B714333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85636" y="5654039"/>
            <a:ext cx="1256160" cy="908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8959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FD6292-AF77-95CA-66B7-C94ED8CF45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DA4B4DDD-741F-038D-AA78-5B5D1E498365}"/>
              </a:ext>
            </a:extLst>
          </p:cNvPr>
          <p:cNvSpPr txBox="1">
            <a:spLocks/>
          </p:cNvSpPr>
          <p:nvPr/>
        </p:nvSpPr>
        <p:spPr>
          <a:xfrm>
            <a:off x="479376" y="135890"/>
            <a:ext cx="11017223" cy="106807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2800" b="1" kern="1200" baseline="0">
                <a:solidFill>
                  <a:schemeClr val="tx2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j-cs"/>
              </a:defRPr>
            </a:lvl1pPr>
          </a:lstStyle>
          <a:p>
            <a:pPr marL="109855" defTabSz="508000">
              <a:lnSpc>
                <a:spcPct val="210000"/>
              </a:lnSpc>
            </a:pPr>
            <a:r>
              <a:rPr lang="en-US" altLang="ko-KR" sz="2800" b="1" dirty="0">
                <a:latin typeface="+mn-ea"/>
              </a:rPr>
              <a:t>1. GAE &amp;</a:t>
            </a:r>
            <a:r>
              <a:rPr lang="ko-KR" altLang="en-US" sz="2800" b="1" dirty="0">
                <a:latin typeface="+mn-ea"/>
              </a:rPr>
              <a:t> </a:t>
            </a:r>
            <a:r>
              <a:rPr lang="en-US" altLang="ko-KR" sz="2800" b="1" dirty="0">
                <a:latin typeface="+mn-ea"/>
              </a:rPr>
              <a:t>VGAE</a:t>
            </a:r>
            <a:r>
              <a:rPr lang="ko-KR" altLang="en-US" sz="2800" b="1" dirty="0">
                <a:latin typeface="+mn-ea"/>
              </a:rPr>
              <a:t> </a:t>
            </a:r>
            <a:r>
              <a:rPr lang="en-US" altLang="ko-KR" sz="2800" b="1" dirty="0">
                <a:latin typeface="+mn-ea"/>
              </a:rPr>
              <a:t>(2/2)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4E1FF309-4EA2-1B9B-CEF2-C435D7D616AF}"/>
              </a:ext>
            </a:extLst>
          </p:cNvPr>
          <p:cNvGrpSpPr/>
          <p:nvPr/>
        </p:nvGrpSpPr>
        <p:grpSpPr>
          <a:xfrm>
            <a:off x="1170853" y="1203961"/>
            <a:ext cx="9721080" cy="2991255"/>
            <a:chOff x="-1213590" y="1464983"/>
            <a:chExt cx="10939066" cy="2318556"/>
          </a:xfrm>
        </p:grpSpPr>
        <p:sp>
          <p:nvSpPr>
            <p:cNvPr id="10" name="모서리가 둥근 직사각형 23">
              <a:extLst>
                <a:ext uri="{FF2B5EF4-FFF2-40B4-BE49-F238E27FC236}">
                  <a16:creationId xmlns:a16="http://schemas.microsoft.com/office/drawing/2014/main" id="{E031B0F9-C4E2-6A97-B662-1031A4212FC1}"/>
                </a:ext>
              </a:extLst>
            </p:cNvPr>
            <p:cNvSpPr/>
            <p:nvPr/>
          </p:nvSpPr>
          <p:spPr bwMode="auto">
            <a:xfrm>
              <a:off x="-1213590" y="1490153"/>
              <a:ext cx="10939066" cy="2293386"/>
            </a:xfrm>
            <a:prstGeom prst="roundRect">
              <a:avLst>
                <a:gd name="adj" fmla="val 5421"/>
              </a:avLst>
            </a:prstGeom>
            <a:solidFill>
              <a:schemeClr val="bg1">
                <a:lumMod val="95000"/>
              </a:schemeClr>
            </a:solidFill>
            <a:ln w="25400" cap="flat" cmpd="sng" algn="ctr">
              <a:noFill/>
              <a:prstDash val="soli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9pPr>
            </a:lstStyle>
            <a:p>
              <a:pPr algn="just"/>
              <a:endParaRPr lang="fr-FR" altLang="ko-KR" dirty="0"/>
            </a:p>
          </p:txBody>
        </p:sp>
        <p:sp>
          <p:nvSpPr>
            <p:cNvPr id="11" name="모서리가 둥근 직사각형 26">
              <a:extLst>
                <a:ext uri="{FF2B5EF4-FFF2-40B4-BE49-F238E27FC236}">
                  <a16:creationId xmlns:a16="http://schemas.microsoft.com/office/drawing/2014/main" id="{72C36539-4FE0-6099-5682-AF0CF143C740}"/>
                </a:ext>
              </a:extLst>
            </p:cNvPr>
            <p:cNvSpPr/>
            <p:nvPr/>
          </p:nvSpPr>
          <p:spPr bwMode="auto">
            <a:xfrm>
              <a:off x="-1213590" y="1464983"/>
              <a:ext cx="10939065" cy="304238"/>
            </a:xfrm>
            <a:prstGeom prst="roundRect">
              <a:avLst/>
            </a:prstGeom>
            <a:solidFill>
              <a:srgbClr val="0070C0"/>
            </a:solidFill>
            <a:ln w="25400" cap="flat" cmpd="sng" algn="ctr">
              <a:noFill/>
              <a:prstDash val="soli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b="1" dirty="0">
                  <a:solidFill>
                    <a:schemeClr val="bg1"/>
                  </a:solidFill>
                  <a:latin typeface="Arial Black (제목)"/>
                  <a:ea typeface="맑은 고딕" pitchFamily="50" charset="-127"/>
                </a:rPr>
                <a:t>Tutorial 6.</a:t>
              </a:r>
              <a:r>
                <a:rPr lang="ko-KR" altLang="en-US" b="1" dirty="0">
                  <a:solidFill>
                    <a:schemeClr val="bg1"/>
                  </a:solidFill>
                  <a:latin typeface="Arial Black (제목)"/>
                  <a:ea typeface="맑은 고딕" pitchFamily="50" charset="-127"/>
                </a:rPr>
                <a:t> </a:t>
              </a:r>
              <a:r>
                <a:rPr lang="en-US" altLang="ko-KR" b="1" dirty="0">
                  <a:solidFill>
                    <a:schemeClr val="bg1"/>
                  </a:solidFill>
                  <a:latin typeface="Arial Black (제목)"/>
                  <a:ea typeface="맑은 고딕" pitchFamily="50" charset="-127"/>
                </a:rPr>
                <a:t>VGAE</a:t>
              </a:r>
              <a:r>
                <a:rPr lang="ko-KR" altLang="en-US" b="1" dirty="0">
                  <a:solidFill>
                    <a:schemeClr val="bg1"/>
                  </a:solidFill>
                  <a:latin typeface="Arial Black (제목)"/>
                  <a:ea typeface="맑은 고딕" pitchFamily="50" charset="-127"/>
                </a:rPr>
                <a:t> 리뷰</a:t>
              </a:r>
            </a:p>
          </p:txBody>
        </p:sp>
        <p:sp>
          <p:nvSpPr>
            <p:cNvPr id="13" name="TextBox 6">
              <a:extLst>
                <a:ext uri="{FF2B5EF4-FFF2-40B4-BE49-F238E27FC236}">
                  <a16:creationId xmlns:a16="http://schemas.microsoft.com/office/drawing/2014/main" id="{9FB96A5C-1AED-6CC7-F1A1-74672101CB91}"/>
                </a:ext>
              </a:extLst>
            </p:cNvPr>
            <p:cNvSpPr txBox="1"/>
            <p:nvPr/>
          </p:nvSpPr>
          <p:spPr>
            <a:xfrm>
              <a:off x="-928634" y="1972078"/>
              <a:ext cx="10369152" cy="33909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9pPr>
            </a:lstStyle>
            <a:p>
              <a:pPr marL="285750" indent="-285750" algn="just">
                <a:spcAft>
                  <a:spcPts val="800"/>
                </a:spcAft>
                <a:buFont typeface="Arial" panose="020B0604020202020204" pitchFamily="34" charset="0"/>
                <a:buChar char="•"/>
              </a:pPr>
              <a:endParaRPr lang="en-US" altLang="ko-KR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6">
                <a:extLst>
                  <a:ext uri="{FF2B5EF4-FFF2-40B4-BE49-F238E27FC236}">
                    <a16:creationId xmlns:a16="http://schemas.microsoft.com/office/drawing/2014/main" id="{AD36FC8C-1341-5278-7ABB-B68AAE8A1B24}"/>
                  </a:ext>
                </a:extLst>
              </p:cNvPr>
              <p:cNvSpPr txBox="1"/>
              <p:nvPr/>
            </p:nvSpPr>
            <p:spPr>
              <a:xfrm>
                <a:off x="1380675" y="1583735"/>
                <a:ext cx="9214622" cy="267060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9pPr>
              </a:lstStyle>
              <a:p>
                <a:pPr algn="just">
                  <a:spcAft>
                    <a:spcPts val="800"/>
                  </a:spcAft>
                </a:pPr>
                <a:r>
                  <a:rPr lang="en-US" altLang="ko-KR" sz="1400" b="1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2) </a:t>
                </a:r>
                <a:r>
                  <a:rPr lang="ko-KR" altLang="en-US" sz="1400" b="1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변이형 그래프 </a:t>
                </a:r>
                <a:r>
                  <a:rPr lang="ko-KR" altLang="en-US" sz="1400" b="1" kern="100" dirty="0" err="1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오토인코더</a:t>
                </a:r>
                <a:r>
                  <a:rPr lang="en-US" altLang="ko-KR" sz="1400" b="1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(Variational Graph Autoencoders, VGAE)</a:t>
                </a:r>
              </a:p>
              <a:p>
                <a:pPr marL="285750" indent="-285750" algn="just">
                  <a:spcAft>
                    <a:spcPts val="800"/>
                  </a:spcAft>
                  <a:buFont typeface="Arial" panose="020B0604020202020204" pitchFamily="34" charset="0"/>
                  <a:buChar char="•"/>
                </a:pPr>
                <a:r>
                  <a:rPr lang="ko-KR" altLang="en-US" sz="1400" b="1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목표</a:t>
                </a:r>
                <a:r>
                  <a:rPr lang="en-US" altLang="ko-KR" sz="1400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: </a:t>
                </a:r>
                <a:r>
                  <a:rPr lang="ko-KR" altLang="en-US" sz="1400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입력 그래프의 구조 및 특성을 확률 분포로 </a:t>
                </a:r>
                <a:r>
                  <a:rPr lang="ko-KR" altLang="en-US" sz="1400" kern="100" dirty="0" err="1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임베딩하고</a:t>
                </a:r>
                <a:r>
                  <a:rPr lang="ko-KR" altLang="en-US" sz="1400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이를 활용해 새로운 데이터를 만듦</a:t>
                </a:r>
                <a:endParaRPr lang="en-US" altLang="ko-KR" sz="1400" kern="100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285750" indent="-285750" algn="just">
                  <a:spcAft>
                    <a:spcPts val="800"/>
                  </a:spcAft>
                  <a:buFont typeface="Arial" panose="020B0604020202020204" pitchFamily="34" charset="0"/>
                  <a:buChar char="•"/>
                </a:pPr>
                <a:r>
                  <a:rPr lang="ko-KR" altLang="en-US" sz="1400" b="1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변이형 그래프 </a:t>
                </a:r>
                <a:r>
                  <a:rPr lang="ko-KR" altLang="en-US" sz="1400" b="1" kern="100" dirty="0" err="1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오토인코더</a:t>
                </a:r>
                <a:r>
                  <a:rPr lang="ko-KR" altLang="en-US" sz="1400" b="1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구성요소</a:t>
                </a:r>
                <a:endParaRPr lang="en-US" altLang="ko-KR" sz="1400" kern="100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742950" lvl="1" indent="-285750" algn="just">
                  <a:spcAft>
                    <a:spcPts val="800"/>
                  </a:spcAft>
                  <a:buFont typeface="Arial" panose="020B0604020202020204" pitchFamily="34" charset="0"/>
                  <a:buChar char="•"/>
                </a:pPr>
                <a:r>
                  <a:rPr lang="ko-KR" altLang="en-US" sz="1400" b="1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인코더</a:t>
                </a:r>
                <a:r>
                  <a:rPr lang="en-US" altLang="ko-KR" sz="1400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: </a:t>
                </a:r>
                <a:r>
                  <a:rPr lang="ko-KR" altLang="en-US" sz="1400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입력 그래프를 잠재 공간에</a:t>
                </a:r>
                <a:r>
                  <a:rPr lang="ko-KR" altLang="en-US" sz="1400" b="1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</a:t>
                </a:r>
                <a:r>
                  <a:rPr lang="ko-KR" altLang="en-US" sz="1400" b="1" kern="100" dirty="0" err="1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다변량</a:t>
                </a:r>
                <a:r>
                  <a:rPr lang="ko-KR" altLang="en-US" sz="1400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</a:t>
                </a:r>
                <a:r>
                  <a:rPr lang="ko-KR" altLang="en-US" sz="1400" b="1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연속확률분포</a:t>
                </a:r>
                <a14:m>
                  <m:oMath xmlns:m="http://schemas.openxmlformats.org/officeDocument/2006/math">
                    <m:r>
                      <a:rPr lang="en-US" altLang="ko-KR" sz="1400" b="1" i="1" kern="100" smtClean="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𝑵</m:t>
                    </m:r>
                    <m:r>
                      <a:rPr lang="en-US" altLang="ko-KR" sz="1400" b="1" i="1" kern="100" smtClean="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(</m:t>
                    </m:r>
                    <m:r>
                      <a:rPr lang="ko-KR" altLang="en-US" sz="1400" b="1" i="1" kern="100" smtClean="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𝝁</m:t>
                    </m:r>
                    <m:r>
                      <a:rPr lang="en-US" altLang="ko-KR" sz="1400" b="1" i="1" kern="100" smtClean="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ko-KR" sz="1400" b="1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ko-KR" altLang="en-US" sz="1400" b="1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𝝈</m:t>
                        </m:r>
                      </m:e>
                      <m:sup>
                        <m:r>
                          <a:rPr lang="en-US" altLang="ko-KR" sz="1400" b="1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𝟐</m:t>
                        </m:r>
                      </m:sup>
                    </m:sSup>
                    <m:r>
                      <a:rPr lang="en-US" altLang="ko-KR" sz="1400" b="1" i="1" kern="100" smtClean="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ko-KR" altLang="en-US" sz="1400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로 </a:t>
                </a:r>
                <a:r>
                  <a:rPr lang="ko-KR" altLang="en-US" sz="1400" kern="100" dirty="0" err="1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임베딩</a:t>
                </a:r>
                <a:endParaRPr lang="en-US" altLang="ko-KR" sz="1400" kern="100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742950" lvl="1" indent="-285750" algn="just">
                  <a:spcAft>
                    <a:spcPts val="800"/>
                  </a:spcAft>
                  <a:buFont typeface="Arial" panose="020B0604020202020204" pitchFamily="34" charset="0"/>
                  <a:buChar char="•"/>
                </a:pPr>
                <a:r>
                  <a:rPr lang="ko-KR" altLang="en-US" sz="1400" b="1" kern="100" dirty="0" err="1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디코더</a:t>
                </a:r>
                <a:r>
                  <a:rPr lang="en-US" altLang="ko-KR" sz="1400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: </a:t>
                </a:r>
                <a:r>
                  <a:rPr lang="ko-KR" altLang="en-US" sz="1400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잠재 공간의 값으로 새로운 그래프 구조 및 피처 생성</a:t>
                </a:r>
                <a:endParaRPr lang="en-US" altLang="ko-KR" sz="1400" kern="100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285750" indent="-285750" algn="just">
                  <a:spcAft>
                    <a:spcPts val="800"/>
                  </a:spcAft>
                  <a:buFont typeface="Arial" panose="020B0604020202020204" pitchFamily="34" charset="0"/>
                  <a:buChar char="•"/>
                </a:pPr>
                <a:r>
                  <a:rPr lang="ko-KR" altLang="en-US" sz="1400" b="1" kern="100" dirty="0" err="1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쿨백</a:t>
                </a:r>
                <a:r>
                  <a:rPr lang="en-US" altLang="ko-KR" sz="1400" b="1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-</a:t>
                </a:r>
                <a:r>
                  <a:rPr lang="ko-KR" altLang="en-US" sz="1400" b="1" kern="100" dirty="0" err="1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라이블러</a:t>
                </a:r>
                <a:r>
                  <a:rPr lang="en-US" altLang="ko-KR" sz="1400" b="1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</a:t>
                </a:r>
                <a:r>
                  <a:rPr lang="ko-KR" altLang="en-US" sz="1400" b="1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발산</a:t>
                </a:r>
                <a:r>
                  <a:rPr lang="en-US" altLang="ko-KR" sz="1400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(</a:t>
                </a:r>
                <a:r>
                  <a:rPr lang="en-US" altLang="ko-KR" sz="1400" kern="100" dirty="0" err="1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Kullback</a:t>
                </a:r>
                <a:r>
                  <a:rPr lang="en-US" altLang="ko-KR" sz="1400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–</a:t>
                </a:r>
                <a:r>
                  <a:rPr lang="en-US" altLang="ko-KR" sz="1400" kern="100" dirty="0" err="1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Leibler</a:t>
                </a:r>
                <a:r>
                  <a:rPr lang="en-US" altLang="ko-KR" sz="1400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divergence, KLD)</a:t>
                </a:r>
              </a:p>
              <a:p>
                <a:pPr marL="742950" lvl="1" indent="-285750" algn="just">
                  <a:spcAft>
                    <a:spcPts val="800"/>
                  </a:spcAft>
                  <a:buFont typeface="Arial" panose="020B0604020202020204" pitchFamily="34" charset="0"/>
                  <a:buChar char="•"/>
                </a:pPr>
                <a:r>
                  <a:rPr lang="ko-KR" altLang="en-US" sz="1400" kern="100" dirty="0" err="1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가우시안</a:t>
                </a:r>
                <a:r>
                  <a:rPr lang="ko-KR" altLang="en-US" sz="1400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분포</a:t>
                </a:r>
                <a14:m>
                  <m:oMath xmlns:m="http://schemas.openxmlformats.org/officeDocument/2006/math">
                    <m:r>
                      <a:rPr lang="en-US" altLang="ko-KR" sz="1400" kern="10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ko-KR" sz="1400" b="0" i="1" kern="100" smtClean="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𝑝</m:t>
                    </m:r>
                    <m:r>
                      <a:rPr lang="en-US" altLang="ko-KR" sz="1400" i="1" kern="10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ko-KR" sz="1400" b="0" i="1" kern="100" smtClean="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𝑧</m:t>
                    </m:r>
                    <m:r>
                      <a:rPr lang="en-US" altLang="ko-KR" sz="1400" i="1" kern="10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))</m:t>
                    </m:r>
                  </m:oMath>
                </a14:m>
                <a:r>
                  <a:rPr lang="ko-KR" altLang="en-US" sz="1400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와 잠재 공간의 연속 확률 분포</a:t>
                </a:r>
                <a14:m>
                  <m:oMath xmlns:m="http://schemas.openxmlformats.org/officeDocument/2006/math">
                    <m:r>
                      <a:rPr lang="en-US" altLang="ko-KR" sz="1400" kern="10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ko-KR" sz="1400" i="1" kern="1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𝑞</m:t>
                    </m:r>
                    <m:d>
                      <m:dPr>
                        <m:ctrlPr>
                          <a:rPr lang="en-US" altLang="ko-KR" sz="14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ko-KR" sz="14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</m:d>
                    <m:r>
                      <a:rPr lang="en-US" altLang="ko-KR" sz="1400" i="1" kern="10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)</m:t>
                    </m:r>
                    <m:r>
                      <a:rPr lang="ko-KR" altLang="en-US" sz="1400" i="1" kern="100" smtClean="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의</m:t>
                    </m:r>
                  </m:oMath>
                </a14:m>
                <a:r>
                  <a:rPr lang="ko-KR" altLang="en-US" sz="1400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손실을 줄여 </a:t>
                </a:r>
                <a:r>
                  <a:rPr lang="ko-KR" altLang="en-US" sz="1400" kern="100" dirty="0" err="1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디코더</a:t>
                </a:r>
                <a:r>
                  <a:rPr lang="ko-KR" altLang="en-US" sz="1400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학습</a:t>
                </a:r>
                <a:r>
                  <a:rPr lang="en-US" altLang="ko-KR" sz="1400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ko-KR" sz="1400" b="0" i="0" kern="100" smtClean="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endParaRPr lang="en-US" altLang="ko-KR" sz="1400" b="0" i="0" kern="100" dirty="0">
                  <a:latin typeface="Cambria Math" panose="020405030504060302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742950" lvl="1" indent="-285750" algn="just">
                  <a:spcAft>
                    <a:spcPts val="8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sz="1400" b="0" i="0" kern="100" smtClean="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sz="1400" b="0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ko-KR" sz="1400" b="0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𝐾𝐿</m:t>
                        </m:r>
                      </m:sub>
                    </m:sSub>
                    <m:d>
                      <m:dPr>
                        <m:ctrlPr>
                          <a:rPr lang="en-US" altLang="ko-KR" sz="1400" b="0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ko-KR" sz="1400" b="0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𝑃</m:t>
                        </m:r>
                        <m:r>
                          <a:rPr lang="en-US" altLang="ko-KR" sz="1400" b="0" i="1" kern="1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∥</m:t>
                        </m:r>
                        <m:r>
                          <a:rPr lang="en-US" altLang="ko-KR" sz="1400" b="0" i="1" kern="1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𝑄</m:t>
                        </m:r>
                      </m:e>
                    </m:d>
                    <m:r>
                      <a:rPr lang="en-US" altLang="ko-KR" sz="1400" b="0" i="1" kern="10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 </m:t>
                    </m:r>
                    <m:nary>
                      <m:naryPr>
                        <m:limLoc m:val="undOvr"/>
                        <m:ctrlPr>
                          <a:rPr lang="en-US" altLang="ko-KR" sz="1400" b="0" i="1" kern="1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en-US" altLang="ko-KR" sz="1400" b="0" i="1" kern="1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ko-KR" sz="1400" b="0" i="1" kern="1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∞</m:t>
                        </m:r>
                      </m:sub>
                      <m:sup>
                        <m:r>
                          <a:rPr lang="en-US" altLang="ko-KR" sz="14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+∞</m:t>
                        </m:r>
                      </m:sup>
                      <m:e>
                        <m:r>
                          <a:rPr lang="en-US" altLang="ko-KR" sz="1400" b="0" i="1" kern="1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  <m:r>
                          <a:rPr lang="en-US" altLang="ko-KR" sz="1400" b="0" i="1" kern="1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ko-KR" sz="1400" b="0" i="1" kern="1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  <m:r>
                          <a:rPr lang="en-US" altLang="ko-KR" sz="1400" b="0" i="1" kern="1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nary>
                    <m:func>
                      <m:funcPr>
                        <m:ctrlPr>
                          <a:rPr lang="en-US" altLang="ko-KR" sz="1400" b="0" i="1" kern="1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1400" b="0" i="0" kern="1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log</m:t>
                        </m:r>
                      </m:fName>
                      <m:e>
                        <m:f>
                          <m:fPr>
                            <m:ctrlPr>
                              <a:rPr lang="en-US" altLang="ko-KR" sz="1400" b="0" i="1" kern="10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1400" b="0" i="1" kern="10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𝑝</m:t>
                            </m:r>
                            <m:r>
                              <a:rPr lang="en-US" altLang="ko-KR" sz="1400" b="0" i="1" kern="10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altLang="ko-KR" sz="1400" b="0" i="1" kern="10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𝑧</m:t>
                            </m:r>
                            <m:r>
                              <a:rPr lang="en-US" altLang="ko-KR" sz="1400" b="0" i="1" kern="10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altLang="ko-KR" sz="1400" b="0" i="1" kern="10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𝑞</m:t>
                            </m:r>
                            <m:r>
                              <a:rPr lang="en-US" altLang="ko-KR" sz="1400" b="0" i="1" kern="10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altLang="ko-KR" sz="1400" b="0" i="1" kern="10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𝑧</m:t>
                            </m:r>
                            <m:r>
                              <a:rPr lang="en-US" altLang="ko-KR" sz="1400" b="0" i="1" kern="10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den>
                        </m:f>
                        <m:r>
                          <a:rPr lang="en-US" altLang="ko-KR" sz="1400" b="0" i="1" kern="1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ko-KR" sz="1400" b="0" i="1" kern="1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𝑑𝑥</m:t>
                        </m:r>
                      </m:e>
                    </m:func>
                    <m:r>
                      <a:rPr lang="en-US" altLang="ko-KR" sz="1400" b="0" i="1" kern="10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endParaRPr lang="en-US" altLang="ko-KR" sz="1400" kern="100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TextBox 6">
                <a:extLst>
                  <a:ext uri="{FF2B5EF4-FFF2-40B4-BE49-F238E27FC236}">
                    <a16:creationId xmlns:a16="http://schemas.microsoft.com/office/drawing/2014/main" id="{AD36FC8C-1341-5278-7ABB-B68AAE8A1B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0675" y="1583735"/>
                <a:ext cx="9214622" cy="2670603"/>
              </a:xfrm>
              <a:prstGeom prst="rect">
                <a:avLst/>
              </a:prstGeom>
              <a:blipFill>
                <a:blip r:embed="rId3"/>
                <a:stretch>
                  <a:fillRect l="-198" t="-457" b="-1963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>
            <a:extLst>
              <a:ext uri="{FF2B5EF4-FFF2-40B4-BE49-F238E27FC236}">
                <a16:creationId xmlns:a16="http://schemas.microsoft.com/office/drawing/2014/main" id="{D8A63BA9-CBCB-7EE8-68A8-E8D4887E6F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0481" y="4275976"/>
            <a:ext cx="5869714" cy="2201143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39AEB872-8659-87B1-B8CC-84D1131215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93059" y="5904251"/>
            <a:ext cx="1906051" cy="1068070"/>
          </a:xfrm>
          <a:prstGeom prst="rect">
            <a:avLst/>
          </a:prstGeom>
        </p:spPr>
      </p:pic>
      <p:grpSp>
        <p:nvGrpSpPr>
          <p:cNvPr id="16" name="그룹 15">
            <a:extLst>
              <a:ext uri="{FF2B5EF4-FFF2-40B4-BE49-F238E27FC236}">
                <a16:creationId xmlns:a16="http://schemas.microsoft.com/office/drawing/2014/main" id="{EDB3FD1C-D31F-4315-8E3A-0670F25F97E5}"/>
              </a:ext>
            </a:extLst>
          </p:cNvPr>
          <p:cNvGrpSpPr/>
          <p:nvPr/>
        </p:nvGrpSpPr>
        <p:grpSpPr>
          <a:xfrm>
            <a:off x="1957540" y="4195216"/>
            <a:ext cx="951864" cy="958438"/>
            <a:chOff x="1969865" y="4200345"/>
            <a:chExt cx="1309328" cy="1271331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A440FA06-DE90-9928-AEE6-E4198912DD98}"/>
                </a:ext>
              </a:extLst>
            </p:cNvPr>
            <p:cNvSpPr/>
            <p:nvPr/>
          </p:nvSpPr>
          <p:spPr>
            <a:xfrm>
              <a:off x="2858666" y="4200345"/>
              <a:ext cx="288032" cy="288032"/>
            </a:xfrm>
            <a:prstGeom prst="ellipse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dirty="0"/>
                <a:t>A</a:t>
              </a:r>
              <a:endParaRPr lang="ko-KR" altLang="en-US" dirty="0"/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F1BC1413-D2ED-EA60-3131-F42E7C44C692}"/>
                </a:ext>
              </a:extLst>
            </p:cNvPr>
            <p:cNvSpPr/>
            <p:nvPr/>
          </p:nvSpPr>
          <p:spPr>
            <a:xfrm>
              <a:off x="2583657" y="4742507"/>
              <a:ext cx="288032" cy="288032"/>
            </a:xfrm>
            <a:prstGeom prst="ellipse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dirty="0"/>
                <a:t>C</a:t>
              </a:r>
              <a:endParaRPr lang="ko-KR" altLang="en-US" dirty="0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B3B491BA-86A4-81A3-4342-707DC64635B9}"/>
                </a:ext>
              </a:extLst>
            </p:cNvPr>
            <p:cNvSpPr/>
            <p:nvPr/>
          </p:nvSpPr>
          <p:spPr>
            <a:xfrm>
              <a:off x="2991161" y="5183644"/>
              <a:ext cx="288032" cy="288032"/>
            </a:xfrm>
            <a:prstGeom prst="ellipse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dirty="0"/>
                <a:t>D</a:t>
              </a:r>
              <a:endParaRPr lang="ko-KR" altLang="en-US" dirty="0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24EA0371-440D-1F21-63E1-DE65E2E58287}"/>
                </a:ext>
              </a:extLst>
            </p:cNvPr>
            <p:cNvSpPr/>
            <p:nvPr/>
          </p:nvSpPr>
          <p:spPr>
            <a:xfrm>
              <a:off x="1969865" y="4479602"/>
              <a:ext cx="288032" cy="288032"/>
            </a:xfrm>
            <a:prstGeom prst="ellipse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dirty="0"/>
                <a:t>B</a:t>
              </a:r>
              <a:endParaRPr lang="ko-KR" altLang="en-US" dirty="0"/>
            </a:p>
          </p:txBody>
        </p: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7CF4E373-B2B4-7C1B-86B2-1DC8769A943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65773" y="4465246"/>
              <a:ext cx="184242" cy="27726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D4B4A3D3-55BB-2D2D-79F8-68F7C427C89A}"/>
                </a:ext>
              </a:extLst>
            </p:cNvPr>
            <p:cNvCxnSpPr>
              <a:cxnSpLocks/>
            </p:cNvCxnSpPr>
            <p:nvPr/>
          </p:nvCxnSpPr>
          <p:spPr>
            <a:xfrm>
              <a:off x="2257897" y="4653136"/>
              <a:ext cx="325760" cy="1440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7520E564-7A0B-D871-723B-D9E754D86533}"/>
                </a:ext>
              </a:extLst>
            </p:cNvPr>
            <p:cNvCxnSpPr>
              <a:cxnSpLocks/>
              <a:stCxn id="19" idx="1"/>
              <a:endCxn id="18" idx="5"/>
            </p:cNvCxnSpPr>
            <p:nvPr/>
          </p:nvCxnSpPr>
          <p:spPr>
            <a:xfrm flipH="1" flipV="1">
              <a:off x="2829508" y="4988358"/>
              <a:ext cx="203834" cy="23746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9C0FA38D-07AE-8F0C-FCF8-E2A3BD183EC6}"/>
              </a:ext>
            </a:extLst>
          </p:cNvPr>
          <p:cNvSpPr txBox="1"/>
          <p:nvPr/>
        </p:nvSpPr>
        <p:spPr>
          <a:xfrm>
            <a:off x="1628984" y="5157562"/>
            <a:ext cx="15970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>
                <a:latin typeface="Arial" panose="020B06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입력 그래프 </a:t>
            </a:r>
            <a:r>
              <a:rPr lang="en-US" altLang="ko-KR" sz="1200" b="1" dirty="0">
                <a:latin typeface="Arial" panose="020B06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A</a:t>
            </a:r>
            <a:endParaRPr lang="ko-KR" altLang="en-US" sz="1200" b="1" dirty="0">
              <a:effectLst/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87EFE073-A91B-0160-6A62-254E6322A2E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83741" y="5382567"/>
            <a:ext cx="687529" cy="1166907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51ADB253-C72D-28AC-4DBE-1B5E1B0086BE}"/>
              </a:ext>
            </a:extLst>
          </p:cNvPr>
          <p:cNvSpPr txBox="1"/>
          <p:nvPr/>
        </p:nvSpPr>
        <p:spPr>
          <a:xfrm>
            <a:off x="1628984" y="6421283"/>
            <a:ext cx="15970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>
                <a:latin typeface="Arial" panose="020B06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특성 행렬 </a:t>
            </a:r>
            <a:r>
              <a:rPr lang="en-US" altLang="ko-KR" sz="1200" b="1" dirty="0">
                <a:latin typeface="Arial" panose="020B06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X</a:t>
            </a:r>
            <a:endParaRPr lang="ko-KR" altLang="en-US" sz="1200" b="1" dirty="0">
              <a:effectLst/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8D3C033-1E53-28C4-FAEC-C8FFBFAFB3D3}"/>
                  </a:ext>
                </a:extLst>
              </p:cNvPr>
              <p:cNvSpPr txBox="1"/>
              <p:nvPr/>
            </p:nvSpPr>
            <p:spPr>
              <a:xfrm>
                <a:off x="9024650" y="5920635"/>
                <a:ext cx="159704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200" b="1" dirty="0">
                    <a:latin typeface="Arial" panose="020B0604020202020204" pitchFamily="34" charset="0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출력 그래프 </a:t>
                </a:r>
                <a14:m>
                  <m:oMath xmlns:m="http://schemas.openxmlformats.org/officeDocument/2006/math">
                    <m:r>
                      <a:rPr lang="en-US" altLang="ko-KR" sz="1200" b="1" i="1" smtClean="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𝑨</m:t>
                    </m:r>
                    <m:r>
                      <a:rPr lang="en-US" altLang="ko-KR" sz="1200" b="1" i="1" smtClean="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′</m:t>
                    </m:r>
                  </m:oMath>
                </a14:m>
                <a:endParaRPr lang="ko-KR" altLang="en-US" sz="1200" b="1" dirty="0">
                  <a:effectLst/>
                  <a:latin typeface="Arial" panose="020B0604020202020204" pitchFamily="34" charset="0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8D3C033-1E53-28C4-FAEC-C8FFBFAFB3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4650" y="5920635"/>
                <a:ext cx="1597042" cy="276999"/>
              </a:xfrm>
              <a:prstGeom prst="rect">
                <a:avLst/>
              </a:prstGeom>
              <a:blipFill>
                <a:blip r:embed="rId7"/>
                <a:stretch>
                  <a:fillRect t="-2174" b="-130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" name="그룹 27">
            <a:extLst>
              <a:ext uri="{FF2B5EF4-FFF2-40B4-BE49-F238E27FC236}">
                <a16:creationId xmlns:a16="http://schemas.microsoft.com/office/drawing/2014/main" id="{63627B2E-E9A4-0ACF-1E4F-6FA57911608D}"/>
              </a:ext>
            </a:extLst>
          </p:cNvPr>
          <p:cNvGrpSpPr/>
          <p:nvPr/>
        </p:nvGrpSpPr>
        <p:grpSpPr>
          <a:xfrm>
            <a:off x="9347239" y="4863502"/>
            <a:ext cx="951864" cy="958438"/>
            <a:chOff x="1969865" y="4200345"/>
            <a:chExt cx="1309328" cy="1271331"/>
          </a:xfrm>
        </p:grpSpPr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F3CC1592-4D88-A5A0-2769-63DE006ED066}"/>
                </a:ext>
              </a:extLst>
            </p:cNvPr>
            <p:cNvSpPr/>
            <p:nvPr/>
          </p:nvSpPr>
          <p:spPr>
            <a:xfrm>
              <a:off x="2858666" y="4200345"/>
              <a:ext cx="288032" cy="288032"/>
            </a:xfrm>
            <a:prstGeom prst="ellipse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dirty="0"/>
                <a:t>A</a:t>
              </a:r>
              <a:endParaRPr lang="ko-KR" altLang="en-US" dirty="0"/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7620645C-FCFB-06B6-122A-0476E894C748}"/>
                </a:ext>
              </a:extLst>
            </p:cNvPr>
            <p:cNvSpPr/>
            <p:nvPr/>
          </p:nvSpPr>
          <p:spPr>
            <a:xfrm>
              <a:off x="2583657" y="4742507"/>
              <a:ext cx="288032" cy="288032"/>
            </a:xfrm>
            <a:prstGeom prst="ellipse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dirty="0"/>
                <a:t>C</a:t>
              </a:r>
              <a:endParaRPr lang="ko-KR" altLang="en-US" dirty="0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A1C5C6A0-59F3-EA7F-B19A-4A0383AD6905}"/>
                </a:ext>
              </a:extLst>
            </p:cNvPr>
            <p:cNvSpPr/>
            <p:nvPr/>
          </p:nvSpPr>
          <p:spPr>
            <a:xfrm>
              <a:off x="2991161" y="5183644"/>
              <a:ext cx="288032" cy="288032"/>
            </a:xfrm>
            <a:prstGeom prst="ellipse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dirty="0"/>
                <a:t>D</a:t>
              </a:r>
              <a:endParaRPr lang="ko-KR" altLang="en-US" dirty="0"/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0899C731-805D-C8B1-7F7E-7A882EC51F25}"/>
                </a:ext>
              </a:extLst>
            </p:cNvPr>
            <p:cNvSpPr/>
            <p:nvPr/>
          </p:nvSpPr>
          <p:spPr>
            <a:xfrm>
              <a:off x="1969865" y="4479602"/>
              <a:ext cx="288032" cy="288032"/>
            </a:xfrm>
            <a:prstGeom prst="ellipse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dirty="0"/>
                <a:t>B</a:t>
              </a:r>
              <a:endParaRPr lang="ko-KR" altLang="en-US" dirty="0"/>
            </a:p>
          </p:txBody>
        </p: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9759D0C0-E014-3E94-2E89-6F2030CCBDE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65773" y="4465246"/>
              <a:ext cx="184242" cy="27726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D36A99B0-11B0-0724-BF31-70046419DF41}"/>
                </a:ext>
              </a:extLst>
            </p:cNvPr>
            <p:cNvCxnSpPr>
              <a:cxnSpLocks/>
            </p:cNvCxnSpPr>
            <p:nvPr/>
          </p:nvCxnSpPr>
          <p:spPr>
            <a:xfrm>
              <a:off x="2257897" y="4653136"/>
              <a:ext cx="325760" cy="144016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66A0D10E-B63E-B6DB-80F0-EEDB86D07D3F}"/>
                </a:ext>
              </a:extLst>
            </p:cNvPr>
            <p:cNvCxnSpPr>
              <a:cxnSpLocks/>
              <a:stCxn id="31" idx="1"/>
              <a:endCxn id="30" idx="5"/>
            </p:cNvCxnSpPr>
            <p:nvPr/>
          </p:nvCxnSpPr>
          <p:spPr>
            <a:xfrm flipH="1" flipV="1">
              <a:off x="2829508" y="4988358"/>
              <a:ext cx="203834" cy="23746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FC458B8-6DD6-6BDA-D03A-E9221929C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5EC4A9-FE6A-48EC-B998-4B7AD00BB17C}" type="slidenum">
              <a:rPr lang="ko-KR" altLang="en-US" smtClean="0"/>
              <a:pPr>
                <a:defRPr/>
              </a:pPr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1665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9893CF-B984-1914-D9C3-09D27901C8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B7F56259-15FE-31A7-C007-4569251EB5BF}"/>
              </a:ext>
            </a:extLst>
          </p:cNvPr>
          <p:cNvSpPr txBox="1">
            <a:spLocks/>
          </p:cNvSpPr>
          <p:nvPr/>
        </p:nvSpPr>
        <p:spPr>
          <a:xfrm>
            <a:off x="479376" y="135890"/>
            <a:ext cx="11017223" cy="106807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2800" b="1" kern="1200" baseline="0">
                <a:solidFill>
                  <a:schemeClr val="tx2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j-cs"/>
              </a:defRPr>
            </a:lvl1pPr>
          </a:lstStyle>
          <a:p>
            <a:pPr marL="109855" defTabSz="508000">
              <a:lnSpc>
                <a:spcPct val="210000"/>
              </a:lnSpc>
            </a:pPr>
            <a:r>
              <a:rPr lang="en-US" altLang="ko-KR" sz="2800" b="1" dirty="0">
                <a:latin typeface="+mn-ea"/>
              </a:rPr>
              <a:t>2. The Tutorial’s </a:t>
            </a:r>
            <a:r>
              <a:rPr lang="en-US" altLang="ko-KR" dirty="0">
                <a:latin typeface="+mn-ea"/>
              </a:rPr>
              <a:t>I</a:t>
            </a:r>
            <a:r>
              <a:rPr lang="en-US" altLang="ko-KR" sz="2800" b="1" dirty="0">
                <a:latin typeface="+mn-ea"/>
              </a:rPr>
              <a:t>deas (1/3)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D6C17827-F044-0E88-5341-DF5C003B3DF6}"/>
              </a:ext>
            </a:extLst>
          </p:cNvPr>
          <p:cNvGrpSpPr/>
          <p:nvPr/>
        </p:nvGrpSpPr>
        <p:grpSpPr>
          <a:xfrm>
            <a:off x="1127447" y="1203963"/>
            <a:ext cx="9721080" cy="2091164"/>
            <a:chOff x="-1213590" y="1464984"/>
            <a:chExt cx="10939066" cy="2360071"/>
          </a:xfrm>
        </p:grpSpPr>
        <p:sp>
          <p:nvSpPr>
            <p:cNvPr id="10" name="모서리가 둥근 직사각형 23">
              <a:extLst>
                <a:ext uri="{FF2B5EF4-FFF2-40B4-BE49-F238E27FC236}">
                  <a16:creationId xmlns:a16="http://schemas.microsoft.com/office/drawing/2014/main" id="{646C0C26-012E-B5C8-E0C2-0FF6307B1E47}"/>
                </a:ext>
              </a:extLst>
            </p:cNvPr>
            <p:cNvSpPr/>
            <p:nvPr/>
          </p:nvSpPr>
          <p:spPr bwMode="auto">
            <a:xfrm>
              <a:off x="-1213590" y="1490154"/>
              <a:ext cx="10939066" cy="2334901"/>
            </a:xfrm>
            <a:prstGeom prst="roundRect">
              <a:avLst>
                <a:gd name="adj" fmla="val 5421"/>
              </a:avLst>
            </a:prstGeom>
            <a:solidFill>
              <a:schemeClr val="bg1">
                <a:lumMod val="95000"/>
              </a:schemeClr>
            </a:solidFill>
            <a:ln w="25400" cap="flat" cmpd="sng" algn="ctr">
              <a:noFill/>
              <a:prstDash val="soli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9pPr>
            </a:lstStyle>
            <a:p>
              <a:pPr algn="just"/>
              <a:endParaRPr lang="fr-FR" altLang="ko-KR" dirty="0"/>
            </a:p>
          </p:txBody>
        </p:sp>
        <p:sp>
          <p:nvSpPr>
            <p:cNvPr id="11" name="모서리가 둥근 직사각형 26">
              <a:extLst>
                <a:ext uri="{FF2B5EF4-FFF2-40B4-BE49-F238E27FC236}">
                  <a16:creationId xmlns:a16="http://schemas.microsoft.com/office/drawing/2014/main" id="{D508B793-CD52-71AE-B1AC-7D647E6DAD08}"/>
                </a:ext>
              </a:extLst>
            </p:cNvPr>
            <p:cNvSpPr/>
            <p:nvPr/>
          </p:nvSpPr>
          <p:spPr bwMode="auto">
            <a:xfrm>
              <a:off x="-1213590" y="1464984"/>
              <a:ext cx="10939065" cy="397383"/>
            </a:xfrm>
            <a:prstGeom prst="roundRect">
              <a:avLst/>
            </a:prstGeom>
            <a:solidFill>
              <a:srgbClr val="0070C0"/>
            </a:solidFill>
            <a:ln w="25400" cap="flat" cmpd="sng" algn="ctr">
              <a:noFill/>
              <a:prstDash val="soli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b="1" dirty="0">
                  <a:solidFill>
                    <a:schemeClr val="bg1"/>
                  </a:solidFill>
                  <a:latin typeface="Arial Black (제목)"/>
                  <a:ea typeface="맑은 고딕" pitchFamily="50" charset="-127"/>
                </a:rPr>
                <a:t>Ideas of Tutorial 7</a:t>
              </a:r>
              <a:endParaRPr lang="ko-KR" altLang="en-US" b="1" dirty="0">
                <a:solidFill>
                  <a:schemeClr val="bg1"/>
                </a:solidFill>
                <a:latin typeface="Arial Black (제목)"/>
                <a:ea typeface="맑은 고딕" pitchFamily="50" charset="-127"/>
              </a:endParaRPr>
            </a:p>
          </p:txBody>
        </p:sp>
        <p:sp>
          <p:nvSpPr>
            <p:cNvPr id="13" name="TextBox 6">
              <a:extLst>
                <a:ext uri="{FF2B5EF4-FFF2-40B4-BE49-F238E27FC236}">
                  <a16:creationId xmlns:a16="http://schemas.microsoft.com/office/drawing/2014/main" id="{1A89C2B7-E0E7-9166-3930-BE2EB1BE2C4B}"/>
                </a:ext>
              </a:extLst>
            </p:cNvPr>
            <p:cNvSpPr txBox="1"/>
            <p:nvPr/>
          </p:nvSpPr>
          <p:spPr>
            <a:xfrm>
              <a:off x="-928634" y="1972078"/>
              <a:ext cx="10369152" cy="33909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9pPr>
            </a:lstStyle>
            <a:p>
              <a:pPr marL="285750" indent="-285750" algn="just">
                <a:spcAft>
                  <a:spcPts val="800"/>
                </a:spcAft>
                <a:buFont typeface="Arial" panose="020B0604020202020204" pitchFamily="34" charset="0"/>
                <a:buChar char="•"/>
              </a:pPr>
              <a:endParaRPr lang="en-US" altLang="ko-KR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</p:grpSp>
      <p:sp>
        <p:nvSpPr>
          <p:cNvPr id="3" name="TextBox 6">
            <a:extLst>
              <a:ext uri="{FF2B5EF4-FFF2-40B4-BE49-F238E27FC236}">
                <a16:creationId xmlns:a16="http://schemas.microsoft.com/office/drawing/2014/main" id="{17FDD4CF-2CE5-9268-2A1E-E5D3F900385E}"/>
              </a:ext>
            </a:extLst>
          </p:cNvPr>
          <p:cNvSpPr txBox="1"/>
          <p:nvPr/>
        </p:nvSpPr>
        <p:spPr>
          <a:xfrm>
            <a:off x="1295453" y="1617471"/>
            <a:ext cx="9214622" cy="15799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 marL="285750" indent="-285750" algn="just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ko-KR" altLang="en-US" sz="14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기존 </a:t>
            </a:r>
            <a:r>
              <a:rPr lang="en-US" altLang="ko-KR" sz="14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GAE &amp; VGAE</a:t>
            </a:r>
            <a:r>
              <a:rPr lang="ko-KR" altLang="en-US" sz="14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학습 방향</a:t>
            </a:r>
            <a:endParaRPr lang="en-US" altLang="ko-KR" sz="1400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800100" lvl="1" indent="-342900" algn="just">
              <a:spcAft>
                <a:spcPts val="800"/>
              </a:spcAft>
              <a:buFont typeface="+mj-lt"/>
              <a:buAutoNum type="arabicParenR"/>
            </a:pPr>
            <a:r>
              <a:rPr lang="ko-KR" altLang="en-US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그래프 구조 보존</a:t>
            </a:r>
            <a:endParaRPr lang="en-US" altLang="ko-KR" sz="1400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800100" lvl="1" indent="-342900" algn="just">
              <a:spcAft>
                <a:spcPts val="800"/>
              </a:spcAft>
              <a:buFont typeface="+mj-lt"/>
              <a:buAutoNum type="arabicParenR"/>
            </a:pPr>
            <a:r>
              <a:rPr lang="ko-KR" altLang="en-US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재생성 데이터 손실 최소화</a:t>
            </a:r>
            <a:endParaRPr lang="en-US" altLang="ko-KR" sz="1400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285750" indent="-285750" algn="just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altLang="ko-KR" sz="14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Tutorial 7</a:t>
            </a:r>
            <a:r>
              <a:rPr lang="ko-KR" altLang="en-US" sz="14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아이디어</a:t>
            </a:r>
            <a:endParaRPr lang="en-US" altLang="ko-KR" sz="1400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1" algn="just">
              <a:spcAft>
                <a:spcPts val="800"/>
              </a:spcAft>
            </a:pPr>
            <a:r>
              <a:rPr lang="en-US" altLang="ko-KR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1) </a:t>
            </a:r>
            <a:r>
              <a:rPr lang="ko-KR" altLang="en-US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그래프 구조 보존</a:t>
            </a:r>
            <a:r>
              <a:rPr lang="en-US" altLang="ko-KR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2) </a:t>
            </a:r>
            <a:r>
              <a:rPr lang="ko-KR" altLang="en-US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재생성 데이터 손실 최소화 </a:t>
            </a:r>
            <a:r>
              <a:rPr lang="en-US" altLang="ko-KR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3) </a:t>
            </a:r>
            <a:r>
              <a:rPr lang="ko-KR" altLang="en-US" sz="14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잠재 공간 표현 </a:t>
            </a:r>
            <a:endParaRPr lang="en-US" altLang="ko-KR" sz="1400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88D30E1-68D6-D90B-1F24-C442375F26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9393" y="3783804"/>
            <a:ext cx="6003723" cy="2251396"/>
          </a:xfrm>
          <a:prstGeom prst="rect">
            <a:avLst/>
          </a:prstGeom>
        </p:spPr>
      </p:pic>
      <p:grpSp>
        <p:nvGrpSpPr>
          <p:cNvPr id="14" name="그룹 13">
            <a:extLst>
              <a:ext uri="{FF2B5EF4-FFF2-40B4-BE49-F238E27FC236}">
                <a16:creationId xmlns:a16="http://schemas.microsoft.com/office/drawing/2014/main" id="{6FCD39CC-F9D2-6840-6C5D-9AA7C6FB5E9C}"/>
              </a:ext>
            </a:extLst>
          </p:cNvPr>
          <p:cNvGrpSpPr/>
          <p:nvPr/>
        </p:nvGrpSpPr>
        <p:grpSpPr>
          <a:xfrm>
            <a:off x="1831655" y="3769388"/>
            <a:ext cx="951864" cy="958438"/>
            <a:chOff x="1969865" y="4200345"/>
            <a:chExt cx="1309328" cy="1271331"/>
          </a:xfrm>
        </p:grpSpPr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B10C785C-D787-B85B-38AB-35B572F9B8F4}"/>
                </a:ext>
              </a:extLst>
            </p:cNvPr>
            <p:cNvSpPr/>
            <p:nvPr/>
          </p:nvSpPr>
          <p:spPr>
            <a:xfrm>
              <a:off x="2858666" y="4200345"/>
              <a:ext cx="288032" cy="288032"/>
            </a:xfrm>
            <a:prstGeom prst="ellipse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dirty="0"/>
                <a:t>A</a:t>
              </a:r>
              <a:endParaRPr lang="ko-KR" altLang="en-US" dirty="0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CB8564C3-C4BD-4DD8-1598-4F532AEACF6D}"/>
                </a:ext>
              </a:extLst>
            </p:cNvPr>
            <p:cNvSpPr/>
            <p:nvPr/>
          </p:nvSpPr>
          <p:spPr>
            <a:xfrm>
              <a:off x="2583657" y="4742507"/>
              <a:ext cx="288032" cy="288032"/>
            </a:xfrm>
            <a:prstGeom prst="ellipse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dirty="0"/>
                <a:t>C</a:t>
              </a:r>
              <a:endParaRPr lang="ko-KR" altLang="en-US" dirty="0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5C386E0C-73AE-24A6-CEF9-87CE9EA8A3EA}"/>
                </a:ext>
              </a:extLst>
            </p:cNvPr>
            <p:cNvSpPr/>
            <p:nvPr/>
          </p:nvSpPr>
          <p:spPr>
            <a:xfrm>
              <a:off x="2991161" y="5183644"/>
              <a:ext cx="288032" cy="288032"/>
            </a:xfrm>
            <a:prstGeom prst="ellipse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dirty="0"/>
                <a:t>D</a:t>
              </a:r>
              <a:endParaRPr lang="ko-KR" altLang="en-US" dirty="0"/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EEB6AE22-B898-F54A-939F-AE46271F50F4}"/>
                </a:ext>
              </a:extLst>
            </p:cNvPr>
            <p:cNvSpPr/>
            <p:nvPr/>
          </p:nvSpPr>
          <p:spPr>
            <a:xfrm>
              <a:off x="1969865" y="4479602"/>
              <a:ext cx="288032" cy="288032"/>
            </a:xfrm>
            <a:prstGeom prst="ellipse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dirty="0"/>
                <a:t>B</a:t>
              </a:r>
              <a:endParaRPr lang="ko-KR" altLang="en-US" dirty="0"/>
            </a:p>
          </p:txBody>
        </p: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09C41A48-1CD1-EACA-6025-B7A76DFEC80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65773" y="4465246"/>
              <a:ext cx="184242" cy="27726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28422E54-D6C9-87A6-77E2-E4A6C70F712A}"/>
                </a:ext>
              </a:extLst>
            </p:cNvPr>
            <p:cNvCxnSpPr>
              <a:cxnSpLocks/>
            </p:cNvCxnSpPr>
            <p:nvPr/>
          </p:nvCxnSpPr>
          <p:spPr>
            <a:xfrm>
              <a:off x="2257897" y="4653136"/>
              <a:ext cx="325760" cy="1440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2A90116D-13F6-B6D8-150C-CD3A92FED448}"/>
                </a:ext>
              </a:extLst>
            </p:cNvPr>
            <p:cNvCxnSpPr>
              <a:cxnSpLocks/>
              <a:stCxn id="17" idx="1"/>
              <a:endCxn id="16" idx="5"/>
            </p:cNvCxnSpPr>
            <p:nvPr/>
          </p:nvCxnSpPr>
          <p:spPr>
            <a:xfrm flipH="1" flipV="1">
              <a:off x="2829508" y="4988358"/>
              <a:ext cx="203834" cy="23746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DB447384-3F07-CC39-0D86-B1C84FF6A73E}"/>
              </a:ext>
            </a:extLst>
          </p:cNvPr>
          <p:cNvSpPr txBox="1"/>
          <p:nvPr/>
        </p:nvSpPr>
        <p:spPr>
          <a:xfrm>
            <a:off x="1851707" y="4793333"/>
            <a:ext cx="15970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400" b="1" dirty="0">
                <a:latin typeface="Arial" panose="020B06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입력 그래프 </a:t>
            </a:r>
            <a:r>
              <a:rPr lang="en-US" altLang="ko-KR" sz="1400" b="1" dirty="0">
                <a:latin typeface="Arial" panose="020B06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A</a:t>
            </a:r>
            <a:endParaRPr lang="ko-KR" altLang="en-US" sz="1400" b="1" dirty="0">
              <a:effectLst/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27CF9A1A-5796-49BC-0F1A-82171C3280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8772" y="5027169"/>
            <a:ext cx="687529" cy="1166907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279FBC81-FCBC-D7AC-DA7B-E8D3D1779D40}"/>
              </a:ext>
            </a:extLst>
          </p:cNvPr>
          <p:cNvSpPr txBox="1"/>
          <p:nvPr/>
        </p:nvSpPr>
        <p:spPr>
          <a:xfrm>
            <a:off x="1833079" y="6065708"/>
            <a:ext cx="15970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400" b="1" dirty="0">
                <a:latin typeface="Arial" panose="020B06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특성 행렬 </a:t>
            </a:r>
            <a:r>
              <a:rPr lang="en-US" altLang="ko-KR" sz="1400" b="1" dirty="0">
                <a:latin typeface="Arial" panose="020B06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X</a:t>
            </a:r>
            <a:endParaRPr lang="ko-KR" altLang="en-US" sz="1400" b="1" dirty="0">
              <a:effectLst/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B1DB6A1-662B-D224-EE28-2C6B5B221E2A}"/>
                  </a:ext>
                </a:extLst>
              </p:cNvPr>
              <p:cNvSpPr txBox="1"/>
              <p:nvPr/>
            </p:nvSpPr>
            <p:spPr>
              <a:xfrm>
                <a:off x="9402740" y="5398085"/>
                <a:ext cx="1597042" cy="3142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ko-KR" altLang="en-US" sz="1400" b="1" dirty="0">
                    <a:latin typeface="Arial" panose="020B0604020202020204" pitchFamily="34" charset="0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출력 그래프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sz="1400" b="1" i="1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ko-KR" sz="1400" b="1" i="1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𝑨</m:t>
                        </m:r>
                      </m:e>
                    </m:acc>
                  </m:oMath>
                </a14:m>
                <a:endParaRPr lang="ko-KR" altLang="en-US" sz="1400" b="1" dirty="0">
                  <a:effectLst/>
                  <a:latin typeface="Arial" panose="020B0604020202020204" pitchFamily="34" charset="0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B1DB6A1-662B-D224-EE28-2C6B5B221E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2740" y="5398085"/>
                <a:ext cx="1597042" cy="314253"/>
              </a:xfrm>
              <a:prstGeom prst="rect">
                <a:avLst/>
              </a:prstGeom>
              <a:blipFill>
                <a:blip r:embed="rId5"/>
                <a:stretch>
                  <a:fillRect l="-1145" t="-3922" r="-1145" b="-176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그룹 25">
            <a:extLst>
              <a:ext uri="{FF2B5EF4-FFF2-40B4-BE49-F238E27FC236}">
                <a16:creationId xmlns:a16="http://schemas.microsoft.com/office/drawing/2014/main" id="{ECC0E733-82DD-EE7F-7736-2E5CA9342563}"/>
              </a:ext>
            </a:extLst>
          </p:cNvPr>
          <p:cNvGrpSpPr/>
          <p:nvPr/>
        </p:nvGrpSpPr>
        <p:grpSpPr>
          <a:xfrm>
            <a:off x="9558739" y="4340952"/>
            <a:ext cx="951864" cy="958438"/>
            <a:chOff x="1969865" y="4200345"/>
            <a:chExt cx="1309328" cy="1271331"/>
          </a:xfrm>
        </p:grpSpPr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86801557-B11E-8872-5706-BE778E8A2EB0}"/>
                </a:ext>
              </a:extLst>
            </p:cNvPr>
            <p:cNvSpPr/>
            <p:nvPr/>
          </p:nvSpPr>
          <p:spPr>
            <a:xfrm>
              <a:off x="2858666" y="4200345"/>
              <a:ext cx="288032" cy="288032"/>
            </a:xfrm>
            <a:prstGeom prst="ellipse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dirty="0"/>
                <a:t>A</a:t>
              </a:r>
              <a:endParaRPr lang="ko-KR" altLang="en-US" dirty="0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7A642E7D-1627-94BE-D27B-28C26DCFBB42}"/>
                </a:ext>
              </a:extLst>
            </p:cNvPr>
            <p:cNvSpPr/>
            <p:nvPr/>
          </p:nvSpPr>
          <p:spPr>
            <a:xfrm>
              <a:off x="2583657" y="4742507"/>
              <a:ext cx="288032" cy="288032"/>
            </a:xfrm>
            <a:prstGeom prst="ellipse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dirty="0"/>
                <a:t>C</a:t>
              </a:r>
              <a:endParaRPr lang="ko-KR" altLang="en-US" dirty="0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A5EC0F7A-9CF7-6768-416A-D25B2129F348}"/>
                </a:ext>
              </a:extLst>
            </p:cNvPr>
            <p:cNvSpPr/>
            <p:nvPr/>
          </p:nvSpPr>
          <p:spPr>
            <a:xfrm>
              <a:off x="2991161" y="5183644"/>
              <a:ext cx="288032" cy="288032"/>
            </a:xfrm>
            <a:prstGeom prst="ellipse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dirty="0"/>
                <a:t>D</a:t>
              </a:r>
              <a:endParaRPr lang="ko-KR" altLang="en-US" dirty="0"/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122C294C-927B-4FD5-3D75-3411C8C6D5DD}"/>
                </a:ext>
              </a:extLst>
            </p:cNvPr>
            <p:cNvSpPr/>
            <p:nvPr/>
          </p:nvSpPr>
          <p:spPr>
            <a:xfrm>
              <a:off x="1969865" y="4479602"/>
              <a:ext cx="288032" cy="288032"/>
            </a:xfrm>
            <a:prstGeom prst="ellipse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dirty="0"/>
                <a:t>B</a:t>
              </a:r>
              <a:endParaRPr lang="ko-KR" altLang="en-US" dirty="0"/>
            </a:p>
          </p:txBody>
        </p: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C9F5769F-E1C9-B369-4DAA-53345675F4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65773" y="4465246"/>
              <a:ext cx="184242" cy="27726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F29A3418-0072-C31C-4455-B10A7E0765C2}"/>
                </a:ext>
              </a:extLst>
            </p:cNvPr>
            <p:cNvCxnSpPr>
              <a:cxnSpLocks/>
            </p:cNvCxnSpPr>
            <p:nvPr/>
          </p:nvCxnSpPr>
          <p:spPr>
            <a:xfrm>
              <a:off x="2257897" y="4653136"/>
              <a:ext cx="325760" cy="144016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72E8AC3E-E78B-FF7C-7B76-CF614EEB4372}"/>
                </a:ext>
              </a:extLst>
            </p:cNvPr>
            <p:cNvCxnSpPr>
              <a:cxnSpLocks/>
              <a:stCxn id="29" idx="1"/>
              <a:endCxn id="28" idx="5"/>
            </p:cNvCxnSpPr>
            <p:nvPr/>
          </p:nvCxnSpPr>
          <p:spPr>
            <a:xfrm flipH="1" flipV="1">
              <a:off x="2829508" y="4988358"/>
              <a:ext cx="203834" cy="23746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9BE3C907-68C6-D7D5-D8A7-808F716A078C}"/>
              </a:ext>
            </a:extLst>
          </p:cNvPr>
          <p:cNvCxnSpPr/>
          <p:nvPr/>
        </p:nvCxnSpPr>
        <p:spPr>
          <a:xfrm flipV="1">
            <a:off x="8184232" y="5822650"/>
            <a:ext cx="0" cy="37153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000A6335-1179-75D1-71E2-EE9CABAABA1D}"/>
              </a:ext>
            </a:extLst>
          </p:cNvPr>
          <p:cNvCxnSpPr/>
          <p:nvPr/>
        </p:nvCxnSpPr>
        <p:spPr>
          <a:xfrm flipV="1">
            <a:off x="3998163" y="5863104"/>
            <a:ext cx="0" cy="37153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5" name="그림 44">
            <a:extLst>
              <a:ext uri="{FF2B5EF4-FFF2-40B4-BE49-F238E27FC236}">
                <a16:creationId xmlns:a16="http://schemas.microsoft.com/office/drawing/2014/main" id="{41AF5129-C2F8-7B45-3AD0-96A6D5451A4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52219" y="5491342"/>
            <a:ext cx="1906051" cy="1068070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B2E3FD3D-E2C0-DDAF-3CB4-C4732E17A100}"/>
              </a:ext>
            </a:extLst>
          </p:cNvPr>
          <p:cNvSpPr txBox="1"/>
          <p:nvPr/>
        </p:nvSpPr>
        <p:spPr>
          <a:xfrm>
            <a:off x="3791744" y="6234636"/>
            <a:ext cx="4100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600" b="1" dirty="0">
                <a:latin typeface="Arial" panose="020B06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(1)</a:t>
            </a:r>
            <a:endParaRPr lang="ko-KR" altLang="en-US" sz="1600" b="1" dirty="0">
              <a:effectLst/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A2E5CCC-343B-6BF8-D16E-22867453D5CD}"/>
              </a:ext>
            </a:extLst>
          </p:cNvPr>
          <p:cNvSpPr txBox="1"/>
          <p:nvPr/>
        </p:nvSpPr>
        <p:spPr>
          <a:xfrm>
            <a:off x="7990246" y="6208053"/>
            <a:ext cx="4820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600" b="1" dirty="0">
                <a:effectLst/>
                <a:latin typeface="Arial" panose="020B06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(2)</a:t>
            </a:r>
            <a:endParaRPr lang="ko-KR" altLang="en-US" sz="1600" b="1" dirty="0">
              <a:effectLst/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619BBF19-C7EC-AF29-7BAE-1405CF0F263C}"/>
              </a:ext>
            </a:extLst>
          </p:cNvPr>
          <p:cNvSpPr/>
          <p:nvPr/>
        </p:nvSpPr>
        <p:spPr>
          <a:xfrm>
            <a:off x="5140846" y="3633840"/>
            <a:ext cx="1944216" cy="2912767"/>
          </a:xfrm>
          <a:prstGeom prst="rect">
            <a:avLst/>
          </a:prstGeom>
          <a:solidFill>
            <a:srgbClr val="FFFF00">
              <a:alpha val="24000"/>
            </a:srgbClr>
          </a:solidFill>
          <a:ln w="28575">
            <a:noFil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F4C1E29-49DE-9292-85B0-995EA278D4C8}"/>
              </a:ext>
            </a:extLst>
          </p:cNvPr>
          <p:cNvSpPr txBox="1"/>
          <p:nvPr/>
        </p:nvSpPr>
        <p:spPr>
          <a:xfrm>
            <a:off x="5231904" y="5557773"/>
            <a:ext cx="4820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600" b="1" dirty="0">
                <a:effectLst/>
                <a:latin typeface="Arial" panose="020B06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(3)</a:t>
            </a:r>
            <a:endParaRPr lang="ko-KR" altLang="en-US" sz="1600" b="1" dirty="0">
              <a:effectLst/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E85F1BE-6317-81E5-E5F5-1C2FD2B7D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5EC4A9-FE6A-48EC-B998-4B7AD00BB17C}" type="slidenum">
              <a:rPr lang="ko-KR" altLang="en-US" smtClean="0"/>
              <a:pPr>
                <a:defRPr/>
              </a:pPr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3416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B7CF26-C231-3ACB-8B9E-E318DDF40C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90BDCBAC-4E53-CAEA-BF3C-2BB2ABA0FC52}"/>
              </a:ext>
            </a:extLst>
          </p:cNvPr>
          <p:cNvSpPr txBox="1">
            <a:spLocks/>
          </p:cNvSpPr>
          <p:nvPr/>
        </p:nvSpPr>
        <p:spPr>
          <a:xfrm>
            <a:off x="479376" y="135890"/>
            <a:ext cx="11017223" cy="106807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2800" b="1" kern="1200" baseline="0">
                <a:solidFill>
                  <a:schemeClr val="tx2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j-cs"/>
              </a:defRPr>
            </a:lvl1pPr>
          </a:lstStyle>
          <a:p>
            <a:pPr marL="109855" defTabSz="508000">
              <a:lnSpc>
                <a:spcPct val="210000"/>
              </a:lnSpc>
            </a:pPr>
            <a:r>
              <a:rPr lang="en-US" altLang="ko-KR" sz="2800" b="1" dirty="0">
                <a:latin typeface="+mn-ea"/>
              </a:rPr>
              <a:t>2. The Tutorial’s </a:t>
            </a:r>
            <a:r>
              <a:rPr lang="en-US" altLang="ko-KR" dirty="0">
                <a:latin typeface="+mn-ea"/>
              </a:rPr>
              <a:t>I</a:t>
            </a:r>
            <a:r>
              <a:rPr lang="en-US" altLang="ko-KR" sz="2800" b="1" dirty="0">
                <a:latin typeface="+mn-ea"/>
              </a:rPr>
              <a:t>deas (2/3)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7C89DE72-97EA-91BE-3614-D2BEAB36C127}"/>
              </a:ext>
            </a:extLst>
          </p:cNvPr>
          <p:cNvGrpSpPr/>
          <p:nvPr/>
        </p:nvGrpSpPr>
        <p:grpSpPr>
          <a:xfrm>
            <a:off x="1127447" y="1203961"/>
            <a:ext cx="9721080" cy="2729095"/>
            <a:chOff x="-1213590" y="1464982"/>
            <a:chExt cx="10939066" cy="3176005"/>
          </a:xfrm>
        </p:grpSpPr>
        <p:sp>
          <p:nvSpPr>
            <p:cNvPr id="10" name="모서리가 둥근 직사각형 23">
              <a:extLst>
                <a:ext uri="{FF2B5EF4-FFF2-40B4-BE49-F238E27FC236}">
                  <a16:creationId xmlns:a16="http://schemas.microsoft.com/office/drawing/2014/main" id="{908354F0-7E43-EC0A-52AE-01AB2D38FEAD}"/>
                </a:ext>
              </a:extLst>
            </p:cNvPr>
            <p:cNvSpPr/>
            <p:nvPr/>
          </p:nvSpPr>
          <p:spPr bwMode="auto">
            <a:xfrm>
              <a:off x="-1213590" y="1490153"/>
              <a:ext cx="10939066" cy="3150834"/>
            </a:xfrm>
            <a:prstGeom prst="roundRect">
              <a:avLst>
                <a:gd name="adj" fmla="val 5421"/>
              </a:avLst>
            </a:prstGeom>
            <a:solidFill>
              <a:schemeClr val="bg1">
                <a:lumMod val="95000"/>
              </a:schemeClr>
            </a:solidFill>
            <a:ln w="25400" cap="flat" cmpd="sng" algn="ctr">
              <a:noFill/>
              <a:prstDash val="soli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9pPr>
            </a:lstStyle>
            <a:p>
              <a:pPr algn="just"/>
              <a:endParaRPr lang="fr-FR" altLang="ko-KR" dirty="0"/>
            </a:p>
          </p:txBody>
        </p:sp>
        <p:sp>
          <p:nvSpPr>
            <p:cNvPr id="11" name="모서리가 둥근 직사각형 26">
              <a:extLst>
                <a:ext uri="{FF2B5EF4-FFF2-40B4-BE49-F238E27FC236}">
                  <a16:creationId xmlns:a16="http://schemas.microsoft.com/office/drawing/2014/main" id="{15DFC269-D1C0-9562-C93C-A67C1B417C36}"/>
                </a:ext>
              </a:extLst>
            </p:cNvPr>
            <p:cNvSpPr/>
            <p:nvPr/>
          </p:nvSpPr>
          <p:spPr bwMode="auto">
            <a:xfrm>
              <a:off x="-1213590" y="1464982"/>
              <a:ext cx="10939065" cy="438693"/>
            </a:xfrm>
            <a:prstGeom prst="roundRect">
              <a:avLst/>
            </a:prstGeom>
            <a:solidFill>
              <a:srgbClr val="0070C0"/>
            </a:solidFill>
            <a:ln w="25400" cap="flat" cmpd="sng" algn="ctr">
              <a:noFill/>
              <a:prstDash val="soli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b="1" dirty="0">
                  <a:solidFill>
                    <a:schemeClr val="bg1"/>
                  </a:solidFill>
                  <a:latin typeface="Arial Black (제목)"/>
                  <a:ea typeface="맑은 고딕" pitchFamily="50" charset="-127"/>
                </a:rPr>
                <a:t>Adversarial Networks Model</a:t>
              </a:r>
            </a:p>
          </p:txBody>
        </p:sp>
        <p:sp>
          <p:nvSpPr>
            <p:cNvPr id="13" name="TextBox 6">
              <a:extLst>
                <a:ext uri="{FF2B5EF4-FFF2-40B4-BE49-F238E27FC236}">
                  <a16:creationId xmlns:a16="http://schemas.microsoft.com/office/drawing/2014/main" id="{DF024F67-4E05-B659-6506-937CB2C5A264}"/>
                </a:ext>
              </a:extLst>
            </p:cNvPr>
            <p:cNvSpPr txBox="1"/>
            <p:nvPr/>
          </p:nvSpPr>
          <p:spPr>
            <a:xfrm>
              <a:off x="-928634" y="1972078"/>
              <a:ext cx="10369152" cy="33909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9pPr>
            </a:lstStyle>
            <a:p>
              <a:pPr marL="285750" indent="-285750" algn="just">
                <a:spcAft>
                  <a:spcPts val="800"/>
                </a:spcAft>
                <a:buFont typeface="Arial" panose="020B0604020202020204" pitchFamily="34" charset="0"/>
                <a:buChar char="•"/>
              </a:pPr>
              <a:endParaRPr lang="en-US" altLang="ko-KR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6">
                <a:extLst>
                  <a:ext uri="{FF2B5EF4-FFF2-40B4-BE49-F238E27FC236}">
                    <a16:creationId xmlns:a16="http://schemas.microsoft.com/office/drawing/2014/main" id="{DA5EA796-7DB9-8ACD-B17C-1443FC213DEA}"/>
                  </a:ext>
                </a:extLst>
              </p:cNvPr>
              <p:cNvSpPr txBox="1"/>
              <p:nvPr/>
            </p:nvSpPr>
            <p:spPr>
              <a:xfrm>
                <a:off x="1380675" y="1664221"/>
                <a:ext cx="9214622" cy="221599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9pPr>
              </a:lstStyle>
              <a:p>
                <a:pPr marL="285750" indent="-285750" algn="just">
                  <a:spcAft>
                    <a:spcPts val="800"/>
                  </a:spcAft>
                  <a:buFont typeface="Wingdings" panose="05000000000000000000" pitchFamily="2" charset="2"/>
                  <a:buChar char="§"/>
                </a:pPr>
                <a:r>
                  <a:rPr lang="ko-KR" altLang="en-US" sz="1400" b="1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적대적 학습</a:t>
                </a:r>
                <a:r>
                  <a:rPr lang="en-US" altLang="ko-KR" sz="1400" b="1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: </a:t>
                </a:r>
                <a:r>
                  <a:rPr lang="ko-KR" altLang="en-US" sz="1400" b="1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생성자</a:t>
                </a:r>
                <a:r>
                  <a:rPr lang="en-US" altLang="ko-KR" sz="1400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(generator, </a:t>
                </a:r>
                <a14:m>
                  <m:oMath xmlns:m="http://schemas.openxmlformats.org/officeDocument/2006/math">
                    <m:r>
                      <a:rPr lang="en-US" altLang="ko-KR" sz="1400" i="1" kern="100" dirty="0" smtClean="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𝐺</m:t>
                    </m:r>
                  </m:oMath>
                </a14:m>
                <a:r>
                  <a:rPr lang="en-US" altLang="ko-KR" sz="1400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)</a:t>
                </a:r>
                <a:r>
                  <a:rPr lang="ko-KR" altLang="en-US" sz="1400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</a:t>
                </a:r>
                <a:r>
                  <a:rPr lang="en-US" altLang="ko-KR" sz="1400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vs </a:t>
                </a:r>
                <a:r>
                  <a:rPr lang="ko-KR" altLang="en-US" sz="1400" b="1" kern="100" dirty="0" err="1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판별자</a:t>
                </a:r>
                <a:r>
                  <a:rPr lang="en-US" altLang="ko-KR" sz="1400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(discriminator,</a:t>
                </a:r>
                <a:r>
                  <a:rPr lang="en-US" altLang="ko-KR" sz="1400" kern="100" dirty="0"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400" i="1" kern="100" dirty="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𝐷</m:t>
                    </m:r>
                  </m:oMath>
                </a14:m>
                <a:r>
                  <a:rPr lang="en-US" altLang="ko-KR" sz="1400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) </a:t>
                </a:r>
              </a:p>
              <a:p>
                <a:pPr marL="285750" indent="-285750" algn="just">
                  <a:spcAft>
                    <a:spcPts val="800"/>
                  </a:spcAft>
                  <a:buFont typeface="Wingdings" panose="05000000000000000000" pitchFamily="2" charset="2"/>
                  <a:buChar char="§"/>
                </a:pPr>
                <a:r>
                  <a:rPr lang="ko-KR" altLang="en-US" sz="1400" b="1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역할</a:t>
                </a:r>
                <a:endParaRPr lang="en-US" altLang="ko-KR" sz="1400" b="1" kern="100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742950" lvl="1" indent="-285750" algn="just">
                  <a:spcAft>
                    <a:spcPts val="800"/>
                  </a:spcAft>
                  <a:buFont typeface="Arial" panose="020B0604020202020204" pitchFamily="34" charset="0"/>
                  <a:buChar char="•"/>
                </a:pPr>
                <a:r>
                  <a:rPr lang="ko-KR" altLang="en-US" sz="1400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생성자</a:t>
                </a:r>
                <a:r>
                  <a:rPr lang="en-US" altLang="ko-KR" sz="1400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ko-KR" sz="1400" i="1" kern="100" dirty="0" smtClean="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𝐺</m:t>
                    </m:r>
                  </m:oMath>
                </a14:m>
                <a:r>
                  <a:rPr lang="en-US" altLang="ko-KR" sz="1400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): </a:t>
                </a:r>
                <a14:m>
                  <m:oMath xmlns:m="http://schemas.openxmlformats.org/officeDocument/2006/math">
                    <m:r>
                      <a:rPr lang="ko-KR" altLang="en-US" sz="1400" b="0" i="1" kern="100" dirty="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노</m:t>
                    </m:r>
                    <m:r>
                      <a:rPr lang="ko-KR" altLang="en-US" sz="1400" i="1" kern="100" dirty="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이</m:t>
                    </m:r>
                    <m:r>
                      <a:rPr lang="ko-KR" altLang="en-US" sz="1400" i="1" kern="100" dirty="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즈</m:t>
                    </m:r>
                    <m:r>
                      <a:rPr lang="en-US" altLang="ko-KR" sz="1400" b="0" i="0" kern="100" dirty="0" smtClean="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ko-KR" sz="1400" i="1" kern="100" dirty="0" smtClean="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𝑧</m:t>
                    </m:r>
                    <m:r>
                      <a:rPr lang="en-US" altLang="ko-KR" sz="1400" b="0" i="0" kern="100" dirty="0" smtClean="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ko-KR" altLang="en-US" sz="1400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를 통해 가짜 데이터를 만듦</a:t>
                </a:r>
                <a:endParaRPr lang="en-US" altLang="ko-KR" sz="1400" kern="100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742950" lvl="1" indent="-285750" algn="just">
                  <a:spcAft>
                    <a:spcPts val="800"/>
                  </a:spcAft>
                  <a:buFont typeface="Arial" panose="020B0604020202020204" pitchFamily="34" charset="0"/>
                  <a:buChar char="•"/>
                </a:pPr>
                <a:r>
                  <a:rPr lang="ko-KR" altLang="en-US" sz="1400" kern="100" dirty="0" err="1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판별자</a:t>
                </a:r>
                <a:r>
                  <a:rPr lang="en-US" altLang="ko-KR" sz="1400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ko-KR" sz="1400" i="1" kern="100" dirty="0" smtClean="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𝐷</m:t>
                    </m:r>
                  </m:oMath>
                </a14:m>
                <a:r>
                  <a:rPr lang="en-US" altLang="ko-KR" sz="1400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): </a:t>
                </a:r>
                <a:r>
                  <a:rPr lang="ko-KR" altLang="en-US" sz="1400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생성자에 의해 만들어진 가짜 데이터로부터 진짜 데이터를 식별</a:t>
                </a:r>
                <a:endParaRPr lang="en-US" altLang="ko-KR" sz="1400" kern="100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285750" indent="-285750" algn="just">
                  <a:spcAft>
                    <a:spcPts val="800"/>
                  </a:spcAft>
                  <a:buFont typeface="Wingdings" panose="05000000000000000000" pitchFamily="2" charset="2"/>
                  <a:buChar char="§"/>
                </a:pPr>
                <a:r>
                  <a:rPr lang="ko-KR" altLang="en-US" sz="1400" b="1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결과</a:t>
                </a:r>
                <a:endParaRPr lang="en-US" altLang="ko-KR" sz="1400" b="1" kern="100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742950" lvl="1" indent="-285750" algn="just">
                  <a:spcAft>
                    <a:spcPts val="800"/>
                  </a:spcAft>
                  <a:buFont typeface="Arial" panose="020B0604020202020204" pitchFamily="34" charset="0"/>
                  <a:buChar char="•"/>
                </a:pPr>
                <a:r>
                  <a:rPr lang="ko-KR" altLang="en-US" sz="1400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생성자</a:t>
                </a:r>
                <a:r>
                  <a:rPr lang="en-US" altLang="ko-KR" sz="1400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ko-KR" sz="1400" i="1" kern="100" dirty="0" smtClean="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𝐺</m:t>
                    </m:r>
                  </m:oMath>
                </a14:m>
                <a:r>
                  <a:rPr lang="en-US" altLang="ko-KR" sz="1400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):</a:t>
                </a:r>
                <a:r>
                  <a:rPr lang="ko-KR" altLang="en-US" sz="1400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가짜 데이터를 진짜 데이터와 유사하게 만들면서 학습</a:t>
                </a:r>
                <a:endParaRPr lang="en-US" altLang="ko-KR" sz="1400" kern="100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742950" lvl="1" indent="-285750" algn="just">
                  <a:spcAft>
                    <a:spcPts val="800"/>
                  </a:spcAft>
                  <a:buFont typeface="Arial" panose="020B0604020202020204" pitchFamily="34" charset="0"/>
                  <a:buChar char="•"/>
                </a:pPr>
                <a:r>
                  <a:rPr lang="ko-KR" altLang="en-US" sz="1400" kern="100" dirty="0" err="1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판별자</a:t>
                </a:r>
                <a:r>
                  <a:rPr lang="en-US" altLang="ko-KR" sz="1400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ko-KR" sz="1400" i="1" kern="100" dirty="0" smtClean="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𝐷</m:t>
                    </m:r>
                  </m:oMath>
                </a14:m>
                <a:r>
                  <a:rPr lang="en-US" altLang="ko-KR" sz="1400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):</a:t>
                </a:r>
                <a:r>
                  <a:rPr lang="ko-KR" altLang="en-US" sz="1400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진짜 데이터와 가짜 데이터를 구분하며 학습</a:t>
                </a:r>
                <a:endParaRPr lang="en-US" altLang="ko-KR" sz="1400" kern="100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TextBox 6">
                <a:extLst>
                  <a:ext uri="{FF2B5EF4-FFF2-40B4-BE49-F238E27FC236}">
                    <a16:creationId xmlns:a16="http://schemas.microsoft.com/office/drawing/2014/main" id="{DA5EA796-7DB9-8ACD-B17C-1443FC213D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0675" y="1664221"/>
                <a:ext cx="9214622" cy="2215991"/>
              </a:xfrm>
              <a:prstGeom prst="rect">
                <a:avLst/>
              </a:prstGeom>
              <a:blipFill>
                <a:blip r:embed="rId3"/>
                <a:stretch>
                  <a:fillRect l="-66" t="-549" b="-192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GAN(Generative Adversarial Networks)">
            <a:extLst>
              <a:ext uri="{FF2B5EF4-FFF2-40B4-BE49-F238E27FC236}">
                <a16:creationId xmlns:a16="http://schemas.microsoft.com/office/drawing/2014/main" id="{88A997CE-FB80-6A21-560E-CE3503A805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674" y="4111757"/>
            <a:ext cx="7776864" cy="2569702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880D1CC-8C12-DB99-0F7B-58D6B0AB9D07}"/>
                  </a:ext>
                </a:extLst>
              </p:cNvPr>
              <p:cNvSpPr txBox="1"/>
              <p:nvPr/>
            </p:nvSpPr>
            <p:spPr>
              <a:xfrm>
                <a:off x="3215680" y="4722955"/>
                <a:ext cx="97626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kern="1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𝑮</m:t>
                      </m:r>
                      <m:r>
                        <a:rPr lang="en-US" altLang="ko-KR" b="1" i="1" kern="1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ko-KR" b="1" i="1" kern="1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𝒛</m:t>
                      </m:r>
                      <m:r>
                        <a:rPr lang="en-US" altLang="ko-KR" b="1" i="1" kern="1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880D1CC-8C12-DB99-0F7B-58D6B0AB9D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5680" y="4722955"/>
                <a:ext cx="976268" cy="369332"/>
              </a:xfrm>
              <a:prstGeom prst="rect">
                <a:avLst/>
              </a:prstGeom>
              <a:blipFill>
                <a:blip r:embed="rId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BF4B7EF-2F89-EDA0-7029-BAE161BCAF08}"/>
                  </a:ext>
                </a:extLst>
              </p:cNvPr>
              <p:cNvSpPr txBox="1"/>
              <p:nvPr/>
            </p:nvSpPr>
            <p:spPr>
              <a:xfrm>
                <a:off x="6816080" y="5324633"/>
                <a:ext cx="1368152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1" i="1" kern="1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𝑫</m:t>
                      </m:r>
                      <m:r>
                        <a:rPr lang="en-US" altLang="ko-KR" sz="1400" b="1" i="1" kern="1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1400" b="1" i="1" kern="1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1" i="1" kern="1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1400" b="1" i="1" kern="1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𝑭𝒂𝒌𝒆</m:t>
                          </m:r>
                        </m:sub>
                      </m:sSub>
                      <m:r>
                        <a:rPr lang="en-US" altLang="ko-KR" sz="1400" b="1" i="1" kern="1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ko-KR" sz="1400" b="1" i="1" kern="1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1" i="1" kern="1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1400" b="1" i="1" kern="1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𝑹𝒆𝒂𝒍</m:t>
                          </m:r>
                        </m:sub>
                      </m:sSub>
                      <m:r>
                        <a:rPr lang="en-US" altLang="ko-KR" sz="1400" b="1" i="1" kern="1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BF4B7EF-2F89-EDA0-7029-BAE161BCAF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6080" y="5324633"/>
                <a:ext cx="1368152" cy="307777"/>
              </a:xfrm>
              <a:prstGeom prst="rect">
                <a:avLst/>
              </a:prstGeom>
              <a:blipFill>
                <a:blip r:embed="rId6"/>
                <a:stretch>
                  <a:fillRect b="-980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슬라이드 번호 개체 틀 15">
            <a:extLst>
              <a:ext uri="{FF2B5EF4-FFF2-40B4-BE49-F238E27FC236}">
                <a16:creationId xmlns:a16="http://schemas.microsoft.com/office/drawing/2014/main" id="{A29A2C67-743D-ED7F-9487-17EE1C974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5EC4A9-FE6A-48EC-B998-4B7AD00BB17C}" type="slidenum">
              <a:rPr lang="ko-KR" altLang="en-US" smtClean="0"/>
              <a:pPr>
                <a:defRPr/>
              </a:pPr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60352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56C85C-1BC4-CB1C-A8AF-A1317248C2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023912DD-7DAC-D421-4E94-BAF725995300}"/>
              </a:ext>
            </a:extLst>
          </p:cNvPr>
          <p:cNvSpPr/>
          <p:nvPr/>
        </p:nvSpPr>
        <p:spPr>
          <a:xfrm>
            <a:off x="7219852" y="4746859"/>
            <a:ext cx="3610001" cy="720080"/>
          </a:xfrm>
          <a:prstGeom prst="rect">
            <a:avLst/>
          </a:prstGeom>
          <a:solidFill>
            <a:srgbClr val="F17D33">
              <a:alpha val="16000"/>
            </a:srgbClr>
          </a:solidFill>
          <a:ln w="28575">
            <a:noFil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F46D4A3D-F38F-0284-A0B8-649C96C3AE0F}"/>
              </a:ext>
            </a:extLst>
          </p:cNvPr>
          <p:cNvSpPr txBox="1">
            <a:spLocks/>
          </p:cNvSpPr>
          <p:nvPr/>
        </p:nvSpPr>
        <p:spPr>
          <a:xfrm>
            <a:off x="479376" y="135890"/>
            <a:ext cx="11017223" cy="106807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2800" b="1" kern="1200" baseline="0">
                <a:solidFill>
                  <a:schemeClr val="tx2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j-cs"/>
              </a:defRPr>
            </a:lvl1pPr>
          </a:lstStyle>
          <a:p>
            <a:pPr marL="109855" defTabSz="508000">
              <a:lnSpc>
                <a:spcPct val="210000"/>
              </a:lnSpc>
            </a:pPr>
            <a:r>
              <a:rPr lang="en-US" altLang="ko-KR" sz="2800" b="1" dirty="0">
                <a:latin typeface="+mn-ea"/>
              </a:rPr>
              <a:t>2. The Tutorial’s </a:t>
            </a:r>
            <a:r>
              <a:rPr lang="en-US" altLang="ko-KR" dirty="0">
                <a:latin typeface="+mn-ea"/>
              </a:rPr>
              <a:t>I</a:t>
            </a:r>
            <a:r>
              <a:rPr lang="en-US" altLang="ko-KR" sz="2800" b="1" dirty="0">
                <a:latin typeface="+mn-ea"/>
              </a:rPr>
              <a:t>deas (3/3)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1F66A5F9-A8A9-72AA-6A0C-C7D87B1E4C12}"/>
              </a:ext>
            </a:extLst>
          </p:cNvPr>
          <p:cNvGrpSpPr/>
          <p:nvPr/>
        </p:nvGrpSpPr>
        <p:grpSpPr>
          <a:xfrm>
            <a:off x="1127447" y="1203960"/>
            <a:ext cx="9721080" cy="3235122"/>
            <a:chOff x="-1213590" y="1464982"/>
            <a:chExt cx="10939066" cy="3171726"/>
          </a:xfrm>
        </p:grpSpPr>
        <p:sp>
          <p:nvSpPr>
            <p:cNvPr id="10" name="모서리가 둥근 직사각형 23">
              <a:extLst>
                <a:ext uri="{FF2B5EF4-FFF2-40B4-BE49-F238E27FC236}">
                  <a16:creationId xmlns:a16="http://schemas.microsoft.com/office/drawing/2014/main" id="{D5B4D69B-B06C-B90B-94E5-4A375729F1C0}"/>
                </a:ext>
              </a:extLst>
            </p:cNvPr>
            <p:cNvSpPr/>
            <p:nvPr/>
          </p:nvSpPr>
          <p:spPr bwMode="auto">
            <a:xfrm>
              <a:off x="-1213590" y="1490153"/>
              <a:ext cx="10939066" cy="3146555"/>
            </a:xfrm>
            <a:prstGeom prst="roundRect">
              <a:avLst>
                <a:gd name="adj" fmla="val 5421"/>
              </a:avLst>
            </a:prstGeom>
            <a:solidFill>
              <a:schemeClr val="bg1">
                <a:lumMod val="95000"/>
              </a:schemeClr>
            </a:solidFill>
            <a:ln w="25400" cap="flat" cmpd="sng" algn="ctr">
              <a:noFill/>
              <a:prstDash val="soli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9pPr>
            </a:lstStyle>
            <a:p>
              <a:pPr algn="just"/>
              <a:endParaRPr lang="fr-FR" altLang="ko-KR" dirty="0"/>
            </a:p>
          </p:txBody>
        </p:sp>
        <p:sp>
          <p:nvSpPr>
            <p:cNvPr id="11" name="모서리가 둥근 직사각형 26">
              <a:extLst>
                <a:ext uri="{FF2B5EF4-FFF2-40B4-BE49-F238E27FC236}">
                  <a16:creationId xmlns:a16="http://schemas.microsoft.com/office/drawing/2014/main" id="{F64FE7D4-D107-EFF3-AF67-4F582B81814C}"/>
                </a:ext>
              </a:extLst>
            </p:cNvPr>
            <p:cNvSpPr/>
            <p:nvPr/>
          </p:nvSpPr>
          <p:spPr bwMode="auto">
            <a:xfrm>
              <a:off x="-1213590" y="1464982"/>
              <a:ext cx="10939065" cy="438693"/>
            </a:xfrm>
            <a:prstGeom prst="roundRect">
              <a:avLst/>
            </a:prstGeom>
            <a:solidFill>
              <a:srgbClr val="0070C0"/>
            </a:solidFill>
            <a:ln w="25400" cap="flat" cmpd="sng" algn="ctr">
              <a:noFill/>
              <a:prstDash val="soli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b="1" dirty="0">
                  <a:solidFill>
                    <a:schemeClr val="bg1"/>
                  </a:solidFill>
                  <a:latin typeface="Arial Black (제목)"/>
                  <a:ea typeface="맑은 고딕" pitchFamily="50" charset="-127"/>
                </a:rPr>
                <a:t>Adversarial Networks Model</a:t>
              </a:r>
            </a:p>
          </p:txBody>
        </p:sp>
        <p:sp>
          <p:nvSpPr>
            <p:cNvPr id="13" name="TextBox 6">
              <a:extLst>
                <a:ext uri="{FF2B5EF4-FFF2-40B4-BE49-F238E27FC236}">
                  <a16:creationId xmlns:a16="http://schemas.microsoft.com/office/drawing/2014/main" id="{BC92895D-653C-55A7-A83D-A0896B80FED1}"/>
                </a:ext>
              </a:extLst>
            </p:cNvPr>
            <p:cNvSpPr txBox="1"/>
            <p:nvPr/>
          </p:nvSpPr>
          <p:spPr>
            <a:xfrm>
              <a:off x="-928634" y="1972078"/>
              <a:ext cx="10369152" cy="33909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9pPr>
            </a:lstStyle>
            <a:p>
              <a:pPr marL="285750" indent="-285750" algn="just">
                <a:spcAft>
                  <a:spcPts val="800"/>
                </a:spcAft>
                <a:buFont typeface="Arial" panose="020B0604020202020204" pitchFamily="34" charset="0"/>
                <a:buChar char="•"/>
              </a:pPr>
              <a:endParaRPr lang="en-US" altLang="ko-KR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6">
                <a:extLst>
                  <a:ext uri="{FF2B5EF4-FFF2-40B4-BE49-F238E27FC236}">
                    <a16:creationId xmlns:a16="http://schemas.microsoft.com/office/drawing/2014/main" id="{6B1B501E-BC33-B339-D2A3-DF745DC9770B}"/>
                  </a:ext>
                </a:extLst>
              </p:cNvPr>
              <p:cNvSpPr txBox="1"/>
              <p:nvPr/>
            </p:nvSpPr>
            <p:spPr>
              <a:xfrm>
                <a:off x="1380675" y="1614103"/>
                <a:ext cx="9214622" cy="28520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9pPr>
              </a:lstStyle>
              <a:p>
                <a:pPr marL="285750" indent="-285750" algn="just">
                  <a:spcAft>
                    <a:spcPts val="800"/>
                  </a:spcAft>
                  <a:buFont typeface="Wingdings" panose="05000000000000000000" pitchFamily="2" charset="2"/>
                  <a:buChar char="§"/>
                </a:pPr>
                <a:r>
                  <a:rPr lang="en-US" altLang="ko-KR" sz="1400" b="1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Min-Max </a:t>
                </a:r>
                <a:r>
                  <a:rPr lang="ko-KR" altLang="en-US" sz="1400" b="1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알고리즘</a:t>
                </a:r>
                <a:endParaRPr lang="en-US" altLang="ko-KR" sz="1400" b="1" kern="100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742950" lvl="1" indent="-285750" algn="just">
                  <a:spcAft>
                    <a:spcPts val="800"/>
                  </a:spcAft>
                  <a:buFont typeface="Arial" panose="020B0604020202020204" pitchFamily="34" charset="0"/>
                  <a:buChar char="•"/>
                </a:pPr>
                <a:r>
                  <a:rPr lang="ko-KR" altLang="en-US" sz="1400" b="1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생성자</a:t>
                </a:r>
                <a:r>
                  <a:rPr lang="en-US" altLang="ko-KR" sz="1400" b="1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ko-KR" sz="1400" b="1" i="1" kern="100" dirty="0" smtClean="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𝑮</m:t>
                    </m:r>
                  </m:oMath>
                </a14:m>
                <a:r>
                  <a:rPr lang="en-US" altLang="ko-KR" sz="1400" b="1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)</a:t>
                </a:r>
              </a:p>
              <a:p>
                <a:pPr marL="1200150" lvl="2" indent="-285750" algn="just">
                  <a:spcAft>
                    <a:spcPts val="8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sz="1400" b="0" i="1" kern="100" smtClean="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𝑧</m:t>
                    </m:r>
                    <m:r>
                      <a:rPr lang="en-US" altLang="ko-KR" sz="1400" b="0" i="1" kern="100" smtClean="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~</m:t>
                    </m:r>
                    <m:sSub>
                      <m:sSubPr>
                        <m:ctrlPr>
                          <a:rPr lang="en-US" altLang="ko-KR" sz="1400" b="0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sz="1400" b="0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𝑧</m:t>
                        </m:r>
                      </m:sub>
                    </m:sSub>
                    <m:d>
                      <m:dPr>
                        <m:ctrlPr>
                          <a:rPr lang="en-US" altLang="ko-KR" sz="1400" i="1" kern="10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ko-KR" sz="1400" i="1" kern="10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en-US" altLang="ko-KR" sz="1400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: </a:t>
                </a:r>
                <a:r>
                  <a:rPr lang="ko-KR" altLang="en-US" sz="1400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노이즈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kern="100" dirty="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400" i="1" kern="100" dirty="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sz="1400" b="0" i="1" kern="100" dirty="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𝑧</m:t>
                        </m:r>
                      </m:sub>
                    </m:sSub>
                  </m:oMath>
                </a14:m>
                <a:r>
                  <a:rPr lang="ko-KR" altLang="en-US" sz="1400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에 대한 샘플 </a:t>
                </a:r>
                <a14:m>
                  <m:oMath xmlns:m="http://schemas.openxmlformats.org/officeDocument/2006/math">
                    <m:r>
                      <a:rPr lang="en-US" altLang="ko-KR" sz="1400" i="1" kern="100" dirty="0" smtClean="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𝑧</m:t>
                    </m:r>
                  </m:oMath>
                </a14:m>
                <a:endParaRPr lang="en-US" altLang="ko-KR" sz="1400" kern="100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1200150" lvl="2" indent="-285750" algn="just">
                  <a:spcAft>
                    <a:spcPts val="8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𝐺</m:t>
                    </m:r>
                    <m:r>
                      <a:rPr lang="en-US" altLang="ko-KR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ko-KR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𝑧</m:t>
                    </m:r>
                    <m:r>
                      <a:rPr lang="en-US" altLang="ko-KR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ko-KR" sz="1400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: </a:t>
                </a:r>
                <a:r>
                  <a:rPr lang="ko-KR" altLang="en-US" sz="1400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생성자가 만든 가짜 데이터</a:t>
                </a:r>
                <a:endParaRPr lang="en-US" altLang="ko-KR" sz="1400" kern="100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1200150" lvl="2" indent="-285750" algn="just">
                  <a:spcAft>
                    <a:spcPts val="8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𝑚𝑖𝑛</m:t>
                        </m:r>
                      </m:e>
                      <m:sub>
                        <m:r>
                          <a:rPr lang="en-US" altLang="ko-KR" sz="1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𝐺</m:t>
                        </m:r>
                      </m:sub>
                    </m:sSub>
                  </m:oMath>
                </a14:m>
                <a:r>
                  <a:rPr lang="en-US" altLang="ko-KR" sz="1400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: Term 1, 2</a:t>
                </a:r>
                <a:r>
                  <a:rPr lang="ko-KR" altLang="en-US" sz="1400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를 최대한 작게 만듦</a:t>
                </a:r>
                <a:endParaRPr lang="en-US" altLang="ko-KR" sz="1400" kern="100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742950" lvl="1" indent="-285750" algn="just">
                  <a:spcAft>
                    <a:spcPts val="800"/>
                  </a:spcAft>
                  <a:buFont typeface="Arial" panose="020B0604020202020204" pitchFamily="34" charset="0"/>
                  <a:buChar char="•"/>
                </a:pPr>
                <a:r>
                  <a:rPr lang="ko-KR" altLang="en-US" sz="1400" b="1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판별자</a:t>
                </a:r>
                <a:r>
                  <a:rPr lang="en-US" altLang="ko-KR" sz="1400" b="1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ko-KR" sz="1400" b="1" i="1" kern="100" dirty="0" smtClean="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𝑫</m:t>
                    </m:r>
                  </m:oMath>
                </a14:m>
                <a:r>
                  <a:rPr lang="en-US" altLang="ko-KR" sz="1400" b="1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)</a:t>
                </a:r>
              </a:p>
              <a:p>
                <a:pPr marL="1200150" lvl="2" indent="-285750" algn="just">
                  <a:spcAft>
                    <a:spcPts val="8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sz="1400" i="1" kern="100" dirty="0" smtClean="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ko-KR" sz="1400" b="0" i="1" kern="100" dirty="0" smtClean="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~</m:t>
                    </m:r>
                    <m:sSub>
                      <m:sSubPr>
                        <m:ctrlPr>
                          <a:rPr lang="en-US" altLang="ko-KR" sz="1400" b="0" i="1" kern="100" dirty="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kern="100" dirty="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sz="1400" b="0" i="1" kern="100" dirty="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𝑑𝑎𝑡𝑎</m:t>
                        </m:r>
                      </m:sub>
                    </m:sSub>
                    <m:r>
                      <a:rPr lang="en-US" altLang="ko-KR" sz="1400" b="0" i="1" kern="100" dirty="0" smtClean="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ko-KR" sz="1400" b="0" i="1" kern="100" dirty="0" smtClean="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ko-KR" sz="1400" b="0" i="1" kern="100" dirty="0" smtClean="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ko-KR" sz="1400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: </a:t>
                </a:r>
                <a:r>
                  <a:rPr lang="ko-KR" altLang="en-US" sz="1400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진짜 데이터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kern="100" dirty="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400" i="1" kern="100" dirty="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sz="1400" i="1" kern="100" dirty="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𝑑𝑎𝑡𝑎</m:t>
                        </m:r>
                      </m:sub>
                    </m:sSub>
                  </m:oMath>
                </a14:m>
                <a:r>
                  <a:rPr lang="ko-KR" altLang="en-US" sz="1400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에 대한 샘플 </a:t>
                </a:r>
                <a14:m>
                  <m:oMath xmlns:m="http://schemas.openxmlformats.org/officeDocument/2006/math">
                    <m:r>
                      <a:rPr lang="en-US" altLang="ko-KR" sz="1400" i="1" kern="100" dirty="0" smtClean="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endParaRPr lang="en-US" altLang="ko-KR" sz="1400" kern="100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1200150" lvl="2" indent="-285750" algn="just">
                  <a:spcAft>
                    <a:spcPts val="8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𝐷</m:t>
                    </m:r>
                    <m:r>
                      <a:rPr lang="en-US" altLang="ko-KR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ko-KR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ko-KR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ko-KR" sz="1400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: </a:t>
                </a:r>
                <a:r>
                  <a:rPr lang="ko-KR" altLang="en-US" sz="1400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진짜 데이터와 가짜데이터가 입력될 때</a:t>
                </a:r>
                <a:r>
                  <a:rPr lang="en-US" altLang="ko-KR" sz="1400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, </a:t>
                </a:r>
                <a:r>
                  <a:rPr lang="ko-KR" altLang="en-US" sz="1400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판별자가 진짜 데이터라고 판단할 확률</a:t>
                </a:r>
                <a:endParaRPr lang="en-US" altLang="ko-KR" sz="1400" b="1" i="1" dirty="0">
                  <a:latin typeface="Cambria Math" panose="020405030504060302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1200150" lvl="2" indent="-285750" algn="just">
                  <a:spcAft>
                    <a:spcPts val="8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𝑚𝑎𝑥</m:t>
                        </m:r>
                      </m:e>
                      <m:sub>
                        <m:r>
                          <a:rPr lang="en-US" altLang="ko-KR" sz="1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altLang="ko-KR" sz="1400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: Term 1, 2</a:t>
                </a:r>
                <a:r>
                  <a:rPr lang="ko-KR" altLang="en-US" sz="1400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를 최대한 크게 만듦</a:t>
                </a:r>
                <a:endParaRPr lang="en-US" altLang="ko-KR" sz="1400" kern="100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TextBox 6">
                <a:extLst>
                  <a:ext uri="{FF2B5EF4-FFF2-40B4-BE49-F238E27FC236}">
                    <a16:creationId xmlns:a16="http://schemas.microsoft.com/office/drawing/2014/main" id="{6B1B501E-BC33-B339-D2A3-DF745DC977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0675" y="1614103"/>
                <a:ext cx="9214622" cy="2852063"/>
              </a:xfrm>
              <a:prstGeom prst="rect">
                <a:avLst/>
              </a:prstGeom>
              <a:blipFill>
                <a:blip r:embed="rId3"/>
                <a:stretch>
                  <a:fillRect l="-66" t="-427" b="-106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2CD2EA7-EC29-FC9D-8B0E-EF430F9FD33D}"/>
                  </a:ext>
                </a:extLst>
              </p:cNvPr>
              <p:cNvSpPr txBox="1"/>
              <p:nvPr/>
            </p:nvSpPr>
            <p:spPr>
              <a:xfrm>
                <a:off x="1046369" y="4796571"/>
                <a:ext cx="10061915" cy="5236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𝑚𝑖𝑛</m:t>
                          </m:r>
                        </m:e>
                        <m:sub>
                          <m:r>
                            <a:rPr lang="en-US" altLang="ko-KR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𝐺</m:t>
                          </m:r>
                        </m:sub>
                      </m:sSub>
                      <m:sSub>
                        <m:sSubPr>
                          <m:ctrlPr>
                            <a:rPr lang="en-US" altLang="ko-KR" sz="2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𝑚𝑎𝑥</m:t>
                          </m:r>
                        </m:e>
                        <m:sub>
                          <m:r>
                            <a:rPr lang="en-US" altLang="ko-KR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altLang="ko-KR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altLang="ko-KR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𝐷</m:t>
                          </m:r>
                          <m:r>
                            <a:rPr lang="en-US" altLang="ko-KR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, </m:t>
                          </m:r>
                          <m:r>
                            <a:rPr lang="en-US" altLang="ko-KR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𝐺</m:t>
                          </m:r>
                        </m:e>
                      </m:d>
                      <m:r>
                        <a:rPr lang="en-US" altLang="ko-KR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2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ko-KR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altLang="ko-KR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~</m:t>
                          </m:r>
                          <m:sSub>
                            <m:sSubPr>
                              <m:ctrlPr>
                                <a:rPr lang="en-US" altLang="ko-KR" sz="2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ko-KR" sz="2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𝑑𝑎𝑡𝑎</m:t>
                              </m:r>
                            </m:sub>
                          </m:sSub>
                          <m:r>
                            <a:rPr lang="en-US" altLang="ko-KR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ko-KR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altLang="ko-KR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)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ko-KR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ko-KR" sz="2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sz="2400" b="0" i="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altLang="ko-KR" sz="2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𝐷</m:t>
                              </m:r>
                              <m:d>
                                <m:dPr>
                                  <m:ctrlPr>
                                    <a:rPr lang="en-US" altLang="ko-KR" sz="24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4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func>
                        </m:e>
                      </m:d>
                      <m:r>
                        <a:rPr lang="en-US" altLang="ko-KR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ko-KR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𝑧</m:t>
                          </m:r>
                          <m:r>
                            <a:rPr lang="en-US" altLang="ko-KR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~</m:t>
                          </m:r>
                          <m:sSub>
                            <m:sSubPr>
                              <m:ctrlPr>
                                <a:rPr lang="en-US" altLang="ko-KR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ko-KR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𝑧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𝑧</m:t>
                              </m:r>
                            </m:e>
                          </m:d>
                        </m:sub>
                      </m:sSub>
                      <m:r>
                        <a:rPr lang="en-US" altLang="ko-KR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[</m:t>
                      </m:r>
                      <m:r>
                        <m:rPr>
                          <m:sty m:val="p"/>
                        </m:rPr>
                        <a:rPr lang="en-US" altLang="ko-KR" sz="24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log</m:t>
                      </m:r>
                      <m:r>
                        <a:rPr lang="en-US" altLang="ko-KR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⁡(1−</m:t>
                      </m:r>
                      <m:r>
                        <a:rPr lang="en-US" altLang="ko-KR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𝐷</m:t>
                      </m:r>
                      <m:d>
                        <m:dPr>
                          <m:ctrlPr>
                            <a:rPr lang="en-US" altLang="ko-KR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𝐺</m:t>
                          </m:r>
                          <m:d>
                            <m:dPr>
                              <m:ctrlPr>
                                <a:rPr lang="en-US" altLang="ko-KR" sz="2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𝑧</m:t>
                              </m:r>
                            </m:e>
                          </m:d>
                        </m:e>
                      </m:d>
                      <m:r>
                        <a:rPr lang="en-US" altLang="ko-KR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)]</m:t>
                      </m:r>
                    </m:oMath>
                  </m:oMathPara>
                </a14:m>
                <a:endParaRPr lang="ko-KR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2CD2EA7-EC29-FC9D-8B0E-EF430F9FD3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6369" y="4796571"/>
                <a:ext cx="10061915" cy="52367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5A60B1C-9A11-DA16-E538-F8BE98F46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5EC4A9-FE6A-48EC-B998-4B7AD00BB17C}" type="slidenum">
              <a:rPr lang="ko-KR" altLang="en-US" smtClean="0"/>
              <a:pPr>
                <a:defRPr/>
              </a:pPr>
              <a:t>7</a:t>
            </a:fld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466F7AC-EFC0-2DE4-8DF0-8946ABE78767}"/>
              </a:ext>
            </a:extLst>
          </p:cNvPr>
          <p:cNvSpPr/>
          <p:nvPr/>
        </p:nvSpPr>
        <p:spPr>
          <a:xfrm>
            <a:off x="4133111" y="4746859"/>
            <a:ext cx="2808312" cy="720080"/>
          </a:xfrm>
          <a:prstGeom prst="rect">
            <a:avLst/>
          </a:prstGeom>
          <a:solidFill>
            <a:srgbClr val="00B050">
              <a:alpha val="16000"/>
            </a:srgbClr>
          </a:solidFill>
          <a:ln w="28575">
            <a:noFil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25F7B41-E69C-4245-12C1-EB8EF78F11AB}"/>
              </a:ext>
            </a:extLst>
          </p:cNvPr>
          <p:cNvSpPr txBox="1"/>
          <p:nvPr/>
        </p:nvSpPr>
        <p:spPr>
          <a:xfrm>
            <a:off x="7299068" y="5871702"/>
            <a:ext cx="47015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400" b="1" dirty="0">
                <a:latin typeface="Arial" panose="020B06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Term 2. </a:t>
            </a:r>
            <a:r>
              <a:rPr lang="ko-KR" altLang="en-US" sz="1400" b="1" dirty="0">
                <a:latin typeface="Arial" panose="020B06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가짜 데이터를 가짜라고 분류하는 </a:t>
            </a:r>
            <a:r>
              <a:rPr lang="ko-KR" altLang="en-US" sz="1400" b="1" dirty="0" err="1">
                <a:latin typeface="Arial" panose="020B06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기댓값</a:t>
            </a:r>
            <a:endParaRPr lang="ko-KR" altLang="en-US" sz="1400" b="1" dirty="0">
              <a:effectLst/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5FEDA4-6FA1-0B13-BFB5-8F914522289B}"/>
              </a:ext>
            </a:extLst>
          </p:cNvPr>
          <p:cNvSpPr txBox="1"/>
          <p:nvPr/>
        </p:nvSpPr>
        <p:spPr>
          <a:xfrm>
            <a:off x="2542138" y="5871702"/>
            <a:ext cx="41319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400" b="1" dirty="0">
                <a:latin typeface="Arial" panose="020B06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Term 1. </a:t>
            </a:r>
            <a:r>
              <a:rPr lang="ko-KR" altLang="en-US" sz="1400" b="1" dirty="0">
                <a:latin typeface="Arial" panose="020B06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진짜</a:t>
            </a:r>
            <a:r>
              <a:rPr lang="en-US" altLang="ko-KR" sz="1400" b="1" dirty="0">
                <a:latin typeface="Arial" panose="020B06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1400" b="1" dirty="0">
                <a:latin typeface="Arial" panose="020B06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데이터를 진짜라고 분류하는 </a:t>
            </a:r>
            <a:r>
              <a:rPr lang="ko-KR" altLang="en-US" sz="1400" b="1" dirty="0" err="1">
                <a:latin typeface="Arial" panose="020B06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기댓값</a:t>
            </a:r>
            <a:endParaRPr lang="ko-KR" altLang="en-US" sz="1400" b="1" dirty="0">
              <a:effectLst/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D00A2BDE-087F-6724-8740-7E98FC7549D2}"/>
              </a:ext>
            </a:extLst>
          </p:cNvPr>
          <p:cNvCxnSpPr>
            <a:cxnSpLocks/>
            <a:stCxn id="14" idx="0"/>
            <a:endCxn id="4" idx="2"/>
          </p:cNvCxnSpPr>
          <p:nvPr/>
        </p:nvCxnSpPr>
        <p:spPr>
          <a:xfrm flipV="1">
            <a:off x="4608099" y="5466939"/>
            <a:ext cx="929168" cy="4047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82B3605B-5681-BF91-D0CF-8648C3F08C22}"/>
              </a:ext>
            </a:extLst>
          </p:cNvPr>
          <p:cNvCxnSpPr>
            <a:cxnSpLocks/>
            <a:stCxn id="12" idx="0"/>
            <a:endCxn id="6" idx="2"/>
          </p:cNvCxnSpPr>
          <p:nvPr/>
        </p:nvCxnSpPr>
        <p:spPr>
          <a:xfrm flipH="1" flipV="1">
            <a:off x="9024853" y="5466939"/>
            <a:ext cx="625009" cy="4047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71258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DBE236-91FB-E5E1-C4BA-9056D94EE3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13F17F43-4F6E-C5F5-9558-E96B9CF1F363}"/>
              </a:ext>
            </a:extLst>
          </p:cNvPr>
          <p:cNvSpPr txBox="1">
            <a:spLocks/>
          </p:cNvSpPr>
          <p:nvPr/>
        </p:nvSpPr>
        <p:spPr>
          <a:xfrm>
            <a:off x="479376" y="135890"/>
            <a:ext cx="11017223" cy="106807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2800" b="1" kern="1200" baseline="0">
                <a:solidFill>
                  <a:schemeClr val="tx2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j-cs"/>
              </a:defRPr>
            </a:lvl1pPr>
          </a:lstStyle>
          <a:p>
            <a:pPr marL="109855" defTabSz="508000">
              <a:lnSpc>
                <a:spcPct val="210000"/>
              </a:lnSpc>
            </a:pPr>
            <a:r>
              <a:rPr lang="en-US" altLang="ko-KR" sz="2800" b="1" dirty="0">
                <a:latin typeface="+mn-ea"/>
              </a:rPr>
              <a:t>3. ARGA (1/5)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47AE26F-2BC5-0D57-4FF4-680A6B24DE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398" y="1325392"/>
            <a:ext cx="10406361" cy="4419816"/>
          </a:xfrm>
          <a:prstGeom prst="rect">
            <a:avLst/>
          </a:prstGeom>
          <a:ln w="6350">
            <a:noFill/>
          </a:ln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F94583CA-BFC9-A67E-0720-D003E0A84EC3}"/>
              </a:ext>
            </a:extLst>
          </p:cNvPr>
          <p:cNvSpPr/>
          <p:nvPr/>
        </p:nvSpPr>
        <p:spPr>
          <a:xfrm>
            <a:off x="551384" y="1371499"/>
            <a:ext cx="10639787" cy="2683060"/>
          </a:xfrm>
          <a:prstGeom prst="rect">
            <a:avLst/>
          </a:prstGeom>
          <a:solidFill>
            <a:srgbClr val="FFC000">
              <a:alpha val="10000"/>
            </a:srgbClr>
          </a:solidFill>
          <a:ln w="28575">
            <a:noFil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0C9FF2-6060-5E2C-3FFC-6E17C2A22301}"/>
              </a:ext>
            </a:extLst>
          </p:cNvPr>
          <p:cNvSpPr txBox="1"/>
          <p:nvPr/>
        </p:nvSpPr>
        <p:spPr>
          <a:xfrm>
            <a:off x="557650" y="1337310"/>
            <a:ext cx="15779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400" b="1" dirty="0">
                <a:latin typeface="Arial" panose="020B06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1) GAE</a:t>
            </a:r>
            <a:endParaRPr lang="ko-KR" altLang="en-US" sz="1400" b="1" dirty="0">
              <a:effectLst/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3EF6DF2-E904-7CBA-A7C7-F89088E039C7}"/>
              </a:ext>
            </a:extLst>
          </p:cNvPr>
          <p:cNvSpPr/>
          <p:nvPr/>
        </p:nvSpPr>
        <p:spPr>
          <a:xfrm>
            <a:off x="557647" y="4064155"/>
            <a:ext cx="10633524" cy="2001468"/>
          </a:xfrm>
          <a:prstGeom prst="rect">
            <a:avLst/>
          </a:prstGeom>
          <a:solidFill>
            <a:srgbClr val="92D050">
              <a:alpha val="10000"/>
            </a:srgbClr>
          </a:solidFill>
          <a:ln w="28575">
            <a:noFil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C972D80-3BEB-128E-F188-4779F21F4C0E}"/>
              </a:ext>
            </a:extLst>
          </p:cNvPr>
          <p:cNvSpPr txBox="1"/>
          <p:nvPr/>
        </p:nvSpPr>
        <p:spPr>
          <a:xfrm>
            <a:off x="557650" y="4058587"/>
            <a:ext cx="22979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400" b="1" dirty="0">
                <a:effectLst/>
                <a:latin typeface="Arial" panose="020B06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2) A</a:t>
            </a:r>
            <a:r>
              <a:rPr lang="en-US" altLang="ko-KR" sz="1400" b="1" dirty="0">
                <a:latin typeface="Arial" panose="020B06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dversarial networks</a:t>
            </a:r>
            <a:endParaRPr lang="ko-KR" altLang="en-US" sz="1400" b="1" dirty="0">
              <a:effectLst/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88B056-FFA5-827E-9C0F-B97C4EE7897B}"/>
              </a:ext>
            </a:extLst>
          </p:cNvPr>
          <p:cNvSpPr txBox="1"/>
          <p:nvPr/>
        </p:nvSpPr>
        <p:spPr>
          <a:xfrm>
            <a:off x="1271464" y="6488311"/>
            <a:ext cx="712879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700" b="0" i="0" dirty="0">
                <a:solidFill>
                  <a:srgbClr val="333333"/>
                </a:solidFill>
                <a:effectLst/>
                <a:latin typeface="+mj-lt"/>
              </a:rPr>
              <a:t>*</a:t>
            </a:r>
            <a:r>
              <a:rPr lang="en-US" altLang="ko-KR" sz="700" b="0" i="0" dirty="0" err="1">
                <a:solidFill>
                  <a:srgbClr val="333333"/>
                </a:solidFill>
                <a:effectLst/>
                <a:latin typeface="+mj-lt"/>
              </a:rPr>
              <a:t>Shirui</a:t>
            </a:r>
            <a:r>
              <a:rPr lang="en-US" altLang="ko-KR" sz="700" b="0" i="0" dirty="0">
                <a:solidFill>
                  <a:srgbClr val="333333"/>
                </a:solidFill>
                <a:effectLst/>
                <a:latin typeface="+mj-lt"/>
              </a:rPr>
              <a:t> Pan, </a:t>
            </a:r>
            <a:r>
              <a:rPr lang="en-US" altLang="ko-KR" sz="700" b="0" i="0" dirty="0" err="1">
                <a:solidFill>
                  <a:srgbClr val="333333"/>
                </a:solidFill>
                <a:effectLst/>
                <a:latin typeface="+mj-lt"/>
              </a:rPr>
              <a:t>Ruiqi</a:t>
            </a:r>
            <a:r>
              <a:rPr lang="en-US" altLang="ko-KR" sz="700" b="0" i="0" dirty="0">
                <a:solidFill>
                  <a:srgbClr val="333333"/>
                </a:solidFill>
                <a:effectLst/>
                <a:latin typeface="+mj-lt"/>
              </a:rPr>
              <a:t> Hu, </a:t>
            </a:r>
            <a:r>
              <a:rPr lang="en-US" altLang="ko-KR" sz="700" b="0" i="0" dirty="0" err="1">
                <a:solidFill>
                  <a:srgbClr val="333333"/>
                </a:solidFill>
                <a:effectLst/>
                <a:latin typeface="+mj-lt"/>
              </a:rPr>
              <a:t>Guodong</a:t>
            </a:r>
            <a:r>
              <a:rPr lang="en-US" altLang="ko-KR" sz="700" b="0" i="0" dirty="0">
                <a:solidFill>
                  <a:srgbClr val="333333"/>
                </a:solidFill>
                <a:effectLst/>
                <a:latin typeface="+mj-lt"/>
              </a:rPr>
              <a:t> Long, Jing Jiang, Lina Yao, and </a:t>
            </a:r>
            <a:r>
              <a:rPr lang="en-US" altLang="ko-KR" sz="700" b="0" i="0" dirty="0" err="1">
                <a:solidFill>
                  <a:srgbClr val="333333"/>
                </a:solidFill>
                <a:effectLst/>
                <a:latin typeface="+mj-lt"/>
              </a:rPr>
              <a:t>Chengqi</a:t>
            </a:r>
            <a:r>
              <a:rPr lang="en-US" altLang="ko-KR" sz="700" b="0" i="0" dirty="0">
                <a:solidFill>
                  <a:srgbClr val="333333"/>
                </a:solidFill>
                <a:effectLst/>
                <a:latin typeface="+mj-lt"/>
              </a:rPr>
              <a:t> Zhang. 2018. </a:t>
            </a:r>
            <a:r>
              <a:rPr lang="en-US" altLang="ko-KR" sz="700" b="0" i="0" dirty="0" err="1">
                <a:solidFill>
                  <a:srgbClr val="333333"/>
                </a:solidFill>
                <a:effectLst/>
                <a:latin typeface="+mj-lt"/>
              </a:rPr>
              <a:t>Adversarially</a:t>
            </a:r>
            <a:r>
              <a:rPr lang="en-US" altLang="ko-KR" sz="700" b="0" i="0" dirty="0">
                <a:solidFill>
                  <a:srgbClr val="333333"/>
                </a:solidFill>
                <a:effectLst/>
                <a:latin typeface="+mj-lt"/>
              </a:rPr>
              <a:t> regularized graph autoencoder for graph embedding. In Proceedings of the 27th International Joint Conference on Artificial Intelligence (IJCAI'18). AAAI Press, 2609–2615.</a:t>
            </a:r>
          </a:p>
        </p:txBody>
      </p:sp>
      <p:sp>
        <p:nvSpPr>
          <p:cNvPr id="15" name="슬라이드 번호 개체 틀 14">
            <a:extLst>
              <a:ext uri="{FF2B5EF4-FFF2-40B4-BE49-F238E27FC236}">
                <a16:creationId xmlns:a16="http://schemas.microsoft.com/office/drawing/2014/main" id="{07AD2157-105A-3FB2-E0D4-55A832AAC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5EC4A9-FE6A-48EC-B998-4B7AD00BB17C}" type="slidenum">
              <a:rPr lang="ko-KR" altLang="en-US" smtClean="0"/>
              <a:pPr>
                <a:defRPr/>
              </a:pPr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575979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AC00AE-E9CD-0062-7577-87742FB015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8D6D78DC-CA64-3C0C-5514-70F5E0F7339D}"/>
              </a:ext>
            </a:extLst>
          </p:cNvPr>
          <p:cNvSpPr txBox="1">
            <a:spLocks/>
          </p:cNvSpPr>
          <p:nvPr/>
        </p:nvSpPr>
        <p:spPr>
          <a:xfrm>
            <a:off x="479376" y="135890"/>
            <a:ext cx="11017223" cy="106807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2800" b="1" kern="1200" baseline="0">
                <a:solidFill>
                  <a:schemeClr val="tx2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j-cs"/>
              </a:defRPr>
            </a:lvl1pPr>
          </a:lstStyle>
          <a:p>
            <a:pPr marL="109855" defTabSz="508000">
              <a:lnSpc>
                <a:spcPct val="210000"/>
              </a:lnSpc>
            </a:pPr>
            <a:r>
              <a:rPr lang="en-US" altLang="ko-KR" sz="2800" b="1" dirty="0">
                <a:latin typeface="+mn-ea"/>
              </a:rPr>
              <a:t>3. ARGA (2/5)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E2C4E836-A423-9A31-70C4-2701AF528A58}"/>
              </a:ext>
            </a:extLst>
          </p:cNvPr>
          <p:cNvGrpSpPr/>
          <p:nvPr/>
        </p:nvGrpSpPr>
        <p:grpSpPr>
          <a:xfrm>
            <a:off x="1127447" y="1203961"/>
            <a:ext cx="9721080" cy="2781613"/>
            <a:chOff x="-1213590" y="1464982"/>
            <a:chExt cx="10939066" cy="4287192"/>
          </a:xfrm>
        </p:grpSpPr>
        <p:sp>
          <p:nvSpPr>
            <p:cNvPr id="10" name="모서리가 둥근 직사각형 23">
              <a:extLst>
                <a:ext uri="{FF2B5EF4-FFF2-40B4-BE49-F238E27FC236}">
                  <a16:creationId xmlns:a16="http://schemas.microsoft.com/office/drawing/2014/main" id="{96FD76F7-7D79-4FB2-DB1B-66CA6F7E31AE}"/>
                </a:ext>
              </a:extLst>
            </p:cNvPr>
            <p:cNvSpPr/>
            <p:nvPr/>
          </p:nvSpPr>
          <p:spPr bwMode="auto">
            <a:xfrm>
              <a:off x="-1213590" y="1490152"/>
              <a:ext cx="10939066" cy="3848129"/>
            </a:xfrm>
            <a:prstGeom prst="roundRect">
              <a:avLst>
                <a:gd name="adj" fmla="val 5421"/>
              </a:avLst>
            </a:prstGeom>
            <a:solidFill>
              <a:schemeClr val="bg1">
                <a:lumMod val="95000"/>
              </a:schemeClr>
            </a:solidFill>
            <a:ln w="25400" cap="flat" cmpd="sng" algn="ctr">
              <a:noFill/>
              <a:prstDash val="soli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9pPr>
            </a:lstStyle>
            <a:p>
              <a:pPr algn="just"/>
              <a:endParaRPr lang="fr-FR" altLang="ko-KR" dirty="0"/>
            </a:p>
          </p:txBody>
        </p:sp>
        <p:sp>
          <p:nvSpPr>
            <p:cNvPr id="11" name="모서리가 둥근 직사각형 26">
              <a:extLst>
                <a:ext uri="{FF2B5EF4-FFF2-40B4-BE49-F238E27FC236}">
                  <a16:creationId xmlns:a16="http://schemas.microsoft.com/office/drawing/2014/main" id="{497D081A-CAFA-70B4-11E5-393FD906E4CA}"/>
                </a:ext>
              </a:extLst>
            </p:cNvPr>
            <p:cNvSpPr/>
            <p:nvPr/>
          </p:nvSpPr>
          <p:spPr bwMode="auto">
            <a:xfrm>
              <a:off x="-1213590" y="1464982"/>
              <a:ext cx="10939065" cy="684032"/>
            </a:xfrm>
            <a:prstGeom prst="roundRect">
              <a:avLst/>
            </a:prstGeom>
            <a:solidFill>
              <a:srgbClr val="0070C0"/>
            </a:solidFill>
            <a:ln w="25400" cap="flat" cmpd="sng" algn="ctr">
              <a:noFill/>
              <a:prstDash val="soli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b="1" dirty="0">
                  <a:solidFill>
                    <a:schemeClr val="bg1"/>
                  </a:solidFill>
                  <a:latin typeface="Arial Black (제목)"/>
                  <a:ea typeface="맑은 고딕" pitchFamily="50" charset="-127"/>
                </a:rPr>
                <a:t>1) GAE module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TextBox 6">
                  <a:extLst>
                    <a:ext uri="{FF2B5EF4-FFF2-40B4-BE49-F238E27FC236}">
                      <a16:creationId xmlns:a16="http://schemas.microsoft.com/office/drawing/2014/main" id="{DBAC39A1-E1BE-2C89-32D1-F5FA57E8A09D}"/>
                    </a:ext>
                  </a:extLst>
                </p:cNvPr>
                <p:cNvSpPr txBox="1"/>
                <p:nvPr/>
              </p:nvSpPr>
              <p:spPr>
                <a:xfrm>
                  <a:off x="-970499" y="2174184"/>
                  <a:ext cx="10369152" cy="357799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>
                  <a:defPPr>
                    <a:defRPr lang="ko-KR"/>
                  </a:defPPr>
                  <a:lvl1pPr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charset="-127"/>
                      <a:ea typeface="굴림" charset="-127"/>
                      <a:cs typeface="+mn-cs"/>
                    </a:defRPr>
                  </a:lvl1pPr>
                  <a:lvl2pPr marL="4572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charset="-127"/>
                      <a:ea typeface="굴림" charset="-127"/>
                      <a:cs typeface="+mn-cs"/>
                    </a:defRPr>
                  </a:lvl2pPr>
                  <a:lvl3pPr marL="9144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charset="-127"/>
                      <a:ea typeface="굴림" charset="-127"/>
                      <a:cs typeface="+mn-cs"/>
                    </a:defRPr>
                  </a:lvl3pPr>
                  <a:lvl4pPr marL="13716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charset="-127"/>
                      <a:ea typeface="굴림" charset="-127"/>
                      <a:cs typeface="+mn-cs"/>
                    </a:defRPr>
                  </a:lvl4pPr>
                  <a:lvl5pPr marL="18288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charset="-127"/>
                      <a:ea typeface="굴림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charset="-127"/>
                      <a:ea typeface="굴림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charset="-127"/>
                      <a:ea typeface="굴림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charset="-127"/>
                      <a:ea typeface="굴림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charset="-127"/>
                      <a:ea typeface="굴림" charset="-127"/>
                      <a:cs typeface="+mn-cs"/>
                    </a:defRPr>
                  </a:lvl9pPr>
                </a:lstStyle>
                <a:p>
                  <a:pPr marL="285750" indent="-285750" algn="just">
                    <a:spcAft>
                      <a:spcPts val="800"/>
                    </a:spcAft>
                    <a:buFont typeface="Wingdings" panose="05000000000000000000" pitchFamily="2" charset="2"/>
                    <a:buChar char="§"/>
                  </a:pPr>
                  <a:r>
                    <a:rPr lang="ko-KR" altLang="en-US" sz="1400" b="1" kern="100" dirty="0">
                      <a:latin typeface="맑은 고딕" panose="020B0503020000020004" pitchFamily="50" charset="-127"/>
                      <a:ea typeface="맑은 고딕" panose="020B0503020000020004" pitchFamily="50" charset="-127"/>
                      <a:cs typeface="Times New Roman" panose="02020603050405020304" pitchFamily="18" charset="0"/>
                    </a:rPr>
                    <a:t>인코더</a:t>
                  </a:r>
                  <a14:m>
                    <m:oMath xmlns:m="http://schemas.openxmlformats.org/officeDocument/2006/math">
                      <m:r>
                        <a:rPr lang="en-US" altLang="ko-KR" sz="1400" b="1" i="1" kern="100" dirty="0" smtClean="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ko-KR" sz="1400" b="1" i="1" kern="100" dirty="0" smtClean="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𝒒</m:t>
                      </m:r>
                      <m:r>
                        <a:rPr lang="en-US" altLang="ko-KR" sz="1400" b="1" i="1" kern="100" dirty="0" smtClean="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ko-KR" sz="1400" b="1" i="1" kern="100" dirty="0" smtClean="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𝒁</m:t>
                      </m:r>
                      <m:r>
                        <a:rPr lang="en-US" altLang="ko-KR" sz="1400" b="1" i="1" kern="100" dirty="0" smtClean="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|</m:t>
                      </m:r>
                      <m:r>
                        <a:rPr lang="en-US" altLang="ko-KR" sz="1400" b="1" i="1" kern="100" dirty="0" smtClean="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𝑨</m:t>
                      </m:r>
                      <m:r>
                        <a:rPr lang="en-US" altLang="ko-KR" sz="1400" b="1" i="1" kern="100" dirty="0" smtClean="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, </m:t>
                      </m:r>
                      <m:r>
                        <a:rPr lang="en-US" altLang="ko-KR" sz="1400" b="1" i="1" kern="100" dirty="0" smtClean="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𝑿</m:t>
                      </m:r>
                      <m:r>
                        <a:rPr lang="en-US" altLang="ko-KR" sz="1400" b="1" i="1" kern="100" dirty="0" smtClean="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))</m:t>
                      </m:r>
                    </m:oMath>
                  </a14:m>
                  <a:r>
                    <a:rPr lang="en-US" altLang="ko-KR" sz="1400" kern="100" dirty="0">
                      <a:latin typeface="맑은 고딕" panose="020B0503020000020004" pitchFamily="50" charset="-127"/>
                      <a:ea typeface="맑은 고딕" panose="020B0503020000020004" pitchFamily="50" charset="-127"/>
                      <a:cs typeface="Times New Roman" panose="02020603050405020304" pitchFamily="18" charset="0"/>
                    </a:rPr>
                    <a:t>: 2</a:t>
                  </a:r>
                  <a:r>
                    <a:rPr lang="ko-KR" altLang="en-US" sz="1400" kern="100" dirty="0">
                      <a:latin typeface="맑은 고딕" panose="020B0503020000020004" pitchFamily="50" charset="-127"/>
                      <a:ea typeface="맑은 고딕" panose="020B0503020000020004" pitchFamily="50" charset="-127"/>
                      <a:cs typeface="Times New Roman" panose="02020603050405020304" pitchFamily="18" charset="0"/>
                    </a:rPr>
                    <a:t>개의 </a:t>
                  </a:r>
                  <a:r>
                    <a:rPr lang="en-US" altLang="ko-KR" sz="1400" kern="100" dirty="0">
                      <a:latin typeface="맑은 고딕" panose="020B0503020000020004" pitchFamily="50" charset="-127"/>
                      <a:ea typeface="맑은 고딕" panose="020B0503020000020004" pitchFamily="50" charset="-127"/>
                      <a:cs typeface="Times New Roman" panose="02020603050405020304" pitchFamily="18" charset="0"/>
                    </a:rPr>
                    <a:t>GCN </a:t>
                  </a:r>
                  <a:r>
                    <a:rPr lang="ko-KR" altLang="en-US" sz="1400" kern="100" dirty="0">
                      <a:latin typeface="맑은 고딕" panose="020B0503020000020004" pitchFamily="50" charset="-127"/>
                      <a:ea typeface="맑은 고딕" panose="020B0503020000020004" pitchFamily="50" charset="-127"/>
                      <a:cs typeface="Times New Roman" panose="02020603050405020304" pitchFamily="18" charset="0"/>
                    </a:rPr>
                    <a:t>레이어</a:t>
                  </a:r>
                  <a:endParaRPr lang="en-US" altLang="ko-KR" sz="1400" b="1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endParaRPr>
                </a:p>
                <a:p>
                  <a:pPr marL="742950" lvl="1" indent="-285750" algn="just">
                    <a:spcAft>
                      <a:spcPts val="800"/>
                    </a:spcAft>
                    <a:buFont typeface="Arial" panose="020B0604020202020204" pitchFamily="34" charset="0"/>
                    <a:buChar char="•"/>
                  </a:pPr>
                  <a:r>
                    <a:rPr lang="ko-KR" altLang="en-US" sz="1400" b="1" kern="100" dirty="0">
                      <a:latin typeface="맑은 고딕" panose="020B0503020000020004" pitchFamily="50" charset="-127"/>
                      <a:ea typeface="맑은 고딕" panose="020B0503020000020004" pitchFamily="50" charset="-127"/>
                      <a:cs typeface="Times New Roman" panose="02020603050405020304" pitchFamily="18" charset="0"/>
                    </a:rPr>
                    <a:t>입력 데이터</a:t>
                  </a:r>
                  <a:r>
                    <a:rPr lang="en-US" altLang="ko-KR" sz="1400" kern="100" dirty="0">
                      <a:latin typeface="맑은 고딕" panose="020B0503020000020004" pitchFamily="50" charset="-127"/>
                      <a:ea typeface="맑은 고딕" panose="020B0503020000020004" pitchFamily="50" charset="-127"/>
                      <a:cs typeface="Times New Roman" panose="02020603050405020304" pitchFamily="18" charset="0"/>
                    </a:rPr>
                    <a:t>: </a:t>
                  </a:r>
                  <a:r>
                    <a:rPr lang="ko-KR" altLang="en-US" sz="1400" kern="100" dirty="0">
                      <a:latin typeface="맑은 고딕" panose="020B0503020000020004" pitchFamily="50" charset="-127"/>
                      <a:ea typeface="맑은 고딕" panose="020B0503020000020004" pitchFamily="50" charset="-127"/>
                      <a:cs typeface="Times New Roman" panose="02020603050405020304" pitchFamily="18" charset="0"/>
                    </a:rPr>
                    <a:t>인접 행렬</a:t>
                  </a:r>
                  <a:r>
                    <a:rPr lang="en-US" altLang="ko-KR" sz="1400" kern="100" dirty="0">
                      <a:latin typeface="맑은 고딕" panose="020B0503020000020004" pitchFamily="50" charset="-127"/>
                      <a:ea typeface="맑은 고딕" panose="020B0503020000020004" pitchFamily="50" charset="-127"/>
                      <a:cs typeface="Times New Roman" panose="02020603050405020304" pitchFamily="18" charset="0"/>
                    </a:rPr>
                    <a:t>(</a:t>
                  </a:r>
                  <a14:m>
                    <m:oMath xmlns:m="http://schemas.openxmlformats.org/officeDocument/2006/math">
                      <m:r>
                        <a:rPr lang="en-US" altLang="ko-KR" sz="1400" i="1" kern="100" dirty="0" smtClean="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𝐴</m:t>
                      </m:r>
                    </m:oMath>
                  </a14:m>
                  <a:r>
                    <a:rPr lang="en-US" altLang="ko-KR" sz="1400" kern="100" dirty="0">
                      <a:latin typeface="맑은 고딕" panose="020B0503020000020004" pitchFamily="50" charset="-127"/>
                      <a:ea typeface="맑은 고딕" panose="020B0503020000020004" pitchFamily="50" charset="-127"/>
                      <a:cs typeface="Times New Roman" panose="02020603050405020304" pitchFamily="18" charset="0"/>
                    </a:rPr>
                    <a:t>), </a:t>
                  </a:r>
                  <a:r>
                    <a:rPr lang="ko-KR" altLang="en-US" sz="1400" kern="100" dirty="0">
                      <a:latin typeface="맑은 고딕" panose="020B0503020000020004" pitchFamily="50" charset="-127"/>
                      <a:ea typeface="맑은 고딕" panose="020B0503020000020004" pitchFamily="50" charset="-127"/>
                      <a:cs typeface="Times New Roman" panose="02020603050405020304" pitchFamily="18" charset="0"/>
                    </a:rPr>
                    <a:t>특성 행렬</a:t>
                  </a:r>
                  <a:r>
                    <a:rPr lang="en-US" altLang="ko-KR" sz="1400" kern="100" dirty="0">
                      <a:latin typeface="맑은 고딕" panose="020B0503020000020004" pitchFamily="50" charset="-127"/>
                      <a:ea typeface="맑은 고딕" panose="020B0503020000020004" pitchFamily="50" charset="-127"/>
                      <a:cs typeface="Times New Roman" panose="02020603050405020304" pitchFamily="18" charset="0"/>
                    </a:rPr>
                    <a:t>(</a:t>
                  </a:r>
                  <a14:m>
                    <m:oMath xmlns:m="http://schemas.openxmlformats.org/officeDocument/2006/math">
                      <m:r>
                        <a:rPr lang="en-US" altLang="ko-KR" sz="1400" i="1" kern="100" dirty="0" smtClean="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𝑋</m:t>
                      </m:r>
                    </m:oMath>
                  </a14:m>
                  <a:r>
                    <a:rPr lang="en-US" altLang="ko-KR" sz="1400" kern="100" dirty="0">
                      <a:latin typeface="맑은 고딕" panose="020B0503020000020004" pitchFamily="50" charset="-127"/>
                      <a:ea typeface="맑은 고딕" panose="020B0503020000020004" pitchFamily="50" charset="-127"/>
                      <a:cs typeface="Times New Roman" panose="02020603050405020304" pitchFamily="18" charset="0"/>
                    </a:rPr>
                    <a:t>)</a:t>
                  </a:r>
                </a:p>
                <a:p>
                  <a:pPr marL="742950" lvl="1" indent="-285750" algn="just">
                    <a:spcAft>
                      <a:spcPts val="800"/>
                    </a:spcAft>
                    <a:buFont typeface="Arial" panose="020B0604020202020204" pitchFamily="34" charset="0"/>
                    <a:buChar char="•"/>
                  </a:pPr>
                  <a:r>
                    <a:rPr lang="ko-KR" altLang="en-US" sz="1400" b="1" kern="100" dirty="0">
                      <a:latin typeface="맑은 고딕" panose="020B0503020000020004" pitchFamily="50" charset="-127"/>
                      <a:ea typeface="맑은 고딕" panose="020B0503020000020004" pitchFamily="50" charset="-127"/>
                      <a:cs typeface="Times New Roman" panose="02020603050405020304" pitchFamily="18" charset="0"/>
                    </a:rPr>
                    <a:t>출력 데이터</a:t>
                  </a:r>
                  <a:r>
                    <a:rPr lang="en-US" altLang="ko-KR" sz="1400" kern="100" dirty="0">
                      <a:latin typeface="맑은 고딕" panose="020B0503020000020004" pitchFamily="50" charset="-127"/>
                      <a:ea typeface="맑은 고딕" panose="020B0503020000020004" pitchFamily="50" charset="-127"/>
                      <a:cs typeface="Times New Roman" panose="02020603050405020304" pitchFamily="18" charset="0"/>
                    </a:rPr>
                    <a:t>: </a:t>
                  </a:r>
                  <a:r>
                    <a:rPr lang="ko-KR" altLang="en-US" sz="1400" kern="100" dirty="0">
                      <a:latin typeface="맑은 고딕" panose="020B0503020000020004" pitchFamily="50" charset="-127"/>
                      <a:ea typeface="맑은 고딕" panose="020B0503020000020004" pitchFamily="50" charset="-127"/>
                      <a:cs typeface="Times New Roman" panose="02020603050405020304" pitchFamily="18" charset="0"/>
                    </a:rPr>
                    <a:t>입</a:t>
                  </a:r>
                  <a14:m>
                    <m:oMath xmlns:m="http://schemas.openxmlformats.org/officeDocument/2006/math">
                      <m:r>
                        <a:rPr lang="ko-KR" altLang="en-US" sz="1400" b="0" i="1" kern="100" dirty="0" smtClean="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력</m:t>
                      </m:r>
                      <m:r>
                        <a:rPr lang="en-US" altLang="ko-KR" sz="1400" b="0" i="1" kern="100" dirty="0" smtClean="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ko-KR" altLang="en-US" sz="1400" i="1" kern="100" dirty="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그</m:t>
                      </m:r>
                      <m:r>
                        <a:rPr lang="ko-KR" altLang="en-US" sz="1400" i="1" kern="100" dirty="0" smtClean="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래</m:t>
                      </m:r>
                      <m:r>
                        <a:rPr lang="ko-KR" altLang="en-US" sz="1400" i="1" kern="100" dirty="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프</m:t>
                      </m:r>
                      <m:r>
                        <a:rPr lang="ko-KR" altLang="en-US" sz="1400" i="1" kern="100" dirty="0" smtClean="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의</m:t>
                      </m:r>
                      <m:r>
                        <a:rPr lang="en-US" altLang="ko-KR" sz="1400" b="0" i="1" kern="100" dirty="0" smtClean="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ko-KR" altLang="en-US" sz="1400" i="1" kern="100" dirty="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임</m:t>
                      </m:r>
                      <m:r>
                        <a:rPr lang="ko-KR" altLang="en-US" sz="1400" i="1" kern="100" dirty="0" smtClean="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베</m:t>
                      </m:r>
                      <m:r>
                        <a:rPr lang="ko-KR" altLang="en-US" sz="1400" i="1" kern="100" dirty="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딩</m:t>
                      </m:r>
                      <m:r>
                        <a:rPr lang="en-US" altLang="ko-KR" sz="1400" b="0" i="1" kern="100" dirty="0" smtClean="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altLang="ko-KR" sz="1400" b="0" i="1" kern="100" dirty="0" smtClean="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ko-KR" sz="1400" i="1" kern="100" dirty="0" smtClean="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en-US" altLang="ko-KR" sz="1400" b="0" i="1" kern="100" dirty="0" smtClean="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(2)</m:t>
                          </m:r>
                        </m:sup>
                      </m:sSup>
                    </m:oMath>
                  </a14:m>
                  <a:endParaRPr lang="en-US" altLang="ko-KR" sz="1400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endParaRPr>
                </a:p>
                <a:p>
                  <a:pPr lvl="2" algn="just">
                    <a:spcAft>
                      <a:spcPts val="800"/>
                    </a:spcAft>
                  </a:pPr>
                  <a14:m>
                    <m:oMath xmlns:m="http://schemas.openxmlformats.org/officeDocument/2006/math">
                      <m:r>
                        <a:rPr lang="en-US" altLang="ko-KR" sz="1400" b="0" i="1" kern="100" smtClean="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𝑓</m:t>
                      </m:r>
                      <m:r>
                        <a:rPr lang="en-US" altLang="ko-KR" sz="1400" b="0" i="1" kern="100" smtClean="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ko-KR" sz="1400" i="1" kern="10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ko-KR" sz="1400" i="1" kern="10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𝑍</m:t>
                          </m:r>
                        </m:e>
                        <m:sup>
                          <m:d>
                            <m:dPr>
                              <m:ctrlPr>
                                <a:rPr lang="en-US" altLang="ko-KR" sz="1400" i="1" kern="100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i="1" kern="100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𝑙</m:t>
                              </m:r>
                            </m:e>
                          </m:d>
                        </m:sup>
                      </m:sSup>
                      <m:r>
                        <a:rPr lang="en-US" altLang="ko-KR" sz="1400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, </m:t>
                      </m:r>
                      <m:r>
                        <a:rPr lang="en-US" altLang="ko-KR" sz="1400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𝐴</m:t>
                      </m:r>
                      <m:r>
                        <a:rPr lang="en-US" altLang="ko-KR" sz="1400" b="0" i="1" kern="100" smtClean="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|</m:t>
                      </m:r>
                      <m:sSup>
                        <m:sSupPr>
                          <m:ctrlPr>
                            <a:rPr lang="en-US" altLang="ko-KR" sz="1400" b="0" i="1" kern="100" smtClean="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ko-KR" sz="1400" b="0" i="1" kern="100" smtClean="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𝑊</m:t>
                          </m:r>
                        </m:e>
                        <m:sup>
                          <m:d>
                            <m:dPr>
                              <m:ctrlPr>
                                <a:rPr lang="en-US" altLang="ko-KR" sz="1400" b="0" i="1" kern="100" smtClean="0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b="0" i="1" kern="100" smtClean="0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𝑙</m:t>
                              </m:r>
                            </m:e>
                          </m:d>
                        </m:sup>
                      </m:sSup>
                      <m:r>
                        <a:rPr lang="en-US" altLang="ko-KR" sz="1400" b="0" i="1" kern="100" smtClean="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)=</m:t>
                      </m:r>
                      <m:r>
                        <a:rPr lang="ko-KR" altLang="en-US" sz="1400" b="0" i="1" kern="100" smtClean="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altLang="ko-KR" sz="1400" b="0" i="1" kern="100" smtClean="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sz="1400" b="0" i="1" kern="100" smtClean="0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̃"/>
                                  <m:ctrlPr>
                                    <a:rPr lang="en-US" altLang="ko-KR" sz="1400" b="0" i="1" kern="100" smtClean="0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1400" b="0" i="1" kern="100" smtClean="0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𝐷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ko-KR" sz="1400" b="0" i="1" kern="100" smtClean="0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ko-KR" sz="1400" b="0" i="1" kern="100" smtClean="0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400" b="0" i="1" kern="100" smtClean="0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ko-KR" sz="1400" b="0" i="1" kern="100" smtClean="0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  <m:acc>
                            <m:accPr>
                              <m:chr m:val="̃"/>
                              <m:ctrlPr>
                                <a:rPr lang="en-US" altLang="ko-KR" sz="1400" i="1" kern="100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1400" b="0" i="1" kern="100" smtClean="0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𝐴</m:t>
                              </m:r>
                            </m:e>
                          </m:acc>
                          <m:sSup>
                            <m:sSupPr>
                              <m:ctrlPr>
                                <a:rPr lang="en-US" altLang="ko-KR" sz="1400" i="1" kern="100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̃"/>
                                  <m:ctrlPr>
                                    <a:rPr lang="en-US" altLang="ko-KR" sz="1400" i="1" kern="100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1400" i="1" kern="100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𝐷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ko-KR" sz="1400" i="1" kern="100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ko-KR" sz="1400" i="1" kern="100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400" i="1" kern="100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ko-KR" sz="1400" i="1" kern="100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  <m:sSup>
                            <m:sSupPr>
                              <m:ctrlPr>
                                <a:rPr lang="en-US" altLang="ko-KR" sz="1400" b="0" i="1" kern="100" smtClean="0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400" b="0" i="1" kern="100" smtClean="0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𝑍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ko-KR" sz="1400" b="0" i="1" kern="100" smtClean="0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400" b="0" i="1" kern="100" smtClean="0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𝑙</m:t>
                                  </m:r>
                                </m:e>
                              </m:d>
                            </m:sup>
                          </m:sSup>
                          <m:sSup>
                            <m:sSupPr>
                              <m:ctrlPr>
                                <a:rPr lang="en-US" altLang="ko-KR" sz="1400" b="0" i="1" kern="100" smtClean="0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400" b="0" i="1" kern="100" smtClean="0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𝑊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ko-KR" sz="1400" b="0" i="1" kern="100" smtClean="0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400" b="0" i="1" kern="100" smtClean="0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𝑙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altLang="ko-KR" sz="1400" b="0" i="1" kern="100" smtClean="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,</m:t>
                      </m:r>
                    </m:oMath>
                  </a14:m>
                  <a:r>
                    <a:rPr lang="en-US" altLang="ko-KR" sz="1400" kern="100" dirty="0">
                      <a:latin typeface="맑은 고딕" panose="020B0503020000020004" pitchFamily="50" charset="-127"/>
                      <a:ea typeface="맑은 고딕" panose="020B0503020000020004" pitchFamily="50" charset="-127"/>
                      <a:cs typeface="Times New Roman" panose="02020603050405020304" pitchFamily="18" charset="0"/>
                    </a:rPr>
                    <a:t>     </a:t>
                  </a:r>
                  <a14:m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altLang="ko-KR" sz="1400" i="1" kern="10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altLang="ko-KR" sz="1400" i="1" kern="10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𝐴</m:t>
                          </m:r>
                        </m:e>
                      </m:acc>
                      <m:r>
                        <a:rPr lang="en-US" altLang="ko-KR" sz="1400" b="0" i="1" kern="100" smtClean="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ko-KR" sz="1400" b="0" i="1" kern="100" smtClean="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𝐴</m:t>
                      </m:r>
                      <m:r>
                        <a:rPr lang="en-US" altLang="ko-KR" sz="1400" b="0" i="1" kern="100" smtClean="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ko-KR" sz="1400" b="0" i="1" kern="100" smtClean="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𝐼</m:t>
                      </m:r>
                      <m:r>
                        <a:rPr lang="en-US" altLang="ko-KR" sz="1400" b="0" i="1" kern="100" smtClean="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,    </m:t>
                      </m:r>
                      <m:sSub>
                        <m:sSubPr>
                          <m:ctrlPr>
                            <a:rPr lang="en-US" altLang="ko-KR" sz="1400" b="0" i="1" kern="100" smtClean="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kern="100" smtClean="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 </m:t>
                          </m:r>
                          <m:acc>
                            <m:accPr>
                              <m:chr m:val="̃"/>
                              <m:ctrlPr>
                                <a:rPr lang="en-US" altLang="ko-KR" sz="1400" i="1" kern="100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1400" b="0" i="1" kern="100" smtClean="0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𝐷</m:t>
                              </m:r>
                            </m:e>
                          </m:acc>
                        </m:e>
                        <m:sub>
                          <m:r>
                            <a:rPr lang="en-US" altLang="ko-KR" sz="1400" b="0" i="1" kern="100" smtClean="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𝑖𝑖</m:t>
                          </m:r>
                        </m:sub>
                      </m:sSub>
                      <m:r>
                        <a:rPr lang="en-US" altLang="ko-KR" sz="1400" b="0" i="1" kern="100" smtClean="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ko-KR" altLang="en-US" sz="1400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차</m:t>
                      </m:r>
                      <m:r>
                        <a:rPr lang="ko-KR" altLang="en-US" sz="1400" i="1" kern="100" smtClean="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수</m:t>
                      </m:r>
                      <m:r>
                        <a:rPr lang="en-US" altLang="ko-KR" sz="1400" b="0" i="1" kern="100" smtClean="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ko-KR" altLang="en-US" sz="1400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행</m:t>
                      </m:r>
                      <m:r>
                        <a:rPr lang="ko-KR" altLang="en-US" sz="1400" i="1" kern="100" smtClean="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렬</m:t>
                      </m:r>
                      <m:r>
                        <a:rPr lang="en-US" altLang="ko-KR" sz="1400" b="0" i="1" kern="100" smtClean="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)=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altLang="ko-KR" sz="1400" b="0" i="1" kern="100" smtClean="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altLang="ko-KR" sz="1400" b="0" i="1" kern="100" smtClean="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ko-KR" sz="1400" b="0" i="1" kern="100" smtClean="0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n-US" altLang="ko-KR" sz="1400" i="1" kern="100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1400" i="1" kern="100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𝐴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sz="1400" b="0" i="1" kern="100" smtClean="0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</m:nary>
                    </m:oMath>
                  </a14:m>
                  <a:endParaRPr lang="en-US" altLang="ko-KR" sz="1400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endParaRPr>
                </a:p>
                <a:p>
                  <a:pPr marL="1257300" lvl="2" indent="-342900" algn="just">
                    <a:spcAft>
                      <a:spcPts val="800"/>
                    </a:spcAft>
                    <a:buFont typeface="+mj-lt"/>
                    <a:buAutoNum type="arabicParenR"/>
                  </a:pP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ko-KR" sz="1400" b="0" i="1" kern="100" smtClean="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ko-KR" sz="1400" b="0" i="1" kern="100" smtClean="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en-US" altLang="ko-KR" sz="1400" b="0" i="1" kern="100" smtClean="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(1)</m:t>
                          </m:r>
                        </m:sup>
                      </m:sSup>
                      <m:r>
                        <a:rPr lang="en-US" altLang="ko-KR" sz="1400" b="0" i="1" kern="100" smtClean="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1400" b="0" i="1" kern="100" smtClean="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kern="100" smtClean="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ko-KR" sz="1400" b="0" i="1" kern="100" smtClean="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𝑅𝑒𝑙𝑢</m:t>
                          </m:r>
                        </m:sub>
                      </m:sSub>
                      <m:r>
                        <a:rPr lang="en-US" altLang="ko-KR" sz="1400" b="0" i="1" kern="100" smtClean="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ko-KR" sz="1400" b="0" i="1" kern="100" smtClean="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𝑋</m:t>
                      </m:r>
                      <m:r>
                        <a:rPr lang="en-US" altLang="ko-KR" sz="1400" b="0" i="1" kern="100" smtClean="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, </m:t>
                      </m:r>
                      <m:r>
                        <a:rPr lang="en-US" altLang="ko-KR" sz="1400" b="0" i="1" kern="100" smtClean="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𝐴</m:t>
                      </m:r>
                      <m:r>
                        <a:rPr lang="en-US" altLang="ko-KR" sz="1400" b="0" i="1" kern="100" smtClean="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|</m:t>
                      </m:r>
                      <m:sSup>
                        <m:sSupPr>
                          <m:ctrlPr>
                            <a:rPr lang="en-US" altLang="ko-KR" sz="1400" b="0" i="1" kern="100" smtClean="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ko-KR" sz="1400" b="0" i="1" kern="100" smtClean="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ko-KR" sz="1400" b="0" i="1" kern="100" smtClean="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(0)</m:t>
                          </m:r>
                        </m:sup>
                      </m:sSup>
                      <m:r>
                        <a:rPr lang="en-US" altLang="ko-KR" sz="1400" b="0" i="1" kern="100" smtClean="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) </m:t>
                      </m:r>
                    </m:oMath>
                  </a14:m>
                  <a:endParaRPr lang="en-US" altLang="ko-KR" sz="1400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endParaRPr>
                </a:p>
                <a:p>
                  <a:pPr marL="1257300" lvl="2" indent="-342900" algn="just">
                    <a:spcAft>
                      <a:spcPts val="800"/>
                    </a:spcAft>
                    <a:buFont typeface="+mj-lt"/>
                    <a:buAutoNum type="arabicParenR"/>
                  </a:pP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ko-KR" sz="1400" b="0" i="1" kern="100" smtClean="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ko-KR" sz="1400" b="0" i="1" kern="100" smtClean="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en-US" altLang="ko-KR" sz="1400" b="0" i="1" kern="100" smtClean="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(2)</m:t>
                          </m:r>
                        </m:sup>
                      </m:sSup>
                      <m:r>
                        <a:rPr lang="en-US" altLang="ko-KR" sz="1400" b="0" i="1" kern="100" smtClean="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1400" b="0" i="1" kern="100" smtClean="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kern="100" smtClean="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ko-KR" sz="1400" b="0" i="1" kern="100" smtClean="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𝑙𝑖𝑛𝑒𝑎𝑟</m:t>
                          </m:r>
                        </m:sub>
                      </m:sSub>
                      <m:r>
                        <a:rPr lang="en-US" altLang="ko-KR" sz="1400" b="0" i="1" kern="100" smtClean="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ko-KR" sz="1400" b="0" i="1" kern="100" smtClean="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ko-KR" sz="1400" b="0" i="1" kern="100" smtClean="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en-US" altLang="ko-KR" sz="1400" b="0" i="1" kern="100" smtClean="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(1)</m:t>
                          </m:r>
                        </m:sup>
                      </m:sSup>
                      <m:r>
                        <a:rPr lang="en-US" altLang="ko-KR" sz="1400" b="0" i="1" kern="100" smtClean="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, </m:t>
                      </m:r>
                      <m:r>
                        <a:rPr lang="en-US" altLang="ko-KR" sz="1400" b="0" i="1" kern="100" smtClean="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𝐴</m:t>
                      </m:r>
                      <m:r>
                        <a:rPr lang="en-US" altLang="ko-KR" sz="1400" b="0" i="1" kern="100" smtClean="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|</m:t>
                      </m:r>
                      <m:sSup>
                        <m:sSupPr>
                          <m:ctrlPr>
                            <a:rPr lang="en-US" altLang="ko-KR" sz="1400" b="0" i="1" kern="100" smtClean="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ko-KR" sz="1400" b="0" i="1" kern="100" smtClean="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ko-KR" sz="1400" b="0" i="1" kern="100" smtClean="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(1)</m:t>
                          </m:r>
                        </m:sup>
                      </m:sSup>
                      <m:r>
                        <a:rPr lang="en-US" altLang="ko-KR" sz="1400" b="0" i="1" kern="100" smtClean="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) </m:t>
                      </m:r>
                    </m:oMath>
                  </a14:m>
                  <a:endParaRPr lang="en-US" altLang="ko-KR" sz="1400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endParaRPr>
                </a:p>
                <a:p>
                  <a:pPr marL="800100" lvl="1" indent="-342900" algn="just">
                    <a:spcAft>
                      <a:spcPts val="800"/>
                    </a:spcAft>
                    <a:buFont typeface="+mj-lt"/>
                    <a:buAutoNum type="arabicParenR"/>
                  </a:pPr>
                  <a:endParaRPr lang="en-US" altLang="ko-KR" sz="1400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13" name="TextBox 6">
                  <a:extLst>
                    <a:ext uri="{FF2B5EF4-FFF2-40B4-BE49-F238E27FC236}">
                      <a16:creationId xmlns:a16="http://schemas.microsoft.com/office/drawing/2014/main" id="{DBAC39A1-E1BE-2C89-32D1-F5FA57E8A0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970499" y="2174184"/>
                  <a:ext cx="10369152" cy="3577990"/>
                </a:xfrm>
                <a:prstGeom prst="rect">
                  <a:avLst/>
                </a:prstGeom>
                <a:blipFill>
                  <a:blip r:embed="rId3"/>
                  <a:stretch>
                    <a:fillRect l="-66" t="-52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63DEF59-B5B7-CDCE-1C40-F67A62093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5EC4A9-FE6A-48EC-B998-4B7AD00BB17C}" type="slidenum">
              <a:rPr lang="ko-KR" altLang="en-US" smtClean="0"/>
              <a:pPr>
                <a:defRPr/>
              </a:pPr>
              <a:t>9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26E9B6F-955D-DE2A-ED2D-DD0367BB68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026" y="3808012"/>
            <a:ext cx="10812384" cy="2734057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EA5964E0-7B4B-4935-558A-8488470315F9}"/>
              </a:ext>
            </a:extLst>
          </p:cNvPr>
          <p:cNvSpPr/>
          <p:nvPr/>
        </p:nvSpPr>
        <p:spPr>
          <a:xfrm>
            <a:off x="2279576" y="3808012"/>
            <a:ext cx="3168352" cy="2645324"/>
          </a:xfrm>
          <a:prstGeom prst="rect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4887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도시">
  <a:themeElements>
    <a:clrScheme name="요소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사용자 지정 1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도시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>
    <a:spDef>
      <a:spPr>
        <a:ln w="28575">
          <a:solidFill>
            <a:srgbClr val="FF0000"/>
          </a:solidFill>
          <a:tailEnd type="triangle"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txDef>
      <a:spPr>
        <a:noFill/>
      </a:spPr>
      <a:bodyPr wrap="square">
        <a:spAutoFit/>
      </a:bodyPr>
      <a:lstStyle>
        <a:defPPr algn="l">
          <a:defRPr sz="1800" dirty="0">
            <a:effectLst/>
            <a:latin typeface="Arial" panose="020B0604020202020204" pitchFamily="34" charset="0"/>
            <a:ea typeface="맑은 고딕" panose="020B0503020000020004" pitchFamily="50" charset="-127"/>
            <a:cs typeface="Times New Roman" panose="02020603050405020304" pitchFamily="18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4E7603A81A6F1444B3766D6021F19B96" ma:contentTypeVersion="14" ma:contentTypeDescription="새 문서를 만듭니다." ma:contentTypeScope="" ma:versionID="037eb4c3e2defdf02cdac905d463ef69">
  <xsd:schema xmlns:xsd="http://www.w3.org/2001/XMLSchema" xmlns:xs="http://www.w3.org/2001/XMLSchema" xmlns:p="http://schemas.microsoft.com/office/2006/metadata/properties" xmlns:ns2="b7baa286-403d-47f5-b66e-f91cf776a048" xmlns:ns3="48174e24-f607-4aa6-9ac3-a9fcbbb9a1ec" targetNamespace="http://schemas.microsoft.com/office/2006/metadata/properties" ma:root="true" ma:fieldsID="5ccf443a820bb44ab82d3321411f6c5c" ns2:_="" ns3:_="">
    <xsd:import namespace="b7baa286-403d-47f5-b66e-f91cf776a048"/>
    <xsd:import namespace="48174e24-f607-4aa6-9ac3-a9fcbbb9a1e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MediaServiceLocation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7baa286-403d-47f5-b66e-f91cf776a04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0" nillable="true" ma:taxonomy="true" ma:internalName="lcf76f155ced4ddcb4097134ff3c332f" ma:taxonomyFieldName="MediaServiceImageTags" ma:displayName="이미지 태그" ma:readOnly="false" ma:fieldId="{5cf76f15-5ced-4ddc-b409-7134ff3c332f}" ma:taxonomyMulti="true" ma:sspId="8c9c0dcf-c05a-4c53-85a3-b320510381f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174e24-f607-4aa6-9ac3-a9fcbbb9a1ec" elementFormDefault="qualified">
    <xsd:import namespace="http://schemas.microsoft.com/office/2006/documentManagement/types"/>
    <xsd:import namespace="http://schemas.microsoft.com/office/infopath/2007/PartnerControls"/>
    <xsd:element name="TaxCatchAll" ma:index="21" nillable="true" ma:displayName="Taxonomy Catch All Column" ma:hidden="true" ma:list="{0e6cbca1-fdb3-4b68-ad48-6c6183f0710c}" ma:internalName="TaxCatchAll" ma:showField="CatchAllData" ma:web="48174e24-f607-4aa6-9ac3-a9fcbbb9a1e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b7baa286-403d-47f5-b66e-f91cf776a048">
      <Terms xmlns="http://schemas.microsoft.com/office/infopath/2007/PartnerControls"/>
    </lcf76f155ced4ddcb4097134ff3c332f>
    <TaxCatchAll xmlns="48174e24-f607-4aa6-9ac3-a9fcbbb9a1ec" xsi:nil="true"/>
  </documentManagement>
</p:properties>
</file>

<file path=customXml/itemProps1.xml><?xml version="1.0" encoding="utf-8"?>
<ds:datastoreItem xmlns:ds="http://schemas.openxmlformats.org/officeDocument/2006/customXml" ds:itemID="{1BAC7F2B-30C3-4738-AEDE-801D68092CB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1016348-9400-425F-BD4D-6ED6AF14A1E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7baa286-403d-47f5-b66e-f91cf776a048"/>
    <ds:schemaRef ds:uri="48174e24-f607-4aa6-9ac3-a9fcbbb9a1e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D32A347-D6E3-4429-9E0D-D951A61B5FE7}">
  <ds:schemaRefs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schemas.microsoft.com/office/2006/metadata/properties"/>
    <ds:schemaRef ds:uri="http://www.w3.org/XML/1998/namespace"/>
    <ds:schemaRef ds:uri="http://purl.org/dc/terms/"/>
    <ds:schemaRef ds:uri="http://purl.org/dc/dcmitype/"/>
    <ds:schemaRef ds:uri="http://schemas.microsoft.com/office/infopath/2007/PartnerControls"/>
    <ds:schemaRef ds:uri="48174e24-f607-4aa6-9ac3-a9fcbbb9a1ec"/>
    <ds:schemaRef ds:uri="b7baa286-403d-47f5-b66e-f91cf776a048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64608</TotalTime>
  <Pages>32</Pages>
  <Words>1647</Words>
  <Characters>0</Characters>
  <Application>Microsoft Office PowerPoint</Application>
  <DocSecurity>0</DocSecurity>
  <PresentationFormat>와이드스크린</PresentationFormat>
  <Lines>0</Lines>
  <Paragraphs>305</Paragraphs>
  <Slides>23</Slides>
  <Notes>23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34" baseType="lpstr">
      <vt:lpstr>Arial Black (제목)</vt:lpstr>
      <vt:lpstr>HY신명조</vt:lpstr>
      <vt:lpstr>굴림</vt:lpstr>
      <vt:lpstr>맑은 고딕</vt:lpstr>
      <vt:lpstr>Arial</vt:lpstr>
      <vt:lpstr>Arial Black</vt:lpstr>
      <vt:lpstr>Cambria Math</vt:lpstr>
      <vt:lpstr>Georgia</vt:lpstr>
      <vt:lpstr>Wingdings</vt:lpstr>
      <vt:lpstr>Wingdings 2</vt:lpstr>
      <vt:lpstr>도시</vt:lpstr>
      <vt:lpstr>Adversarially Regularized GAE and VGAE  공통세미나 Pytorch Geometric – Tutorial 7</vt:lpstr>
      <vt:lpstr>contents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 QnA.</vt:lpstr>
    </vt:vector>
  </TitlesOfParts>
  <Company>충북대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RSL in P2P</dc:title>
  <dc:creator>Jongtae Lim</dc:creator>
  <cp:lastModifiedBy>이찬구</cp:lastModifiedBy>
  <cp:revision>1832</cp:revision>
  <cp:lastPrinted>2024-08-06T02:59:57Z</cp:lastPrinted>
  <dcterms:modified xsi:type="dcterms:W3CDTF">2025-02-04T02:49:06Z</dcterms:modified>
  <cp:version>9.101.43.40686</cp:version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0x0101004E7603A81A6F1444B3766D6021F19B96</vt:lpwstr>
  </property>
  <property fmtid="{D5CDD505-2E9C-101B-9397-08002B2CF9AE}" pid="3" name="MediaServiceImageTags">
    <vt:lpwstr/>
  </property>
</Properties>
</file>