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409" r:id="rId2"/>
    <p:sldId id="262" r:id="rId3"/>
    <p:sldId id="410" r:id="rId4"/>
    <p:sldId id="440" r:id="rId5"/>
    <p:sldId id="441" r:id="rId6"/>
    <p:sldId id="442" r:id="rId7"/>
    <p:sldId id="443" r:id="rId8"/>
    <p:sldId id="445" r:id="rId9"/>
    <p:sldId id="444" r:id="rId10"/>
    <p:sldId id="446" r:id="rId11"/>
    <p:sldId id="447" r:id="rId12"/>
    <p:sldId id="448" r:id="rId13"/>
    <p:sldId id="451" r:id="rId14"/>
    <p:sldId id="449" r:id="rId15"/>
    <p:sldId id="452" r:id="rId16"/>
    <p:sldId id="453" r:id="rId17"/>
    <p:sldId id="259" r:id="rId18"/>
  </p:sldIdLst>
  <p:sldSz cx="12192000" cy="6858000"/>
  <p:notesSz cx="9866313" cy="6735763"/>
  <p:embeddedFontLst>
    <p:embeddedFont>
      <p:font typeface="Cambria Math" panose="02040503050406030204" pitchFamily="18" charset="0"/>
      <p:regular r:id="rId21"/>
    </p:embeddedFont>
    <p:embeddedFont>
      <p:font typeface="Georgia" panose="02040502050405020303" pitchFamily="18" charset="0"/>
      <p:regular r:id="rId22"/>
      <p:bold r:id="rId23"/>
      <p:italic r:id="rId24"/>
      <p:boldItalic r:id="rId25"/>
    </p:embeddedFont>
    <p:embeddedFont>
      <p:font typeface="Wingdings 2" panose="05020102010507070707" pitchFamily="18" charset="2"/>
      <p:regular r:id="rId26"/>
    </p:embeddedFont>
    <p:embeddedFont>
      <p:font typeface="굴림" panose="020B0600000101010101" pitchFamily="34" charset="-127"/>
      <p:regular r:id="rId27"/>
    </p:embeddedFont>
    <p:embeddedFont>
      <p:font typeface="나눔고딕" panose="020D0604000000000000" pitchFamily="34" charset="-127"/>
      <p:regular r:id="rId28"/>
      <p:bold r:id="rId29"/>
    </p:embeddedFont>
    <p:embeddedFont>
      <p:font typeface="맑은 고딕" panose="020B0503020000020004" pitchFamily="34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091" autoAdjust="0"/>
  </p:normalViewPr>
  <p:slideViewPr>
    <p:cSldViewPr snapToGrid="0">
      <p:cViewPr>
        <p:scale>
          <a:sx n="75" d="100"/>
          <a:sy n="75" d="100"/>
        </p:scale>
        <p:origin x="1248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AFC59C4-D082-459B-8234-95F7EDFC3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E26DD9-C76E-49CF-9053-DBC9641B63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588628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1C5B6-71DD-4911-B113-F284B5CE1FE7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310961-8854-4329-83CF-388DBCF452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5FF5DF-42EB-49A0-9779-D92E7F88A9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E17BD-BD31-4564-BA46-5470BB8D0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2238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88628" y="0"/>
            <a:ext cx="4275402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CFB81-31DC-46B7-AFA2-53D27AA9A63F}" type="datetimeFigureOut">
              <a:rPr lang="ko-KR" altLang="en-US" smtClean="0"/>
              <a:t>2025-02-25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13063" y="841375"/>
            <a:ext cx="4040187" cy="22733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6632" y="3241586"/>
            <a:ext cx="7893050" cy="265220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88628" y="6397806"/>
            <a:ext cx="4275402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DC784-3B5B-4E21-BCC2-8D835B4E7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205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8BB2FEE-DBCE-4035-B01B-996F547D1575}" type="slidenum">
              <a:rPr lang="ko-KR" altLang="en-US" smtClean="0">
                <a:latin typeface="굴림" charset="-127"/>
                <a:ea typeface="굴림" charset="-127"/>
              </a:rPr>
              <a:pPr/>
              <a:t>1</a:t>
            </a:fld>
            <a:endParaRPr lang="ko-KR" altLang="en-US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60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5C11D7-78F8-63CF-89A9-129AB41B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932B13E-2DEB-1820-A8C3-A5AAE4749F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20728C1-A10E-3F9E-439E-594A1CE2B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D0547D-AA28-D981-0316-CE561A637F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06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A541F-79C1-3364-2AF5-073482ACF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2CCE490-9F67-E09B-613C-44D9FBA417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81715D2-E364-557F-640D-4D9F0220B4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3541A9-907C-3428-C943-7F0EC0BD9C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445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B7D74-57FA-60B7-3EF2-2F9B2F32F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9621C2B-8310-65F3-BA13-C889FC1DFA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C8BEC3E-6B8A-F8C5-3AE2-2FF08F5215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184304-7C78-C81D-E8CB-C1E50BE5AC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5529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06AED-9A91-9412-B9E1-D75745106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C1A8BA3-D577-D9C0-65BF-7B21EF3831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A38ABB0-9D89-9FB4-A126-2080E3AB75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20D20C-1D44-1BD7-25DD-71A52FA83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206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85115-5089-FBBD-CFF0-AF705D48E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520DD0E-BDBB-D24B-8F7C-6DFAA6BFA5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F1CAF7B-EDBF-EB23-0E81-3CBA121090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FF568B-5612-8A72-DA9C-C4CB6A919D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342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C93F9-AED6-8901-DF0B-EAAFF43EC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E773556-1A3A-DF8C-C294-4B10CF52AE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AD4CE9F-94BA-5DD0-28B2-555909AF38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D10A61-74A5-E0F3-91FD-036F11843B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8599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D6663-4742-4DE6-3EC4-6C4E94F2A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4C59ED0-388F-30A4-C4CD-2804484B40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7B321AF-7838-F625-8CC6-2467F7C9C7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FB17A7-337C-080F-D8CA-600BFDAEB1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502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067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ex)</a:t>
            </a:r>
            <a:r>
              <a:rPr lang="ko-KR" altLang="en-US" dirty="0"/>
              <a:t> 지진 감지 센서에서 </a:t>
            </a:r>
            <a:r>
              <a:rPr lang="en-US" altLang="ko-KR" dirty="0"/>
              <a:t>P</a:t>
            </a:r>
            <a:r>
              <a:rPr lang="ko-KR" altLang="en-US" dirty="0"/>
              <a:t>파를 나타내는 </a:t>
            </a:r>
            <a:r>
              <a:rPr lang="ko-KR" altLang="en-US" dirty="0" err="1"/>
              <a:t>엣지와</a:t>
            </a:r>
            <a:r>
              <a:rPr lang="ko-KR" altLang="en-US" dirty="0"/>
              <a:t> </a:t>
            </a:r>
            <a:r>
              <a:rPr lang="en-US" altLang="ko-KR" dirty="0"/>
              <a:t>S</a:t>
            </a:r>
            <a:r>
              <a:rPr lang="ko-KR" altLang="en-US" dirty="0"/>
              <a:t>파를 나타내는 </a:t>
            </a:r>
            <a:r>
              <a:rPr lang="ko-KR" altLang="en-US" dirty="0" err="1"/>
              <a:t>엣지</a:t>
            </a:r>
            <a:r>
              <a:rPr lang="en-US" altLang="ko-KR" dirty="0"/>
              <a:t>, </a:t>
            </a:r>
            <a:r>
              <a:rPr lang="ko-KR" altLang="en-US" dirty="0"/>
              <a:t>서로 다른 시간에 신호를 수신하는 상황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908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633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BD1F0F-977A-7FDB-C133-D83F958D4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03D27AD-AF2D-2B88-18BB-691D0A2FA1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E7279DD-69CE-9868-3DA8-7F6DE7A444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34F4B3C-7175-F547-117D-BACC0A94BD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571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6147C-0755-85DA-1569-99242C13D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9623F50-9A0B-E501-0BFC-CDF107D462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78188BA-AE81-3E28-3BB6-743759DB89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49B3C6-8788-BDEF-FD35-595C10FDE2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270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897CF-1399-7156-CDDE-7FC169168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BBDD052-3DB5-1CDA-470D-A53DDB780E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A6FF1ED-1A89-AA05-5B69-6C8E176EEE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B9AC87-86F3-3ECE-EA9E-D1AA47C6A4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734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9BB3B-5678-517D-C262-15AE73D3D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5541806-270F-B680-1FA1-E133341BF2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97EBFC6-79C2-8FEB-46B1-33F8113AC7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1ECF43-9ED9-2813-BF0C-145DB3C1A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7047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07F4D-DBDF-9C49-2BFF-9B096F1A2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5705B8B-F769-2F45-4517-9CC22DFE9A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A2F9406-4544-9BD5-4D58-C3BB0E0AC4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6E6FE8-8831-36D9-2B91-296EC20755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DC784-3B5B-4E21-BCC2-8D835B4E757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5321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직사각형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직사각형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직사각형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직사각형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직사각형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직사각형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DA3DDA5-F5CD-4C77-92B0-9E9481F1484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 userDrawn="1"/>
        </p:nvSpPr>
        <p:spPr>
          <a:xfrm>
            <a:off x="0" y="-4360"/>
            <a:ext cx="12192000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393F4D66-9C93-4E61-946E-A1C27F354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4262996"/>
            <a:ext cx="6400800" cy="1752600"/>
          </a:xfrm>
        </p:spPr>
        <p:txBody>
          <a:bodyPr>
            <a:noAutofit/>
          </a:bodyPr>
          <a:lstStyle>
            <a:lvl1pPr marL="109728" indent="0">
              <a:buNone/>
              <a:defRPr/>
            </a:lvl1pPr>
          </a:lstStyle>
          <a:p>
            <a:pPr algn="ctr" eaLnBrk="1" hangingPunct="1"/>
            <a:r>
              <a:rPr lang="ko-KR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날짜</a:t>
            </a:r>
            <a:endParaRPr lang="en-US" altLang="ko-KR" sz="1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endParaRPr lang="en-US" altLang="ko-KR" sz="1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r>
              <a:rPr lang="ko-KR" altLang="en-US" sz="1600" b="1" dirty="0">
                <a:solidFill>
                  <a:schemeClr val="tx1"/>
                </a:solidFill>
                <a:cs typeface="Arial" panose="020B0604020202020204" pitchFamily="34" charset="0"/>
              </a:rPr>
              <a:t>이름</a:t>
            </a:r>
            <a:endParaRPr lang="en-US" altLang="ko-KR" sz="1600" b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endParaRPr lang="en-US" altLang="ko-KR" sz="1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r>
              <a:rPr lang="ko-KR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네트워크 </a:t>
            </a:r>
            <a:r>
              <a:rPr lang="en-US" altLang="ko-KR" sz="1600" dirty="0">
                <a:solidFill>
                  <a:schemeClr val="tx1"/>
                </a:solidFill>
                <a:cs typeface="Arial" panose="020B0604020202020204" pitchFamily="34" charset="0"/>
              </a:rPr>
              <a:t>&amp; </a:t>
            </a:r>
            <a:r>
              <a:rPr lang="ko-KR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데이터베이스 연구실</a:t>
            </a:r>
            <a:endParaRPr lang="en-US" altLang="ko-KR" sz="16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7D7DE6D6-5CC2-48F3-827C-D585EF9CB9D4}"/>
              </a:ext>
            </a:extLst>
          </p:cNvPr>
          <p:cNvSpPr txBox="1">
            <a:spLocks/>
          </p:cNvSpPr>
          <p:nvPr userDrawn="1"/>
        </p:nvSpPr>
        <p:spPr>
          <a:xfrm>
            <a:off x="1577752" y="1476286"/>
            <a:ext cx="9036496" cy="1752599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cap="small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CHAPTER 21 </a:t>
            </a:r>
            <a:br>
              <a:rPr lang="en-US" altLang="ko-KR" sz="2800" cap="small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</a:br>
            <a:br>
              <a:rPr lang="en-US" altLang="ko-KR" sz="2800" cap="small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</a:br>
            <a:r>
              <a:rPr lang="ko-KR" altLang="en-US" b="1" cap="small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제목</a:t>
            </a:r>
            <a:endParaRPr lang="ko-KR" altLang="en-US" sz="2800" b="1" cap="small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1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230AAC-BC6F-4A7B-81DE-EFA3CD0C09E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38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E502D9-7A43-4D52-B672-EC77E1E028F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155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직사각형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직사각형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직사각형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직사각형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직사각형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직사각형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E30E2307-1E40-4E12-8716-25BFDA8E7013}" type="datetime1">
              <a:rPr lang="en-US" smtClean="0"/>
              <a:pPr/>
              <a:t>2/25/2025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DA3DDA5-F5CD-4C77-92B0-9E9481F1484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 userDrawn="1"/>
        </p:nvSpPr>
        <p:spPr>
          <a:xfrm>
            <a:off x="0" y="-4360"/>
            <a:ext cx="12192000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36815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10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6C95A6-CF97-4146-AB8E-96F77D4E81F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9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840980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840980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C7F5B-F962-40C3-829D-4B5967626AD1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57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892834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1994804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6294968" y="1994804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508000" y="2458353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91073" y="2458353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502D7DA1-6C17-4183-B11F-95DBCE05D473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60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pPr>
              <a:defRPr/>
            </a:pPr>
            <a:fld id="{5B7A9DCD-2275-47EF-878E-4073C7F738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83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F2EE75-8FD8-4179-93D8-139C0ECCF2F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33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37995" y="77646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7137995" y="1716657"/>
            <a:ext cx="4511040" cy="491179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726C5C-6D9B-4068-A2BF-16865BCF239F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17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5630A1-2EDA-4BE8-B876-86F9F4215A7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43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직사각형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직사각형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직사각형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직사각형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직사각형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직사각형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직사각형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571106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09600" y="1674482"/>
            <a:ext cx="10972800" cy="490005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6950E27-4FE2-40CE-B401-D86AD36FFBE8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96813" y="6493261"/>
            <a:ext cx="10823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sz="1200" dirty="0">
                <a:latin typeface="+mn-lt"/>
              </a:rPr>
              <a:t>BigData Lab.</a:t>
            </a:r>
            <a:endParaRPr lang="ko-KR" altLang="en-US" sz="1200" dirty="0">
              <a:latin typeface="+mn-lt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9347143" y="6493261"/>
            <a:ext cx="2686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n-lt"/>
              </a:rPr>
              <a:t>Chungbuk</a:t>
            </a:r>
            <a:r>
              <a:rPr lang="en-US" altLang="ko-KR" sz="1200" dirty="0">
                <a:latin typeface="+mn-lt"/>
              </a:rPr>
              <a:t> National University, Korea</a:t>
            </a:r>
            <a:endParaRPr lang="ko-KR" alt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173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부제목 2"/>
          <p:cNvSpPr>
            <a:spLocks noGrp="1"/>
          </p:cNvSpPr>
          <p:nvPr>
            <p:ph type="subTitle" idx="1"/>
          </p:nvPr>
        </p:nvSpPr>
        <p:spPr>
          <a:xfrm>
            <a:off x="2895599" y="4685667"/>
            <a:ext cx="6400800" cy="1258956"/>
          </a:xfrm>
        </p:spPr>
        <p:txBody>
          <a:bodyPr>
            <a:noAutofit/>
          </a:bodyPr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cs typeface="Arial" panose="020B0604020202020204" pitchFamily="34" charset="0"/>
              </a:rPr>
              <a:t>2025.02.25</a:t>
            </a:r>
          </a:p>
          <a:p>
            <a:pPr algn="ctr" eaLnBrk="1" hangingPunct="1"/>
            <a:endParaRPr lang="en-US" altLang="ko-KR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r>
              <a:rPr lang="ko-KR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발표자</a:t>
            </a:r>
            <a:r>
              <a:rPr lang="ko-KR" altLang="en-US" sz="1400" b="1" dirty="0">
                <a:solidFill>
                  <a:schemeClr val="tx1"/>
                </a:solidFill>
                <a:cs typeface="Arial" panose="020B0604020202020204" pitchFamily="34" charset="0"/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  <a:cs typeface="Arial" panose="020B0604020202020204" pitchFamily="34" charset="0"/>
              </a:rPr>
              <a:t>: </a:t>
            </a:r>
            <a:r>
              <a:rPr lang="ko-KR" altLang="en-US" sz="1400" b="1" dirty="0">
                <a:solidFill>
                  <a:schemeClr val="tx1"/>
                </a:solidFill>
                <a:cs typeface="Arial" panose="020B0604020202020204" pitchFamily="34" charset="0"/>
              </a:rPr>
              <a:t>차동현</a:t>
            </a:r>
            <a:endParaRPr lang="en-US" altLang="ko-KR" sz="1400" b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r>
              <a:rPr lang="ko-KR" altLang="en-US" sz="1400" dirty="0">
                <a:solidFill>
                  <a:schemeClr val="tx1"/>
                </a:solidFill>
                <a:cs typeface="Arial" panose="020B0604020202020204" pitchFamily="34" charset="0"/>
              </a:rPr>
              <a:t>빅데이터 연구실</a:t>
            </a:r>
            <a:endParaRPr lang="en-US" altLang="ko-KR" sz="14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ko-KR" sz="1400" dirty="0">
                <a:solidFill>
                  <a:schemeClr val="tx1"/>
                </a:solidFill>
                <a:cs typeface="Arial" panose="020B0604020202020204" pitchFamily="34" charset="0"/>
              </a:rPr>
              <a:t>cdh@cbnu.ac.kr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018E0796-22B2-446E-AFB0-F015DAA4F20E}"/>
              </a:ext>
            </a:extLst>
          </p:cNvPr>
          <p:cNvSpPr txBox="1">
            <a:spLocks/>
          </p:cNvSpPr>
          <p:nvPr/>
        </p:nvSpPr>
        <p:spPr>
          <a:xfrm>
            <a:off x="2243136" y="2380444"/>
            <a:ext cx="7705726" cy="1258956"/>
          </a:xfrm>
          <a:prstGeom prst="rect">
            <a:avLst/>
          </a:prstGeom>
        </p:spPr>
        <p:txBody>
          <a:bodyPr vert="horz">
            <a:noAutofit/>
          </a:bodyPr>
          <a:lstStyle>
            <a:lvl1pPr marL="64008" indent="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18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  <a:p>
            <a:pPr algn="ctr"/>
            <a:r>
              <a:rPr lang="en-US" altLang="ko-KR" sz="18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Yuxiao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Dong, Nitesh V. Chawla, </a:t>
            </a:r>
            <a:r>
              <a:rPr lang="en-US" altLang="ko-KR" sz="18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Ananthram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Swami</a:t>
            </a:r>
          </a:p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KDD 2017 Research Paper</a:t>
            </a:r>
          </a:p>
          <a:p>
            <a:pPr algn="ctr"/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(+ </a:t>
            </a:r>
            <a:r>
              <a:rPr lang="en-US" altLang="ko-KR" sz="18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Pytorch</a:t>
            </a:r>
            <a:r>
              <a:rPr lang="en-US" altLang="ko-KR" sz="18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 Geometric Tutorial Ch. 13: Metapath2vec, Antonio Longa)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608896AA-180A-8A9A-AFD3-7BDF5162EDDB}"/>
              </a:ext>
            </a:extLst>
          </p:cNvPr>
          <p:cNvSpPr txBox="1">
            <a:spLocks/>
          </p:cNvSpPr>
          <p:nvPr/>
        </p:nvSpPr>
        <p:spPr>
          <a:xfrm>
            <a:off x="1348046" y="1493868"/>
            <a:ext cx="9495908" cy="1099265"/>
          </a:xfrm>
          <a:prstGeom prst="rect">
            <a:avLst/>
          </a:prstGeom>
        </p:spPr>
        <p:txBody>
          <a:bodyPr vert="horz">
            <a:noAutofit/>
          </a:bodyPr>
          <a:lstStyle>
            <a:lvl1pPr marL="64008" indent="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metapath2vec: Scalable Representation Learning for</a:t>
            </a:r>
          </a:p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Heterogeneous Networks</a:t>
            </a:r>
          </a:p>
        </p:txBody>
      </p:sp>
    </p:spTree>
    <p:extLst>
      <p:ext uri="{BB962C8B-B14F-4D97-AF65-F5344CB8AC3E}">
        <p14:creationId xmlns:p14="http://schemas.microsoft.com/office/powerpoint/2010/main" val="3578122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24606-9016-5E1A-E6B2-2B85EFF5D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9D4BD-CF2F-6030-82D6-78C1017FF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1128"/>
            <a:ext cx="10972800" cy="1066800"/>
          </a:xfrm>
        </p:spPr>
        <p:txBody>
          <a:bodyPr/>
          <a:lstStyle/>
          <a:p>
            <a:r>
              <a:rPr lang="en-US" altLang="ko-KR" b="1" dirty="0"/>
              <a:t>3. metapath2vec</a:t>
            </a:r>
            <a:r>
              <a:rPr lang="ko-KR" altLang="en-US" b="1" dirty="0"/>
              <a:t> </a:t>
            </a:r>
            <a:r>
              <a:rPr lang="en-US" altLang="ko-KR" b="1" dirty="0"/>
              <a:t>Frameworks</a:t>
            </a:r>
            <a:r>
              <a:rPr lang="ko-KR" altLang="en-US" b="1" dirty="0"/>
              <a:t> </a:t>
            </a:r>
            <a:r>
              <a:rPr lang="en-US" altLang="ko-KR" b="1" dirty="0"/>
              <a:t>(4/6)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4C7569-5D52-6769-4CE9-2B2C5F007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grpSp>
        <p:nvGrpSpPr>
          <p:cNvPr id="16" name="그룹 29">
            <a:extLst>
              <a:ext uri="{FF2B5EF4-FFF2-40B4-BE49-F238E27FC236}">
                <a16:creationId xmlns:a16="http://schemas.microsoft.com/office/drawing/2014/main" id="{31990411-21A4-4127-1E4F-81CD7E2F5C00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337939"/>
            <a:ext cx="10986066" cy="2329185"/>
            <a:chOff x="2134016" y="1767340"/>
            <a:chExt cx="6367074" cy="834840"/>
          </a:xfrm>
        </p:grpSpPr>
        <p:sp>
          <p:nvSpPr>
            <p:cNvPr id="17" name="모서리가 둥근 직사각형 23">
              <a:extLst>
                <a:ext uri="{FF2B5EF4-FFF2-40B4-BE49-F238E27FC236}">
                  <a16:creationId xmlns:a16="http://schemas.microsoft.com/office/drawing/2014/main" id="{33DB2BD0-7B9C-8272-F11C-CCA34B307D4B}"/>
                </a:ext>
              </a:extLst>
            </p:cNvPr>
            <p:cNvSpPr/>
            <p:nvPr/>
          </p:nvSpPr>
          <p:spPr bwMode="auto">
            <a:xfrm>
              <a:off x="2134016" y="1785925"/>
              <a:ext cx="6367074" cy="816255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8" name="그룹 234">
              <a:extLst>
                <a:ext uri="{FF2B5EF4-FFF2-40B4-BE49-F238E27FC236}">
                  <a16:creationId xmlns:a16="http://schemas.microsoft.com/office/drawing/2014/main" id="{A03B2497-3440-1C72-A786-AC7C51F235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108" y="1767340"/>
              <a:ext cx="6357982" cy="121353"/>
              <a:chOff x="785786" y="2071678"/>
              <a:chExt cx="7429552" cy="116314"/>
            </a:xfrm>
          </p:grpSpPr>
          <p:sp>
            <p:nvSpPr>
              <p:cNvPr id="20" name="모서리가 둥근 직사각형 26">
                <a:extLst>
                  <a:ext uri="{FF2B5EF4-FFF2-40B4-BE49-F238E27FC236}">
                    <a16:creationId xmlns:a16="http://schemas.microsoft.com/office/drawing/2014/main" id="{6A9D5841-AB4D-31B1-13FB-E08CAFC746E0}"/>
                  </a:ext>
                </a:extLst>
              </p:cNvPr>
              <p:cNvSpPr/>
              <p:nvPr/>
            </p:nvSpPr>
            <p:spPr>
              <a:xfrm>
                <a:off x="785786" y="2071678"/>
                <a:ext cx="7429552" cy="116314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1" name="TextBox 38">
                <a:extLst>
                  <a:ext uri="{FF2B5EF4-FFF2-40B4-BE49-F238E27FC236}">
                    <a16:creationId xmlns:a16="http://schemas.microsoft.com/office/drawing/2014/main" id="{4329C3E2-0C94-50A8-73BF-4EE6285E44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916" y="2071684"/>
                <a:ext cx="5940574" cy="116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</a:rPr>
                  <a:t>Heterogeneous Skip-Gram(metapath2vec)(2/2)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38">
                <a:extLst>
                  <a:ext uri="{FF2B5EF4-FFF2-40B4-BE49-F238E27FC236}">
                    <a16:creationId xmlns:a16="http://schemas.microsoft.com/office/drawing/2014/main" id="{B7D59877-751C-0DD5-C123-C5DB012728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" y="1690494"/>
                <a:ext cx="11026781" cy="19406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노드 시퀀스를 입력으로 하여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노드가 주어졌을 때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이웃 노드 </a:t>
                </a:r>
                <a14:m>
                  <m:oMath xmlns:m="http://schemas.openxmlformats.org/officeDocument/2006/math"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𝑵</m:t>
                    </m:r>
                    <m:d>
                      <m:dPr>
                        <m:ctrlPr>
                          <a:rPr lang="en-US" altLang="ko-KR" sz="1400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를 예측할 수 있도록 </a:t>
                </a:r>
                <a:r>
                  <a:rPr lang="ko-KR" altLang="en-US" sz="1400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임베딩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벡터를 학습하는 것이 목표</a:t>
                </a:r>
                <a:endPara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학습을 수식으로 나타내면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dirty="0" smtClean="0">
                            <a:latin typeface="Cambria Math" panose="02040503050406030204" pitchFamily="18" charset="0"/>
                          </a:rPr>
                          <m:t>𝒎𝒂𝒙</m:t>
                        </m:r>
                      </m:e>
                      <m:sub>
                        <m:r>
                          <a:rPr lang="ko-KR" altLang="en-US" sz="1400" b="1" i="1" dirty="0" smtClean="0">
                            <a:latin typeface="Cambria Math" panose="02040503050406030204" pitchFamily="18" charset="0"/>
                          </a:rPr>
                          <m:t>𝜽</m:t>
                        </m:r>
                      </m:sub>
                    </m:sSub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US" altLang="ko-KR" sz="1400" b="1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400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altLang="ko-KR" sz="1400" b="1" i="0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1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en-US" altLang="ko-KR" sz="1400" b="1" i="1" dirty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400" b="1" i="1" dirty="0" smtClean="0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US" altLang="ko-KR" sz="1400" b="1" i="0" dirty="0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ko-KR" sz="1400" b="1" i="1" dirty="0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  <m:d>
                              <m:dPr>
                                <m:ctrlPr>
                                  <a:rPr lang="en-US" altLang="ko-KR" sz="1400" b="1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1" i="1" dirty="0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</m:d>
                          </m:sub>
                          <m:sup/>
                          <m:e>
                            <m:func>
                              <m:funcPr>
                                <m:ctrlPr>
                                  <a:rPr lang="en-US" altLang="ko-KR" sz="1400" b="1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ko-KR" sz="1400" b="1" i="0" dirty="0" smtClean="0">
                                    <a:latin typeface="Cambria Math" panose="02040503050406030204" pitchFamily="18" charset="0"/>
                                  </a:rPr>
                                  <m:t>𝐥𝐨𝐠</m:t>
                                </m:r>
                              </m:fName>
                              <m:e>
                                <m:r>
                                  <a:rPr lang="en-US" altLang="ko-KR" sz="1400" b="1" i="1" dirty="0" smtClean="0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d>
                                  <m:dPr>
                                    <m:ctrlPr>
                                      <a:rPr lang="en-US" altLang="ko-KR" sz="1400" b="1" i="1" dirty="0" smtClean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"/>
                                        <m:endChr m:val="|"/>
                                        <m:ctrlPr>
                                          <a:rPr lang="en-US" altLang="ko-KR" sz="1400" b="1" i="1" dirty="0" smtClean="0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400" b="1" i="1" dirty="0" smtClean="0"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e>
                                    </m:d>
                                    <m:r>
                                      <a:rPr lang="en-US" altLang="ko-KR" sz="1400" b="1" i="1" dirty="0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  <m:r>
                                      <a:rPr lang="en-US" altLang="ko-KR" sz="1400" b="1" i="0" dirty="0" smtClean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r>
                                      <a:rPr lang="en-US" altLang="ko-KR" sz="1400" b="1" i="1" dirty="0" smtClean="0">
                                        <a:latin typeface="Cambria Math" panose="02040503050406030204" pitchFamily="18" charset="0"/>
                                      </a:rPr>
                                      <m:t>𝜽</m:t>
                                    </m:r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</m:oMath>
                </a14:m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이고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는 학습 파라미터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모든 노드에 대한 </a:t>
                </a:r>
                <a:r>
                  <a:rPr lang="ko-KR" altLang="en-US" sz="1400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임베딩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벡터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를 의미</a:t>
                </a:r>
                <a:endPara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수식 중 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max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는 해당 </a:t>
                </a:r>
                <a:r>
                  <a:rPr lang="ko-KR" altLang="en-US" sz="1400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임베딩을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조정함으로써 목표함수를 최대화함을 의미</a:t>
                </a:r>
                <a:endPara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두 개의 시그마는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그래프의 모든 노드에 대해 해당 노드의 이웃 노드들에 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로그를 더해 주는 것을 의미</a:t>
                </a:r>
                <a:endPara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400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ko-KR" sz="1400" b="1" i="0" dirty="0" smtClean="0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altLang="ko-KR" sz="1400" b="1" i="1" dirty="0" smtClean="0">
                            <a:latin typeface="Cambria Math" panose="02040503050406030204" pitchFamily="18" charset="0"/>
                          </a:rPr>
                          <m:t>𝒑</m:t>
                        </m:r>
                        <m:d>
                          <m:dPr>
                            <m:ctrlPr>
                              <a:rPr lang="en-US" altLang="ko-KR" sz="1400" b="1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altLang="ko-KR" sz="1400" b="1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400" b="1" i="1" dirty="0" smtClean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d>
                            <m:r>
                              <a:rPr lang="en-US" altLang="ko-KR" sz="1400" b="1" i="1" dirty="0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altLang="ko-KR" sz="1400" b="1" i="0" dirty="0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ko-KR" sz="1400" b="1" i="1" dirty="0" smtClean="0">
                                <a:latin typeface="Cambria Math" panose="02040503050406030204" pitchFamily="18" charset="0"/>
                              </a:rPr>
                              <m:t>𝜽</m:t>
                            </m:r>
                          </m:e>
                        </m:d>
                      </m:e>
                    </m:func>
                  </m:oMath>
                </a14:m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는 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Skip-Gram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에서 중심 노드 </a:t>
                </a:r>
                <a14:m>
                  <m:oMath xmlns:m="http://schemas.openxmlformats.org/officeDocument/2006/math">
                    <m:r>
                      <a:rPr lang="en-US" altLang="ko-KR" sz="1400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altLang="ko-KR" sz="1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가 주어졌을 때 이웃 노드</a:t>
                </a:r>
                <a:r>
                  <a:rPr lang="en-US" altLang="ko-KR" sz="1400" b="1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ko-KR" sz="1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가 등장할 확률의 </a:t>
                </a:r>
                <a:r>
                  <a:rPr lang="ko-KR" altLang="en-US" sz="1400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로그값을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의미</a:t>
                </a:r>
                <a:endPara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8" name="TextBox 38">
                <a:extLst>
                  <a:ext uri="{FF2B5EF4-FFF2-40B4-BE49-F238E27FC236}">
                    <a16:creationId xmlns:a16="http://schemas.microsoft.com/office/drawing/2014/main" id="{B7D59877-751C-0DD5-C123-C5DB01272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690494"/>
                <a:ext cx="11026781" cy="1940659"/>
              </a:xfrm>
              <a:prstGeom prst="rect">
                <a:avLst/>
              </a:prstGeom>
              <a:blipFill>
                <a:blip r:embed="rId3"/>
                <a:stretch>
                  <a:fillRect l="-55" t="-15047" b="-2476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D1AE9CB4-6DC3-713C-2C90-3C0D41C9928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786" b="4231"/>
          <a:stretch/>
        </p:blipFill>
        <p:spPr>
          <a:xfrm>
            <a:off x="1660756" y="3718959"/>
            <a:ext cx="4641388" cy="31064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404AADB-4052-2948-ECEC-15A267DA68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2144" y="3931856"/>
            <a:ext cx="3382560" cy="8422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66EDC8-8247-0CA5-49C2-985B724B3964}"/>
                  </a:ext>
                </a:extLst>
              </p:cNvPr>
              <p:cNvSpPr txBox="1"/>
              <p:nvPr/>
            </p:nvSpPr>
            <p:spPr>
              <a:xfrm>
                <a:off x="6302144" y="4949010"/>
                <a:ext cx="5613504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400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ko-KR" altLang="en-US" sz="1400" b="1" i="1" dirty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ko-KR" altLang="en-US" sz="1400" b="1" dirty="0"/>
                  <a:t> </a:t>
                </a:r>
                <a:r>
                  <a:rPr lang="en-US" altLang="ko-KR" sz="1400" b="1" dirty="0"/>
                  <a:t>= </a:t>
                </a:r>
                <a:r>
                  <a:rPr lang="ko-KR" altLang="en-US" sz="1400" b="1" dirty="0"/>
                  <a:t>노드 </a:t>
                </a:r>
                <a14:m>
                  <m:oMath xmlns:m="http://schemas.openxmlformats.org/officeDocument/2006/math"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ko-KR" altLang="en-US" sz="1400" b="1" dirty="0"/>
                  <a:t>의 </a:t>
                </a:r>
                <a14:m>
                  <m:oMath xmlns:m="http://schemas.openxmlformats.org/officeDocument/2006/math"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ko-KR" altLang="en-US" sz="1400" b="1" dirty="0"/>
                  <a:t>차원 </a:t>
                </a:r>
                <a:r>
                  <a:rPr lang="ko-KR" altLang="en-US" sz="1400" b="1" dirty="0" err="1"/>
                  <a:t>임베딩</a:t>
                </a:r>
                <a:r>
                  <a:rPr lang="ko-KR" altLang="en-US" sz="1400" b="1" dirty="0"/>
                  <a:t> 벡터</a:t>
                </a:r>
                <a:endParaRPr lang="en-US" altLang="ko-KR" sz="14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400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ko-KR" sz="1400" b="1" i="1" dirty="0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ko-KR" altLang="en-US" sz="1400" b="1" dirty="0"/>
                  <a:t> </a:t>
                </a:r>
                <a:r>
                  <a:rPr lang="en-US" altLang="ko-KR" sz="1400" b="1" dirty="0"/>
                  <a:t>= </a:t>
                </a:r>
                <a:r>
                  <a:rPr lang="ko-KR" altLang="en-US" sz="1400" b="1" dirty="0"/>
                  <a:t>노드 </a:t>
                </a:r>
                <a14:m>
                  <m:oMath xmlns:m="http://schemas.openxmlformats.org/officeDocument/2006/math"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ko-KR" altLang="en-US" sz="1400" b="1" dirty="0"/>
                  <a:t>의 </a:t>
                </a:r>
                <a14:m>
                  <m:oMath xmlns:m="http://schemas.openxmlformats.org/officeDocument/2006/math"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ko-KR" altLang="en-US" sz="1400" b="1" dirty="0"/>
                  <a:t>차원 </a:t>
                </a:r>
                <a:r>
                  <a:rPr lang="ko-KR" altLang="en-US" sz="1400" b="1" dirty="0" err="1"/>
                  <a:t>임베딩</a:t>
                </a:r>
                <a:r>
                  <a:rPr lang="ko-KR" altLang="en-US" sz="1400" b="1" dirty="0"/>
                  <a:t> 벡터</a:t>
                </a:r>
                <a:endParaRPr lang="en-US" altLang="ko-KR" sz="14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b="1" dirty="0"/>
                  <a:t>분모는 전체 노드 집합 </a:t>
                </a:r>
                <a14:m>
                  <m:oMath xmlns:m="http://schemas.openxmlformats.org/officeDocument/2006/math"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ko-KR" altLang="en-US" sz="1400" b="1" dirty="0"/>
                  <a:t>에 대해 지수 항을 계산하여 </a:t>
                </a:r>
                <a:r>
                  <a:rPr lang="ko-KR" altLang="en-US" sz="1400" b="1" dirty="0" err="1"/>
                  <a:t>정규화함을</a:t>
                </a:r>
                <a:r>
                  <a:rPr lang="ko-KR" altLang="en-US" sz="1400" b="1" dirty="0"/>
                  <a:t> 의미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66EDC8-8247-0CA5-49C2-985B724B3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144" y="4949010"/>
                <a:ext cx="5613504" cy="738664"/>
              </a:xfrm>
              <a:prstGeom prst="rect">
                <a:avLst/>
              </a:prstGeom>
              <a:blipFill>
                <a:blip r:embed="rId6"/>
                <a:stretch>
                  <a:fillRect l="-217" t="-1653" b="-74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B56553CB-BCD9-0BFB-C9B8-5683883CC7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30947" y="5891105"/>
            <a:ext cx="4324954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56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4083E-2573-9702-6C5A-1DB0DB7AA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0D72B-28CF-7A25-87B7-DC7AC7466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1128"/>
            <a:ext cx="10972800" cy="1066800"/>
          </a:xfrm>
        </p:spPr>
        <p:txBody>
          <a:bodyPr/>
          <a:lstStyle/>
          <a:p>
            <a:r>
              <a:rPr lang="en-US" altLang="ko-KR" b="1" dirty="0"/>
              <a:t>3. metapath2vec</a:t>
            </a:r>
            <a:r>
              <a:rPr lang="ko-KR" altLang="en-US" b="1" dirty="0"/>
              <a:t> </a:t>
            </a:r>
            <a:r>
              <a:rPr lang="en-US" altLang="ko-KR" b="1" dirty="0"/>
              <a:t>Frameworks</a:t>
            </a:r>
            <a:r>
              <a:rPr lang="ko-KR" altLang="en-US" b="1" dirty="0"/>
              <a:t> </a:t>
            </a:r>
            <a:r>
              <a:rPr lang="en-US" altLang="ko-KR" b="1" dirty="0"/>
              <a:t>(5/6)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DA5337-88DE-1AE2-4FDE-66D6AE422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grpSp>
        <p:nvGrpSpPr>
          <p:cNvPr id="16" name="그룹 29">
            <a:extLst>
              <a:ext uri="{FF2B5EF4-FFF2-40B4-BE49-F238E27FC236}">
                <a16:creationId xmlns:a16="http://schemas.microsoft.com/office/drawing/2014/main" id="{0420E0A5-6E22-418F-10BA-4433FA4C41E4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337938"/>
            <a:ext cx="10986066" cy="1695938"/>
            <a:chOff x="2134016" y="1767340"/>
            <a:chExt cx="6367074" cy="607868"/>
          </a:xfrm>
        </p:grpSpPr>
        <p:sp>
          <p:nvSpPr>
            <p:cNvPr id="17" name="모서리가 둥근 직사각형 23">
              <a:extLst>
                <a:ext uri="{FF2B5EF4-FFF2-40B4-BE49-F238E27FC236}">
                  <a16:creationId xmlns:a16="http://schemas.microsoft.com/office/drawing/2014/main" id="{2BE04721-8701-A144-B166-46848697FC9F}"/>
                </a:ext>
              </a:extLst>
            </p:cNvPr>
            <p:cNvSpPr/>
            <p:nvPr/>
          </p:nvSpPr>
          <p:spPr bwMode="auto">
            <a:xfrm>
              <a:off x="2134016" y="1785925"/>
              <a:ext cx="6367074" cy="589283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8" name="그룹 234">
              <a:extLst>
                <a:ext uri="{FF2B5EF4-FFF2-40B4-BE49-F238E27FC236}">
                  <a16:creationId xmlns:a16="http://schemas.microsoft.com/office/drawing/2014/main" id="{C47CF11D-37C1-FEFE-F713-94D58317F5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108" y="1767340"/>
              <a:ext cx="6357982" cy="121353"/>
              <a:chOff x="785786" y="2071678"/>
              <a:chExt cx="7429552" cy="116314"/>
            </a:xfrm>
          </p:grpSpPr>
          <p:sp>
            <p:nvSpPr>
              <p:cNvPr id="20" name="모서리가 둥근 직사각형 26">
                <a:extLst>
                  <a:ext uri="{FF2B5EF4-FFF2-40B4-BE49-F238E27FC236}">
                    <a16:creationId xmlns:a16="http://schemas.microsoft.com/office/drawing/2014/main" id="{6A7C37E0-540A-8B48-BF12-643F4BF7E059}"/>
                  </a:ext>
                </a:extLst>
              </p:cNvPr>
              <p:cNvSpPr/>
              <p:nvPr/>
            </p:nvSpPr>
            <p:spPr>
              <a:xfrm>
                <a:off x="785786" y="2071678"/>
                <a:ext cx="7429552" cy="116314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1" name="TextBox 38">
                <a:extLst>
                  <a:ext uri="{FF2B5EF4-FFF2-40B4-BE49-F238E27FC236}">
                    <a16:creationId xmlns:a16="http://schemas.microsoft.com/office/drawing/2014/main" id="{14F3F1C2-04B6-E567-9641-99EDDE8A96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916" y="2071684"/>
                <a:ext cx="5940574" cy="116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</a:rPr>
                  <a:t>Heterogeneous Skip-Gram(metapath2vec++)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38">
                <a:extLst>
                  <a:ext uri="{FF2B5EF4-FFF2-40B4-BE49-F238E27FC236}">
                    <a16:creationId xmlns:a16="http://schemas.microsoft.com/office/drawing/2014/main" id="{894904B8-A168-528C-98D0-B55363C0B3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" y="1690494"/>
                <a:ext cx="11026781" cy="134338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이웃 노드</a:t>
                </a:r>
                <a:r>
                  <a:rPr lang="en-US" altLang="ko-KR" sz="1400" b="1" dirty="0"/>
                  <a:t> </a:t>
                </a:r>
                <a14:m>
                  <m:oMath xmlns:m="http://schemas.openxmlformats.org/officeDocument/2006/math"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는 여러 타입을 가질 수 있지만 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metapath2vec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에서는 이를 고려하여 계산하지 않는 한계를 가짐</a:t>
                </a:r>
                <a:endPara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따라서 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metapath2vec++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은 기존의 그래프 </a:t>
                </a:r>
                <a:r>
                  <a:rPr lang="ko-KR" altLang="en-US" sz="1400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임베딩에서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확률을 전체 노드에 대해 정규화 하는 것과 달리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노드 타입이 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t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인 이웃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4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ko-KR" altLang="en-US" sz="1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만을 대상으로 확률을 계산</a:t>
                </a:r>
                <a:endPara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부정 샘플링 시에도 같은 타입에서만 </a:t>
                </a:r>
                <a:r>
                  <a:rPr lang="ko-KR" altLang="en-US" sz="1400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샘플링하여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더 높은 학습 정확도를 달성할 수 있음</a:t>
                </a:r>
                <a:endPara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8" name="TextBox 38">
                <a:extLst>
                  <a:ext uri="{FF2B5EF4-FFF2-40B4-BE49-F238E27FC236}">
                    <a16:creationId xmlns:a16="http://schemas.microsoft.com/office/drawing/2014/main" id="{894904B8-A168-528C-98D0-B55363C0B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690494"/>
                <a:ext cx="11026781" cy="1343381"/>
              </a:xfrm>
              <a:prstGeom prst="rect">
                <a:avLst/>
              </a:prstGeom>
              <a:blipFill>
                <a:blip r:embed="rId3"/>
                <a:stretch>
                  <a:fillRect l="-55" b="-362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12C280B0-5D26-D13C-A8BF-0E65AFAE4E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2205" y="3267075"/>
            <a:ext cx="4352501" cy="3429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48022BE-C425-BD7F-7439-1D6AB67939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4706" y="6153130"/>
            <a:ext cx="2505425" cy="2857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203EF2-E676-3A05-FA19-C7CBB407C0B2}"/>
                  </a:ext>
                </a:extLst>
              </p:cNvPr>
              <p:cNvSpPr txBox="1"/>
              <p:nvPr/>
            </p:nvSpPr>
            <p:spPr>
              <a:xfrm>
                <a:off x="6096000" y="4605201"/>
                <a:ext cx="6096000" cy="757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400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ko-KR" altLang="en-US" sz="1400" b="1" i="1" dirty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r>
                  <a:rPr lang="ko-KR" altLang="en-US" sz="1400" b="1" dirty="0"/>
                  <a:t> </a:t>
                </a:r>
                <a:r>
                  <a:rPr lang="en-US" altLang="ko-KR" sz="1400" b="1" dirty="0"/>
                  <a:t>= </a:t>
                </a:r>
                <a:r>
                  <a:rPr lang="ko-KR" altLang="en-US" sz="1400" b="1" dirty="0"/>
                  <a:t>노드 </a:t>
                </a:r>
                <a14:m>
                  <m:oMath xmlns:m="http://schemas.openxmlformats.org/officeDocument/2006/math"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ko-KR" altLang="en-US" sz="1400" b="1" dirty="0"/>
                  <a:t>의 </a:t>
                </a:r>
                <a14:m>
                  <m:oMath xmlns:m="http://schemas.openxmlformats.org/officeDocument/2006/math"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ko-KR" altLang="en-US" sz="1400" b="1" dirty="0"/>
                  <a:t>차원 </a:t>
                </a:r>
                <a:r>
                  <a:rPr lang="ko-KR" altLang="en-US" sz="1400" b="1" dirty="0" err="1"/>
                  <a:t>임베딩</a:t>
                </a:r>
                <a:r>
                  <a:rPr lang="ko-KR" altLang="en-US" sz="1400" b="1" dirty="0"/>
                  <a:t> 벡터</a:t>
                </a:r>
                <a:endParaRPr lang="en-US" altLang="ko-KR" sz="14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400" b="1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sSub>
                          <m:sSubPr>
                            <m:ctrlPr>
                              <a:rPr lang="ko-KR" altLang="en-US" sz="1400" b="1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b="1" i="1" dirty="0"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ko-KR" altLang="en-US" sz="1400" b="1" i="1" dirty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sz="1400" b="1" dirty="0"/>
                  <a:t>= </a:t>
                </a:r>
                <a:r>
                  <a:rPr lang="ko-KR" altLang="en-US" sz="1400" b="1" dirty="0"/>
                  <a:t>노드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4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b>
                        <m:r>
                          <a:rPr lang="ko-KR" altLang="en-US" sz="14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ko-KR" altLang="en-US" sz="1400" b="1" dirty="0"/>
                  <a:t>의 </a:t>
                </a:r>
                <a14:m>
                  <m:oMath xmlns:m="http://schemas.openxmlformats.org/officeDocument/2006/math"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ko-KR" altLang="en-US" sz="1400" b="1" dirty="0"/>
                  <a:t>차원 </a:t>
                </a:r>
                <a:r>
                  <a:rPr lang="ko-KR" altLang="en-US" sz="1400" b="1" dirty="0" err="1"/>
                  <a:t>임베딩</a:t>
                </a:r>
                <a:r>
                  <a:rPr lang="ko-KR" altLang="en-US" sz="1400" b="1" dirty="0"/>
                  <a:t> 벡터</a:t>
                </a:r>
                <a:endParaRPr lang="en-US" altLang="ko-KR" sz="14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sz="1400" b="1" dirty="0"/>
                  <a:t>분모는 동일 타입 </a:t>
                </a:r>
                <a:r>
                  <a:rPr lang="en-US" altLang="ko-KR" sz="1400" b="1" dirty="0"/>
                  <a:t>t</a:t>
                </a:r>
                <a:r>
                  <a:rPr lang="ko-KR" altLang="en-US" sz="1400" b="1" dirty="0"/>
                  <a:t>에 속한 노드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4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ko-KR" altLang="en-US" sz="1400" b="1" i="1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</m:oMath>
                </a14:m>
                <a:r>
                  <a:rPr lang="ko-KR" altLang="en-US" sz="1400" b="1" dirty="0"/>
                  <a:t> 전부를 대상으로 확률을 </a:t>
                </a:r>
                <a:r>
                  <a:rPr lang="ko-KR" altLang="en-US" sz="1400" b="1" dirty="0" err="1"/>
                  <a:t>정규화함을</a:t>
                </a:r>
                <a:r>
                  <a:rPr lang="ko-KR" altLang="en-US" sz="1400" b="1" dirty="0"/>
                  <a:t> 의미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203EF2-E676-3A05-FA19-C7CBB407C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605201"/>
                <a:ext cx="6096000" cy="757964"/>
              </a:xfrm>
              <a:prstGeom prst="rect">
                <a:avLst/>
              </a:prstGeom>
              <a:blipFill>
                <a:blip r:embed="rId6"/>
                <a:stretch>
                  <a:fillRect l="-100" t="-800" r="-100" b="-72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그림 13">
            <a:extLst>
              <a:ext uri="{FF2B5EF4-FFF2-40B4-BE49-F238E27FC236}">
                <a16:creationId xmlns:a16="http://schemas.microsoft.com/office/drawing/2014/main" id="{A1091778-8CA7-FB99-3453-832271610E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3718959"/>
            <a:ext cx="4260178" cy="88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65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B92D8-4224-D0ED-B44C-59465D2F2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830B99-041D-92B8-E1F9-9B5F031B0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1128"/>
            <a:ext cx="10972800" cy="1066800"/>
          </a:xfrm>
        </p:spPr>
        <p:txBody>
          <a:bodyPr/>
          <a:lstStyle/>
          <a:p>
            <a:r>
              <a:rPr lang="en-US" altLang="ko-KR" b="1" dirty="0"/>
              <a:t>3. metapath2vec</a:t>
            </a:r>
            <a:r>
              <a:rPr lang="ko-KR" altLang="en-US" b="1" dirty="0"/>
              <a:t> </a:t>
            </a:r>
            <a:r>
              <a:rPr lang="en-US" altLang="ko-KR" b="1" dirty="0"/>
              <a:t>Frameworks</a:t>
            </a:r>
            <a:r>
              <a:rPr lang="ko-KR" altLang="en-US" b="1" dirty="0"/>
              <a:t> </a:t>
            </a:r>
            <a:r>
              <a:rPr lang="en-US" altLang="ko-KR" b="1" dirty="0"/>
              <a:t>(6/6)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3B8F9A-38D1-90F4-05C8-C1D695E99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grpSp>
        <p:nvGrpSpPr>
          <p:cNvPr id="16" name="그룹 29">
            <a:extLst>
              <a:ext uri="{FF2B5EF4-FFF2-40B4-BE49-F238E27FC236}">
                <a16:creationId xmlns:a16="http://schemas.microsoft.com/office/drawing/2014/main" id="{8384450D-6AF6-42BE-F9B1-5089B6339131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337937"/>
            <a:ext cx="10986066" cy="1477831"/>
            <a:chOff x="2134016" y="1767340"/>
            <a:chExt cx="6367074" cy="529693"/>
          </a:xfrm>
        </p:grpSpPr>
        <p:sp>
          <p:nvSpPr>
            <p:cNvPr id="17" name="모서리가 둥근 직사각형 23">
              <a:extLst>
                <a:ext uri="{FF2B5EF4-FFF2-40B4-BE49-F238E27FC236}">
                  <a16:creationId xmlns:a16="http://schemas.microsoft.com/office/drawing/2014/main" id="{DBC68342-DEA6-7176-F3DC-7C8C0CC7BFE9}"/>
                </a:ext>
              </a:extLst>
            </p:cNvPr>
            <p:cNvSpPr/>
            <p:nvPr/>
          </p:nvSpPr>
          <p:spPr bwMode="auto">
            <a:xfrm>
              <a:off x="2134016" y="1785925"/>
              <a:ext cx="6367074" cy="511108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8" name="그룹 234">
              <a:extLst>
                <a:ext uri="{FF2B5EF4-FFF2-40B4-BE49-F238E27FC236}">
                  <a16:creationId xmlns:a16="http://schemas.microsoft.com/office/drawing/2014/main" id="{83075466-F148-692C-E7C4-856E8C168F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108" y="1767340"/>
              <a:ext cx="6357982" cy="121353"/>
              <a:chOff x="785786" y="2071678"/>
              <a:chExt cx="7429552" cy="116314"/>
            </a:xfrm>
          </p:grpSpPr>
          <p:sp>
            <p:nvSpPr>
              <p:cNvPr id="20" name="모서리가 둥근 직사각형 26">
                <a:extLst>
                  <a:ext uri="{FF2B5EF4-FFF2-40B4-BE49-F238E27FC236}">
                    <a16:creationId xmlns:a16="http://schemas.microsoft.com/office/drawing/2014/main" id="{A645E73D-E05E-5204-D6D1-DB74C145FA0D}"/>
                  </a:ext>
                </a:extLst>
              </p:cNvPr>
              <p:cNvSpPr/>
              <p:nvPr/>
            </p:nvSpPr>
            <p:spPr>
              <a:xfrm>
                <a:off x="785786" y="2071678"/>
                <a:ext cx="7429552" cy="116314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1" name="TextBox 38">
                <a:extLst>
                  <a:ext uri="{FF2B5EF4-FFF2-40B4-BE49-F238E27FC236}">
                    <a16:creationId xmlns:a16="http://schemas.microsoft.com/office/drawing/2014/main" id="{BBA4D245-881A-6589-AFC0-DCA33E9EF3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916" y="2071684"/>
                <a:ext cx="5940574" cy="116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</a:rPr>
                  <a:t>Negative</a:t>
                </a:r>
                <a:r>
                  <a:rPr lang="ko-KR" altLang="en-US" sz="1600" b="1" dirty="0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</a:rPr>
                  <a:t>Sampling</a:t>
                </a:r>
                <a:r>
                  <a:rPr lang="ko-KR" altLang="en-US" sz="1600" b="1" dirty="0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</a:rPr>
                  <a:t>in</a:t>
                </a:r>
                <a:r>
                  <a:rPr lang="ko-KR" altLang="en-US" sz="1600" b="1" dirty="0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</a:rPr>
                  <a:t>Heterogeneous Skip-Gram(metapath2vec/metapath2vec++)</a:t>
                </a:r>
              </a:p>
            </p:txBody>
          </p:sp>
        </p:grpSp>
      </p:grpSp>
      <p:sp>
        <p:nvSpPr>
          <p:cNvPr id="8" name="TextBox 38">
            <a:extLst>
              <a:ext uri="{FF2B5EF4-FFF2-40B4-BE49-F238E27FC236}">
                <a16:creationId xmlns:a16="http://schemas.microsoft.com/office/drawing/2014/main" id="{602F073E-1BEC-6129-2D6F-63AEF6397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90494"/>
            <a:ext cx="11026781" cy="1020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실제 구현 단계에서 분모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Softmax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직접 계산하면 비용이 너무 큼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따라서 실제 학습 시에는 부정 샘플링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(Negative Sampling)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기법을 사용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부정 샘플링이란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Softmax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연산을 매번 직접 수행하지 않고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소수의 샘플만을 통해 근사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(Approx.)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하는 기법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8775B2D-5612-A636-D5DA-4AA0ED00F3AA}"/>
              </a:ext>
            </a:extLst>
          </p:cNvPr>
          <p:cNvGrpSpPr/>
          <p:nvPr/>
        </p:nvGrpSpPr>
        <p:grpSpPr>
          <a:xfrm>
            <a:off x="768707" y="3429000"/>
            <a:ext cx="11423293" cy="3326208"/>
            <a:chOff x="768708" y="3116473"/>
            <a:chExt cx="11423293" cy="3326208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DDD6574-B0A5-A0C7-8B32-A3B5C4016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8709" y="3116473"/>
              <a:ext cx="6716062" cy="88594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38">
                  <a:extLst>
                    <a:ext uri="{FF2B5EF4-FFF2-40B4-BE49-F238E27FC236}">
                      <a16:creationId xmlns:a16="http://schemas.microsoft.com/office/drawing/2014/main" id="{78DA7340-8799-5BDE-2E78-E66C964429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68708" y="4129804"/>
                  <a:ext cx="11423293" cy="231287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sz="14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</a:t>
                  </a:r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a14:m>
                  <a:r>
                    <a:rPr lang="en-US" altLang="ko-KR" sz="14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a14:m>
                  <a:r>
                    <a:rPr lang="en-US" altLang="ko-KR" sz="14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sz="14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1400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sub>
                      </m:sSub>
                    </m:oMath>
                  </a14:m>
                  <a:r>
                    <a:rPr lang="en-US" altLang="ko-KR" sz="14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</a:t>
                  </a:r>
                  <a:r>
                    <a:rPr lang="ko-KR" altLang="en-US" sz="14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등은 각 노드의 </a:t>
                  </a:r>
                  <a:r>
                    <a:rPr lang="ko-KR" altLang="en-US" sz="1400" b="1" dirty="0" err="1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임베딩</a:t>
                  </a:r>
                  <a:r>
                    <a:rPr lang="ko-KR" altLang="en-US" sz="14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벡터</a:t>
                  </a:r>
                  <a:endPara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sz="14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c</a:t>
                  </a:r>
                  <a:r>
                    <a:rPr lang="ko-KR" altLang="en-US" sz="14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는 실제 이웃 노드</a:t>
                  </a:r>
                  <a:r>
                    <a:rPr lang="en-US" altLang="ko-KR" sz="14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(</a:t>
                  </a:r>
                  <a:r>
                    <a:rPr lang="ko-KR" altLang="en-US" sz="14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양의 샘플</a:t>
                  </a:r>
                  <a:r>
                    <a:rPr lang="en-US" altLang="ko-KR" sz="14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), u</a:t>
                  </a:r>
                  <a:r>
                    <a:rPr lang="ko-KR" altLang="en-US" sz="14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는 부정 샘플로 뽑힌 노드</a:t>
                  </a:r>
                  <a:endPara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sz="14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M</a:t>
                  </a:r>
                  <a:r>
                    <a:rPr lang="ko-KR" altLang="en-US" sz="14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은 음의 샘플링 개수</a:t>
                  </a:r>
                  <a:r>
                    <a:rPr lang="en-US" altLang="ko-KR" sz="14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(Normally, 5~20)</a:t>
                  </a:r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sz="14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P(u)</a:t>
                  </a:r>
                  <a:r>
                    <a:rPr lang="ko-KR" altLang="en-US" sz="14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는 부정 샘플을 뽑을 분포</a:t>
                  </a:r>
                  <a:endPara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marL="285750" indent="-285750">
                    <a:lnSpc>
                      <a:spcPct val="150000"/>
                    </a:lnSpc>
                    <a:buFont typeface="Wingdings" panose="05000000000000000000" pitchFamily="2" charset="2"/>
                    <a:buChar char="ü"/>
                  </a:pPr>
                  <a:r>
                    <a:rPr lang="ko-KR" altLang="en-US" sz="14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양의 샘플의 </a:t>
                  </a:r>
                  <a:r>
                    <a:rPr lang="ko-KR" altLang="en-US" sz="1400" b="1" dirty="0" err="1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내적값은</a:t>
                  </a:r>
                  <a:r>
                    <a:rPr lang="ko-KR" altLang="en-US" sz="14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크게</a:t>
                  </a:r>
                  <a:r>
                    <a:rPr lang="en-US" altLang="ko-KR" sz="14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, </a:t>
                  </a:r>
                  <a:r>
                    <a:rPr lang="ko-KR" altLang="en-US" sz="14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음의 샘플의 </a:t>
                  </a:r>
                  <a:r>
                    <a:rPr lang="ko-KR" altLang="en-US" sz="1400" b="1" dirty="0" err="1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내적값은</a:t>
                  </a:r>
                  <a:r>
                    <a:rPr lang="ko-KR" altLang="en-US" sz="14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 작게 만들어 전체 </a:t>
                  </a:r>
                  <a:r>
                    <a:rPr lang="en-US" altLang="ko-KR" sz="1400" b="1" dirty="0" err="1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Softmax</a:t>
                  </a:r>
                  <a:r>
                    <a:rPr lang="ko-KR" altLang="en-US" sz="1400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rPr>
                    <a:t>에서 양의 샘플이 높은 확률을 가지도록 근사하여 최적화 </a:t>
                  </a:r>
                  <a:endPara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  <a:p>
                  <a:pPr marL="285750" indent="-28575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endPara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</mc:Choice>
          <mc:Fallback>
            <p:sp>
              <p:nvSpPr>
                <p:cNvPr id="22" name="TextBox 38">
                  <a:extLst>
                    <a:ext uri="{FF2B5EF4-FFF2-40B4-BE49-F238E27FC236}">
                      <a16:creationId xmlns:a16="http://schemas.microsoft.com/office/drawing/2014/main" id="{78DA7340-8799-5BDE-2E78-E66C964429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768708" y="4129804"/>
                  <a:ext cx="11423293" cy="2312877"/>
                </a:xfrm>
                <a:prstGeom prst="rect">
                  <a:avLst/>
                </a:prstGeom>
                <a:blipFill>
                  <a:blip r:embed="rId4"/>
                  <a:stretch>
                    <a:fillRect l="-53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C9F1D22C-EAA0-18DE-68FA-28E68715C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r="1684"/>
            <a:stretch/>
          </p:blipFill>
          <p:spPr>
            <a:xfrm>
              <a:off x="1079644" y="4201623"/>
              <a:ext cx="2812905" cy="290410"/>
            </a:xfrm>
            <a:prstGeom prst="rect">
              <a:avLst/>
            </a:prstGeom>
          </p:spPr>
        </p:pic>
      </p:grpSp>
      <p:sp>
        <p:nvSpPr>
          <p:cNvPr id="23" name="TextBox 38">
            <a:extLst>
              <a:ext uri="{FF2B5EF4-FFF2-40B4-BE49-F238E27FC236}">
                <a16:creationId xmlns:a16="http://schemas.microsoft.com/office/drawing/2014/main" id="{A68FFDC1-1AE4-33CE-FD57-7CC767D02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708" y="2789538"/>
            <a:ext cx="11026781" cy="69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O(X)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부정 샘플링 기법을 적용한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Skip-Gram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목표함수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(metapath2vec++)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m2v/m2v++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에서는 중심 노드가 주어졌을 때 이웃 노드가 실제 등장할 확률 최대화가 목표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B82DF0-F22B-7185-80E6-4C6F21DF84B9}"/>
              </a:ext>
            </a:extLst>
          </p:cNvPr>
          <p:cNvSpPr txBox="1"/>
          <p:nvPr/>
        </p:nvSpPr>
        <p:spPr>
          <a:xfrm>
            <a:off x="2433991" y="4128493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양의 샘플</a:t>
            </a:r>
            <a:endParaRPr lang="ko-KR" altLang="en-US" b="1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73DB638-3E83-0292-EC3B-DB2F5BDBAADB}"/>
              </a:ext>
            </a:extLst>
          </p:cNvPr>
          <p:cNvCxnSpPr/>
          <p:nvPr/>
        </p:nvCxnSpPr>
        <p:spPr bwMode="auto">
          <a:xfrm>
            <a:off x="2351314" y="4089701"/>
            <a:ext cx="970384" cy="0"/>
          </a:xfrm>
          <a:prstGeom prst="straightConnector1">
            <a:avLst/>
          </a:prstGeom>
          <a:noFill/>
          <a:ln w="28575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C680788-A296-2868-EEA4-68BEB888398E}"/>
              </a:ext>
            </a:extLst>
          </p:cNvPr>
          <p:cNvCxnSpPr>
            <a:cxnSpLocks/>
          </p:cNvCxnSpPr>
          <p:nvPr/>
        </p:nvCxnSpPr>
        <p:spPr bwMode="auto">
          <a:xfrm>
            <a:off x="6049347" y="4114364"/>
            <a:ext cx="1247193" cy="0"/>
          </a:xfrm>
          <a:prstGeom prst="straightConnector1">
            <a:avLst/>
          </a:prstGeom>
          <a:noFill/>
          <a:ln w="28575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025C76B-4A2C-FF25-4127-7AC279358873}"/>
              </a:ext>
            </a:extLst>
          </p:cNvPr>
          <p:cNvSpPr txBox="1"/>
          <p:nvPr/>
        </p:nvSpPr>
        <p:spPr>
          <a:xfrm>
            <a:off x="6270428" y="4138242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/>
              <a:t>음의 </a:t>
            </a:r>
            <a:r>
              <a:rPr lang="ko-KR" altLang="en-US" sz="1200" b="1" dirty="0"/>
              <a:t>샘플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93239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91268-48A8-7D10-0C54-C30777295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48CAF3-B3E1-EAF6-71CD-6F773500A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1128"/>
            <a:ext cx="10972800" cy="1066800"/>
          </a:xfrm>
        </p:spPr>
        <p:txBody>
          <a:bodyPr/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구현</a:t>
            </a:r>
            <a:r>
              <a:rPr lang="en-US" altLang="ko-KR" b="1" dirty="0"/>
              <a:t>(1/4)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5C0B37-303C-EBD6-24AA-EB80B74E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sp>
        <p:nvSpPr>
          <p:cNvPr id="21" name="TextBox 38">
            <a:extLst>
              <a:ext uri="{FF2B5EF4-FFF2-40B4-BE49-F238E27FC236}">
                <a16:creationId xmlns:a16="http://schemas.microsoft.com/office/drawing/2014/main" id="{54BEBFC6-794F-3CED-2232-BEE2440C7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239696"/>
            <a:ext cx="877177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Used Parameters(Paper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)</a:t>
            </a:r>
            <a:endParaRPr lang="en-US" altLang="ko-KR" sz="2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6109848-9F83-6BA5-A570-98970F5E2DFE}"/>
              </a:ext>
            </a:extLst>
          </p:cNvPr>
          <p:cNvGrpSpPr/>
          <p:nvPr/>
        </p:nvGrpSpPr>
        <p:grpSpPr>
          <a:xfrm>
            <a:off x="609600" y="1757335"/>
            <a:ext cx="6363588" cy="1619476"/>
            <a:chOff x="609600" y="1757335"/>
            <a:chExt cx="6363588" cy="1619476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E346395-C999-6457-4990-5182D520F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" y="1757335"/>
              <a:ext cx="6363588" cy="1619476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44FD7C0-6827-2D85-4E15-DD833223B71C}"/>
                </a:ext>
              </a:extLst>
            </p:cNvPr>
            <p:cNvSpPr/>
            <p:nvPr/>
          </p:nvSpPr>
          <p:spPr>
            <a:xfrm>
              <a:off x="4124131" y="2388637"/>
              <a:ext cx="2814832" cy="335902"/>
            </a:xfrm>
            <a:prstGeom prst="rect">
              <a:avLst/>
            </a:prstGeom>
            <a:solidFill>
              <a:schemeClr val="bg1"/>
            </a:solidFill>
            <a:ln>
              <a:noFill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4B5B5A36-89BA-18FF-388E-EF11BC0859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60749" y="2495907"/>
              <a:ext cx="114316" cy="228632"/>
            </a:xfrm>
            <a:prstGeom prst="rect">
              <a:avLst/>
            </a:prstGeom>
          </p:spPr>
        </p:pic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0015324B-D23C-003E-DC8C-18A54D7958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0463" y="3709727"/>
            <a:ext cx="4344006" cy="2953162"/>
          </a:xfrm>
          <a:prstGeom prst="rect">
            <a:avLst/>
          </a:prstGeom>
        </p:spPr>
      </p:pic>
      <p:sp>
        <p:nvSpPr>
          <p:cNvPr id="32" name="TextBox 38">
            <a:extLst>
              <a:ext uri="{FF2B5EF4-FFF2-40B4-BE49-F238E27FC236}">
                <a16:creationId xmlns:a16="http://schemas.microsoft.com/office/drawing/2014/main" id="{6AC52BDB-F7BE-78A2-772F-A7E1D7002B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9281" y="3355841"/>
            <a:ext cx="43440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000" b="1" dirty="0" err="1">
                <a:latin typeface="맑은 고딕" pitchFamily="50" charset="-127"/>
                <a:ea typeface="맑은 고딕" pitchFamily="50" charset="-127"/>
              </a:rPr>
              <a:t>Aminer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Datasets</a:t>
            </a:r>
          </a:p>
        </p:txBody>
      </p:sp>
      <p:sp>
        <p:nvSpPr>
          <p:cNvPr id="33" name="TextBox 38">
            <a:extLst>
              <a:ext uri="{FF2B5EF4-FFF2-40B4-BE49-F238E27FC236}">
                <a16:creationId xmlns:a16="http://schemas.microsoft.com/office/drawing/2014/main" id="{5B2AEA6F-0432-E41B-587F-6A10DD44F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7607" y="3973868"/>
            <a:ext cx="372753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Author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#Node: 1,693,531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Venue #Node: 3,883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Paper #Node: 3,194,405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AWP </a:t>
            </a:r>
            <a:r>
              <a:rPr lang="en-US" altLang="ko-KR" sz="1600" b="1" dirty="0" err="1">
                <a:latin typeface="맑은 고딕" pitchFamily="50" charset="-127"/>
                <a:ea typeface="맑은 고딕" pitchFamily="50" charset="-127"/>
              </a:rPr>
              <a:t>Metapath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’ #Edge: 9,323,605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VPP </a:t>
            </a:r>
            <a:r>
              <a:rPr lang="en-US" altLang="ko-KR" sz="1600" b="1" dirty="0" err="1">
                <a:latin typeface="맑은 고딕" pitchFamily="50" charset="-127"/>
                <a:ea typeface="맑은 고딕" pitchFamily="50" charset="-127"/>
              </a:rPr>
              <a:t>Metapath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’ #Edge: 3,194,405</a:t>
            </a:r>
          </a:p>
        </p:txBody>
      </p:sp>
    </p:spTree>
    <p:extLst>
      <p:ext uri="{BB962C8B-B14F-4D97-AF65-F5344CB8AC3E}">
        <p14:creationId xmlns:p14="http://schemas.microsoft.com/office/powerpoint/2010/main" val="598005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268E5-4C23-DA15-93FD-59FCF55B1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6DBBC-AC2A-F9D8-AB05-3EE38FE73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1128"/>
            <a:ext cx="10972800" cy="1066800"/>
          </a:xfrm>
        </p:spPr>
        <p:txBody>
          <a:bodyPr/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구현</a:t>
            </a:r>
            <a:r>
              <a:rPr lang="en-US" altLang="ko-KR" b="1" dirty="0"/>
              <a:t>(2/4)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116466-02AA-729D-25DA-02C6D39D7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sp>
        <p:nvSpPr>
          <p:cNvPr id="21" name="TextBox 38">
            <a:extLst>
              <a:ext uri="{FF2B5EF4-FFF2-40B4-BE49-F238E27FC236}">
                <a16:creationId xmlns:a16="http://schemas.microsoft.com/office/drawing/2014/main" id="{E95B5AEE-AA2E-941E-480A-E78B44FE8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248" y="1337928"/>
            <a:ext cx="87717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Train Function</a:t>
            </a:r>
          </a:p>
        </p:txBody>
      </p:sp>
      <p:sp>
        <p:nvSpPr>
          <p:cNvPr id="34" name="TextBox 38">
            <a:extLst>
              <a:ext uri="{FF2B5EF4-FFF2-40B4-BE49-F238E27FC236}">
                <a16:creationId xmlns:a16="http://schemas.microsoft.com/office/drawing/2014/main" id="{9837DD16-5203-FE25-95C4-9E20CE5BB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2892" y="1550959"/>
            <a:ext cx="50292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epoch: </a:t>
            </a: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에포크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횟수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latin typeface="맑은 고딕" pitchFamily="50" charset="-127"/>
                <a:ea typeface="맑은 고딕" pitchFamily="50" charset="-127"/>
              </a:rPr>
              <a:t>log_steps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학습 중간중간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Loss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를 출력할 간격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b="1" dirty="0" err="1">
                <a:latin typeface="맑은 고딕" pitchFamily="50" charset="-127"/>
                <a:ea typeface="맑은 고딕" pitchFamily="50" charset="-127"/>
              </a:rPr>
              <a:t>eval_steps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중간 평가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(test() </a:t>
            </a:r>
            <a:r>
              <a:rPr lang="en-US" altLang="ko-KR" sz="1600" b="1" dirty="0" err="1">
                <a:latin typeface="맑은 고딕" pitchFamily="50" charset="-127"/>
                <a:ea typeface="맑은 고딕" pitchFamily="50" charset="-127"/>
              </a:rPr>
              <a:t>func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.)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를 실행할 간격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BC053EDA-48A2-3B32-1DF8-C4102D1F1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1719477"/>
            <a:ext cx="5538998" cy="349164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397DF82A-9BD5-717F-A181-01FDB33287A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869"/>
          <a:stretch/>
        </p:blipFill>
        <p:spPr>
          <a:xfrm>
            <a:off x="609597" y="4118926"/>
            <a:ext cx="5538997" cy="1171873"/>
          </a:xfrm>
          <a:prstGeom prst="rect">
            <a:avLst/>
          </a:prstGeom>
        </p:spPr>
      </p:pic>
      <p:grpSp>
        <p:nvGrpSpPr>
          <p:cNvPr id="53" name="그룹 52">
            <a:extLst>
              <a:ext uri="{FF2B5EF4-FFF2-40B4-BE49-F238E27FC236}">
                <a16:creationId xmlns:a16="http://schemas.microsoft.com/office/drawing/2014/main" id="{B1D2EC7C-C455-17B9-A5B3-1782EC17E3C0}"/>
              </a:ext>
            </a:extLst>
          </p:cNvPr>
          <p:cNvGrpSpPr/>
          <p:nvPr/>
        </p:nvGrpSpPr>
        <p:grpSpPr>
          <a:xfrm>
            <a:off x="524246" y="2080858"/>
            <a:ext cx="10329486" cy="1535899"/>
            <a:chOff x="524249" y="2704985"/>
            <a:chExt cx="10329486" cy="1535899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0BED2001-4DFF-274F-FE92-82D00ED6C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" y="3105095"/>
              <a:ext cx="5429627" cy="1135789"/>
            </a:xfrm>
            <a:prstGeom prst="rect">
              <a:avLst/>
            </a:prstGeom>
          </p:spPr>
        </p:pic>
        <p:sp>
          <p:nvSpPr>
            <p:cNvPr id="44" name="TextBox 38">
              <a:extLst>
                <a:ext uri="{FF2B5EF4-FFF2-40B4-BE49-F238E27FC236}">
                  <a16:creationId xmlns:a16="http://schemas.microsoft.com/office/drawing/2014/main" id="{D9358081-816B-E5E2-4D48-220293DA09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67000" y="3103087"/>
              <a:ext cx="4089831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400" b="1" dirty="0">
                  <a:latin typeface="맑은 고딕" pitchFamily="50" charset="-127"/>
                  <a:ea typeface="맑은 고딕" pitchFamily="50" charset="-127"/>
                </a:rPr>
                <a:t>이전 배치에서 계산된 기울기 초기화</a:t>
              </a:r>
              <a:endParaRPr lang="en-US" altLang="ko-KR" sz="1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5" name="TextBox 38">
              <a:extLst>
                <a:ext uri="{FF2B5EF4-FFF2-40B4-BE49-F238E27FC236}">
                  <a16:creationId xmlns:a16="http://schemas.microsoft.com/office/drawing/2014/main" id="{9906DFAD-9AD3-C1F4-A015-DAEC1884C2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5510" y="3380554"/>
              <a:ext cx="484822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400" b="1" dirty="0">
                  <a:latin typeface="맑은 고딕" pitchFamily="50" charset="-127"/>
                  <a:ea typeface="맑은 고딕" pitchFamily="50" charset="-127"/>
                </a:rPr>
                <a:t>부정 샘플링을 통한 </a:t>
              </a:r>
              <a:r>
                <a:rPr lang="en-US" altLang="ko-KR" sz="1400" b="1" dirty="0">
                  <a:latin typeface="맑은 고딕" pitchFamily="50" charset="-127"/>
                  <a:ea typeface="맑은 고딕" pitchFamily="50" charset="-127"/>
                </a:rPr>
                <a:t>Skip-Gram </a:t>
              </a:r>
              <a:r>
                <a:rPr lang="ko-KR" altLang="en-US" sz="1400" b="1" dirty="0">
                  <a:latin typeface="맑은 고딕" pitchFamily="50" charset="-127"/>
                  <a:ea typeface="맑은 고딕" pitchFamily="50" charset="-127"/>
                </a:rPr>
                <a:t>방식의 </a:t>
              </a:r>
              <a:r>
                <a:rPr lang="en-US" altLang="ko-KR" sz="1400" b="1" dirty="0">
                  <a:latin typeface="맑은 고딕" pitchFamily="50" charset="-127"/>
                  <a:ea typeface="맑은 고딕" pitchFamily="50" charset="-127"/>
                </a:rPr>
                <a:t>Loss </a:t>
              </a:r>
              <a:r>
                <a:rPr lang="ko-KR" altLang="en-US" sz="1400" b="1" dirty="0">
                  <a:latin typeface="맑은 고딕" pitchFamily="50" charset="-127"/>
                  <a:ea typeface="맑은 고딕" pitchFamily="50" charset="-127"/>
                </a:rPr>
                <a:t>계산</a:t>
              </a:r>
              <a:endParaRPr lang="en-US" altLang="ko-KR" sz="1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6" name="TextBox 38">
              <a:extLst>
                <a:ext uri="{FF2B5EF4-FFF2-40B4-BE49-F238E27FC236}">
                  <a16:creationId xmlns:a16="http://schemas.microsoft.com/office/drawing/2014/main" id="{C4B85452-434E-7CAB-5764-C2A27735B0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5499" y="3641292"/>
              <a:ext cx="484822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400" b="1" dirty="0" err="1">
                  <a:latin typeface="맑은 고딕" pitchFamily="50" charset="-127"/>
                  <a:ea typeface="맑은 고딕" pitchFamily="50" charset="-127"/>
                </a:rPr>
                <a:t>역전파</a:t>
              </a:r>
              <a:r>
                <a:rPr lang="ko-KR" altLang="en-US" sz="1400" b="1" dirty="0">
                  <a:latin typeface="맑은 고딕" pitchFamily="50" charset="-127"/>
                  <a:ea typeface="맑은 고딕" pitchFamily="50" charset="-127"/>
                </a:rPr>
                <a:t> 수행</a:t>
              </a:r>
              <a:r>
                <a:rPr lang="en-US" altLang="ko-KR" sz="140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lang="en-US" altLang="ko-KR" sz="1400" b="1" dirty="0">
                  <a:latin typeface="맑은 고딕" pitchFamily="50" charset="-127"/>
                  <a:ea typeface="맑은 고딕" pitchFamily="50" charset="-127"/>
                  <a:sym typeface="Wingdings" panose="05000000000000000000" pitchFamily="2" charset="2"/>
                </a:rPr>
                <a:t> </a:t>
              </a:r>
              <a:r>
                <a:rPr lang="ko-KR" altLang="en-US" sz="1400" b="1" dirty="0">
                  <a:latin typeface="맑은 고딕" pitchFamily="50" charset="-127"/>
                  <a:ea typeface="맑은 고딕" pitchFamily="50" charset="-127"/>
                  <a:sym typeface="Wingdings" panose="05000000000000000000" pitchFamily="2" charset="2"/>
                </a:rPr>
                <a:t>파라미터에 기울기 누적</a:t>
              </a:r>
              <a:endParaRPr lang="en-US" altLang="ko-KR" sz="14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47" name="TextBox 38">
              <a:extLst>
                <a:ext uri="{FF2B5EF4-FFF2-40B4-BE49-F238E27FC236}">
                  <a16:creationId xmlns:a16="http://schemas.microsoft.com/office/drawing/2014/main" id="{3EF3BB8D-8711-9982-76CE-D0D7FAA5FD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249" y="2704985"/>
              <a:ext cx="877177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ko-KR" b="1" dirty="0">
                  <a:latin typeface="맑은 고딕" pitchFamily="50" charset="-127"/>
                  <a:ea typeface="맑은 고딕" pitchFamily="50" charset="-127"/>
                </a:rPr>
                <a:t>Optimizer Routine</a:t>
              </a:r>
            </a:p>
          </p:txBody>
        </p:sp>
        <p:sp>
          <p:nvSpPr>
            <p:cNvPr id="48" name="TextBox 38">
              <a:extLst>
                <a:ext uri="{FF2B5EF4-FFF2-40B4-BE49-F238E27FC236}">
                  <a16:creationId xmlns:a16="http://schemas.microsoft.com/office/drawing/2014/main" id="{FF27A3F7-32F7-F3C2-40E9-DCAE80F810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5321" y="3916751"/>
              <a:ext cx="542962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latin typeface="맑은 고딕" pitchFamily="50" charset="-127"/>
                  <a:ea typeface="맑은 고딕" pitchFamily="50" charset="-127"/>
                </a:rPr>
                <a:t>: </a:t>
              </a:r>
              <a:r>
                <a:rPr lang="ko-KR" altLang="en-US" sz="1400" b="1" dirty="0">
                  <a:latin typeface="맑은 고딕" pitchFamily="50" charset="-127"/>
                  <a:ea typeface="맑은 고딕" pitchFamily="50" charset="-127"/>
                </a:rPr>
                <a:t>기울기를 통해 실제 모델 파라미터 갱신</a:t>
              </a:r>
              <a:r>
                <a:rPr lang="en-US" altLang="ko-KR" sz="1400" b="1" dirty="0">
                  <a:latin typeface="맑은 고딕" pitchFamily="50" charset="-127"/>
                  <a:ea typeface="맑은 고딕" pitchFamily="50" charset="-127"/>
                </a:rPr>
                <a:t>(1 step </a:t>
              </a:r>
              <a:r>
                <a:rPr lang="ko-KR" altLang="en-US" sz="1400" b="1" dirty="0">
                  <a:latin typeface="맑은 고딕" pitchFamily="50" charset="-127"/>
                  <a:ea typeface="맑은 고딕" pitchFamily="50" charset="-127"/>
                </a:rPr>
                <a:t>학습</a:t>
              </a:r>
              <a:r>
                <a:rPr lang="en-US" altLang="ko-KR" sz="1400" b="1" dirty="0">
                  <a:latin typeface="맑은 고딕" pitchFamily="50" charset="-127"/>
                  <a:ea typeface="맑은 고딕" pitchFamily="50" charset="-127"/>
                </a:rPr>
                <a:t>)</a:t>
              </a:r>
            </a:p>
          </p:txBody>
        </p:sp>
      </p:grpSp>
      <p:sp>
        <p:nvSpPr>
          <p:cNvPr id="51" name="TextBox 38">
            <a:extLst>
              <a:ext uri="{FF2B5EF4-FFF2-40B4-BE49-F238E27FC236}">
                <a16:creationId xmlns:a16="http://schemas.microsoft.com/office/drawing/2014/main" id="{71124EC1-67D6-5692-9788-082ED825F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245" y="3647535"/>
            <a:ext cx="87717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Logging &amp; Evaluate Steps</a:t>
            </a: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EFB24CD8-A850-AED7-E51E-9EEBB3F61B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7" y="5392858"/>
            <a:ext cx="5570340" cy="988892"/>
          </a:xfrm>
          <a:prstGeom prst="rect">
            <a:avLst/>
          </a:prstGeom>
        </p:spPr>
      </p:pic>
      <p:sp>
        <p:nvSpPr>
          <p:cNvPr id="56" name="TextBox 38">
            <a:extLst>
              <a:ext uri="{FF2B5EF4-FFF2-40B4-BE49-F238E27FC236}">
                <a16:creationId xmlns:a16="http://schemas.microsoft.com/office/drawing/2014/main" id="{4E1B8ACB-3C0E-B560-FAA0-3E5D2AD0AA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8594" y="4550974"/>
            <a:ext cx="484822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일정 횟수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b="1" dirty="0" err="1">
                <a:latin typeface="맑은 고딕" pitchFamily="50" charset="-127"/>
                <a:ea typeface="맑은 고딕" pitchFamily="50" charset="-127"/>
              </a:rPr>
              <a:t>log_steps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마다 현재까지의 평균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loss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를 출력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7" name="TextBox 38">
            <a:extLst>
              <a:ext uri="{FF2B5EF4-FFF2-40B4-BE49-F238E27FC236}">
                <a16:creationId xmlns:a16="http://schemas.microsoft.com/office/drawing/2014/main" id="{D73BE045-84B5-AABE-D40B-A7A4F94FB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9937" y="5662665"/>
            <a:ext cx="60120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일정 횟수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400" b="1" dirty="0" err="1">
                <a:latin typeface="맑은 고딕" pitchFamily="50" charset="-127"/>
                <a:ea typeface="맑은 고딕" pitchFamily="50" charset="-127"/>
              </a:rPr>
              <a:t>eval_steps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마다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test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함수를 호출하여 모델의 정확도를 측정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400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과적합을 모니터링하거나 성능 변화를 살펴볼 수 있음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21908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DFE04-1582-9447-7342-E61634190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4673359-11BB-4DF3-EE47-70B5FEB68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707260"/>
            <a:ext cx="7834610" cy="436766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F16C99A-2FCE-16DA-8395-C9E38AC98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1128"/>
            <a:ext cx="10972800" cy="1066800"/>
          </a:xfrm>
        </p:spPr>
        <p:txBody>
          <a:bodyPr/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구현</a:t>
            </a:r>
            <a:r>
              <a:rPr lang="en-US" altLang="ko-KR" b="1" dirty="0"/>
              <a:t>(3/4)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F6AEE6-413F-344D-6846-0686C725C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sp>
        <p:nvSpPr>
          <p:cNvPr id="21" name="TextBox 38">
            <a:extLst>
              <a:ext uri="{FF2B5EF4-FFF2-40B4-BE49-F238E27FC236}">
                <a16:creationId xmlns:a16="http://schemas.microsoft.com/office/drawing/2014/main" id="{2003663B-21DA-14C2-9F67-01D0EDDB6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248" y="1337928"/>
            <a:ext cx="877177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Test Function</a:t>
            </a:r>
          </a:p>
        </p:txBody>
      </p:sp>
      <p:sp>
        <p:nvSpPr>
          <p:cNvPr id="34" name="TextBox 38">
            <a:extLst>
              <a:ext uri="{FF2B5EF4-FFF2-40B4-BE49-F238E27FC236}">
                <a16:creationId xmlns:a16="http://schemas.microsoft.com/office/drawing/2014/main" id="{458BFB72-9494-EF78-8BF6-ECC883510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2492" y="1738038"/>
            <a:ext cx="95695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해당 </a:t>
            </a: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데코레이터는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평가 과정에서 자동 미분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기울기 계산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을 끔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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평가에는 </a:t>
            </a: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역전파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불필요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성능 개선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38">
            <a:extLst>
              <a:ext uri="{FF2B5EF4-FFF2-40B4-BE49-F238E27FC236}">
                <a16:creationId xmlns:a16="http://schemas.microsoft.com/office/drawing/2014/main" id="{EC89623C-844A-C049-E448-A3994DDAF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2492" y="2369380"/>
            <a:ext cx="95695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모델을 평가 모드로 전환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.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모델이 학습이 아닌 추론 전용 모드로 동작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38">
            <a:extLst>
              <a:ext uri="{FF2B5EF4-FFF2-40B4-BE49-F238E27FC236}">
                <a16:creationId xmlns:a16="http://schemas.microsoft.com/office/drawing/2014/main" id="{2346F4B6-3020-658A-B083-08E46FD73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3592" y="3013931"/>
            <a:ext cx="41720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: author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타입 노드들의 인덱스 모델에 전달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38">
            <a:extLst>
              <a:ext uri="{FF2B5EF4-FFF2-40B4-BE49-F238E27FC236}">
                <a16:creationId xmlns:a16="http://schemas.microsoft.com/office/drawing/2014/main" id="{4F37D44A-0A76-B3C4-5960-87116774A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0093" y="3379546"/>
            <a:ext cx="417200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y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는 해당 노드들의 레이블을 의미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38">
            <a:extLst>
              <a:ext uri="{FF2B5EF4-FFF2-40B4-BE49-F238E27FC236}">
                <a16:creationId xmlns:a16="http://schemas.microsoft.com/office/drawing/2014/main" id="{369CA42D-9AED-AD1E-DEA4-399DBBC50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901" y="4115400"/>
            <a:ext cx="537209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무작위 순열을 만들어 </a:t>
            </a: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임베딩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셔플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en-US" altLang="ko-KR" sz="1600" b="1" dirty="0" err="1">
                <a:latin typeface="맑은 고딕" pitchFamily="50" charset="-127"/>
                <a:ea typeface="맑은 고딕" pitchFamily="50" charset="-127"/>
              </a:rPr>
              <a:t>train_ratio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만큼을 학습용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나머지를 테스트용으로 분할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TextBox 38">
            <a:extLst>
              <a:ext uri="{FF2B5EF4-FFF2-40B4-BE49-F238E27FC236}">
                <a16:creationId xmlns:a16="http://schemas.microsoft.com/office/drawing/2014/main" id="{503FAB89-0905-7440-FFC9-2266D24AD2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9900" y="5643151"/>
            <a:ext cx="537209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: Train Function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에서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acc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와 같음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600" b="1" dirty="0" err="1">
                <a:latin typeface="맑은 고딕" pitchFamily="50" charset="-127"/>
                <a:ea typeface="맑은 고딕" pitchFamily="50" charset="-127"/>
              </a:rPr>
              <a:t>임베딩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z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와 레이블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y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를 바탕으로 로지스틱 회귀를 통해 분류기 훈련 후 테스트 세트 정확도 산출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964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F0567-600C-34F3-7DA4-44BBCBD9A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D78D52-467E-CCBB-D9F7-C60FD2DA6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1128"/>
            <a:ext cx="10972800" cy="1066800"/>
          </a:xfrm>
        </p:spPr>
        <p:txBody>
          <a:bodyPr/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구현</a:t>
            </a:r>
            <a:r>
              <a:rPr lang="en-US" altLang="ko-KR" b="1" dirty="0"/>
              <a:t>(4/4)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D22994-A558-B2CE-C38C-32869D834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69C40F7-9E46-0339-C350-7078CA4A8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855" y="1606784"/>
            <a:ext cx="9440793" cy="474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7400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6BA31-6E0C-4EFA-91CB-3F249B44E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851" y="2621280"/>
            <a:ext cx="4772297" cy="1846912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b="1" dirty="0"/>
              <a:t>Q&amp;A</a:t>
            </a:r>
            <a:endParaRPr lang="ko-KR" altLang="en-US" sz="96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454FEE-1F09-4789-9C5F-6C10C589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4223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A761B-1391-4D51-9848-3F347F59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302F1-FDE4-42C6-B9D9-224B48CF7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40980"/>
            <a:ext cx="10972800" cy="4445914"/>
          </a:xfrm>
        </p:spPr>
        <p:txBody>
          <a:bodyPr wrap="square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ko-KR" b="1" dirty="0"/>
              <a:t>1. </a:t>
            </a:r>
            <a:r>
              <a:rPr lang="ko-KR" altLang="en-US" b="1" dirty="0"/>
              <a:t>서론 </a:t>
            </a:r>
            <a:r>
              <a:rPr lang="en-US" altLang="ko-KR" b="1" dirty="0"/>
              <a:t>(pp.</a:t>
            </a:r>
            <a:r>
              <a:rPr lang="ko-KR" altLang="en-US" b="1" dirty="0"/>
              <a:t> </a:t>
            </a:r>
            <a:r>
              <a:rPr lang="en-US" altLang="ko-KR" b="1" dirty="0"/>
              <a:t>3~5)</a:t>
            </a:r>
          </a:p>
          <a:p>
            <a:pPr>
              <a:lnSpc>
                <a:spcPct val="200000"/>
              </a:lnSpc>
            </a:pPr>
            <a:r>
              <a:rPr lang="en-US" altLang="ko-KR" sz="2600" b="1" dirty="0"/>
              <a:t>2. </a:t>
            </a:r>
            <a:r>
              <a:rPr lang="ko-KR" altLang="en-US" sz="2600" b="1" dirty="0"/>
              <a:t>문제 정의 </a:t>
            </a:r>
            <a:r>
              <a:rPr lang="en-US" altLang="ko-KR" sz="2600" b="1" dirty="0"/>
              <a:t>(p. 6)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3. metapath2vec Frameworks (pp. 7~12)</a:t>
            </a:r>
          </a:p>
          <a:p>
            <a:pPr>
              <a:lnSpc>
                <a:spcPct val="200000"/>
              </a:lnSpc>
            </a:pPr>
            <a:r>
              <a:rPr lang="en-US" altLang="ko-KR" b="1" dirty="0"/>
              <a:t>4. </a:t>
            </a:r>
            <a:r>
              <a:rPr lang="ko-KR" altLang="en-US" b="1" dirty="0"/>
              <a:t>구현 </a:t>
            </a:r>
            <a:r>
              <a:rPr lang="en-US" altLang="ko-KR" b="1" dirty="0"/>
              <a:t>(pp. 13~16)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C97A38-4FEB-457F-B8BD-D1D3087A9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7701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8FA41-647F-4D52-8472-C7D14C66A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1128"/>
            <a:ext cx="10972800" cy="1066800"/>
          </a:xfrm>
        </p:spPr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서론 </a:t>
            </a:r>
            <a:r>
              <a:rPr lang="en-US" altLang="ko-KR" b="1" dirty="0"/>
              <a:t>(1/3)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338170-9838-46AD-98CE-66796733B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grpSp>
        <p:nvGrpSpPr>
          <p:cNvPr id="16" name="그룹 29">
            <a:extLst>
              <a:ext uri="{FF2B5EF4-FFF2-40B4-BE49-F238E27FC236}">
                <a16:creationId xmlns:a16="http://schemas.microsoft.com/office/drawing/2014/main" id="{2F2A0950-573E-0D4A-3381-D7C44BFC897C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337934"/>
            <a:ext cx="11026781" cy="1049608"/>
            <a:chOff x="2134016" y="1767340"/>
            <a:chExt cx="6390671" cy="376207"/>
          </a:xfrm>
        </p:grpSpPr>
        <p:sp>
          <p:nvSpPr>
            <p:cNvPr id="17" name="모서리가 둥근 직사각형 23">
              <a:extLst>
                <a:ext uri="{FF2B5EF4-FFF2-40B4-BE49-F238E27FC236}">
                  <a16:creationId xmlns:a16="http://schemas.microsoft.com/office/drawing/2014/main" id="{F9B636C4-E031-5D1B-8E6E-D14DD10C11C8}"/>
                </a:ext>
              </a:extLst>
            </p:cNvPr>
            <p:cNvSpPr/>
            <p:nvPr/>
          </p:nvSpPr>
          <p:spPr bwMode="auto">
            <a:xfrm>
              <a:off x="2134016" y="1785925"/>
              <a:ext cx="6367074" cy="357622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8" name="그룹 234">
              <a:extLst>
                <a:ext uri="{FF2B5EF4-FFF2-40B4-BE49-F238E27FC236}">
                  <a16:creationId xmlns:a16="http://schemas.microsoft.com/office/drawing/2014/main" id="{700C8BB2-972F-51B0-389D-A88A7680A4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108" y="1767340"/>
              <a:ext cx="6357982" cy="121353"/>
              <a:chOff x="785786" y="2071678"/>
              <a:chExt cx="7429552" cy="116314"/>
            </a:xfrm>
          </p:grpSpPr>
          <p:sp>
            <p:nvSpPr>
              <p:cNvPr id="20" name="모서리가 둥근 직사각형 26">
                <a:extLst>
                  <a:ext uri="{FF2B5EF4-FFF2-40B4-BE49-F238E27FC236}">
                    <a16:creationId xmlns:a16="http://schemas.microsoft.com/office/drawing/2014/main" id="{7D229FA9-8C0A-AEEE-A143-504878AAAA7A}"/>
                  </a:ext>
                </a:extLst>
              </p:cNvPr>
              <p:cNvSpPr/>
              <p:nvPr/>
            </p:nvSpPr>
            <p:spPr>
              <a:xfrm>
                <a:off x="785786" y="2071678"/>
                <a:ext cx="7429552" cy="116314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1" name="TextBox 38">
                <a:extLst>
                  <a:ext uri="{FF2B5EF4-FFF2-40B4-BE49-F238E27FC236}">
                    <a16:creationId xmlns:a16="http://schemas.microsoft.com/office/drawing/2014/main" id="{F97D47B5-C737-0EE7-C7AE-89D5878420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916" y="2071684"/>
                <a:ext cx="5940574" cy="116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</a:rPr>
                  <a:t>Homogeneous Network</a:t>
                </a:r>
              </a:p>
            </p:txBody>
          </p:sp>
        </p:grpSp>
        <p:sp>
          <p:nvSpPr>
            <p:cNvPr id="19" name="TextBox 38">
              <a:extLst>
                <a:ext uri="{FF2B5EF4-FFF2-40B4-BE49-F238E27FC236}">
                  <a16:creationId xmlns:a16="http://schemas.microsoft.com/office/drawing/2014/main" id="{D9CF89F6-EC94-D110-9B1E-C7C5669DC1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34016" y="1893706"/>
              <a:ext cx="6390671" cy="2498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실제 세계의 많은 네트워크는 </a:t>
              </a:r>
              <a:r>
                <a:rPr lang="ko-KR" altLang="en-US" sz="14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여러 종류의 노드</a:t>
              </a:r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와 </a:t>
              </a:r>
              <a:r>
                <a:rPr lang="ko-KR" altLang="en-US" sz="14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다양한 관계</a:t>
              </a:r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포함하는 </a:t>
              </a:r>
              <a:r>
                <a:rPr lang="ko-KR" altLang="en-US" sz="14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이종 네트워크</a:t>
              </a:r>
              <a:r>
                <a:rPr lang="en-US" altLang="ko-KR" sz="14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4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이종 그래프</a:t>
              </a:r>
              <a:r>
                <a:rPr lang="en-US" altLang="ko-KR" sz="14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통해 나타낼 수 있음</a:t>
              </a:r>
              <a:endPara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이종 그래프에서 기존의 랜덤 워크나 </a:t>
              </a:r>
              <a:r>
                <a: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Skip-Gram </a:t>
              </a:r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기반 방법으로는 </a:t>
              </a:r>
              <a:r>
                <a:rPr lang="ko-KR" altLang="en-US" sz="14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서로 다른 타입의 노드</a:t>
              </a:r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와 </a:t>
              </a:r>
              <a:r>
                <a:rPr lang="ko-KR" altLang="en-US" sz="14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관계</a:t>
              </a:r>
              <a:r>
                <a:rPr lang="ko-KR" altLang="en-US" sz="14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효과적으로 반영하기 </a:t>
              </a:r>
              <a:r>
                <a:rPr lang="ko-KR" altLang="en-US" sz="1400" b="1" dirty="0">
                  <a:solidFill>
                    <a:srgbClr val="FF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어려움</a:t>
              </a:r>
              <a:endParaRPr lang="en-US" altLang="ko-KR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6C52B2-8C7C-7C34-BB71-1416E39A03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321"/>
          <a:stretch/>
        </p:blipFill>
        <p:spPr bwMode="auto">
          <a:xfrm>
            <a:off x="4103914" y="2515313"/>
            <a:ext cx="3984171" cy="419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5D4BCA-BA27-FB41-8732-1B3BBE2ECB53}"/>
              </a:ext>
            </a:extLst>
          </p:cNvPr>
          <p:cNvSpPr txBox="1"/>
          <p:nvPr/>
        </p:nvSpPr>
        <p:spPr>
          <a:xfrm>
            <a:off x="7156775" y="6281880"/>
            <a:ext cx="4655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/>
              <a:t>(Heterogeneous Information Networks, Heterogeneous </a:t>
            </a:r>
            <a:r>
              <a:rPr lang="en-US" altLang="ko-KR" sz="1200" b="1" dirty="0">
                <a:solidFill>
                  <a:srgbClr val="FF0000"/>
                </a:solidFill>
              </a:rPr>
              <a:t>Graph</a:t>
            </a:r>
            <a:r>
              <a:rPr lang="en-US" altLang="ko-KR" sz="1200" b="1" dirty="0"/>
              <a:t>)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836295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BDBAE-1571-C776-C44B-3191423B6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06B8CE-D727-A2FA-880A-2B3069CCF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1128"/>
            <a:ext cx="10972800" cy="1066800"/>
          </a:xfrm>
        </p:spPr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서론 </a:t>
            </a:r>
            <a:r>
              <a:rPr lang="en-US" altLang="ko-KR" b="1" dirty="0"/>
              <a:t>(2/3)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58BF33-0C5D-C8EE-7CC0-5F6BF2155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grpSp>
        <p:nvGrpSpPr>
          <p:cNvPr id="16" name="그룹 29">
            <a:extLst>
              <a:ext uri="{FF2B5EF4-FFF2-40B4-BE49-F238E27FC236}">
                <a16:creationId xmlns:a16="http://schemas.microsoft.com/office/drawing/2014/main" id="{E9D30268-903C-06E4-E352-942D3BDF2290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337937"/>
            <a:ext cx="10986066" cy="2226354"/>
            <a:chOff x="2134016" y="1767340"/>
            <a:chExt cx="6367074" cy="797983"/>
          </a:xfrm>
        </p:grpSpPr>
        <p:sp>
          <p:nvSpPr>
            <p:cNvPr id="17" name="모서리가 둥근 직사각형 23">
              <a:extLst>
                <a:ext uri="{FF2B5EF4-FFF2-40B4-BE49-F238E27FC236}">
                  <a16:creationId xmlns:a16="http://schemas.microsoft.com/office/drawing/2014/main" id="{D4DF3C0D-F137-D7F4-295B-345682280D15}"/>
                </a:ext>
              </a:extLst>
            </p:cNvPr>
            <p:cNvSpPr/>
            <p:nvPr/>
          </p:nvSpPr>
          <p:spPr bwMode="auto">
            <a:xfrm>
              <a:off x="2134016" y="1785925"/>
              <a:ext cx="6367074" cy="779398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8" name="그룹 234">
              <a:extLst>
                <a:ext uri="{FF2B5EF4-FFF2-40B4-BE49-F238E27FC236}">
                  <a16:creationId xmlns:a16="http://schemas.microsoft.com/office/drawing/2014/main" id="{A46E05D5-88AB-5EEE-CA8E-C71819EDB5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108" y="1767340"/>
              <a:ext cx="6357982" cy="121353"/>
              <a:chOff x="785786" y="2071678"/>
              <a:chExt cx="7429552" cy="116314"/>
            </a:xfrm>
          </p:grpSpPr>
          <p:sp>
            <p:nvSpPr>
              <p:cNvPr id="20" name="모서리가 둥근 직사각형 26">
                <a:extLst>
                  <a:ext uri="{FF2B5EF4-FFF2-40B4-BE49-F238E27FC236}">
                    <a16:creationId xmlns:a16="http://schemas.microsoft.com/office/drawing/2014/main" id="{80E2372E-C344-31E1-5D09-736BD1EEFD59}"/>
                  </a:ext>
                </a:extLst>
              </p:cNvPr>
              <p:cNvSpPr/>
              <p:nvPr/>
            </p:nvSpPr>
            <p:spPr>
              <a:xfrm>
                <a:off x="785786" y="2071678"/>
                <a:ext cx="7429552" cy="116314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1" name="TextBox 38">
                <a:extLst>
                  <a:ext uri="{FF2B5EF4-FFF2-40B4-BE49-F238E27FC236}">
                    <a16:creationId xmlns:a16="http://schemas.microsoft.com/office/drawing/2014/main" id="{62399018-F369-BBEC-3FB9-7E6DC2EA43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916" y="2071684"/>
                <a:ext cx="5940574" cy="116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sz="1600" b="1" dirty="0" err="1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</a:rPr>
                  <a:t>Metapath</a:t>
                </a:r>
                <a:endParaRPr lang="en-US" altLang="ko-KR" sz="1600" b="1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pic>
        <p:nvPicPr>
          <p:cNvPr id="2050" name="Picture 2">
            <a:extLst>
              <a:ext uri="{FF2B5EF4-FFF2-40B4-BE49-F238E27FC236}">
                <a16:creationId xmlns:a16="http://schemas.microsoft.com/office/drawing/2014/main" id="{6B725C05-F1DB-0743-39FF-8A99E14953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97" t="67031"/>
          <a:stretch/>
        </p:blipFill>
        <p:spPr bwMode="auto">
          <a:xfrm>
            <a:off x="4096139" y="4919056"/>
            <a:ext cx="8095861" cy="138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A8ADDA-CFE5-ECD3-A0FE-24C6017F40DC}"/>
              </a:ext>
            </a:extLst>
          </p:cNvPr>
          <p:cNvSpPr txBox="1"/>
          <p:nvPr/>
        </p:nvSpPr>
        <p:spPr>
          <a:xfrm>
            <a:off x="6279173" y="6133075"/>
            <a:ext cx="36758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/>
              <a:t>* A: Author, P: Paper, C: Conference</a:t>
            </a:r>
            <a:endParaRPr lang="ko-KR" altLang="en-US" sz="1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38">
                <a:extLst>
                  <a:ext uri="{FF2B5EF4-FFF2-40B4-BE49-F238E27FC236}">
                    <a16:creationId xmlns:a16="http://schemas.microsoft.com/office/drawing/2014/main" id="{2372A36F-0FF7-5D89-64D5-01F7A5609F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" y="1690494"/>
                <a:ext cx="11026781" cy="17840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네트워크 스키마는 이종 그래프의 메타 템플릿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en-US" altLang="ko-KR" sz="1400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Metapath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는 엔티티 간 고차 관계의 의미론적 관계를 설명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(Sun et al, 2011)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네트워크 스키마 </a:t>
                </a:r>
                <a14:m>
                  <m:oMath xmlns:m="http://schemas.openxmlformats.org/officeDocument/2006/math"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(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각각 노드 유형 세트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400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엣지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유형 세트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 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라고 할 때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en-US" altLang="ko-KR" sz="14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Metapath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ko-KR" sz="14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sz="14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groupChr>
                    <m:sSub>
                      <m:sSubPr>
                        <m:ctrlP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sz="14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groupChr>
                    <m:r>
                      <a:rPr lang="en-US" altLang="ko-KR" sz="1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⋯</m:t>
                    </m:r>
                    <m:groupChr>
                      <m:groupChrPr>
                        <m:chr m:val="→"/>
                        <m:vertJc m:val="bot"/>
                        <m:ctrlPr>
                          <a:rPr lang="en-US" altLang="ko-KR" sz="1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altLang="ko-KR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altLang="ko-KR" sz="1400" b="1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𝐥</m:t>
                            </m:r>
                          </m:sub>
                        </m:sSub>
                      </m:e>
                    </m:groupChr>
                    <m:sSub>
                      <m:sSubPr>
                        <m:ctrlP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으로 정의</a:t>
                </a:r>
                <a:endPara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예를 들어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en-US" altLang="ko-KR" sz="1400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Metapath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APA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는 공동 저자 관계를 나타낸다 했을 때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저자 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Song(A1)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와 저자 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Kim(A2)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가 한 논문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(P1)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을 작성 한 경우</a:t>
                </a:r>
                <a:endPara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네트워크 상 경로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: A1 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 P1  A2, </a:t>
                </a:r>
                <a:r>
                  <a:rPr lang="en-US" altLang="ko-KR" sz="1400" b="1" dirty="0" err="1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Metapath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 APA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 만족 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 </a:t>
                </a:r>
                <a:r>
                  <a:rPr lang="en-US" altLang="ko-KR" sz="1400" b="1" dirty="0" err="1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Metapath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 APA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는 두 저자가 한 논문을 통해 </a:t>
                </a:r>
                <a:r>
                  <a:rPr lang="ko-KR" altLang="en-US" sz="1400" b="1" dirty="0" err="1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연결됐음을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  <a:sym typeface="Wingdings" panose="05000000000000000000" pitchFamily="2" charset="2"/>
                  </a:rPr>
                  <a:t> 나타냄 </a:t>
                </a:r>
                <a:endPara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  <a:sym typeface="Wingdings" panose="05000000000000000000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Metapath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는 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‘</a:t>
                </a:r>
                <a:r>
                  <a:rPr lang="ko-KR" altLang="en-US" sz="14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어떤 타입의 노드들이</a:t>
                </a:r>
                <a:r>
                  <a:rPr lang="en-US" altLang="ko-KR" sz="14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400" b="1" dirty="0">
                    <a:solidFill>
                      <a:srgbClr val="FF000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어떤 순서로 연결돼 있는가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‘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를 명시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특정 관계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예시에선 공동 저자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를 직관적으로 나타냄</a:t>
                </a:r>
                <a:endPara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8" name="TextBox 38">
                <a:extLst>
                  <a:ext uri="{FF2B5EF4-FFF2-40B4-BE49-F238E27FC236}">
                    <a16:creationId xmlns:a16="http://schemas.microsoft.com/office/drawing/2014/main" id="{2372A36F-0FF7-5D89-64D5-01F7A5609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690494"/>
                <a:ext cx="11026781" cy="1784078"/>
              </a:xfrm>
              <a:prstGeom prst="rect">
                <a:avLst/>
              </a:prstGeom>
              <a:blipFill>
                <a:blip r:embed="rId4"/>
                <a:stretch>
                  <a:fillRect l="-55" b="-238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2" name="Picture 4">
            <a:extLst>
              <a:ext uri="{FF2B5EF4-FFF2-40B4-BE49-F238E27FC236}">
                <a16:creationId xmlns:a16="http://schemas.microsoft.com/office/drawing/2014/main" id="{1DCB07FE-10F7-1EBE-1F7D-E52907D13D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97" t="3207" r="41607" b="35416"/>
          <a:stretch/>
        </p:blipFill>
        <p:spPr bwMode="auto">
          <a:xfrm>
            <a:off x="864083" y="4053217"/>
            <a:ext cx="2985797" cy="2543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71F10B-EEE0-F5C6-6B15-9FFB32B12909}"/>
              </a:ext>
            </a:extLst>
          </p:cNvPr>
          <p:cNvSpPr txBox="1"/>
          <p:nvPr/>
        </p:nvSpPr>
        <p:spPr>
          <a:xfrm>
            <a:off x="4263261" y="4612368"/>
            <a:ext cx="534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6C3B92-70CC-50C9-51B2-2FFEC5888CEC}"/>
              </a:ext>
            </a:extLst>
          </p:cNvPr>
          <p:cNvSpPr txBox="1"/>
          <p:nvPr/>
        </p:nvSpPr>
        <p:spPr>
          <a:xfrm>
            <a:off x="5210819" y="4612367"/>
            <a:ext cx="513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268682-1734-D9CF-B9FB-D3B4B8941520}"/>
              </a:ext>
            </a:extLst>
          </p:cNvPr>
          <p:cNvSpPr txBox="1"/>
          <p:nvPr/>
        </p:nvSpPr>
        <p:spPr>
          <a:xfrm>
            <a:off x="6158377" y="4612368"/>
            <a:ext cx="534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932139-44AB-FAB8-25C2-8F96AD96BEAA}"/>
              </a:ext>
            </a:extLst>
          </p:cNvPr>
          <p:cNvSpPr txBox="1"/>
          <p:nvPr/>
        </p:nvSpPr>
        <p:spPr>
          <a:xfrm>
            <a:off x="3829050" y="4643145"/>
            <a:ext cx="5341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ex)</a:t>
            </a:r>
            <a:endParaRPr lang="ko-KR" altLang="en-US" b="1" dirty="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C856055-CB19-CDD5-B47F-593041AC8F54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 bwMode="auto">
          <a:xfrm flipV="1">
            <a:off x="4797438" y="4797033"/>
            <a:ext cx="413381" cy="1"/>
          </a:xfrm>
          <a:prstGeom prst="line">
            <a:avLst/>
          </a:prstGeom>
          <a:noFill/>
          <a:ln w="28575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7541A09-07B4-812D-3012-410B35055AAD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 bwMode="auto">
          <a:xfrm>
            <a:off x="5724166" y="4797033"/>
            <a:ext cx="434211" cy="1"/>
          </a:xfrm>
          <a:prstGeom prst="line">
            <a:avLst/>
          </a:prstGeom>
          <a:noFill/>
          <a:ln w="28575" algn="ctr">
            <a:solidFill>
              <a:srgbClr val="000000"/>
            </a:solidFill>
            <a:miter lim="800000"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893552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813FA-1D40-E49A-DEDB-FDDD2AC95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39665-4E0B-F424-E8EE-0BC8C6525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1128"/>
            <a:ext cx="10972800" cy="1066800"/>
          </a:xfrm>
        </p:spPr>
        <p:txBody>
          <a:bodyPr/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서론 </a:t>
            </a:r>
            <a:r>
              <a:rPr lang="en-US" altLang="ko-KR" b="1" dirty="0"/>
              <a:t>(3/3)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A8F237-F3F6-4A71-43B8-2CAAFDABE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grpSp>
        <p:nvGrpSpPr>
          <p:cNvPr id="16" name="그룹 29">
            <a:extLst>
              <a:ext uri="{FF2B5EF4-FFF2-40B4-BE49-F238E27FC236}">
                <a16:creationId xmlns:a16="http://schemas.microsoft.com/office/drawing/2014/main" id="{2C47B8B6-9781-46B8-C16E-F2D50B0AA310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337937"/>
            <a:ext cx="10986066" cy="3657392"/>
            <a:chOff x="2134016" y="1767340"/>
            <a:chExt cx="6367074" cy="1310904"/>
          </a:xfrm>
        </p:grpSpPr>
        <p:sp>
          <p:nvSpPr>
            <p:cNvPr id="17" name="모서리가 둥근 직사각형 23">
              <a:extLst>
                <a:ext uri="{FF2B5EF4-FFF2-40B4-BE49-F238E27FC236}">
                  <a16:creationId xmlns:a16="http://schemas.microsoft.com/office/drawing/2014/main" id="{B2C93B28-8365-3009-4D80-EB64F4046EA5}"/>
                </a:ext>
              </a:extLst>
            </p:cNvPr>
            <p:cNvSpPr/>
            <p:nvPr/>
          </p:nvSpPr>
          <p:spPr bwMode="auto">
            <a:xfrm>
              <a:off x="2134016" y="1785925"/>
              <a:ext cx="6367074" cy="1292319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8" name="그룹 234">
              <a:extLst>
                <a:ext uri="{FF2B5EF4-FFF2-40B4-BE49-F238E27FC236}">
                  <a16:creationId xmlns:a16="http://schemas.microsoft.com/office/drawing/2014/main" id="{62959B94-53F5-EA17-531E-DB787E8204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108" y="1767340"/>
              <a:ext cx="6357982" cy="121353"/>
              <a:chOff x="785786" y="2071678"/>
              <a:chExt cx="7429552" cy="116314"/>
            </a:xfrm>
          </p:grpSpPr>
          <p:sp>
            <p:nvSpPr>
              <p:cNvPr id="20" name="모서리가 둥근 직사각형 26">
                <a:extLst>
                  <a:ext uri="{FF2B5EF4-FFF2-40B4-BE49-F238E27FC236}">
                    <a16:creationId xmlns:a16="http://schemas.microsoft.com/office/drawing/2014/main" id="{271F9EB3-66B4-AEB2-3600-0397E227C6EA}"/>
                  </a:ext>
                </a:extLst>
              </p:cNvPr>
              <p:cNvSpPr/>
              <p:nvPr/>
            </p:nvSpPr>
            <p:spPr>
              <a:xfrm>
                <a:off x="785786" y="2071678"/>
                <a:ext cx="7429552" cy="116314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1" name="TextBox 38">
                <a:extLst>
                  <a:ext uri="{FF2B5EF4-FFF2-40B4-BE49-F238E27FC236}">
                    <a16:creationId xmlns:a16="http://schemas.microsoft.com/office/drawing/2014/main" id="{2104000F-D221-58EC-2473-42895543AA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916" y="2071684"/>
                <a:ext cx="5940574" cy="116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</a:rPr>
                  <a:t>Contributions</a:t>
                </a:r>
              </a:p>
            </p:txBody>
          </p:sp>
        </p:grpSp>
      </p:grpSp>
      <p:sp>
        <p:nvSpPr>
          <p:cNvPr id="3" name="TextBox 38">
            <a:extLst>
              <a:ext uri="{FF2B5EF4-FFF2-40B4-BE49-F238E27FC236}">
                <a16:creationId xmlns:a16="http://schemas.microsoft.com/office/drawing/2014/main" id="{1B026249-7D5A-2C5A-4AD6-1562B7E45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90494"/>
            <a:ext cx="11026781" cy="3283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Metapath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따라 랜덤 워크를 수행함으로써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단순 연결 이웃만 보는 것이 아닌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“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타입별로 의미 있는 경로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”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통한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주변 노드 탐색</a:t>
            </a: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해당 과정을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Skip-Gram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방식으로 풀어내어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이종 그래프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가진 다중 타입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관계의 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특성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더 잘 반영한 </a:t>
            </a:r>
            <a:r>
              <a:rPr lang="ko-KR" altLang="en-US" sz="1400" b="1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임베딩</a:t>
            </a:r>
            <a:r>
              <a:rPr lang="ko-KR" altLang="en-US" sz="14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학습</a:t>
            </a:r>
            <a:endParaRPr lang="en-US" altLang="ko-KR" sz="14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이를 바탕으로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metapath2vec, metapath2vec++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제안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이를 통해 단일 타입 노드 방법 대비 더 풍부한 구조적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의미적 정보 학습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metapath2vec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Metapath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기반의 랜덤 워크로 그래프 내 노드 시퀀스를 생성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이를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Input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하는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Heterogeneous Skip-Gram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모델을 통해 노드 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임베딩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학습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여러 타입의 노드를 하나의 확률 분포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관점에서 부정 샘플링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(Negative Sampling)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metapath2vec++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metapath2vec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기반하여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노드 타입별로 다른 부정 샘플링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(Heterogeneous Negative Sampling)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사용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	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각 타입마다 별개의 확률 분포를 두고 최적화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1465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C1344-16D5-F77A-FDEB-499C0C147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36839-0318-C739-642C-E2D4414F9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1128"/>
            <a:ext cx="10972800" cy="1066800"/>
          </a:xfrm>
        </p:spPr>
        <p:txBody>
          <a:bodyPr/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문제 정의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FAAB45B-9310-55C9-0124-AEAB189E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grpSp>
        <p:nvGrpSpPr>
          <p:cNvPr id="16" name="그룹 29">
            <a:extLst>
              <a:ext uri="{FF2B5EF4-FFF2-40B4-BE49-F238E27FC236}">
                <a16:creationId xmlns:a16="http://schemas.microsoft.com/office/drawing/2014/main" id="{F2D9C670-505F-79BB-2CB8-0CAAD3227F08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337937"/>
            <a:ext cx="10986066" cy="2462537"/>
            <a:chOff x="2134016" y="1767340"/>
            <a:chExt cx="6367074" cy="882637"/>
          </a:xfrm>
        </p:grpSpPr>
        <p:sp>
          <p:nvSpPr>
            <p:cNvPr id="17" name="모서리가 둥근 직사각형 23">
              <a:extLst>
                <a:ext uri="{FF2B5EF4-FFF2-40B4-BE49-F238E27FC236}">
                  <a16:creationId xmlns:a16="http://schemas.microsoft.com/office/drawing/2014/main" id="{53BFCE97-DD95-2122-19FB-5F7E64C8FC5F}"/>
                </a:ext>
              </a:extLst>
            </p:cNvPr>
            <p:cNvSpPr/>
            <p:nvPr/>
          </p:nvSpPr>
          <p:spPr bwMode="auto">
            <a:xfrm>
              <a:off x="2134016" y="1785925"/>
              <a:ext cx="6367074" cy="864052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8" name="그룹 234">
              <a:extLst>
                <a:ext uri="{FF2B5EF4-FFF2-40B4-BE49-F238E27FC236}">
                  <a16:creationId xmlns:a16="http://schemas.microsoft.com/office/drawing/2014/main" id="{D891E6BE-B2EE-0B4F-73C1-FECA8B0F70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108" y="1767340"/>
              <a:ext cx="6357982" cy="121353"/>
              <a:chOff x="785786" y="2071678"/>
              <a:chExt cx="7429552" cy="116314"/>
            </a:xfrm>
          </p:grpSpPr>
          <p:sp>
            <p:nvSpPr>
              <p:cNvPr id="20" name="모서리가 둥근 직사각형 26">
                <a:extLst>
                  <a:ext uri="{FF2B5EF4-FFF2-40B4-BE49-F238E27FC236}">
                    <a16:creationId xmlns:a16="http://schemas.microsoft.com/office/drawing/2014/main" id="{CFF038FC-C8D8-AB0E-0AD2-BB6AC6AA41A6}"/>
                  </a:ext>
                </a:extLst>
              </p:cNvPr>
              <p:cNvSpPr/>
              <p:nvPr/>
            </p:nvSpPr>
            <p:spPr>
              <a:xfrm>
                <a:off x="785786" y="2071678"/>
                <a:ext cx="7429552" cy="116314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1" name="TextBox 38">
                <a:extLst>
                  <a:ext uri="{FF2B5EF4-FFF2-40B4-BE49-F238E27FC236}">
                    <a16:creationId xmlns:a16="http://schemas.microsoft.com/office/drawing/2014/main" id="{448FFBA5-26A2-746D-79BD-6AF095D83D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916" y="2071684"/>
                <a:ext cx="5940574" cy="116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</a:rPr>
                  <a:t>Embedding</a:t>
                </a:r>
                <a:r>
                  <a:rPr lang="ko-KR" altLang="en-US" sz="1600" b="1" dirty="0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</a:rPr>
                  <a:t> </a:t>
                </a:r>
                <a:r>
                  <a:rPr lang="en-US" altLang="ko-KR" sz="1600" b="1" dirty="0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</a:rPr>
                  <a:t>Problem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38">
                <a:extLst>
                  <a:ext uri="{FF2B5EF4-FFF2-40B4-BE49-F238E27FC236}">
                    <a16:creationId xmlns:a16="http://schemas.microsoft.com/office/drawing/2014/main" id="{6EA372AF-F80B-5E0E-AB94-474EA34138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" y="1690494"/>
                <a:ext cx="11026781" cy="20218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그래프 상 각 노드를 하나의 </a:t>
                </a:r>
                <a14:m>
                  <m:oMath xmlns:m="http://schemas.openxmlformats.org/officeDocument/2006/math">
                    <m:r>
                      <a:rPr lang="ko-KR" altLang="en-US" sz="1400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차원 벡터로 </a:t>
                </a:r>
                <a:r>
                  <a:rPr lang="ko-KR" altLang="en-US" sz="1400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임베딩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하는 </a:t>
                </a:r>
                <a14:m>
                  <m:oMath xmlns:m="http://schemas.openxmlformats.org/officeDocument/2006/math"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400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ko-KR" sz="1400" b="1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1" i="1" dirty="0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  <m:r>
                          <a:rPr lang="en-US" altLang="ko-KR" sz="1400" b="1" i="0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400" b="1" i="1" dirty="0" smtClean="0"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를 찾는 것이 목표</a:t>
                </a:r>
                <a:endPara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이때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 </a:t>
                </a:r>
                <a:r>
                  <a:rPr lang="ko-KR" altLang="en-US" sz="1400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임베딩이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그래프의 구조적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(topologic)/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의미적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(semantic)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정보를 잘 보존해야 함</a:t>
                </a:r>
                <a:endPara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Formula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Input: 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이종 그래프 </a:t>
                </a:r>
                <a14:m>
                  <m:oMath xmlns:m="http://schemas.openxmlformats.org/officeDocument/2006/math">
                    <m:r>
                      <a:rPr lang="en-US" altLang="ko-KR" sz="1400" b="1" i="1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Output: 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모든 노드에 대해 </a:t>
                </a:r>
                <a14:m>
                  <m:oMath xmlns:m="http://schemas.openxmlformats.org/officeDocument/2006/math">
                    <m:r>
                      <a:rPr lang="ko-KR" altLang="en-US" sz="1400" b="1" i="1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차원으로 </a:t>
                </a:r>
                <a:r>
                  <a:rPr lang="ko-KR" altLang="en-US" sz="1400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매핑된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400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임베딩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행렬 </a:t>
                </a:r>
                <a14:m>
                  <m:oMath xmlns:m="http://schemas.openxmlformats.org/officeDocument/2006/math">
                    <m:r>
                      <a:rPr lang="en-US" altLang="ko-KR" sz="1400" b="1" i="1" dirty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즉 각 노드 </a:t>
                </a:r>
                <a14:m>
                  <m:oMath xmlns:m="http://schemas.openxmlformats.org/officeDocument/2006/math"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</a:t>
                </a:r>
                <a:r>
                  <a:rPr lang="ko-KR" altLang="en-US" sz="1400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임베딩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벡터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altLang="ko-KR" sz="1400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altLang="ko-KR" sz="14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400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i="0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sz="1400" b="1" i="1" dirty="0" smtClean="0"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endPara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Condition: 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그래프 내 다양한 타입의 노드 및 링크에서 발생하는 관계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공저자 관계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저자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논문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-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학회 관계 등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을 최대한 보존 </a:t>
                </a:r>
                <a:endPara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3" name="TextBox 38">
                <a:extLst>
                  <a:ext uri="{FF2B5EF4-FFF2-40B4-BE49-F238E27FC236}">
                    <a16:creationId xmlns:a16="http://schemas.microsoft.com/office/drawing/2014/main" id="{6EA372AF-F80B-5E0E-AB94-474EA3413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690494"/>
                <a:ext cx="11026781" cy="2021836"/>
              </a:xfrm>
              <a:prstGeom prst="rect">
                <a:avLst/>
              </a:prstGeom>
              <a:blipFill>
                <a:blip r:embed="rId3"/>
                <a:stretch>
                  <a:fillRect l="-55" b="-30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그룹 29">
            <a:extLst>
              <a:ext uri="{FF2B5EF4-FFF2-40B4-BE49-F238E27FC236}">
                <a16:creationId xmlns:a16="http://schemas.microsoft.com/office/drawing/2014/main" id="{807D5213-2E78-524E-D9E5-8C4602021134}"/>
              </a:ext>
            </a:extLst>
          </p:cNvPr>
          <p:cNvGrpSpPr>
            <a:grpSpLocks/>
          </p:cNvGrpSpPr>
          <p:nvPr/>
        </p:nvGrpSpPr>
        <p:grpSpPr bwMode="auto">
          <a:xfrm>
            <a:off x="625288" y="4214500"/>
            <a:ext cx="10986066" cy="1816872"/>
            <a:chOff x="2134016" y="1767337"/>
            <a:chExt cx="6367074" cy="651214"/>
          </a:xfrm>
        </p:grpSpPr>
        <p:sp>
          <p:nvSpPr>
            <p:cNvPr id="11" name="모서리가 둥근 직사각형 23">
              <a:extLst>
                <a:ext uri="{FF2B5EF4-FFF2-40B4-BE49-F238E27FC236}">
                  <a16:creationId xmlns:a16="http://schemas.microsoft.com/office/drawing/2014/main" id="{A4508BFE-BBCB-877C-E938-C5122E39229D}"/>
                </a:ext>
              </a:extLst>
            </p:cNvPr>
            <p:cNvSpPr/>
            <p:nvPr/>
          </p:nvSpPr>
          <p:spPr bwMode="auto">
            <a:xfrm>
              <a:off x="2134016" y="1785925"/>
              <a:ext cx="6367074" cy="632626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2" name="그룹 234">
              <a:extLst>
                <a:ext uri="{FF2B5EF4-FFF2-40B4-BE49-F238E27FC236}">
                  <a16:creationId xmlns:a16="http://schemas.microsoft.com/office/drawing/2014/main" id="{F9A9DE72-944B-C603-E061-50948DC41D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108" y="1767337"/>
              <a:ext cx="6357982" cy="121358"/>
              <a:chOff x="785786" y="2071678"/>
              <a:chExt cx="7429552" cy="116319"/>
            </a:xfrm>
          </p:grpSpPr>
          <p:sp>
            <p:nvSpPr>
              <p:cNvPr id="13" name="모서리가 둥근 직사각형 26">
                <a:extLst>
                  <a:ext uri="{FF2B5EF4-FFF2-40B4-BE49-F238E27FC236}">
                    <a16:creationId xmlns:a16="http://schemas.microsoft.com/office/drawing/2014/main" id="{801836BC-7CCD-A422-6C71-2951D7CD66A9}"/>
                  </a:ext>
                </a:extLst>
              </p:cNvPr>
              <p:cNvSpPr/>
              <p:nvPr/>
            </p:nvSpPr>
            <p:spPr>
              <a:xfrm>
                <a:off x="785786" y="2071678"/>
                <a:ext cx="7429552" cy="116314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14" name="TextBox 38">
                <a:extLst>
                  <a:ext uri="{FF2B5EF4-FFF2-40B4-BE49-F238E27FC236}">
                    <a16:creationId xmlns:a16="http://schemas.microsoft.com/office/drawing/2014/main" id="{B1A49B0B-AB59-24B6-2B35-5218D5D72B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916" y="2071689"/>
                <a:ext cx="5940574" cy="116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ko-KR" altLang="en-US" sz="1600" b="1" dirty="0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</a:rPr>
                  <a:t>핵심 문제</a:t>
                </a:r>
                <a:endParaRPr lang="en-US" altLang="ko-KR" sz="1600" b="1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</p:grpSp>
      </p:grpSp>
      <p:sp>
        <p:nvSpPr>
          <p:cNvPr id="15" name="TextBox 38">
            <a:extLst>
              <a:ext uri="{FF2B5EF4-FFF2-40B4-BE49-F238E27FC236}">
                <a16:creationId xmlns:a16="http://schemas.microsoft.com/office/drawing/2014/main" id="{9D91F69A-DB04-FBB8-E317-F29D19B805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288" y="4567066"/>
            <a:ext cx="11026781" cy="134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이웃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(neighborhood)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정의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서로 다른 타입의 노드가 섞여 있을 때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 노드의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이웃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어떻게 선정할 것인지 중요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5">
              <a:lnSpc>
                <a:spcPct val="150000"/>
              </a:lnSpc>
            </a:pP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        ex)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학술 네트워크에서 저자 노드의 이웃은 저자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논문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학회 등 다층적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타입 간 구조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의미 관계 보존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타입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링크별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관계 특성이 달라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동질 그래프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(Homogeneous Graph)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기반 기법처럼 단순히 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		              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확률적 인접 관계를 동일하게 적용하기 어려움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9346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C7B41-1B5C-3C22-04C6-CFC575F0F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69D6E9-FF87-3BDB-3DDF-F34DD30E2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1128"/>
            <a:ext cx="10972800" cy="1066800"/>
          </a:xfrm>
        </p:spPr>
        <p:txBody>
          <a:bodyPr/>
          <a:lstStyle/>
          <a:p>
            <a:r>
              <a:rPr lang="en-US" altLang="ko-KR" b="1" dirty="0"/>
              <a:t>3. metapath2vec</a:t>
            </a:r>
            <a:r>
              <a:rPr lang="ko-KR" altLang="en-US" b="1" dirty="0"/>
              <a:t> </a:t>
            </a:r>
            <a:r>
              <a:rPr lang="en-US" altLang="ko-KR" b="1" dirty="0"/>
              <a:t>Frameworks</a:t>
            </a:r>
            <a:r>
              <a:rPr lang="ko-KR" altLang="en-US" b="1" dirty="0"/>
              <a:t> </a:t>
            </a:r>
            <a:r>
              <a:rPr lang="en-US" altLang="ko-KR" b="1" dirty="0"/>
              <a:t>(1/6)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C3E432-74B3-FFE0-2DAA-A50848FA6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grpSp>
        <p:nvGrpSpPr>
          <p:cNvPr id="16" name="그룹 29">
            <a:extLst>
              <a:ext uri="{FF2B5EF4-FFF2-40B4-BE49-F238E27FC236}">
                <a16:creationId xmlns:a16="http://schemas.microsoft.com/office/drawing/2014/main" id="{A301441C-5AC8-39E4-C1D0-7759B80F4B98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337937"/>
            <a:ext cx="10986066" cy="2226354"/>
            <a:chOff x="2134016" y="1767340"/>
            <a:chExt cx="6367074" cy="797983"/>
          </a:xfrm>
        </p:grpSpPr>
        <p:sp>
          <p:nvSpPr>
            <p:cNvPr id="17" name="모서리가 둥근 직사각형 23">
              <a:extLst>
                <a:ext uri="{FF2B5EF4-FFF2-40B4-BE49-F238E27FC236}">
                  <a16:creationId xmlns:a16="http://schemas.microsoft.com/office/drawing/2014/main" id="{666D2092-11BF-5540-7A1B-93B260D7F017}"/>
                </a:ext>
              </a:extLst>
            </p:cNvPr>
            <p:cNvSpPr/>
            <p:nvPr/>
          </p:nvSpPr>
          <p:spPr bwMode="auto">
            <a:xfrm>
              <a:off x="2134016" y="1785925"/>
              <a:ext cx="6367074" cy="779398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8" name="그룹 234">
              <a:extLst>
                <a:ext uri="{FF2B5EF4-FFF2-40B4-BE49-F238E27FC236}">
                  <a16:creationId xmlns:a16="http://schemas.microsoft.com/office/drawing/2014/main" id="{42753F6E-A7E1-32A7-261D-D9B33B8BB4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108" y="1767340"/>
              <a:ext cx="6357982" cy="121353"/>
              <a:chOff x="785786" y="2071678"/>
              <a:chExt cx="7429552" cy="116314"/>
            </a:xfrm>
          </p:grpSpPr>
          <p:sp>
            <p:nvSpPr>
              <p:cNvPr id="20" name="모서리가 둥근 직사각형 26">
                <a:extLst>
                  <a:ext uri="{FF2B5EF4-FFF2-40B4-BE49-F238E27FC236}">
                    <a16:creationId xmlns:a16="http://schemas.microsoft.com/office/drawing/2014/main" id="{1F22C803-DA20-784D-4DE1-283DB32F2D44}"/>
                  </a:ext>
                </a:extLst>
              </p:cNvPr>
              <p:cNvSpPr/>
              <p:nvPr/>
            </p:nvSpPr>
            <p:spPr>
              <a:xfrm>
                <a:off x="785786" y="2071678"/>
                <a:ext cx="7429552" cy="116314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1" name="TextBox 38">
                <a:extLst>
                  <a:ext uri="{FF2B5EF4-FFF2-40B4-BE49-F238E27FC236}">
                    <a16:creationId xmlns:a16="http://schemas.microsoft.com/office/drawing/2014/main" id="{40C11711-7289-B676-2278-A947402DEA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916" y="2071684"/>
                <a:ext cx="5940574" cy="116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</a:rPr>
                  <a:t>Overall(metapath2vec/metapath2vec++)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38">
                <a:extLst>
                  <a:ext uri="{FF2B5EF4-FFF2-40B4-BE49-F238E27FC236}">
                    <a16:creationId xmlns:a16="http://schemas.microsoft.com/office/drawing/2014/main" id="{26AA6059-5F08-95DE-5176-39037123C1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" y="1690494"/>
                <a:ext cx="11026781" cy="1686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Input: 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이종 그래프 </a:t>
                </a:r>
                <a14:m>
                  <m:oMath xmlns:m="http://schemas.openxmlformats.org/officeDocument/2006/math"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400" b="1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altLang="ko-KR" sz="1400" b="1" i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1" i="1" dirty="0"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altLang="ko-KR" sz="1400" b="1" i="0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</m:d>
                  </m:oMath>
                </a14:m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en-US" altLang="ko-KR" sz="1400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Metapath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모델 및 학습 파라미터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ko-KR" altLang="en-US" sz="1400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임베딩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차원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랜덤 워크 횟수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각 워크의 길이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주변 크기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부정 샘플링 크기 등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 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중간 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Output: “</a:t>
                </a:r>
                <a:r>
                  <a:rPr lang="en-US" altLang="ko-KR" sz="1400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Metapath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에 따른 랜덤 워크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”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로부터 생성된 여러 개의 노드 경로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(Node Sequence), Skip-Gram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입력으로 사용</a:t>
                </a:r>
                <a:endPara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최종 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Output: 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노드 </a:t>
                </a:r>
                <a:r>
                  <a:rPr lang="ko-KR" altLang="en-US" sz="1400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임베딩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행렬 </a:t>
                </a:r>
                <a14:m>
                  <m:oMath xmlns:m="http://schemas.openxmlformats.org/officeDocument/2006/math"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ko-KR" sz="1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1400" b="1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1" dirty="0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begChr m:val="|"/>
                            <m:endChr m:val="|"/>
                            <m:ctrlPr>
                              <a:rPr lang="en-US" altLang="ko-KR" sz="1400" b="1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400" b="1" i="1" dirty="0" smtClean="0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d>
                        <m:r>
                          <a:rPr lang="en-US" altLang="ko-KR" sz="1400" b="1" i="0" dirty="0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400" b="1" i="1" dirty="0" smtClean="0">
                            <a:latin typeface="Cambria Math" panose="02040503050406030204" pitchFamily="18" charset="0"/>
                          </a:rPr>
                          <m:t>𝒅</m:t>
                        </m:r>
                      </m:sup>
                    </m:sSup>
                  </m:oMath>
                </a14:m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(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모든 노드에 대한 </a:t>
                </a:r>
                <a14:m>
                  <m:oMath xmlns:m="http://schemas.openxmlformats.org/officeDocument/2006/math"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차원 </a:t>
                </a:r>
                <a:r>
                  <a:rPr lang="ko-KR" altLang="en-US" sz="1400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임베딩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벡터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metapath2vec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와 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metapath2vec++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입력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/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출력은 동일</a:t>
                </a:r>
                <a:endPara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8" name="TextBox 38">
                <a:extLst>
                  <a:ext uri="{FF2B5EF4-FFF2-40B4-BE49-F238E27FC236}">
                    <a16:creationId xmlns:a16="http://schemas.microsoft.com/office/drawing/2014/main" id="{26AA6059-5F08-95DE-5176-39037123C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690494"/>
                <a:ext cx="11026781" cy="1686552"/>
              </a:xfrm>
              <a:prstGeom prst="rect">
                <a:avLst/>
              </a:prstGeom>
              <a:blipFill>
                <a:blip r:embed="rId3"/>
                <a:stretch>
                  <a:fillRect l="-55" b="-288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그룹 47">
            <a:extLst>
              <a:ext uri="{FF2B5EF4-FFF2-40B4-BE49-F238E27FC236}">
                <a16:creationId xmlns:a16="http://schemas.microsoft.com/office/drawing/2014/main" id="{71AFD8AA-D982-8E81-2BA4-A79EEF441D31}"/>
              </a:ext>
            </a:extLst>
          </p:cNvPr>
          <p:cNvGrpSpPr/>
          <p:nvPr/>
        </p:nvGrpSpPr>
        <p:grpSpPr>
          <a:xfrm>
            <a:off x="458859" y="4777096"/>
            <a:ext cx="11274281" cy="742950"/>
            <a:chOff x="641367" y="4777096"/>
            <a:chExt cx="11274281" cy="74295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81E3C268-7D7E-1AB6-DE62-11962A15FBAB}"/>
                </a:ext>
              </a:extLst>
            </p:cNvPr>
            <p:cNvSpPr/>
            <p:nvPr/>
          </p:nvSpPr>
          <p:spPr>
            <a:xfrm>
              <a:off x="641367" y="4777096"/>
              <a:ext cx="1238467" cy="742950"/>
            </a:xfrm>
            <a:prstGeom prst="roundRect">
              <a:avLst/>
            </a:prstGeom>
            <a:solidFill>
              <a:srgbClr val="7030A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Input</a:t>
              </a: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637230C7-42EC-D0A7-7AAF-8A9FD7124384}"/>
                </a:ext>
              </a:extLst>
            </p:cNvPr>
            <p:cNvSpPr/>
            <p:nvPr/>
          </p:nvSpPr>
          <p:spPr>
            <a:xfrm>
              <a:off x="5047255" y="4777096"/>
              <a:ext cx="2462505" cy="742950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Create</a:t>
              </a: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Node Sequence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E54C88BC-16F8-6C0B-A20E-0957EE5BCEFA}"/>
                </a:ext>
              </a:extLst>
            </p:cNvPr>
            <p:cNvCxnSpPr>
              <a:cxnSpLocks/>
              <a:stCxn id="3" idx="3"/>
              <a:endCxn id="34" idx="1"/>
            </p:cNvCxnSpPr>
            <p:nvPr/>
          </p:nvCxnSpPr>
          <p:spPr>
            <a:xfrm>
              <a:off x="1879834" y="5148571"/>
              <a:ext cx="3524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24FC82CF-3DBB-F8D1-F338-E7BD41018A7A}"/>
                </a:ext>
              </a:extLst>
            </p:cNvPr>
            <p:cNvSpPr/>
            <p:nvPr/>
          </p:nvSpPr>
          <p:spPr>
            <a:xfrm>
              <a:off x="10677181" y="4777096"/>
              <a:ext cx="1238467" cy="742950"/>
            </a:xfrm>
            <a:prstGeom prst="roundRect">
              <a:avLst/>
            </a:prstGeom>
            <a:solidFill>
              <a:srgbClr val="7030A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Output</a:t>
              </a: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FFB4CDE0-EDF3-7E20-45CB-B9D0C90B5E84}"/>
                </a:ext>
              </a:extLst>
            </p:cNvPr>
            <p:cNvCxnSpPr>
              <a:cxnSpLocks/>
              <a:stCxn id="5" idx="3"/>
              <a:endCxn id="11" idx="1"/>
            </p:cNvCxnSpPr>
            <p:nvPr/>
          </p:nvCxnSpPr>
          <p:spPr>
            <a:xfrm>
              <a:off x="7509760" y="5148571"/>
              <a:ext cx="3524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8DB29C8D-F00E-39AB-4B46-056825EFCC56}"/>
                </a:ext>
              </a:extLst>
            </p:cNvPr>
            <p:cNvSpPr/>
            <p:nvPr/>
          </p:nvSpPr>
          <p:spPr>
            <a:xfrm>
              <a:off x="7862218" y="4777096"/>
              <a:ext cx="2462505" cy="742950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Heterogeneous </a:t>
              </a: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Skip Gram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02F83EB7-BE16-000F-FD62-E61223378E8A}"/>
                </a:ext>
              </a:extLst>
            </p:cNvPr>
            <p:cNvCxnSpPr>
              <a:cxnSpLocks/>
              <a:stCxn id="11" idx="3"/>
              <a:endCxn id="9" idx="1"/>
            </p:cNvCxnSpPr>
            <p:nvPr/>
          </p:nvCxnSpPr>
          <p:spPr>
            <a:xfrm>
              <a:off x="10324723" y="5148571"/>
              <a:ext cx="3524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0D3EC6EE-57F5-83B3-39FA-3F9527AB12DB}"/>
                </a:ext>
              </a:extLst>
            </p:cNvPr>
            <p:cNvSpPr/>
            <p:nvPr/>
          </p:nvSpPr>
          <p:spPr>
            <a:xfrm>
              <a:off x="2232292" y="4777096"/>
              <a:ext cx="2462505" cy="742950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 err="1">
                  <a:solidFill>
                    <a:schemeClr val="tx1"/>
                  </a:solidFill>
                </a:rPr>
                <a:t>Metapath</a:t>
              </a:r>
              <a:r>
                <a:rPr lang="en-US" altLang="ko-KR" b="1" dirty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altLang="ko-KR" b="1" dirty="0">
                  <a:solidFill>
                    <a:schemeClr val="tx1"/>
                  </a:solidFill>
                </a:rPr>
                <a:t>Random Walk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DFE8CAFB-80D3-BE23-AAFA-2D80C19B5ECB}"/>
                </a:ext>
              </a:extLst>
            </p:cNvPr>
            <p:cNvCxnSpPr>
              <a:cxnSpLocks/>
              <a:stCxn id="34" idx="3"/>
              <a:endCxn id="5" idx="1"/>
            </p:cNvCxnSpPr>
            <p:nvPr/>
          </p:nvCxnSpPr>
          <p:spPr>
            <a:xfrm>
              <a:off x="4694797" y="5148571"/>
              <a:ext cx="3524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920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23707-D4DC-065B-B387-A27A33924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56DAD-FFC1-3A78-4645-3A2104C1F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1128"/>
            <a:ext cx="10972800" cy="1066800"/>
          </a:xfrm>
        </p:spPr>
        <p:txBody>
          <a:bodyPr/>
          <a:lstStyle/>
          <a:p>
            <a:r>
              <a:rPr lang="en-US" altLang="ko-KR" b="1" dirty="0"/>
              <a:t>3. metapath2vec</a:t>
            </a:r>
            <a:r>
              <a:rPr lang="ko-KR" altLang="en-US" b="1" dirty="0"/>
              <a:t> </a:t>
            </a:r>
            <a:r>
              <a:rPr lang="en-US" altLang="ko-KR" b="1" dirty="0"/>
              <a:t>Frameworks</a:t>
            </a:r>
            <a:r>
              <a:rPr lang="ko-KR" altLang="en-US" b="1" dirty="0"/>
              <a:t> </a:t>
            </a:r>
            <a:r>
              <a:rPr lang="en-US" altLang="ko-KR" b="1" dirty="0"/>
              <a:t>(2/6)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B56952-7E77-CE25-49B0-49F40ED71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grpSp>
        <p:nvGrpSpPr>
          <p:cNvPr id="16" name="그룹 29">
            <a:extLst>
              <a:ext uri="{FF2B5EF4-FFF2-40B4-BE49-F238E27FC236}">
                <a16:creationId xmlns:a16="http://schemas.microsoft.com/office/drawing/2014/main" id="{31450A54-53DD-7B21-B074-556FB6DFD2DF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337938"/>
            <a:ext cx="10986066" cy="1695938"/>
            <a:chOff x="2134016" y="1767340"/>
            <a:chExt cx="6367074" cy="607868"/>
          </a:xfrm>
        </p:grpSpPr>
        <p:sp>
          <p:nvSpPr>
            <p:cNvPr id="17" name="모서리가 둥근 직사각형 23">
              <a:extLst>
                <a:ext uri="{FF2B5EF4-FFF2-40B4-BE49-F238E27FC236}">
                  <a16:creationId xmlns:a16="http://schemas.microsoft.com/office/drawing/2014/main" id="{FDF4BA24-6AEE-7763-8B95-00EAF7992A28}"/>
                </a:ext>
              </a:extLst>
            </p:cNvPr>
            <p:cNvSpPr/>
            <p:nvPr/>
          </p:nvSpPr>
          <p:spPr bwMode="auto">
            <a:xfrm>
              <a:off x="2134016" y="1785925"/>
              <a:ext cx="6367074" cy="589283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8" name="그룹 234">
              <a:extLst>
                <a:ext uri="{FF2B5EF4-FFF2-40B4-BE49-F238E27FC236}">
                  <a16:creationId xmlns:a16="http://schemas.microsoft.com/office/drawing/2014/main" id="{AC336D11-FD70-781F-6817-16D46C6C10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108" y="1767340"/>
              <a:ext cx="6357982" cy="121353"/>
              <a:chOff x="785786" y="2071678"/>
              <a:chExt cx="7429552" cy="116314"/>
            </a:xfrm>
          </p:grpSpPr>
          <p:sp>
            <p:nvSpPr>
              <p:cNvPr id="20" name="모서리가 둥근 직사각형 26">
                <a:extLst>
                  <a:ext uri="{FF2B5EF4-FFF2-40B4-BE49-F238E27FC236}">
                    <a16:creationId xmlns:a16="http://schemas.microsoft.com/office/drawing/2014/main" id="{EA80E5A5-FF92-50DA-47F9-6AD3F6ED433E}"/>
                  </a:ext>
                </a:extLst>
              </p:cNvPr>
              <p:cNvSpPr/>
              <p:nvPr/>
            </p:nvSpPr>
            <p:spPr>
              <a:xfrm>
                <a:off x="785786" y="2071678"/>
                <a:ext cx="7429552" cy="116314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1" name="TextBox 38">
                <a:extLst>
                  <a:ext uri="{FF2B5EF4-FFF2-40B4-BE49-F238E27FC236}">
                    <a16:creationId xmlns:a16="http://schemas.microsoft.com/office/drawing/2014/main" id="{75674954-9887-68E3-8EEC-4F0992C491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916" y="2071684"/>
                <a:ext cx="5940574" cy="116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</a:rPr>
                  <a:t>Create Node Sequence(metapath2vec/metapath2vec++)</a:t>
                </a:r>
              </a:p>
            </p:txBody>
          </p:sp>
        </p:grpSp>
      </p:grpSp>
      <p:sp>
        <p:nvSpPr>
          <p:cNvPr id="8" name="TextBox 38">
            <a:extLst>
              <a:ext uri="{FF2B5EF4-FFF2-40B4-BE49-F238E27FC236}">
                <a16:creationId xmlns:a16="http://schemas.microsoft.com/office/drawing/2014/main" id="{CE9BEC17-7C6B-2C86-D770-0F0479DAF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90494"/>
            <a:ext cx="11026781" cy="1343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Metapath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기반한 랜덤 워크를 통해 노드 시퀀스를 여러 경로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(Sequence)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생성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Metapath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기반한 랜덤 워크는 현재 노드 타입에서 다음 노드 타입으로 이어지는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Metapath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순서를 따라 이동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이를 통해 각 노드가 갖는 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의미적 이웃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“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</a:t>
            </a: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Metapath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형태로 효과적으로 탐색할 수 있음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Metapath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기반한 랜덤 워크의 경로들을 노드 시퀀스라고 하며</a:t>
            </a:r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Skip-Gram</a:t>
            </a:r>
            <a:r>
              <a:rPr lang="ko-KR" altLang="en-US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입력으로 사용</a:t>
            </a:r>
            <a:endParaRPr lang="en-US" altLang="ko-KR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FB35A4D-70C5-C65E-A7D9-B54E28F41613}"/>
              </a:ext>
            </a:extLst>
          </p:cNvPr>
          <p:cNvGrpSpPr/>
          <p:nvPr/>
        </p:nvGrpSpPr>
        <p:grpSpPr>
          <a:xfrm>
            <a:off x="2924175" y="3138810"/>
            <a:ext cx="6343650" cy="3719190"/>
            <a:chOff x="2266950" y="3138810"/>
            <a:chExt cx="6438900" cy="371919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238D8B64-F88E-9639-6547-1EB0D04CB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9970" r="5077"/>
            <a:stretch/>
          </p:blipFill>
          <p:spPr>
            <a:xfrm>
              <a:off x="2266950" y="3138810"/>
              <a:ext cx="2882415" cy="371919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029A18-F8C3-E19C-DBE2-F36E60370E6F}"/>
                </a:ext>
              </a:extLst>
            </p:cNvPr>
            <p:cNvSpPr txBox="1"/>
            <p:nvPr/>
          </p:nvSpPr>
          <p:spPr>
            <a:xfrm>
              <a:off x="5540381" y="3454793"/>
              <a:ext cx="3165469" cy="258532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800" b="1" dirty="0" err="1">
                  <a:latin typeface="맑은 고딕" panose="020B0503020000020004" pitchFamily="50" charset="-127"/>
                  <a:ea typeface="맑은 고딕" panose="020B0503020000020004" pitchFamily="50" charset="-127"/>
                </a:rPr>
                <a:t>Metapath</a:t>
              </a:r>
              <a:r>
                <a:rPr lang="en-US" altLang="ko-KR" sz="1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: O-A-P</a:t>
              </a:r>
            </a:p>
            <a:p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Node sequences(</a:t>
              </a:r>
              <a:r>
                <a:rPr lang="ko-KR" altLang="en-US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모든 경우</a:t>
              </a: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MIT-a1-p1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MIT-a2-p1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MIT-a2-p2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MIT-a3-p2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CMU-a4-p2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CMU-a4-p3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ko-KR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CMU-a5-p3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3678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EF69A-010D-2A55-C2AC-BBBDA1310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A6C2DB-D2F5-BDF4-CD18-5C0433FC5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1128"/>
            <a:ext cx="10972800" cy="1066800"/>
          </a:xfrm>
        </p:spPr>
        <p:txBody>
          <a:bodyPr/>
          <a:lstStyle/>
          <a:p>
            <a:r>
              <a:rPr lang="en-US" altLang="ko-KR" b="1" dirty="0"/>
              <a:t>3. metapath2vec</a:t>
            </a:r>
            <a:r>
              <a:rPr lang="ko-KR" altLang="en-US" b="1" dirty="0"/>
              <a:t> </a:t>
            </a:r>
            <a:r>
              <a:rPr lang="en-US" altLang="ko-KR" b="1" dirty="0"/>
              <a:t>Frameworks</a:t>
            </a:r>
            <a:r>
              <a:rPr lang="ko-KR" altLang="en-US" b="1" dirty="0"/>
              <a:t> </a:t>
            </a:r>
            <a:r>
              <a:rPr lang="en-US" altLang="ko-KR" b="1" dirty="0"/>
              <a:t>(3/6)</a:t>
            </a:r>
            <a:endParaRPr lang="ko-KR" altLang="en-US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DDFA1B-AF61-13B1-7913-21B87B992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grpSp>
        <p:nvGrpSpPr>
          <p:cNvPr id="16" name="그룹 29">
            <a:extLst>
              <a:ext uri="{FF2B5EF4-FFF2-40B4-BE49-F238E27FC236}">
                <a16:creationId xmlns:a16="http://schemas.microsoft.com/office/drawing/2014/main" id="{41CBA093-E150-9653-0EC9-7BFBBCCA7B46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337939"/>
            <a:ext cx="10986066" cy="2091063"/>
            <a:chOff x="2134016" y="1767340"/>
            <a:chExt cx="6367074" cy="749491"/>
          </a:xfrm>
        </p:grpSpPr>
        <p:sp>
          <p:nvSpPr>
            <p:cNvPr id="17" name="모서리가 둥근 직사각형 23">
              <a:extLst>
                <a:ext uri="{FF2B5EF4-FFF2-40B4-BE49-F238E27FC236}">
                  <a16:creationId xmlns:a16="http://schemas.microsoft.com/office/drawing/2014/main" id="{54E3BD30-3BF9-C973-7190-01E6C3D28A7F}"/>
                </a:ext>
              </a:extLst>
            </p:cNvPr>
            <p:cNvSpPr/>
            <p:nvPr/>
          </p:nvSpPr>
          <p:spPr bwMode="auto">
            <a:xfrm>
              <a:off x="2134016" y="1785925"/>
              <a:ext cx="6367074" cy="730906"/>
            </a:xfrm>
            <a:prstGeom prst="roundRect">
              <a:avLst>
                <a:gd name="adj" fmla="val 5421"/>
              </a:avLst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anchor="ctr"/>
            <a:lstStyle>
              <a:defPPr>
                <a:defRPr lang="ko-KR"/>
              </a:defPPr>
              <a:lvl1pPr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1pPr>
              <a:lvl2pPr marL="4572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2pPr>
              <a:lvl3pPr marL="9144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3pPr>
              <a:lvl4pPr marL="13716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4pPr>
              <a:lvl5pPr marL="1828800" algn="l" rtl="0" fontAlgn="base" latinLnBrk="1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charset="-127"/>
                  <a:ea typeface="굴림" charset="-127"/>
                  <a:cs typeface="+mn-cs"/>
                </a:defRPr>
              </a:lvl9pPr>
            </a:lstStyle>
            <a:p>
              <a:pPr algn="ctr">
                <a:defRPr/>
              </a:pPr>
              <a:endParaRPr lang="ko-KR" altLang="en-US" dirty="0">
                <a:solidFill>
                  <a:srgbClr val="FFFFF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grpSp>
          <p:nvGrpSpPr>
            <p:cNvPr id="18" name="그룹 234">
              <a:extLst>
                <a:ext uri="{FF2B5EF4-FFF2-40B4-BE49-F238E27FC236}">
                  <a16:creationId xmlns:a16="http://schemas.microsoft.com/office/drawing/2014/main" id="{EABCB146-E469-666F-9488-D6F9ADE6C0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43108" y="1767340"/>
              <a:ext cx="6357982" cy="121353"/>
              <a:chOff x="785786" y="2071678"/>
              <a:chExt cx="7429552" cy="116314"/>
            </a:xfrm>
          </p:grpSpPr>
          <p:sp>
            <p:nvSpPr>
              <p:cNvPr id="20" name="모서리가 둥근 직사각형 26">
                <a:extLst>
                  <a:ext uri="{FF2B5EF4-FFF2-40B4-BE49-F238E27FC236}">
                    <a16:creationId xmlns:a16="http://schemas.microsoft.com/office/drawing/2014/main" id="{0FD01D60-525E-9261-A29F-B83F6D3E233B}"/>
                  </a:ext>
                </a:extLst>
              </p:cNvPr>
              <p:cNvSpPr/>
              <p:nvPr/>
            </p:nvSpPr>
            <p:spPr>
              <a:xfrm>
                <a:off x="785786" y="2071678"/>
                <a:ext cx="7429552" cy="116314"/>
              </a:xfrm>
              <a:prstGeom prst="roundRect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anchor="ctr"/>
              <a:lstStyle>
                <a:defPPr>
                  <a:defRPr lang="ko-KR"/>
                </a:defPPr>
                <a:lvl1pPr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1pPr>
                <a:lvl2pPr marL="4572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2pPr>
                <a:lvl3pPr marL="9144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3pPr>
                <a:lvl4pPr marL="13716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4pPr>
                <a:lvl5pPr marL="1828800" algn="l" rtl="0" fontAlgn="base" latinLnBrk="1">
                  <a:spcBef>
                    <a:spcPct val="0"/>
                  </a:spcBef>
                  <a:spcAft>
                    <a:spcPct val="0"/>
                  </a:spcAft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5pPr>
                <a:lvl6pPr marL="22860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6pPr>
                <a:lvl7pPr marL="27432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7pPr>
                <a:lvl8pPr marL="32004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8pPr>
                <a:lvl9pPr marL="3657600" algn="l" defTabSz="914400" rtl="0" eaLnBrk="1" latinLnBrk="1" hangingPunct="1">
                  <a:defRPr kumimoji="1" kern="1200">
                    <a:solidFill>
                      <a:schemeClr val="tx1"/>
                    </a:solidFill>
                    <a:latin typeface="굴림" charset="-127"/>
                    <a:ea typeface="굴림" charset="-127"/>
                    <a:cs typeface="+mn-cs"/>
                  </a:defRPr>
                </a:lvl9pPr>
              </a:lstStyle>
              <a:p>
                <a:pPr algn="ctr">
                  <a:defRPr/>
                </a:pPr>
                <a:endParaRPr lang="ko-KR" altLang="en-US" dirty="0">
                  <a:solidFill>
                    <a:srgbClr val="FFFFFF"/>
                  </a:solidFill>
                  <a:latin typeface="맑은 고딕" pitchFamily="50" charset="-127"/>
                  <a:ea typeface="맑은 고딕" pitchFamily="50" charset="-127"/>
                </a:endParaRPr>
              </a:p>
            </p:txBody>
          </p:sp>
          <p:sp>
            <p:nvSpPr>
              <p:cNvPr id="21" name="TextBox 38">
                <a:extLst>
                  <a:ext uri="{FF2B5EF4-FFF2-40B4-BE49-F238E27FC236}">
                    <a16:creationId xmlns:a16="http://schemas.microsoft.com/office/drawing/2014/main" id="{AB3C19F4-10BA-B9E7-1D5E-2317C0DE8F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82916" y="2071684"/>
                <a:ext cx="5940574" cy="116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ko-KR" sz="1600" b="1" dirty="0">
                    <a:solidFill>
                      <a:srgbClr val="FFFFFF"/>
                    </a:solidFill>
                    <a:latin typeface="맑은 고딕" pitchFamily="50" charset="-127"/>
                    <a:ea typeface="맑은 고딕" pitchFamily="50" charset="-127"/>
                  </a:rPr>
                  <a:t>Heterogeneous Skip-Gram(metapath2vec)(1/2)</a:t>
                </a: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38">
                <a:extLst>
                  <a:ext uri="{FF2B5EF4-FFF2-40B4-BE49-F238E27FC236}">
                    <a16:creationId xmlns:a16="http://schemas.microsoft.com/office/drawing/2014/main" id="{9243ACB7-F587-4465-1B76-C3B877DA77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9600" y="1690494"/>
                <a:ext cx="11026781" cy="166654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Skip-Gram: 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중심 </a:t>
                </a:r>
                <a:r>
                  <a:rPr lang="ko-KR" altLang="en-US" sz="1400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담어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주변에 함께 나타나는 단어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(Context)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를 예측할 수 있도록 학습하는 구조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(</a:t>
                </a:r>
                <a:r>
                  <a:rPr lang="en-US" altLang="ko-KR" sz="1400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Mikolov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 T et al, 2013)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그래프 </a:t>
                </a:r>
                <a:r>
                  <a:rPr lang="ko-KR" altLang="en-US" sz="1400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임베딩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관점에서는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중심 노드의 주변 이웃 노드를 예측하는 방법으로 이용</a:t>
                </a:r>
                <a:endPara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(</a:t>
                </a:r>
                <a:r>
                  <a:rPr lang="en-US" altLang="ko-KR" sz="1400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DeepWalk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node2vec 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등은 이를 통해 노드 시퀀스에서 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Skip-Gram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을 수행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)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이종 그래프에는 여러 타입의 노드가 존재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따라서 하나의 노드 </a:t>
                </a:r>
                <a14:m>
                  <m:oMath xmlns:m="http://schemas.openxmlformats.org/officeDocument/2006/math">
                    <m:r>
                      <a:rPr lang="en-US" altLang="ko-KR" sz="1400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이웃이 타입별로 달라질 수 있음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m2v, m2v++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는 이를 이종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Skip-Gram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으로 일반화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노드 타입별 이웃을 고려</a:t>
                </a:r>
                <a:r>
                  <a:rPr lang="en-US" altLang="ko-KR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, 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관계 구조를 유지하며 </a:t>
                </a:r>
                <a:r>
                  <a:rPr lang="ko-KR" altLang="en-US" sz="1400" b="1" dirty="0" err="1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임베딩을</a:t>
                </a:r>
                <a:r>
                  <a:rPr lang="ko-KR" altLang="en-US" sz="14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학습하도록 함</a:t>
                </a:r>
                <a:endParaRPr lang="en-US" altLang="ko-KR" sz="14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8" name="TextBox 38">
                <a:extLst>
                  <a:ext uri="{FF2B5EF4-FFF2-40B4-BE49-F238E27FC236}">
                    <a16:creationId xmlns:a16="http://schemas.microsoft.com/office/drawing/2014/main" id="{9243ACB7-F587-4465-1B76-C3B877DA7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1690494"/>
                <a:ext cx="11026781" cy="1666546"/>
              </a:xfrm>
              <a:prstGeom prst="rect">
                <a:avLst/>
              </a:prstGeom>
              <a:blipFill>
                <a:blip r:embed="rId3"/>
                <a:stretch>
                  <a:fillRect l="-55" b="-255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1D7A6DC4-B971-1C76-65A5-D6073563B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5306" y="3480837"/>
            <a:ext cx="4641388" cy="337716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8D1AC2E-A71E-66B1-55AA-C3B272A718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7046" y="4872190"/>
            <a:ext cx="4324954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256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요소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나눔고딕">
      <a:majorFont>
        <a:latin typeface="나눔고딕"/>
        <a:ea typeface="나눔고딕"/>
        <a:cs typeface=""/>
      </a:majorFont>
      <a:minorFont>
        <a:latin typeface="나눔고딕"/>
        <a:ea typeface="나눔고딕"/>
        <a:cs typeface="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ln>
          <a:tailEnd type="triangl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 bwMode="auto">
        <a:noFill/>
        <a:ln w="28575" algn="ctr">
          <a:solidFill>
            <a:srgbClr val="000000"/>
          </a:solidFill>
          <a:miter lim="800000"/>
          <a:headEnd/>
          <a:tailEnd type="triangle" w="med" len="med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53816</TotalTime>
  <Words>1623</Words>
  <Application>Microsoft Office PowerPoint</Application>
  <PresentationFormat>와이드스크린</PresentationFormat>
  <Paragraphs>194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Cambria Math</vt:lpstr>
      <vt:lpstr>굴림</vt:lpstr>
      <vt:lpstr>Wingdings</vt:lpstr>
      <vt:lpstr>Wingdings 2</vt:lpstr>
      <vt:lpstr>Arial</vt:lpstr>
      <vt:lpstr>맑은 고딕</vt:lpstr>
      <vt:lpstr>나눔고딕</vt:lpstr>
      <vt:lpstr>Georgia</vt:lpstr>
      <vt:lpstr>도시</vt:lpstr>
      <vt:lpstr>PowerPoint 프레젠테이션</vt:lpstr>
      <vt:lpstr>목차</vt:lpstr>
      <vt:lpstr>1. 서론 (1/3)</vt:lpstr>
      <vt:lpstr>1. 서론 (2/3)</vt:lpstr>
      <vt:lpstr>1. 서론 (3/3)</vt:lpstr>
      <vt:lpstr>2. 문제 정의</vt:lpstr>
      <vt:lpstr>3. metapath2vec Frameworks (1/6)</vt:lpstr>
      <vt:lpstr>3. metapath2vec Frameworks (2/6)</vt:lpstr>
      <vt:lpstr>3. metapath2vec Frameworks (3/6)</vt:lpstr>
      <vt:lpstr>3. metapath2vec Frameworks (4/6)</vt:lpstr>
      <vt:lpstr>3. metapath2vec Frameworks (5/6)</vt:lpstr>
      <vt:lpstr>3. metapath2vec Frameworks (6/6)</vt:lpstr>
      <vt:lpstr>4. 구현(1/4)</vt:lpstr>
      <vt:lpstr>4. 구현(2/4)</vt:lpstr>
      <vt:lpstr>4. 구현(3/4)</vt:lpstr>
      <vt:lpstr>4. 구현(4/4)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차동현</cp:lastModifiedBy>
  <cp:revision>104</cp:revision>
  <cp:lastPrinted>2024-10-10T00:59:10Z</cp:lastPrinted>
  <dcterms:created xsi:type="dcterms:W3CDTF">2022-01-04T01:05:00Z</dcterms:created>
  <dcterms:modified xsi:type="dcterms:W3CDTF">2025-02-25T04:26:28Z</dcterms:modified>
</cp:coreProperties>
</file>