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61" r:id="rId5"/>
    <p:sldId id="262" r:id="rId6"/>
    <p:sldId id="263" r:id="rId7"/>
    <p:sldId id="288" r:id="rId8"/>
    <p:sldId id="264" r:id="rId9"/>
    <p:sldId id="265" r:id="rId10"/>
    <p:sldId id="268" r:id="rId11"/>
    <p:sldId id="270" r:id="rId12"/>
    <p:sldId id="274" r:id="rId13"/>
    <p:sldId id="271" r:id="rId14"/>
    <p:sldId id="275" r:id="rId15"/>
    <p:sldId id="272" r:id="rId16"/>
    <p:sldId id="266" r:id="rId17"/>
    <p:sldId id="273" r:id="rId18"/>
    <p:sldId id="277" r:id="rId19"/>
    <p:sldId id="276" r:id="rId20"/>
    <p:sldId id="281" r:id="rId21"/>
    <p:sldId id="285" r:id="rId22"/>
    <p:sldId id="292" r:id="rId23"/>
    <p:sldId id="286" r:id="rId24"/>
    <p:sldId id="284" r:id="rId25"/>
    <p:sldId id="287" r:id="rId26"/>
    <p:sldId id="278" r:id="rId27"/>
    <p:sldId id="294" r:id="rId28"/>
    <p:sldId id="279" r:id="rId29"/>
    <p:sldId id="295" r:id="rId30"/>
    <p:sldId id="289" r:id="rId31"/>
    <p:sldId id="290" r:id="rId32"/>
    <p:sldId id="291" r:id="rId33"/>
    <p:sldId id="293" r:id="rId34"/>
    <p:sldId id="296" r:id="rId35"/>
    <p:sldId id="297" r:id="rId36"/>
    <p:sldId id="298" r:id="rId37"/>
    <p:sldId id="299" r:id="rId38"/>
    <p:sldId id="300" r:id="rId39"/>
    <p:sldId id="259" r:id="rId40"/>
    <p:sldId id="301" r:id="rId41"/>
    <p:sldId id="30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19003B-97A6-4BFA-E745-12CC50F46826}" name="김현지" initials="김." userId="S::ibau0308@cbnu.ac.kr::2d485f2f-bb8e-4047-bb0e-22f5ca9e4f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5E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81" autoAdjust="0"/>
  </p:normalViewPr>
  <p:slideViewPr>
    <p:cSldViewPr snapToGrid="0">
      <p:cViewPr>
        <p:scale>
          <a:sx n="75" d="100"/>
          <a:sy n="75" d="100"/>
        </p:scale>
        <p:origin x="13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단순히 연결 유무만이 아니라 </a:t>
            </a:r>
            <a:r>
              <a:rPr lang="ko-KR" altLang="en-US" b="1" dirty="0"/>
              <a:t>연결 강도를 고려한 정교한 분석 가능</a:t>
            </a:r>
            <a:r>
              <a:rPr lang="ko-KR" altLang="en-US" dirty="0"/>
              <a:t>추천 시스템에서 </a:t>
            </a:r>
            <a:r>
              <a:rPr lang="ko-KR" altLang="en-US" b="1" dirty="0"/>
              <a:t>사용자가 특정 아이템을 얼마나 선호할지를 </a:t>
            </a:r>
            <a:r>
              <a:rPr lang="ko-KR" altLang="en-US" b="1" dirty="0" err="1"/>
              <a:t>예측</a:t>
            </a:r>
            <a:r>
              <a:rPr lang="ko-KR" altLang="en-US" dirty="0" err="1"/>
              <a:t>소셜</a:t>
            </a:r>
            <a:r>
              <a:rPr lang="ko-KR" altLang="en-US" dirty="0"/>
              <a:t> 네트워크에서 </a:t>
            </a:r>
            <a:r>
              <a:rPr lang="ko-KR" altLang="en-US" b="1" dirty="0"/>
              <a:t>사람들 간의 관계 강도를 분석하여 영향력 높은 사용자 식별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3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SBM</a:t>
            </a:r>
            <a:r>
              <a:rPr lang="ko-KR" altLang="en-US" dirty="0"/>
              <a:t>은 </a:t>
            </a:r>
            <a:r>
              <a:rPr lang="ko-KR" altLang="en-US" b="1" dirty="0"/>
              <a:t>모든 노드가 특정한 블록</a:t>
            </a:r>
            <a:r>
              <a:rPr lang="en-US" altLang="ko-KR" b="1" dirty="0"/>
              <a:t>(</a:t>
            </a:r>
            <a:r>
              <a:rPr lang="ko-KR" altLang="en-US" b="1" dirty="0"/>
              <a:t>그룹</a:t>
            </a:r>
            <a:r>
              <a:rPr lang="en-US" altLang="ko-KR" b="1" dirty="0"/>
              <a:t>)</a:t>
            </a:r>
            <a:r>
              <a:rPr lang="ko-KR" altLang="en-US" b="1" dirty="0"/>
              <a:t>에 속한다</a:t>
            </a:r>
            <a:r>
              <a:rPr lang="ko-KR" altLang="en-US" dirty="0"/>
              <a:t>고 가정하는데</a:t>
            </a:r>
            <a:r>
              <a:rPr lang="en-US" altLang="ko-KR" dirty="0"/>
              <a:t>, </a:t>
            </a:r>
            <a:r>
              <a:rPr lang="ko-KR" altLang="en-US" dirty="0"/>
              <a:t>현실 네트워크는 그렇지 않은 경우가 많음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블록 개수 </a:t>
            </a:r>
            <a:r>
              <a:rPr lang="en-US" altLang="ko-KR" b="1" dirty="0"/>
              <a:t>K </a:t>
            </a:r>
            <a:r>
              <a:rPr lang="ko-KR" altLang="en-US" b="1" dirty="0"/>
              <a:t>설정이 어려움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51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46361-ECEC-F110-B9D3-C6E5D1A1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8A665F-5CD5-52A5-6161-BA44501E5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465255-542C-0BFE-B070-070A78C2D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링크 예측</a:t>
            </a:r>
            <a:r>
              <a:rPr lang="en-US" altLang="ko-KR" b="1" dirty="0"/>
              <a:t>(Link Prediction)</a:t>
            </a:r>
            <a:r>
              <a:rPr lang="ko-KR" altLang="en-US" dirty="0"/>
              <a:t> 에서 정규화를 하지 않으면 모델이 학습 과정에서 특정 특성에 편향될 수 있으며</a:t>
            </a:r>
            <a:r>
              <a:rPr lang="en-US" altLang="ko-KR" dirty="0"/>
              <a:t>, </a:t>
            </a:r>
            <a:r>
              <a:rPr lang="ko-KR" altLang="en-US" dirty="0"/>
              <a:t>이는 잘못된 연결 가능성 예측으로 이어질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8104-A4B9-EBA3-E986-1F7F68ADB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88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선형 함수만 사용하면</a:t>
            </a:r>
            <a:r>
              <a:rPr lang="en-US" altLang="ko-KR" dirty="0"/>
              <a:t>, </a:t>
            </a:r>
            <a:r>
              <a:rPr lang="ko-KR" altLang="en-US" dirty="0"/>
              <a:t>깊은 신경망도 결국 선형 함수 하나로 축소되는 선형성의 한계 문제를 겪는다</a:t>
            </a:r>
            <a:r>
              <a:rPr lang="en-US" altLang="ko-KR" dirty="0"/>
              <a:t>. </a:t>
            </a:r>
            <a:r>
              <a:rPr lang="ko-KR" altLang="en-US" dirty="0"/>
              <a:t>이 문제를 해결하기 위해 함수를 사용해 비선형성을 추가한다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sz="1200" b="1" dirty="0" err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pos_edge_index</a:t>
            </a:r>
            <a:r>
              <a:rPr lang="en-US" altLang="ko-KR" sz="1200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연결된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err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neg_edge_index</a:t>
            </a:r>
            <a:r>
              <a:rPr lang="en-US" altLang="ko-KR" sz="1200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연결되지 않은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샘플링으로 생성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50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07557-2FAE-B970-8703-3DA296049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9815C9-DF92-16E8-B932-C694BD129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7A9408-3609-E952-AC72-72BEEC3AF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positive </a:t>
            </a:r>
            <a:r>
              <a:rPr lang="ko-KR" altLang="en-US" dirty="0" err="1"/>
              <a:t>엣지</a:t>
            </a:r>
            <a:r>
              <a:rPr lang="ko-KR" altLang="en-US" dirty="0"/>
              <a:t> 인덱스에 해당하는 부분에는 </a:t>
            </a:r>
            <a:r>
              <a:rPr lang="en-US" altLang="ko-KR" dirty="0"/>
              <a:t>1</a:t>
            </a:r>
            <a:r>
              <a:rPr lang="ko-KR" altLang="en-US" dirty="0"/>
              <a:t>을 할당하고</a:t>
            </a:r>
            <a:r>
              <a:rPr lang="en-US" altLang="ko-KR" dirty="0"/>
              <a:t>, negative </a:t>
            </a:r>
            <a:r>
              <a:rPr lang="ko-KR" altLang="en-US" dirty="0" err="1"/>
              <a:t>엣지</a:t>
            </a:r>
            <a:r>
              <a:rPr lang="ko-KR" altLang="en-US" dirty="0"/>
              <a:t> 인덱스에 해당하는 부분에는 </a:t>
            </a:r>
            <a:r>
              <a:rPr lang="en-US" altLang="ko-KR" dirty="0"/>
              <a:t>0</a:t>
            </a:r>
            <a:r>
              <a:rPr lang="ko-KR" altLang="en-US" dirty="0"/>
              <a:t>을 할당하여</a:t>
            </a:r>
            <a:r>
              <a:rPr lang="en-US" altLang="ko-KR" dirty="0"/>
              <a:t>, </a:t>
            </a:r>
            <a:r>
              <a:rPr lang="ko-KR" altLang="en-US" dirty="0"/>
              <a:t>두 노드 간의 연결 여부를 나타내는 </a:t>
            </a:r>
            <a:r>
              <a:rPr lang="ko-KR" altLang="en-US" b="1" dirty="0"/>
              <a:t>라벨 배열</a:t>
            </a:r>
            <a:r>
              <a:rPr lang="ko-KR" altLang="en-US" dirty="0"/>
              <a:t>을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D856B-A8D4-504F-BC25-BCB867A75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31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C8AC-2197-31AA-6D24-D0AD01EA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2017D5-108E-EA4B-2D19-9AFA8DC16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AF47C2-680B-EC0B-89BB-0EE726839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C0518-9E7E-BACD-4121-FCD50B0B9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6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B41A-F295-544C-5F54-6FC3F7A3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410A69-78A6-DBA8-E440-27BFB4F73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42ED63-3BBA-D2D9-A2B0-CBA37ABC5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6861C-49FE-4902-A2A2-ECC50FE5BA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65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68C-70F3-A723-B977-12515A5C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EFBF01-C99B-18F7-3D04-1CFC80E7D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1EABDB-3633-47FF-A3B2-E6B148EFF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B4C929-2464-99A4-1DFC-4DCF94F17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6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EC197-4F6F-90E2-ABCA-6772061C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FCCB1A-6ECE-BCA5-7683-822A0C6A1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D7608A-4936-DAE6-5982-3EBB28482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F3419-F877-4C10-D6B9-56B4DBBD1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659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84918-2E7E-E463-4B48-3D6272160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A14443-12A6-9AEF-F5A0-46025C97D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CDAF72-B9EC-B0A8-CFF9-E2B037A66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모델이 링크 예측</a:t>
            </a:r>
            <a:r>
              <a:rPr lang="en-US" altLang="ko-KR" sz="1200" dirty="0"/>
              <a:t>(Link Prediction) </a:t>
            </a:r>
            <a:r>
              <a:rPr lang="ko-KR" altLang="en-US" sz="1200" dirty="0"/>
              <a:t>작업에 대해 안정적으로 학습</a:t>
            </a:r>
            <a:endParaRPr lang="en-US" altLang="ko-KR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1526D-9F46-23F6-E96C-517417F9F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6898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CA26D-2B68-24FD-B876-A7883EA67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DE7136-CB0A-37A2-88BB-A16AD8D33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572747-9D1E-5134-989E-7BC2EAA50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BA08C-C9F6-0E29-975B-8D25B05BB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895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1" hangingPunct="1"/>
            <a:r>
              <a:rPr lang="ko-KR" altLang="ko-KR" sz="1800" b="1" i="0" u="none" strike="noStrike" kern="12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예시 </a:t>
            </a:r>
            <a:r>
              <a:rPr lang="en-US" altLang="ko-KR" sz="1800" b="1" i="0" u="none" strike="noStrike" kern="12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(</a:t>
            </a:r>
            <a:r>
              <a:rPr lang="ko-KR" altLang="ko-KR" sz="1800" b="1" i="0" u="none" strike="noStrike" kern="12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소셜 네트워크</a:t>
            </a:r>
            <a:r>
              <a:rPr lang="en-US" altLang="ko-KR" sz="1800" b="1" i="0" u="none" strike="noStrike" kern="12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)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/>
            <a:r>
              <a:rPr lang="ko-KR" altLang="ko-KR" sz="1800" b="1" i="0" u="none" strike="noStrike" kern="12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두 사용자가 친구가 될 가능성 예측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/>
            <a:r>
              <a:rPr lang="ko-KR" altLang="ko-KR" sz="1800" b="1" i="0" u="none" strike="noStrike" kern="12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친구 관계인지</a:t>
            </a:r>
            <a:r>
              <a:rPr lang="en-US" altLang="ko-KR" sz="1800" b="1" i="0" u="none" strike="noStrike" kern="12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, </a:t>
            </a:r>
            <a:r>
              <a:rPr lang="ko-KR" altLang="ko-KR" sz="1800" b="1" i="0" u="none" strike="noStrike" kern="12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돋움" panose="020B0600000101010101" pitchFamily="50" charset="-127"/>
              </a:rPr>
              <a:t>동료 관계인지 분류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780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60F7-D6C6-12FC-0ABD-DF702B28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2EE0F6-BA9B-CA0E-472A-737C3EC89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C40F6C-384B-06E4-A636-AD91DE0E7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분류모델 </a:t>
            </a:r>
            <a:r>
              <a:rPr lang="en-US" altLang="ko-KR" dirty="0"/>
              <a:t>: </a:t>
            </a:r>
            <a:r>
              <a:rPr lang="ko-KR" altLang="en-US" dirty="0"/>
              <a:t>로지스틱 회귀</a:t>
            </a:r>
            <a:r>
              <a:rPr lang="en-US" altLang="ko-KR" dirty="0"/>
              <a:t>, </a:t>
            </a:r>
            <a:r>
              <a:rPr lang="ko-KR" altLang="en-US" dirty="0" err="1"/>
              <a:t>랜덤포레스트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1267D-5A05-6DD1-B339-EDC744177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460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0EA02-BE4C-10CB-0B03-E0BD7748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B7F2CE-2B6A-83DD-4C6B-5C0661F13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ABE2F5-0914-20D1-3B20-A2ABA2D85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B0007-9CB4-DF19-6E90-AA2DDE08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60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3FDE-8663-C003-6E23-64813464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D18A9D-5E53-8C95-B684-67FB4CF12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6FE858-343B-07CC-D226-C0ECF7C33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42B53-289F-4741-EB78-6FE822DC4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7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B46B7-0702-76A6-6BB5-E5663EFBE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D8E367-6241-480B-9547-626F8FAD0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139C70-159D-E75A-5C0A-542E63B77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CEECC9-A417-C57A-B3A4-F5D0BB192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11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3121B-093F-0583-86F4-2CE397AF6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22C9E5-C55E-351D-105F-4BB3E6995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EAE9AE-12A6-F76E-26AE-53539C04A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엣지가</a:t>
            </a:r>
            <a:r>
              <a:rPr lang="ko-KR" altLang="en-US" dirty="0"/>
              <a:t> 있는 노드만 뽑아내기 때문에 </a:t>
            </a:r>
            <a:r>
              <a:rPr lang="ko-KR" altLang="en-US" dirty="0" err="1"/>
              <a:t>고립노드가</a:t>
            </a:r>
            <a:r>
              <a:rPr lang="ko-KR" altLang="en-US" dirty="0"/>
              <a:t> 하나 있는 학습 데이터에서 노드가 하나 빠져 </a:t>
            </a:r>
            <a:r>
              <a:rPr lang="en-US" altLang="ko-KR" dirty="0"/>
              <a:t>76</a:t>
            </a:r>
            <a:r>
              <a:rPr lang="ko-KR" altLang="en-US" dirty="0"/>
              <a:t>개의 노드가 된다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0CBF14-6E8F-80B5-B6E0-821751E9A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94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56A8-8974-5761-7D7A-17E0AF5C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099601-31F3-ABCC-3F61-B4C65DC18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347D7D-4DB8-4176-89A0-1887DDF6F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450723-7AFF-0CDF-5F93-143453569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5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5B3C6-871D-43FB-D0D2-31D3CD66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D7ED33-53D4-B7A3-98FC-7403030B4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1C52F2-A5E1-7C17-C94F-6A273C4F5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1238C-27F4-CF74-3456-954A9B8C4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6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58418-FB0C-4843-B620-03D728E33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3FE768-73CC-FC0F-CF65-DE89CB49F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C53104-2785-D5C4-AFD7-B977E5272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E90BCA-AB00-19C6-C1DC-28E391BA3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05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2B29B-4423-8D2A-D7F5-0FA2990F8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8749E3-EF16-F208-259F-744EACBA4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B19DE9-5273-06B5-E287-FE6517D59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CC3521-B0CA-BC30-C0CC-355D9FD89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0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62E68-1C7A-6B1C-466E-50969D02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C23BD6-B513-500D-3FEB-19C5BD1D3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AD83BD-D0F3-5F44-32B9-A975D26BC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F00BBC-C38E-A802-3F21-2039E0DBC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9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활용하는 정보 및 접근 방식에</a:t>
            </a:r>
            <a:r>
              <a:rPr lang="en-US" altLang="ko-KR" dirty="0"/>
              <a:t> </a:t>
            </a:r>
            <a:r>
              <a:rPr lang="ko-KR" altLang="en-US" dirty="0"/>
              <a:t>따라 </a:t>
            </a:r>
            <a:r>
              <a:rPr lang="en-US" altLang="ko-KR" dirty="0"/>
              <a:t>4</a:t>
            </a:r>
            <a:r>
              <a:rPr lang="ko-KR" altLang="en-US" dirty="0"/>
              <a:t>가지 방법으로 나눔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731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AC0A-17BF-BDBA-7FB3-69A7E659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E8AC88-344F-B6DD-44BE-A42F2F4F1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783EA6-EEB4-414E-67DF-349A8AEDF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D3E54-13E6-D06A-7A8F-C5226895E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50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371D6-3BC8-2E74-B141-514BC136E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87D732-3710-A4C1-180B-91BB3EEC91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0DF039-FCA4-E903-7616-41414199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954C0F-6918-308D-889E-CD30519DE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4410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A7F27-D0DE-2DFB-2433-05211C6ED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5564D6-9A72-E6A0-9021-829ED424A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31CAD-722D-5896-DD57-01B7BB1DD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223E62-785C-D9EA-317B-023E4BE5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771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D7CAF-5D0D-2FAD-4373-A03C9FD31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51C36C-1B42-22C3-61C9-57F7218BF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056A40-0DCD-659C-5614-562872C6D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23646A-8F0D-9260-BE29-CCB90170B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07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선호 연결 </a:t>
            </a:r>
            <a:r>
              <a:rPr lang="en-US" altLang="ko-KR" dirty="0"/>
              <a:t>- </a:t>
            </a:r>
            <a:r>
              <a:rPr lang="ko-KR" altLang="en-US" dirty="0"/>
              <a:t>두 노드 간의 연결 가능성을 그들의 이웃 수</a:t>
            </a:r>
            <a:r>
              <a:rPr lang="en-US" altLang="ko-KR" dirty="0"/>
              <a:t>(</a:t>
            </a:r>
            <a:r>
              <a:rPr lang="ko-KR" altLang="en-US" dirty="0"/>
              <a:t>차수</a:t>
            </a:r>
            <a:r>
              <a:rPr lang="en-US" altLang="ko-KR" dirty="0"/>
              <a:t>, degree)</a:t>
            </a:r>
            <a:r>
              <a:rPr lang="ko-KR" altLang="en-US" dirty="0"/>
              <a:t>의 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3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CA4A3-F43C-5855-4E87-CE2BE0C81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CA783C-215F-2A77-1254-B10F6E7AF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B367D2-87CB-D38B-FC8F-D949CC259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소셜 네트워크에서 각 사용자의 관심사</a:t>
            </a:r>
            <a:r>
              <a:rPr lang="en-US" altLang="ko-KR" b="1" dirty="0"/>
              <a:t>, </a:t>
            </a:r>
            <a:r>
              <a:rPr lang="ko-KR" altLang="en-US" b="1" dirty="0"/>
              <a:t>연령</a:t>
            </a:r>
            <a:r>
              <a:rPr lang="en-US" altLang="ko-KR" b="1" dirty="0"/>
              <a:t>, </a:t>
            </a:r>
            <a:r>
              <a:rPr lang="ko-KR" altLang="en-US" b="1" dirty="0"/>
              <a:t>위치 정보 등</a:t>
            </a:r>
            <a:r>
              <a:rPr lang="ko-KR" altLang="en-US" dirty="0"/>
              <a:t>이 노드 속성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26953-6FBA-9F11-6FFB-AB432E3B1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20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62719-23F7-70A8-597B-A15E51F3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174B7C-B583-7C52-61DA-293FFEA6C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373DBB-CBF5-4330-5062-74E82EF39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유클리드 거리는 크기에 </a:t>
            </a:r>
            <a:r>
              <a:rPr lang="ko-KR" altLang="en-US" dirty="0" err="1"/>
              <a:t>영햐응ㄹ</a:t>
            </a:r>
            <a:r>
              <a:rPr lang="ko-KR" altLang="en-US" dirty="0"/>
              <a:t> 받고 코사인 유사도는 크기와 무관하게 패턴만 고려하기 때문에 </a:t>
            </a:r>
            <a:br>
              <a:rPr lang="en-US" altLang="ko-KR" dirty="0"/>
            </a:br>
            <a:r>
              <a:rPr lang="ko-KR" altLang="en-US" dirty="0"/>
              <a:t>유클리드 거리는 속성 값 자체가 의미 있는 경우</a:t>
            </a:r>
            <a:r>
              <a:rPr lang="en-US" altLang="ko-KR" dirty="0"/>
              <a:t>(</a:t>
            </a:r>
            <a:r>
              <a:rPr lang="ko-KR" altLang="en-US" dirty="0"/>
              <a:t>위치 정보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소득 등</a:t>
            </a:r>
            <a:r>
              <a:rPr lang="en-US" altLang="ko-KR" dirty="0"/>
              <a:t>)</a:t>
            </a:r>
            <a:r>
              <a:rPr lang="ko-KR" altLang="en-US" dirty="0"/>
              <a:t>에 적합하고</a:t>
            </a:r>
            <a:r>
              <a:rPr lang="en-US" altLang="ko-KR" dirty="0"/>
              <a:t>,</a:t>
            </a:r>
            <a:r>
              <a:rPr lang="ko-KR" altLang="en-US" dirty="0"/>
              <a:t> 코사인 유사도는 상대적 패턴이 중요한 경우</a:t>
            </a:r>
            <a:r>
              <a:rPr lang="en-US" altLang="ko-KR" dirty="0"/>
              <a:t>(</a:t>
            </a:r>
            <a:r>
              <a:rPr lang="ko-KR" altLang="en-US" dirty="0"/>
              <a:t>관심사</a:t>
            </a:r>
            <a:r>
              <a:rPr lang="en-US" altLang="ko-KR" dirty="0"/>
              <a:t>, </a:t>
            </a:r>
            <a:r>
              <a:rPr lang="ko-KR" altLang="en-US" dirty="0"/>
              <a:t>행동 패턴</a:t>
            </a:r>
            <a:r>
              <a:rPr lang="en-US" altLang="ko-KR" dirty="0"/>
              <a:t>)</a:t>
            </a:r>
            <a:r>
              <a:rPr lang="ko-KR" altLang="en-US" dirty="0"/>
              <a:t>에 적합</a:t>
            </a:r>
            <a:br>
              <a:rPr lang="en-US" altLang="ko-KR" dirty="0"/>
            </a:b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FFD60E-A0ED-1EFA-AB47-0F5D2CC3C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0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33A8E-EA41-579B-3CB0-29EF517D6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A076D8-D064-47BD-2F3E-C987B45971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C44A16-15CA-D2E0-7E6D-E2B125D37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선호 연결 </a:t>
            </a:r>
            <a:r>
              <a:rPr lang="en-US" altLang="ko-KR" dirty="0"/>
              <a:t>- </a:t>
            </a:r>
            <a:r>
              <a:rPr lang="ko-KR" altLang="en-US" dirty="0"/>
              <a:t>두 노드 간의 연결 가능성을 그들의 이웃 수</a:t>
            </a:r>
            <a:r>
              <a:rPr lang="en-US" altLang="ko-KR" dirty="0"/>
              <a:t>(</a:t>
            </a:r>
            <a:r>
              <a:rPr lang="ko-KR" altLang="en-US" dirty="0"/>
              <a:t>차수</a:t>
            </a:r>
            <a:r>
              <a:rPr lang="en-US" altLang="ko-KR" dirty="0"/>
              <a:t>, degree)</a:t>
            </a:r>
            <a:r>
              <a:rPr lang="ko-KR" altLang="en-US" dirty="0"/>
              <a:t>의 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478145-08BD-5EF8-5705-D2C1AD68E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7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42EF8-50E3-7579-D838-1A59686D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50E530-C4A9-53FA-5EB3-C5DD42AB1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221010-C953-38E4-3572-3924A6B81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Gae-</a:t>
            </a:r>
            <a:r>
              <a:rPr lang="ko-KR" altLang="en-US" dirty="0"/>
              <a:t>토퍼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2EB18-04F7-CFE9-56A5-5CBE592AB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07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0CE2C-8C4C-A0E5-0DDF-8EB54EAE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659477-8A52-9F50-4DD9-53CBEA9A6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53A17F-EE85-200C-9AF4-95B40153E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네트워크의 노드들을 </a:t>
            </a:r>
            <a:r>
              <a:rPr lang="en-US" altLang="ko-KR" dirty="0"/>
              <a:t>KKK</a:t>
            </a:r>
            <a:r>
              <a:rPr lang="ko-KR" altLang="en-US" dirty="0"/>
              <a:t>개의 </a:t>
            </a:r>
            <a:r>
              <a:rPr lang="ko-KR" altLang="en-US" b="1" dirty="0"/>
              <a:t>블록</a:t>
            </a:r>
            <a:r>
              <a:rPr lang="en-US" altLang="ko-KR" b="1" dirty="0"/>
              <a:t>(Cluster)</a:t>
            </a:r>
            <a:r>
              <a:rPr lang="ko-KR" altLang="en-US" dirty="0"/>
              <a:t> 으로 </a:t>
            </a:r>
            <a:r>
              <a:rPr lang="ko-KR" altLang="en-US" dirty="0" err="1"/>
              <a:t>분류같은</a:t>
            </a:r>
            <a:r>
              <a:rPr lang="ko-KR" altLang="en-US" dirty="0"/>
              <a:t> 블록에 속한 노드들은 </a:t>
            </a:r>
            <a:r>
              <a:rPr lang="ko-KR" altLang="en-US" b="1" dirty="0"/>
              <a:t>내부 연결 확률</a:t>
            </a:r>
            <a:r>
              <a:rPr lang="ko-KR" altLang="en-US" dirty="0"/>
              <a:t> </a:t>
            </a:r>
            <a:r>
              <a:rPr lang="en-US" altLang="ko-KR" dirty="0" err="1"/>
              <a:t>pinp</a:t>
            </a:r>
            <a:r>
              <a:rPr lang="en-US" altLang="ko-KR" dirty="0"/>
              <a:t>_{\text{in}}pin​</a:t>
            </a:r>
            <a:r>
              <a:rPr lang="ko-KR" altLang="en-US" dirty="0"/>
              <a:t>을 </a:t>
            </a:r>
            <a:r>
              <a:rPr lang="ko-KR" altLang="en-US" dirty="0" err="1"/>
              <a:t>가짐다른</a:t>
            </a:r>
            <a:r>
              <a:rPr lang="ko-KR" altLang="en-US" dirty="0"/>
              <a:t> 블록에 속한 노드들은 </a:t>
            </a:r>
            <a:r>
              <a:rPr lang="ko-KR" altLang="en-US" b="1" dirty="0"/>
              <a:t>외부 연결 확률</a:t>
            </a:r>
            <a:r>
              <a:rPr lang="ko-KR" altLang="en-US" dirty="0"/>
              <a:t> </a:t>
            </a:r>
            <a:r>
              <a:rPr lang="en-US" altLang="ko-KR" dirty="0" err="1"/>
              <a:t>poutp</a:t>
            </a:r>
            <a:r>
              <a:rPr lang="en-US" altLang="ko-KR" dirty="0"/>
              <a:t>_{\text{out}}pout​</a:t>
            </a:r>
            <a:r>
              <a:rPr lang="ko-KR" altLang="en-US" dirty="0"/>
              <a:t>을 가짐이 확률을 바탕으로 </a:t>
            </a:r>
            <a:r>
              <a:rPr lang="ko-KR" altLang="en-US" b="1" dirty="0"/>
              <a:t>새로운 링크가 생길 확률을 계산하여 링크 예측 수행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7EB32-E6E2-7EAE-45BF-3EA778DE3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2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latin typeface="맑은 고딕" panose="020B0503020000020004" pitchFamily="50" charset="-127"/>
              </a:rPr>
              <a:t>Adversarially</a:t>
            </a:r>
            <a:r>
              <a:rPr lang="en-US" altLang="ko-KR" sz="1800" dirty="0">
                <a:latin typeface="맑은 고딕" panose="020B0503020000020004" pitchFamily="50" charset="-127"/>
              </a:rPr>
              <a:t> Regularized GAE and VGAE</a:t>
            </a:r>
            <a:br>
              <a:rPr lang="en-US" altLang="ko-KR" b="1" dirty="0">
                <a:latin typeface="맑은 고딕" panose="020B0503020000020004" pitchFamily="50" charset="-127"/>
              </a:rPr>
            </a:br>
            <a:br>
              <a:rPr lang="en-US" altLang="ko-KR" sz="1600" b="1" dirty="0">
                <a:latin typeface="맑은 고딕" panose="020B0503020000020004" pitchFamily="50" charset="-127"/>
              </a:rPr>
            </a:br>
            <a:r>
              <a:rPr lang="ko-KR" altLang="en-US" sz="1100" b="1" dirty="0">
                <a:latin typeface="맑은 고딕" panose="020B0503020000020004" pitchFamily="50" charset="-127"/>
              </a:rPr>
              <a:t>공통세미나 </a:t>
            </a:r>
            <a:r>
              <a:rPr lang="it-IT" altLang="ko-KR" sz="1100" b="1" dirty="0">
                <a:latin typeface="맑은 고딕" panose="020B0503020000020004" pitchFamily="50" charset="-127"/>
              </a:rPr>
              <a:t>Pytorch Geometric – Tutorial 7</a:t>
            </a:r>
            <a:endParaRPr lang="ko-KR" altLang="en-US" sz="18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</a:rPr>
              <a:t>BigData</a:t>
            </a:r>
            <a:r>
              <a:rPr lang="fr-FR" altLang="ko-KR" sz="1200" dirty="0">
                <a:latin typeface="맑은 고딕" panose="020B0503020000020004" pitchFamily="50" charset="-127"/>
              </a:rPr>
              <a:t> Lab.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762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</a:rPr>
              <a:t>Chungbuk</a:t>
            </a:r>
            <a:r>
              <a:rPr lang="en-US" altLang="ko-KR" sz="1200" dirty="0">
                <a:latin typeface="맑은 고딕" panose="020B0503020000020004" pitchFamily="50" charset="-127"/>
              </a:rPr>
              <a:t> National University, Korea</a:t>
            </a:r>
            <a:endParaRPr lang="ko-KR" altLang="en-US" sz="12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EFC430-4361-4631-A937-5F471F6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7449AA8-6CB7-47B4-85D0-2AF30037F92C}"/>
              </a:ext>
            </a:extLst>
          </p:cNvPr>
          <p:cNvSpPr txBox="1">
            <a:spLocks/>
          </p:cNvSpPr>
          <p:nvPr/>
        </p:nvSpPr>
        <p:spPr>
          <a:xfrm>
            <a:off x="486620" y="1574019"/>
            <a:ext cx="11277600" cy="167483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Edge analysis</a:t>
            </a:r>
            <a:br>
              <a:rPr lang="en-US" altLang="ko-KR" b="1" dirty="0"/>
            </a:br>
            <a:br>
              <a:rPr lang="en-US" altLang="ko-KR" sz="3600" b="1" dirty="0"/>
            </a:br>
            <a:r>
              <a:rPr lang="ko-KR" altLang="en-US" sz="2200" b="1" dirty="0"/>
              <a:t>공통세미나 </a:t>
            </a:r>
            <a:r>
              <a:rPr lang="it-IT" altLang="ko-KR" sz="2200" b="1" dirty="0"/>
              <a:t>Pytorch Geometric – Tutorial 12</a:t>
            </a:r>
            <a:endParaRPr lang="ko-KR" altLang="en-US" sz="2200" b="1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15983C50-8B5C-C1C0-9B06-C4CE4C439773}"/>
              </a:ext>
            </a:extLst>
          </p:cNvPr>
          <p:cNvSpPr txBox="1">
            <a:spLocks/>
          </p:cNvSpPr>
          <p:nvPr/>
        </p:nvSpPr>
        <p:spPr>
          <a:xfrm>
            <a:off x="609600" y="4365104"/>
            <a:ext cx="4334272" cy="197733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>
            <a:lvl1pPr marL="109728" indent="0" algn="l" rtl="0" eaLnBrk="1" latinLnBrk="1" hangingPunct="1">
              <a:spcBef>
                <a:spcPts val="300"/>
              </a:spcBef>
              <a:buClr>
                <a:schemeClr val="accent3"/>
              </a:buClr>
              <a:buFontTx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맑은 고딕" panose="020B0503020000020004" pitchFamily="50" charset="-127"/>
              </a:rPr>
              <a:t>2025.02.25</a:t>
            </a:r>
            <a:endParaRPr lang="ko-KR" altLang="en-US" sz="1800" dirty="0">
              <a:latin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</a:rPr>
              <a:t>김현지</a:t>
            </a:r>
            <a:endParaRPr lang="en-US" altLang="ko-KR" sz="1800" dirty="0">
              <a:latin typeface="맑은 고딕" panose="020B0503020000020004" pitchFamily="50" charset="-127"/>
            </a:endParaRPr>
          </a:p>
          <a:p>
            <a:r>
              <a:rPr lang="en-US" altLang="ko-KR" sz="1800" dirty="0">
                <a:latin typeface="맑은 고딕" panose="020B0503020000020004" pitchFamily="50" charset="-127"/>
              </a:rPr>
              <a:t>ibau0308@chungbuk.ac.kr</a:t>
            </a:r>
          </a:p>
          <a:p>
            <a:r>
              <a:rPr lang="en-US" altLang="ko-KR" sz="1800" dirty="0" err="1">
                <a:latin typeface="맑은 고딕" panose="020B0503020000020004" pitchFamily="50" charset="-127"/>
              </a:rPr>
              <a:t>BigData</a:t>
            </a:r>
            <a:r>
              <a:rPr lang="ko-KR" altLang="en-US" sz="1800" dirty="0">
                <a:latin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</a:rPr>
              <a:t>Lab.</a:t>
            </a:r>
            <a:endParaRPr lang="ko-KR" altLang="en-US" sz="18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15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B1031-AA09-A5F1-60A5-19C728E70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B5F8F1F-C41B-9262-37BD-6087D63A5C1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9B3DDA3B-3662-03B7-3E17-F1BA7DDFD4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665A7B55-5201-9A18-5D2E-0707D406A07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688CD2C0-B79C-1BAC-86C5-E215042620E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554E08D6-AFC4-1BBE-972C-8CD8D20E855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A01BCE3-C251-3BB1-C318-E45DDB4B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(6/9)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C7C54-010F-FC1B-0664-EA6A7077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B17C059F-4CA8-560E-A800-F3F8728DA4D9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BD08D230-DE16-042C-16CB-C6EE3399183D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A9507BB2-5E83-E0D6-3485-BD3F4BAD4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접근 방식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20DE733-23A7-BD15-3F1D-F18D627B1097}"/>
              </a:ext>
            </a:extLst>
          </p:cNvPr>
          <p:cNvSpPr txBox="1"/>
          <p:nvPr/>
        </p:nvSpPr>
        <p:spPr>
          <a:xfrm>
            <a:off x="781578" y="2250093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3. </a:t>
            </a:r>
            <a:r>
              <a:rPr lang="en-US" altLang="ko-KR" b="1" dirty="0">
                <a:effectLst/>
              </a:rPr>
              <a:t>Embedding-based Methods (</a:t>
            </a:r>
            <a:r>
              <a:rPr lang="ko-KR" altLang="en-US" b="1" dirty="0">
                <a:effectLst/>
              </a:rPr>
              <a:t>노드 </a:t>
            </a:r>
            <a:r>
              <a:rPr lang="ko-KR" altLang="en-US" b="1" dirty="0" err="1">
                <a:effectLst/>
              </a:rPr>
              <a:t>임베딩</a:t>
            </a:r>
            <a:r>
              <a:rPr lang="ko-KR" altLang="en-US" b="1" dirty="0">
                <a:effectLst/>
              </a:rPr>
              <a:t> 방법</a:t>
            </a:r>
            <a:r>
              <a:rPr lang="en-US" altLang="ko-KR" b="1" dirty="0">
                <a:effectLst/>
              </a:rPr>
              <a:t>)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D49A6-CC02-23DA-7928-B415FCFACA5A}"/>
              </a:ext>
            </a:extLst>
          </p:cNvPr>
          <p:cNvSpPr txBox="1"/>
          <p:nvPr/>
        </p:nvSpPr>
        <p:spPr>
          <a:xfrm>
            <a:off x="1722018" y="2826346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노드를 벡터로 변환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(Embedding)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머신러닝을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 예측하는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134DC5-C9F3-79C6-5483-5569A5C7D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4"/>
          <a:stretch/>
        </p:blipFill>
        <p:spPr bwMode="auto">
          <a:xfrm>
            <a:off x="1652568" y="3242747"/>
            <a:ext cx="3190770" cy="21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8127F5-EF48-E1EC-6932-E56D20965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4"/>
          <a:stretch/>
        </p:blipFill>
        <p:spPr bwMode="auto">
          <a:xfrm>
            <a:off x="6922466" y="3429000"/>
            <a:ext cx="3190771" cy="219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61637D9-200E-662F-5428-3EB67FAF83E5}"/>
              </a:ext>
            </a:extLst>
          </p:cNvPr>
          <p:cNvGrpSpPr/>
          <p:nvPr/>
        </p:nvGrpSpPr>
        <p:grpSpPr>
          <a:xfrm>
            <a:off x="5221193" y="4048396"/>
            <a:ext cx="1434017" cy="951780"/>
            <a:chOff x="4585758" y="3091368"/>
            <a:chExt cx="2398516" cy="1437089"/>
          </a:xfrm>
        </p:grpSpPr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9B5FB6F0-C268-3E93-669C-98377B63ADE0}"/>
                </a:ext>
              </a:extLst>
            </p:cNvPr>
            <p:cNvSpPr/>
            <p:nvPr/>
          </p:nvSpPr>
          <p:spPr>
            <a:xfrm>
              <a:off x="5590903" y="309750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1" name="화살표: 갈매기형 수장 10">
              <a:extLst>
                <a:ext uri="{FF2B5EF4-FFF2-40B4-BE49-F238E27FC236}">
                  <a16:creationId xmlns:a16="http://schemas.microsoft.com/office/drawing/2014/main" id="{3232875E-3502-3279-8842-828586CFC862}"/>
                </a:ext>
              </a:extLst>
            </p:cNvPr>
            <p:cNvSpPr/>
            <p:nvPr/>
          </p:nvSpPr>
          <p:spPr>
            <a:xfrm>
              <a:off x="4585758" y="309136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30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1AAAD-69D9-CF04-5965-A3FD20491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32DC18D3-84B9-013A-D93D-5F2456F67A1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BD5DDED1-A662-191E-2777-A83414037E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BE6D6514-7FCF-F8AE-99FD-2C18F19C1EB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BE6F18E7-E00E-70E7-1D77-63BB5548FC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E7585003-349B-BC6F-EA3F-8F5363C15C3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6911A91-CEAE-554A-B085-313C4169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(7/9)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F553C-857C-25EF-ABDC-AD8E27B1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B68501D4-F7A4-28FA-0296-41E4F02CBF4D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7E258041-1408-ED51-C33B-88B2E05B6648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318FB951-9942-EC5D-82C7-B83BF2809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접근 방식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FF27CC1-79B8-CE22-B57A-65105B3BE951}"/>
              </a:ext>
            </a:extLst>
          </p:cNvPr>
          <p:cNvSpPr txBox="1"/>
          <p:nvPr/>
        </p:nvSpPr>
        <p:spPr>
          <a:xfrm>
            <a:off x="781578" y="2250093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3. </a:t>
            </a:r>
            <a:r>
              <a:rPr lang="en-US" altLang="ko-KR" b="1" dirty="0">
                <a:effectLst/>
              </a:rPr>
              <a:t>Embedding-based Methods (</a:t>
            </a:r>
            <a:r>
              <a:rPr lang="ko-KR" altLang="en-US" b="1" dirty="0">
                <a:effectLst/>
              </a:rPr>
              <a:t>노드 </a:t>
            </a:r>
            <a:r>
              <a:rPr lang="ko-KR" altLang="en-US" b="1" dirty="0" err="1">
                <a:effectLst/>
              </a:rPr>
              <a:t>임베딩</a:t>
            </a:r>
            <a:r>
              <a:rPr lang="ko-KR" altLang="en-US" b="1" dirty="0">
                <a:effectLst/>
              </a:rPr>
              <a:t> 방법</a:t>
            </a:r>
            <a:r>
              <a:rPr lang="en-US" altLang="ko-KR" b="1" dirty="0">
                <a:effectLst/>
              </a:rPr>
              <a:t>)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7197A66-AC7A-BF9D-5E4F-343D392759FA}"/>
              </a:ext>
            </a:extLst>
          </p:cNvPr>
          <p:cNvCxnSpPr/>
          <p:nvPr/>
        </p:nvCxnSpPr>
        <p:spPr bwMode="auto">
          <a:xfrm>
            <a:off x="6096000" y="2717190"/>
            <a:ext cx="0" cy="3293706"/>
          </a:xfrm>
          <a:prstGeom prst="line">
            <a:avLst/>
          </a:prstGeom>
          <a:noFill/>
          <a:ln w="28575" algn="ctr">
            <a:solidFill>
              <a:schemeClr val="bg2"/>
            </a:solidFill>
            <a:prstDash val="sysDot"/>
            <a:miter lim="800000"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6F29E9-CABA-8B19-4BC2-5EE7B56813AB}"/>
              </a:ext>
            </a:extLst>
          </p:cNvPr>
          <p:cNvSpPr txBox="1"/>
          <p:nvPr/>
        </p:nvSpPr>
        <p:spPr>
          <a:xfrm>
            <a:off x="6867307" y="2759378"/>
            <a:ext cx="39437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Node2Vec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5602C-81BD-8E9E-8329-C2D5F6445F09}"/>
              </a:ext>
            </a:extLst>
          </p:cNvPr>
          <p:cNvSpPr txBox="1"/>
          <p:nvPr/>
        </p:nvSpPr>
        <p:spPr>
          <a:xfrm>
            <a:off x="1374274" y="2755321"/>
            <a:ext cx="39437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GAE(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Graph Autoencoders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69278CB-B768-6C00-3013-7A83405D35F3}"/>
              </a:ext>
            </a:extLst>
          </p:cNvPr>
          <p:cNvGrpSpPr/>
          <p:nvPr/>
        </p:nvGrpSpPr>
        <p:grpSpPr>
          <a:xfrm>
            <a:off x="1172355" y="3472628"/>
            <a:ext cx="4534675" cy="2055843"/>
            <a:chOff x="4695063" y="4107590"/>
            <a:chExt cx="9355505" cy="3791012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69E2FB2C-8A6B-5D1A-C8EF-B8A0A14DBEE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1482" y="4107590"/>
              <a:ext cx="5723212" cy="3791012"/>
            </a:xfrm>
            <a:prstGeom prst="rect">
              <a:avLst/>
            </a:prstGeom>
          </p:spPr>
        </p:pic>
        <p:pic>
          <p:nvPicPr>
            <p:cNvPr id="17" name="그래픽 64" descr="고양이 단색으로 채워진">
              <a:extLst>
                <a:ext uri="{FF2B5EF4-FFF2-40B4-BE49-F238E27FC236}">
                  <a16:creationId xmlns:a16="http://schemas.microsoft.com/office/drawing/2014/main" id="{55A17CEB-94FF-EB30-445E-7375DF99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5063" y="5513336"/>
              <a:ext cx="1005519" cy="1002416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2EA5C9A-5923-0D6F-9DB0-629553F194C3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5700582" y="6003096"/>
              <a:ext cx="5808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그래픽 66" descr="고양이 단색으로 채워진">
              <a:extLst>
                <a:ext uri="{FF2B5EF4-FFF2-40B4-BE49-F238E27FC236}">
                  <a16:creationId xmlns:a16="http://schemas.microsoft.com/office/drawing/2014/main" id="{63E4CB33-7812-E5FB-24FA-3817A9DC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557264" y="5499328"/>
              <a:ext cx="1035674" cy="1007534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ECEA95D-75BB-808F-CC1C-1A40029404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04694" y="6007683"/>
              <a:ext cx="5525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68">
              <a:extLst>
                <a:ext uri="{FF2B5EF4-FFF2-40B4-BE49-F238E27FC236}">
                  <a16:creationId xmlns:a16="http://schemas.microsoft.com/office/drawing/2014/main" id="{1F473A8A-358C-BABD-FDCA-C12B00DEF663}"/>
                </a:ext>
              </a:extLst>
            </p:cNvPr>
            <p:cNvSpPr txBox="1"/>
            <p:nvPr/>
          </p:nvSpPr>
          <p:spPr>
            <a:xfrm>
              <a:off x="4810744" y="4982708"/>
              <a:ext cx="1195182" cy="567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>
                  <a:solidFill>
                    <a:srgbClr val="000000"/>
                  </a:solidFill>
                  <a:latin typeface="Garet"/>
                </a:rPr>
                <a:t>Input</a:t>
              </a:r>
            </a:p>
          </p:txBody>
        </p:sp>
        <p:sp>
          <p:nvSpPr>
            <p:cNvPr id="23" name="TextBox 69">
              <a:extLst>
                <a:ext uri="{FF2B5EF4-FFF2-40B4-BE49-F238E27FC236}">
                  <a16:creationId xmlns:a16="http://schemas.microsoft.com/office/drawing/2014/main" id="{5745EE36-9265-3626-C13C-DD8A14A8BD4E}"/>
                </a:ext>
              </a:extLst>
            </p:cNvPr>
            <p:cNvSpPr txBox="1"/>
            <p:nvPr/>
          </p:nvSpPr>
          <p:spPr>
            <a:xfrm>
              <a:off x="12575109" y="4982708"/>
              <a:ext cx="1475459" cy="567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2260" kern="1200">
                  <a:solidFill>
                    <a:srgbClr val="000000"/>
                  </a:solidFill>
                  <a:latin typeface="Gare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Output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A142201-7669-B4AD-6F8C-0F5E4B2B5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28666" y="4113860"/>
              <a:ext cx="1028844" cy="23815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805380D-24FC-536D-F435-FEF981011D3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18899"/>
          <a:stretch/>
        </p:blipFill>
        <p:spPr>
          <a:xfrm>
            <a:off x="7072580" y="3395452"/>
            <a:ext cx="3533240" cy="20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8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49857-7B5C-5436-1A16-E1E99431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ABCB58-6757-57DC-80DD-EBCCF05E35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7B62F5ED-6D55-CF6B-88B6-75C200DF45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FFF97861-4648-2B8F-B9E0-9AE099476D3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FDBCA6A3-F607-1F14-C9FA-25259ED710B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4E7EB7F0-38E1-8AB3-3D84-D94ADDE32B0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56CB885-5BA3-A9BF-1748-8972FDB6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(8/9)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AFA6B2-ED2E-06A8-88BB-A8EDDC7A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C7E4F8A6-A35C-15F8-D80C-B946F9243FD8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CE87E3F4-EE1F-2AED-4602-A44080121547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508329A9-0A9B-AAEB-F0B1-7615B8E03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접근 방식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CE11637-763D-5E55-AAFA-5CB9E506EB1D}"/>
              </a:ext>
            </a:extLst>
          </p:cNvPr>
          <p:cNvSpPr txBox="1"/>
          <p:nvPr/>
        </p:nvSpPr>
        <p:spPr>
          <a:xfrm>
            <a:off x="781578" y="2250093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4. </a:t>
            </a:r>
            <a:r>
              <a:rPr lang="en-US" altLang="ko-KR" b="1" dirty="0">
                <a:effectLst/>
              </a:rPr>
              <a:t>Probabilistic Relationship Models (</a:t>
            </a:r>
            <a:r>
              <a:rPr lang="ko-KR" altLang="en-US" b="1" dirty="0">
                <a:effectLst/>
              </a:rPr>
              <a:t>확률적 관계 모델</a:t>
            </a:r>
            <a:r>
              <a:rPr lang="en-US" altLang="ko-KR" b="1" dirty="0">
                <a:effectLst/>
              </a:rPr>
              <a:t>)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81A3A1-CD44-6DCD-8B2C-80412119EBE7}"/>
              </a:ext>
            </a:extLst>
          </p:cNvPr>
          <p:cNvSpPr txBox="1"/>
          <p:nvPr/>
        </p:nvSpPr>
        <p:spPr>
          <a:xfrm>
            <a:off x="2269485" y="2782715"/>
            <a:ext cx="7639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effectLst/>
              </a:rPr>
              <a:t>그래프의 구조적 패턴을 확률적으로 모델링하여 링크 존재 가능성을 추론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65010-408C-08F2-F1F0-5911AF0C2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32" y="3235483"/>
            <a:ext cx="4687271" cy="257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91B25C-C91F-C188-2190-C577A51EBDAD}"/>
              </a:ext>
            </a:extLst>
          </p:cNvPr>
          <p:cNvCxnSpPr>
            <a:cxnSpLocks/>
          </p:cNvCxnSpPr>
          <p:nvPr/>
        </p:nvCxnSpPr>
        <p:spPr bwMode="auto">
          <a:xfrm>
            <a:off x="5918718" y="3235483"/>
            <a:ext cx="0" cy="2775413"/>
          </a:xfrm>
          <a:prstGeom prst="line">
            <a:avLst/>
          </a:prstGeom>
          <a:noFill/>
          <a:ln w="28575" algn="ctr">
            <a:solidFill>
              <a:schemeClr val="bg2"/>
            </a:solidFill>
            <a:prstDash val="sysDot"/>
            <a:miter lim="800000"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9F04D6-51F1-47B2-FA75-E21A68D85527}"/>
              </a:ext>
            </a:extLst>
          </p:cNvPr>
          <p:cNvSpPr txBox="1"/>
          <p:nvPr/>
        </p:nvSpPr>
        <p:spPr>
          <a:xfrm>
            <a:off x="6003108" y="3674503"/>
            <a:ext cx="5237995" cy="11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1️⃣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형성이 특정한 확률 분포를 따른다고 가정</a:t>
            </a:r>
            <a:b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2️⃣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확률적 규칙 학습</a:t>
            </a:r>
            <a:b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3️⃣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링크가 생성될 가능성 계산해 예측 수행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192FF-9F6B-75B2-C406-68D67F7B6F2B}"/>
              </a:ext>
            </a:extLst>
          </p:cNvPr>
          <p:cNvSpPr txBox="1"/>
          <p:nvPr/>
        </p:nvSpPr>
        <p:spPr>
          <a:xfrm>
            <a:off x="1975641" y="5790118"/>
            <a:ext cx="2741051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Stochastic Block Model (SBM)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2FD8E9-4EE1-936B-C3C6-28A2B040F423}"/>
              </a:ext>
            </a:extLst>
          </p:cNvPr>
          <p:cNvSpPr txBox="1"/>
          <p:nvPr/>
        </p:nvSpPr>
        <p:spPr>
          <a:xfrm>
            <a:off x="1688657" y="3468406"/>
            <a:ext cx="7114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Block 1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56B6E-1CFE-26F9-C4E0-6B849C75C741}"/>
              </a:ext>
            </a:extLst>
          </p:cNvPr>
          <p:cNvSpPr txBox="1"/>
          <p:nvPr/>
        </p:nvSpPr>
        <p:spPr>
          <a:xfrm>
            <a:off x="3623915" y="3429000"/>
            <a:ext cx="7114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Block 2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03687-0303-5918-9B22-6562181E83A1}"/>
              </a:ext>
            </a:extLst>
          </p:cNvPr>
          <p:cNvSpPr txBox="1"/>
          <p:nvPr/>
        </p:nvSpPr>
        <p:spPr>
          <a:xfrm>
            <a:off x="2207275" y="5196788"/>
            <a:ext cx="7114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Block 3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F699E8-61AE-1FB1-AE04-C0BFB6F772C8}"/>
              </a:ext>
            </a:extLst>
          </p:cNvPr>
          <p:cNvSpPr txBox="1"/>
          <p:nvPr/>
        </p:nvSpPr>
        <p:spPr>
          <a:xfrm>
            <a:off x="3770675" y="5451466"/>
            <a:ext cx="7114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Block 4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24C2C2-0917-B8B9-32B1-43C909F20CBD}"/>
              </a:ext>
            </a:extLst>
          </p:cNvPr>
          <p:cNvSpPr txBox="1"/>
          <p:nvPr/>
        </p:nvSpPr>
        <p:spPr>
          <a:xfrm>
            <a:off x="5062735" y="4086244"/>
            <a:ext cx="7114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Block 5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5208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2F16-3207-E9CD-3CDD-9AE2C392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10CB22-2BC3-CB09-29BB-CE2D0E43524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BEB3D349-37F9-1F9A-7AE0-97E40C1FFF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F3666692-4AD4-9BD7-FAD2-693F00A4DA8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D5702D50-FA96-27E0-1F63-D70AAE9D765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21018593-C7EF-62E3-F01A-24A4E5A8E81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8757B1D-51DE-A48B-2CFD-AF3CB530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(9/9)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CD355-CD8A-AC08-665F-4B4CFF00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9" name="모서리가 둥근 직사각형 26">
            <a:extLst>
              <a:ext uri="{FF2B5EF4-FFF2-40B4-BE49-F238E27FC236}">
                <a16:creationId xmlns:a16="http://schemas.microsoft.com/office/drawing/2014/main" id="{53B569A8-EDC7-4580-7062-426F6DD71B3A}"/>
              </a:ext>
            </a:extLst>
          </p:cNvPr>
          <p:cNvSpPr/>
          <p:nvPr/>
        </p:nvSpPr>
        <p:spPr bwMode="auto">
          <a:xfrm>
            <a:off x="596334" y="1661218"/>
            <a:ext cx="11026780" cy="410338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69E06A-8080-088C-5903-01B27BD37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95215"/>
              </p:ext>
            </p:extLst>
          </p:nvPr>
        </p:nvGraphicFramePr>
        <p:xfrm>
          <a:off x="740492" y="3154622"/>
          <a:ext cx="10760856" cy="20421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90214">
                  <a:extLst>
                    <a:ext uri="{9D8B030D-6E8A-4147-A177-3AD203B41FA5}">
                      <a16:colId xmlns:a16="http://schemas.microsoft.com/office/drawing/2014/main" val="2448702528"/>
                    </a:ext>
                  </a:extLst>
                </a:gridCol>
                <a:gridCol w="2607087">
                  <a:extLst>
                    <a:ext uri="{9D8B030D-6E8A-4147-A177-3AD203B41FA5}">
                      <a16:colId xmlns:a16="http://schemas.microsoft.com/office/drawing/2014/main" val="270574820"/>
                    </a:ext>
                  </a:extLst>
                </a:gridCol>
                <a:gridCol w="2773341">
                  <a:extLst>
                    <a:ext uri="{9D8B030D-6E8A-4147-A177-3AD203B41FA5}">
                      <a16:colId xmlns:a16="http://schemas.microsoft.com/office/drawing/2014/main" val="174910239"/>
                    </a:ext>
                  </a:extLst>
                </a:gridCol>
                <a:gridCol w="2690214">
                  <a:extLst>
                    <a:ext uri="{9D8B030D-6E8A-4147-A177-3AD203B41FA5}">
                      <a16:colId xmlns:a16="http://schemas.microsoft.com/office/drawing/2014/main" val="1170536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Topology-based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구조를 직접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간단하고 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복잡한 관계 모델링 어려움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 attributes-based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노드의 속성 정보 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다양성 반영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데이터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94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Embedding-based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그래프를 벡터로 변환하여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복잡한 관계나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비선형적 관계 포착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계산량이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24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Probabilistic models</a:t>
                      </a:r>
                      <a:endParaRPr 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확률적 관계 모델링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해석이 용이함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확장성이 낮음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795385"/>
                  </a:ext>
                </a:extLst>
              </a:tr>
            </a:tbl>
          </a:graphicData>
        </a:graphic>
      </p:graphicFrame>
      <p:grpSp>
        <p:nvGrpSpPr>
          <p:cNvPr id="3" name="그룹 234">
            <a:extLst>
              <a:ext uri="{FF2B5EF4-FFF2-40B4-BE49-F238E27FC236}">
                <a16:creationId xmlns:a16="http://schemas.microsoft.com/office/drawing/2014/main" id="{A9B6DE52-8928-C502-5AB3-6F6442E425D6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8" name="모서리가 둥근 직사각형 26">
              <a:extLst>
                <a:ext uri="{FF2B5EF4-FFF2-40B4-BE49-F238E27FC236}">
                  <a16:creationId xmlns:a16="http://schemas.microsoft.com/office/drawing/2014/main" id="{D78EBDEB-40B6-51A5-0D12-3648D2AD469C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38">
              <a:extLst>
                <a:ext uri="{FF2B5EF4-FFF2-40B4-BE49-F238E27FC236}">
                  <a16:creationId xmlns:a16="http://schemas.microsoft.com/office/drawing/2014/main" id="{FCD6A32A-9C4E-94F8-476A-6E4B03871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접근 방식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6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B6FBB-DEAE-9CE0-0CBA-0CAF0FCD4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F031FE4-450E-AA00-16BD-710EA9DF388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75AD8584-8C57-FEE5-44A1-E0A6B2ECBD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5F87AC83-FC44-0003-3207-607BCAF0985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5690E0AC-6D3D-0F77-1300-3F60662D8E8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385487EB-3E2F-EB0D-6983-56C41D1229F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A8C6D73-700A-9F8D-3288-248C4F6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 </a:t>
            </a:r>
            <a:r>
              <a:rPr lang="en-US" altLang="ko-KR" dirty="0"/>
              <a:t>(1/9)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0ED294-9CD4-A581-36F3-C5DEEEE2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6C161DDC-4B18-6847-478B-60DC60B86C3B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1BA651BC-4BC1-79C8-A3ED-39F5A92A682F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C377D8A5-A2D0-9482-B9DF-331F5E530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GAE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860272C-364D-7DCC-F5C6-2BC6C255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19" y="3217646"/>
            <a:ext cx="5795588" cy="212295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89D3181-1B35-5F9B-D8F6-7A5084791C60}"/>
              </a:ext>
            </a:extLst>
          </p:cNvPr>
          <p:cNvGrpSpPr/>
          <p:nvPr/>
        </p:nvGrpSpPr>
        <p:grpSpPr>
          <a:xfrm>
            <a:off x="1315189" y="2934019"/>
            <a:ext cx="951864" cy="958438"/>
            <a:chOff x="1969865" y="4200345"/>
            <a:chExt cx="1309328" cy="127133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EF00898-C893-269B-869A-2C3CA1280CC9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74EF6E5-EBB9-E7A1-7729-0097B31B31F2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6727FA3-FB4E-1107-A3EE-0BA3C1A2EEBB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5CBE6652-2091-E639-4E92-13DF7EC31E04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D9CF02A-C9D1-6C17-A775-EE53A5DE6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912133E-278C-D875-00DE-0E80B865F78E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848B04DE-4752-916A-632A-1DB2E68F670A}"/>
                </a:ext>
              </a:extLst>
            </p:cNvPr>
            <p:cNvCxnSpPr>
              <a:cxnSpLocks/>
              <a:stCxn id="11" idx="1"/>
              <a:endCxn id="8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DB007A-BBBA-3755-0450-AB03AE2CC3B3}"/>
              </a:ext>
            </a:extLst>
          </p:cNvPr>
          <p:cNvSpPr txBox="1"/>
          <p:nvPr/>
        </p:nvSpPr>
        <p:spPr>
          <a:xfrm>
            <a:off x="1132225" y="3957964"/>
            <a:ext cx="131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 그래프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9379168-64CA-6BBB-8FB1-F33794842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357" y="4208444"/>
            <a:ext cx="687529" cy="11669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6BFE7A-B240-0015-965C-71BDE2313AC9}"/>
              </a:ext>
            </a:extLst>
          </p:cNvPr>
          <p:cNvSpPr txBox="1"/>
          <p:nvPr/>
        </p:nvSpPr>
        <p:spPr>
          <a:xfrm>
            <a:off x="1208508" y="5318077"/>
            <a:ext cx="116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특성 행렬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51C56-B462-917D-396A-1472020EE40F}"/>
                  </a:ext>
                </a:extLst>
              </p:cNvPr>
              <p:cNvSpPr txBox="1"/>
              <p:nvPr/>
            </p:nvSpPr>
            <p:spPr>
              <a:xfrm>
                <a:off x="9685665" y="4687741"/>
                <a:ext cx="1372239" cy="3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400" b="1" dirty="0"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출력 그래프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ko-KR" altLang="en-US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7C51C56-B462-917D-396A-1472020EE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665" y="4687741"/>
                <a:ext cx="1372239" cy="314253"/>
              </a:xfrm>
              <a:prstGeom prst="rect">
                <a:avLst/>
              </a:prstGeom>
              <a:blipFill>
                <a:blip r:embed="rId4"/>
                <a:stretch>
                  <a:fillRect l="-1333" t="-3846" r="-17333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D15760-A7D0-C8F7-8C4A-0ECEDF175E5C}"/>
              </a:ext>
            </a:extLst>
          </p:cNvPr>
          <p:cNvGrpSpPr/>
          <p:nvPr/>
        </p:nvGrpSpPr>
        <p:grpSpPr>
          <a:xfrm>
            <a:off x="9832354" y="3672670"/>
            <a:ext cx="951864" cy="958438"/>
            <a:chOff x="1969865" y="4200345"/>
            <a:chExt cx="1309328" cy="1271331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5027165-B805-0FC3-10E4-6B5AC5B33505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8BD37A0-7D27-0EA3-B9E0-F62165EB1485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C187FD8-D645-C665-2FEF-14C891902C0C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3CDECC2-5BFC-D672-75C8-4AA3045F1D08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8FE1F49-F532-199C-09A8-E6C974D34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8F9909-A68A-5CB3-27E6-29AA80697846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294A0FF-A36E-3931-0578-8C1488356BCE}"/>
                </a:ext>
              </a:extLst>
            </p:cNvPr>
            <p:cNvCxnSpPr>
              <a:cxnSpLocks/>
              <a:stCxn id="23" idx="1"/>
              <a:endCxn id="22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30C0525-699A-493C-F24F-AEE2C930653C}"/>
              </a:ext>
            </a:extLst>
          </p:cNvPr>
          <p:cNvGrpSpPr/>
          <p:nvPr/>
        </p:nvGrpSpPr>
        <p:grpSpPr>
          <a:xfrm>
            <a:off x="2547236" y="3852960"/>
            <a:ext cx="542298" cy="951780"/>
            <a:chOff x="4585758" y="3091368"/>
            <a:chExt cx="2398516" cy="1437089"/>
          </a:xfrm>
        </p:grpSpPr>
        <p:sp>
          <p:nvSpPr>
            <p:cNvPr id="29" name="화살표: 갈매기형 수장 28">
              <a:extLst>
                <a:ext uri="{FF2B5EF4-FFF2-40B4-BE49-F238E27FC236}">
                  <a16:creationId xmlns:a16="http://schemas.microsoft.com/office/drawing/2014/main" id="{B09E1E54-3EE0-1028-F634-35AE22987E14}"/>
                </a:ext>
              </a:extLst>
            </p:cNvPr>
            <p:cNvSpPr/>
            <p:nvPr/>
          </p:nvSpPr>
          <p:spPr>
            <a:xfrm>
              <a:off x="5590903" y="309750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0" name="화살표: 갈매기형 수장 29">
              <a:extLst>
                <a:ext uri="{FF2B5EF4-FFF2-40B4-BE49-F238E27FC236}">
                  <a16:creationId xmlns:a16="http://schemas.microsoft.com/office/drawing/2014/main" id="{EED3E2D4-B800-3B7E-BE6C-C046FA628422}"/>
                </a:ext>
              </a:extLst>
            </p:cNvPr>
            <p:cNvSpPr/>
            <p:nvPr/>
          </p:nvSpPr>
          <p:spPr>
            <a:xfrm>
              <a:off x="4585758" y="309136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2A47537-5CCD-CED3-A8B6-49B5723D93FF}"/>
              </a:ext>
            </a:extLst>
          </p:cNvPr>
          <p:cNvGrpSpPr/>
          <p:nvPr/>
        </p:nvGrpSpPr>
        <p:grpSpPr>
          <a:xfrm>
            <a:off x="9026747" y="3848893"/>
            <a:ext cx="542298" cy="951780"/>
            <a:chOff x="4585758" y="3091368"/>
            <a:chExt cx="2398516" cy="1437089"/>
          </a:xfrm>
        </p:grpSpPr>
        <p:sp>
          <p:nvSpPr>
            <p:cNvPr id="32" name="화살표: 갈매기형 수장 31">
              <a:extLst>
                <a:ext uri="{FF2B5EF4-FFF2-40B4-BE49-F238E27FC236}">
                  <a16:creationId xmlns:a16="http://schemas.microsoft.com/office/drawing/2014/main" id="{6F28001D-6073-6B57-3C9C-47E9D70F8D53}"/>
                </a:ext>
              </a:extLst>
            </p:cNvPr>
            <p:cNvSpPr/>
            <p:nvPr/>
          </p:nvSpPr>
          <p:spPr>
            <a:xfrm>
              <a:off x="5590903" y="309750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3" name="화살표: 갈매기형 수장 32">
              <a:extLst>
                <a:ext uri="{FF2B5EF4-FFF2-40B4-BE49-F238E27FC236}">
                  <a16:creationId xmlns:a16="http://schemas.microsoft.com/office/drawing/2014/main" id="{669378B9-E0C1-CEAC-4CE6-48D313412C93}"/>
                </a:ext>
              </a:extLst>
            </p:cNvPr>
            <p:cNvSpPr/>
            <p:nvPr/>
          </p:nvSpPr>
          <p:spPr>
            <a:xfrm>
              <a:off x="4585758" y="309136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630B387-1536-33D7-2B10-3C22D8C2CE51}"/>
              </a:ext>
            </a:extLst>
          </p:cNvPr>
          <p:cNvSpPr txBox="1"/>
          <p:nvPr/>
        </p:nvSpPr>
        <p:spPr>
          <a:xfrm>
            <a:off x="1016000" y="2327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ko-KR" altLang="en-US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</a:t>
            </a:r>
            <a:r>
              <a:rPr lang="ko-KR" altLang="en-US" sz="18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오토인코더</a:t>
            </a:r>
            <a:r>
              <a:rPr lang="en-US" altLang="ko-KR" sz="18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(Graph Autoencoders, GAE)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3E2CCA-25AF-0948-B0A3-315A88D75050}"/>
              </a:ext>
            </a:extLst>
          </p:cNvPr>
          <p:cNvSpPr txBox="1"/>
          <p:nvPr/>
        </p:nvSpPr>
        <p:spPr>
          <a:xfrm>
            <a:off x="3581330" y="5222519"/>
            <a:ext cx="17568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저차원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벡터로 변환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08BB9C-BFC7-4106-5026-61A44033B375}"/>
              </a:ext>
            </a:extLst>
          </p:cNvPr>
          <p:cNvSpPr txBox="1"/>
          <p:nvPr/>
        </p:nvSpPr>
        <p:spPr>
          <a:xfrm>
            <a:off x="6835574" y="5223459"/>
            <a:ext cx="2241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내적</a:t>
            </a:r>
            <a:r>
              <a:rPr lang="en-US" altLang="ko-KR" sz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(dot product)</a:t>
            </a:r>
            <a:r>
              <a:rPr lang="ko-KR" altLang="en-US" sz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계산을 통해</a:t>
            </a:r>
            <a:endParaRPr lang="en-US" altLang="ko-KR" sz="12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 확률 예측</a:t>
            </a:r>
            <a:endParaRPr lang="ko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4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754F0-EAE2-E248-5096-C9B41026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376E0024-C988-8A73-6837-B20307694A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C7A912A3-B50D-F728-56E0-749470F3AF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11AC7E38-CEB7-F182-0189-81EFE3B9C83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75C40952-D234-4FA9-CAC3-58E8235010D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7ECF0843-CE6B-5E5D-DCB2-F85AC8A6CE2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116B73A-388B-ACA6-48DA-F8DD54AB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</a:t>
            </a:r>
            <a:r>
              <a:rPr lang="en-US" altLang="ko-KR" dirty="0"/>
              <a:t> (2/9)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6065F-99C0-905A-8B88-B2E5929D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1B2BB6DD-349F-B8CE-6B5F-D6326D8E31F6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3EA0AFF8-82D7-ECDA-AAC2-8F98B8EAC888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41F3D83F-3C3E-4EE0-9C4F-FD4565436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E1C799D7-C7F8-DA54-BA08-5081FA4D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5" y="2795499"/>
            <a:ext cx="5639435" cy="286222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495A362-971C-2086-36AB-264471045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788" y="2659516"/>
            <a:ext cx="5048955" cy="154326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423D9C-CAAB-52FC-44A8-54D3076A6B70}"/>
              </a:ext>
            </a:extLst>
          </p:cNvPr>
          <p:cNvSpPr/>
          <p:nvPr/>
        </p:nvSpPr>
        <p:spPr>
          <a:xfrm>
            <a:off x="8744246" y="3260296"/>
            <a:ext cx="2192694" cy="223935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7CC4B9-5549-83EB-EABC-5C285C552AD7}"/>
              </a:ext>
            </a:extLst>
          </p:cNvPr>
          <p:cNvSpPr txBox="1"/>
          <p:nvPr/>
        </p:nvSpPr>
        <p:spPr>
          <a:xfrm>
            <a:off x="9669906" y="3022414"/>
            <a:ext cx="14784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</a:rPr>
              <a:t>Feature </a:t>
            </a:r>
            <a:r>
              <a:rPr lang="ko-KR" altLang="en-US" sz="1200" b="1" dirty="0">
                <a:solidFill>
                  <a:schemeClr val="accent2"/>
                </a:solidFill>
              </a:rPr>
              <a:t>정규화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50EA6-3739-A29A-0FDD-5A51B7C21A46}"/>
              </a:ext>
            </a:extLst>
          </p:cNvPr>
          <p:cNvSpPr txBox="1"/>
          <p:nvPr/>
        </p:nvSpPr>
        <p:spPr>
          <a:xfrm>
            <a:off x="832257" y="2259406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dataset: Cora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DA65A5-39A0-3BCB-F440-C596FED48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500" y="4486817"/>
            <a:ext cx="5039428" cy="1305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144C74-2DF2-19C5-8E33-D6A1A7796FAD}"/>
              </a:ext>
            </a:extLst>
          </p:cNvPr>
          <p:cNvSpPr txBox="1"/>
          <p:nvPr/>
        </p:nvSpPr>
        <p:spPr>
          <a:xfrm>
            <a:off x="6383475" y="429746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훈련</a:t>
            </a:r>
            <a:r>
              <a:rPr lang="en-US" altLang="ko-KR" sz="1400" b="1" dirty="0">
                <a:solidFill>
                  <a:srgbClr val="00B050"/>
                </a:solidFill>
              </a:rPr>
              <a:t>(85)/</a:t>
            </a:r>
            <a:r>
              <a:rPr lang="ko-KR" altLang="en-US" sz="1400" b="1" dirty="0">
                <a:solidFill>
                  <a:srgbClr val="00B050"/>
                </a:solidFill>
              </a:rPr>
              <a:t>검증</a:t>
            </a:r>
            <a:r>
              <a:rPr lang="en-US" altLang="ko-KR" sz="1400" b="1" dirty="0">
                <a:solidFill>
                  <a:srgbClr val="00B050"/>
                </a:solidFill>
              </a:rPr>
              <a:t>(5)/</a:t>
            </a:r>
            <a:r>
              <a:rPr lang="ko-KR" altLang="en-US" sz="1400" b="1" dirty="0">
                <a:solidFill>
                  <a:srgbClr val="00B050"/>
                </a:solidFill>
              </a:rPr>
              <a:t>테스트</a:t>
            </a:r>
            <a:r>
              <a:rPr lang="en-US" altLang="ko-KR" sz="1400" b="1" dirty="0">
                <a:solidFill>
                  <a:srgbClr val="00B050"/>
                </a:solidFill>
              </a:rPr>
              <a:t>(10)</a:t>
            </a:r>
            <a:r>
              <a:rPr lang="ko-KR" altLang="en-US" sz="1400" b="1" dirty="0">
                <a:solidFill>
                  <a:srgbClr val="00B050"/>
                </a:solidFill>
              </a:rPr>
              <a:t>용 </a:t>
            </a:r>
            <a:r>
              <a:rPr lang="ko-KR" altLang="en-US" sz="1400" b="1" dirty="0" err="1">
                <a:solidFill>
                  <a:srgbClr val="00B050"/>
                </a:solidFill>
              </a:rPr>
              <a:t>엣지</a:t>
            </a:r>
            <a:r>
              <a:rPr lang="ko-KR" altLang="en-US" sz="1400" dirty="0" err="1">
                <a:solidFill>
                  <a:srgbClr val="00B050"/>
                </a:solidFill>
              </a:rPr>
              <a:t>로</a:t>
            </a:r>
            <a:r>
              <a:rPr lang="ko-KR" altLang="en-US" sz="1400" dirty="0">
                <a:solidFill>
                  <a:srgbClr val="00B050"/>
                </a:solidFill>
              </a:rPr>
              <a:t> 분리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07CF7-3D0B-103E-AF27-09E422E3654A}"/>
              </a:ext>
            </a:extLst>
          </p:cNvPr>
          <p:cNvSpPr txBox="1"/>
          <p:nvPr/>
        </p:nvSpPr>
        <p:spPr>
          <a:xfrm>
            <a:off x="6383475" y="2490421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#cora </a:t>
            </a:r>
            <a:r>
              <a:rPr lang="ko-KR" altLang="en-US" sz="1400" b="1" dirty="0">
                <a:solidFill>
                  <a:srgbClr val="00B050"/>
                </a:solidFill>
              </a:rPr>
              <a:t>데이터셋 로드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8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DA6EC-19F4-2C65-94B4-29285602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3A25687-A266-27FC-8219-9172F98DCEE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F7663315-339A-F642-CD8D-A6CD269A33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C70CDE78-DA5B-61C2-EACC-D5DD826E76E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0DA8EFC0-546F-2A8F-41D6-519FDCE9710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0611DBF8-C203-74FE-D4DE-E3655C43670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D165D67-65D7-953F-F1FF-97EA7E75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</a:t>
            </a:r>
            <a:r>
              <a:rPr lang="en-US" altLang="ko-KR" dirty="0"/>
              <a:t> (3/9)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69B49B-F2DA-2328-9AB3-E98B82E9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4E40E716-5950-2056-E751-D81A082B6C1D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F0DBB85A-6398-E63F-BFD4-BE3673FE64EF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461F9298-CCE1-60AE-D301-04629FB60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</p:txBody>
        </p:sp>
      </p:grpSp>
      <p:pic>
        <p:nvPicPr>
          <p:cNvPr id="54" name="그림 53">
            <a:extLst>
              <a:ext uri="{FF2B5EF4-FFF2-40B4-BE49-F238E27FC236}">
                <a16:creationId xmlns:a16="http://schemas.microsoft.com/office/drawing/2014/main" id="{5B71ED20-8B91-6C49-7051-0A7E8E22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58" y="2660768"/>
            <a:ext cx="6779973" cy="31312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1CA9268-CEBC-94E1-80B2-7F94314BF6A0}"/>
              </a:ext>
            </a:extLst>
          </p:cNvPr>
          <p:cNvSpPr txBox="1"/>
          <p:nvPr/>
        </p:nvSpPr>
        <p:spPr>
          <a:xfrm>
            <a:off x="1001758" y="2352991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모델 정의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A647EF3-7C5A-C964-E0A1-2DCEC76B185F}"/>
              </a:ext>
            </a:extLst>
          </p:cNvPr>
          <p:cNvGrpSpPr/>
          <p:nvPr/>
        </p:nvGrpSpPr>
        <p:grpSpPr>
          <a:xfrm>
            <a:off x="2377440" y="2829696"/>
            <a:ext cx="9087452" cy="927496"/>
            <a:chOff x="2377440" y="2829696"/>
            <a:chExt cx="9087452" cy="92749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85DD0E-893B-AF8A-CB8B-3CDC5EC15048}"/>
                </a:ext>
              </a:extLst>
            </p:cNvPr>
            <p:cNvSpPr txBox="1"/>
            <p:nvPr/>
          </p:nvSpPr>
          <p:spPr>
            <a:xfrm>
              <a:off x="4553562" y="3130706"/>
              <a:ext cx="6097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solidFill>
                    <a:srgbClr val="0070C0"/>
                  </a:solidFill>
                </a:rPr>
                <a:t>입력 차원 → 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128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차원 변환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9F5375-526D-D852-995C-E3D449D4E4FE}"/>
                </a:ext>
              </a:extLst>
            </p:cNvPr>
            <p:cNvSpPr txBox="1"/>
            <p:nvPr/>
          </p:nvSpPr>
          <p:spPr>
            <a:xfrm>
              <a:off x="2864498" y="3480193"/>
              <a:ext cx="60975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128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차원 → 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64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차원 변환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AF40B50-90B9-9DF2-A4A1-375682B73B89}"/>
                </a:ext>
              </a:extLst>
            </p:cNvPr>
            <p:cNvSpPr/>
            <p:nvPr/>
          </p:nvSpPr>
          <p:spPr>
            <a:xfrm>
              <a:off x="2377440" y="3190910"/>
              <a:ext cx="2176122" cy="147667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615441-F7CA-A56B-D3B3-336506538603}"/>
                </a:ext>
              </a:extLst>
            </p:cNvPr>
            <p:cNvSpPr/>
            <p:nvPr/>
          </p:nvSpPr>
          <p:spPr>
            <a:xfrm>
              <a:off x="2377440" y="3345604"/>
              <a:ext cx="1028233" cy="147667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284F37-90BD-FBF5-9E2D-AE8D15AD96D5}"/>
                </a:ext>
              </a:extLst>
            </p:cNvPr>
            <p:cNvSpPr txBox="1"/>
            <p:nvPr/>
          </p:nvSpPr>
          <p:spPr>
            <a:xfrm>
              <a:off x="6689319" y="2829696"/>
              <a:ext cx="4775573" cy="7432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GCNConv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 차원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 차원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GCN</a:t>
              </a: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레이어로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이웃 노드 정보를 합성해 특성 갱신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60F8F0B-8528-BB19-6D9B-70D5C28F6CA1}"/>
              </a:ext>
            </a:extLst>
          </p:cNvPr>
          <p:cNvGrpSpPr/>
          <p:nvPr/>
        </p:nvGrpSpPr>
        <p:grpSpPr>
          <a:xfrm>
            <a:off x="1776437" y="3730505"/>
            <a:ext cx="9703255" cy="743217"/>
            <a:chOff x="1776437" y="3730505"/>
            <a:chExt cx="9703255" cy="7432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23B19A-484D-7B71-ADED-A39EDBFBCD4B}"/>
                </a:ext>
              </a:extLst>
            </p:cNvPr>
            <p:cNvSpPr/>
            <p:nvPr/>
          </p:nvSpPr>
          <p:spPr>
            <a:xfrm>
              <a:off x="1776437" y="4008655"/>
              <a:ext cx="601003" cy="147667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87589-E692-D2B3-6FB8-33ACDF869F94}"/>
                </a:ext>
              </a:extLst>
            </p:cNvPr>
            <p:cNvSpPr txBox="1"/>
            <p:nvPr/>
          </p:nvSpPr>
          <p:spPr>
            <a:xfrm>
              <a:off x="6704119" y="3730505"/>
              <a:ext cx="4775573" cy="7432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ReLU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(Rectified Linear Unit) : </a:t>
              </a:r>
              <a:r>
                <a:rPr lang="en-US" altLang="ko-KR" sz="1600" dirty="0"/>
                <a:t> f(x)=max(0,x)</a:t>
              </a:r>
              <a:endParaRPr lang="en-US" altLang="ko-KR" sz="16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비선형 활성화 함수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복잡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</a:t>
              </a: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패턴 학습 가능하게 함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535D67-FFF5-4ABF-9D10-95821C21D343}"/>
              </a:ext>
            </a:extLst>
          </p:cNvPr>
          <p:cNvGrpSpPr/>
          <p:nvPr/>
        </p:nvGrpSpPr>
        <p:grpSpPr>
          <a:xfrm>
            <a:off x="2217673" y="4978243"/>
            <a:ext cx="5969482" cy="316544"/>
            <a:chOff x="2217673" y="4978243"/>
            <a:chExt cx="5969482" cy="3165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D63D114-ABE1-CDA9-7223-E9D990FB2C1A}"/>
                </a:ext>
              </a:extLst>
            </p:cNvPr>
            <p:cNvSpPr txBox="1"/>
            <p:nvPr/>
          </p:nvSpPr>
          <p:spPr>
            <a:xfrm>
              <a:off x="4512985" y="5017788"/>
              <a:ext cx="36741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solidFill>
                    <a:srgbClr val="00B050"/>
                  </a:solidFill>
                </a:rPr>
                <a:t>내적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: </a:t>
              </a:r>
              <a:r>
                <a:rPr lang="ko-KR" altLang="en-US" sz="1200" dirty="0">
                  <a:solidFill>
                    <a:srgbClr val="00B050"/>
                  </a:solidFill>
                </a:rPr>
                <a:t>두 노드가 연결될 확률을 예측하는 점수 생성</a:t>
              </a:r>
              <a:endParaRPr lang="ko-KR" altLang="en-US" sz="12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BB34298-258C-30E5-9263-3A2F611834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7673" y="4978243"/>
              <a:ext cx="3052417" cy="0"/>
            </a:xfrm>
            <a:prstGeom prst="line">
              <a:avLst/>
            </a:prstGeom>
            <a:noFill/>
            <a:ln w="28575" algn="ctr">
              <a:solidFill>
                <a:srgbClr val="00B050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166DB26-E8A4-3FB3-C126-E53C07B68973}"/>
              </a:ext>
            </a:extLst>
          </p:cNvPr>
          <p:cNvGrpSpPr/>
          <p:nvPr/>
        </p:nvGrpSpPr>
        <p:grpSpPr>
          <a:xfrm>
            <a:off x="1533832" y="5441215"/>
            <a:ext cx="8848694" cy="703717"/>
            <a:chOff x="1533832" y="5441215"/>
            <a:chExt cx="8848694" cy="7037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6946E2-9666-0A61-8CFA-9AA1BA84CC55}"/>
                </a:ext>
              </a:extLst>
            </p:cNvPr>
            <p:cNvSpPr txBox="1"/>
            <p:nvPr/>
          </p:nvSpPr>
          <p:spPr>
            <a:xfrm>
              <a:off x="4286526" y="5867933"/>
              <a:ext cx="6096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00B050"/>
                  </a:solidFill>
                </a:rPr>
                <a:t>유사도를 계산해 </a:t>
              </a:r>
              <a:r>
                <a:rPr lang="ko-KR" altLang="en-US" sz="1200" b="1" dirty="0">
                  <a:solidFill>
                    <a:srgbClr val="00B050"/>
                  </a:solidFill>
                </a:rPr>
                <a:t>인접 행렬</a:t>
              </a:r>
              <a:r>
                <a:rPr lang="en-US" altLang="ko-KR" sz="1200" b="1" dirty="0">
                  <a:solidFill>
                    <a:srgbClr val="00B050"/>
                  </a:solidFill>
                </a:rPr>
                <a:t>(adjacency matrix) </a:t>
              </a:r>
              <a:r>
                <a:rPr lang="ko-KR" altLang="en-US" sz="1200" dirty="0">
                  <a:solidFill>
                    <a:srgbClr val="00B050"/>
                  </a:solidFill>
                </a:rPr>
                <a:t>예측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CCD7D1B-D520-9882-527F-950BD4701974}"/>
                </a:ext>
              </a:extLst>
            </p:cNvPr>
            <p:cNvSpPr/>
            <p:nvPr/>
          </p:nvSpPr>
          <p:spPr>
            <a:xfrm>
              <a:off x="1533832" y="5441215"/>
              <a:ext cx="4854447" cy="347860"/>
            </a:xfrm>
            <a:prstGeom prst="rect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3006790-098A-5A76-92DE-53766E458B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189032" y="2958881"/>
            <a:ext cx="2515087" cy="220765"/>
          </a:xfrm>
          <a:prstGeom prst="bentConnector3">
            <a:avLst>
              <a:gd name="adj1" fmla="val -495"/>
            </a:avLst>
          </a:prstGeom>
          <a:noFill/>
          <a:ln w="28575" algn="ctr">
            <a:solidFill>
              <a:srgbClr val="0070C0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D446481-2DE9-16FE-0B5A-9B28683C5D31}"/>
              </a:ext>
            </a:extLst>
          </p:cNvPr>
          <p:cNvCxnSpPr>
            <a:cxnSpLocks/>
          </p:cNvCxnSpPr>
          <p:nvPr/>
        </p:nvCxnSpPr>
        <p:spPr bwMode="auto">
          <a:xfrm flipV="1">
            <a:off x="2094789" y="3784979"/>
            <a:ext cx="4609330" cy="205305"/>
          </a:xfrm>
          <a:prstGeom prst="bentConnector3">
            <a:avLst>
              <a:gd name="adj1" fmla="val 405"/>
            </a:avLst>
          </a:prstGeom>
          <a:noFill/>
          <a:ln w="28575" algn="ctr">
            <a:solidFill>
              <a:srgbClr val="0070C0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9122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0CE9C-B2FF-C8A1-8BC8-1A8C4319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3DBADF6-CB75-4962-A413-F609BCF3FEE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A5DABBF9-052E-A46C-4231-7A14325FBE4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9D8F408D-36CB-E30C-98FF-FBB28811936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1AD274A5-04F2-AFAB-A0EA-492498CBC7F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1E823F97-30DD-8353-3149-0179CEBB3AB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50E68B3-8E6A-59C9-DEFF-0A1B3737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</a:t>
            </a:r>
            <a:r>
              <a:rPr lang="en-US" altLang="ko-KR" dirty="0"/>
              <a:t> (4/9)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CC4C6-BDE0-206B-A441-2FAD292B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BBADE4DE-C7F9-7541-6393-4941320EBCC4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A8E3E663-D3CC-161B-4E21-0812616370BE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8D517C61-7BEC-C14E-E452-56527B396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07E6A17-1F4A-06C6-8243-07495E8F9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07" y="2408903"/>
            <a:ext cx="6317669" cy="715919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187AB14C-5AA9-2EC9-547E-B1AA0A56683E}"/>
              </a:ext>
            </a:extLst>
          </p:cNvPr>
          <p:cNvGrpSpPr/>
          <p:nvPr/>
        </p:nvGrpSpPr>
        <p:grpSpPr>
          <a:xfrm>
            <a:off x="1012101" y="2715407"/>
            <a:ext cx="4775573" cy="1153566"/>
            <a:chOff x="1012101" y="2715407"/>
            <a:chExt cx="4775573" cy="115356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117020-E91A-7AB6-3412-1673FC35C099}"/>
                </a:ext>
              </a:extLst>
            </p:cNvPr>
            <p:cNvSpPr/>
            <p:nvPr/>
          </p:nvSpPr>
          <p:spPr>
            <a:xfrm>
              <a:off x="1012101" y="2715407"/>
              <a:ext cx="879329" cy="196553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8BBF8A-5F75-60DF-4EDF-E5BB0D236CBF}"/>
                </a:ext>
              </a:extLst>
            </p:cNvPr>
            <p:cNvSpPr txBox="1"/>
            <p:nvPr/>
          </p:nvSpPr>
          <p:spPr>
            <a:xfrm>
              <a:off x="1012101" y="3125756"/>
              <a:ext cx="4775573" cy="7432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Optimizer(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최적화 알고리즘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가중치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(weight)</a:t>
              </a: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업데이트하는 알고리즘 설정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41FDE05-44A2-3BD4-7708-A42CA7B92AC3}"/>
              </a:ext>
            </a:extLst>
          </p:cNvPr>
          <p:cNvSpPr txBox="1"/>
          <p:nvPr/>
        </p:nvSpPr>
        <p:spPr>
          <a:xfrm>
            <a:off x="3211467" y="2862535"/>
            <a:ext cx="2475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Adaptive Moment Estimation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C0D814B-418C-2E6B-33E1-09B073E7E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07" y="4343622"/>
            <a:ext cx="9090559" cy="183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425904-8E2E-6C23-6982-292AD81FC479}"/>
              </a:ext>
            </a:extLst>
          </p:cNvPr>
          <p:cNvSpPr txBox="1"/>
          <p:nvPr/>
        </p:nvSpPr>
        <p:spPr>
          <a:xfrm>
            <a:off x="885807" y="4066907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라벨 생성 함수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1773EE-BD31-F8E7-1CF3-6C64C1FE01D0}"/>
              </a:ext>
            </a:extLst>
          </p:cNvPr>
          <p:cNvSpPr/>
          <p:nvPr/>
        </p:nvSpPr>
        <p:spPr>
          <a:xfrm>
            <a:off x="1205276" y="5262222"/>
            <a:ext cx="5932476" cy="918600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00E7C-03D8-8DB7-668A-5687D4B9FB51}"/>
              </a:ext>
            </a:extLst>
          </p:cNvPr>
          <p:cNvSpPr txBox="1"/>
          <p:nvPr/>
        </p:nvSpPr>
        <p:spPr>
          <a:xfrm>
            <a:off x="7137752" y="5802593"/>
            <a:ext cx="3413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rgbClr val="00B050"/>
                </a:solidFill>
              </a:rPr>
              <a:t>pos_edge_index</a:t>
            </a:r>
            <a:r>
              <a:rPr lang="en-US" altLang="ko-KR" sz="1200" b="1" dirty="0">
                <a:solidFill>
                  <a:srgbClr val="00B050"/>
                </a:solidFill>
              </a:rPr>
              <a:t>= 1, </a:t>
            </a:r>
            <a:r>
              <a:rPr lang="en-US" altLang="ko-KR" sz="1200" b="1" dirty="0" err="1">
                <a:solidFill>
                  <a:srgbClr val="00B050"/>
                </a:solidFill>
              </a:rPr>
              <a:t>neg_edge_index</a:t>
            </a:r>
            <a:r>
              <a:rPr lang="en-US" altLang="ko-KR" sz="1200" b="1" dirty="0">
                <a:solidFill>
                  <a:srgbClr val="00B050"/>
                </a:solidFill>
              </a:rPr>
              <a:t>=0</a:t>
            </a:r>
            <a:r>
              <a:rPr lang="ko-KR" altLang="en-US" sz="1200" b="1" dirty="0">
                <a:solidFill>
                  <a:srgbClr val="00B050"/>
                </a:solidFill>
              </a:rPr>
              <a:t>으로 할당하여 두 노드 간 연결 여부 담긴 배열 생성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0D763F4-EC72-1EFA-C14B-871D7A9D2A2D}"/>
              </a:ext>
            </a:extLst>
          </p:cNvPr>
          <p:cNvCxnSpPr>
            <a:cxnSpLocks/>
          </p:cNvCxnSpPr>
          <p:nvPr/>
        </p:nvCxnSpPr>
        <p:spPr bwMode="auto">
          <a:xfrm>
            <a:off x="5437953" y="3014179"/>
            <a:ext cx="966375" cy="513810"/>
          </a:xfrm>
          <a:prstGeom prst="bentConnector3">
            <a:avLst>
              <a:gd name="adj1" fmla="val 100268"/>
            </a:avLst>
          </a:prstGeom>
          <a:noFill/>
          <a:ln w="28575" algn="ctr">
            <a:solidFill>
              <a:srgbClr val="0070C0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F3BF9-C8D5-C9D3-B230-64103D56E482}"/>
              </a:ext>
            </a:extLst>
          </p:cNvPr>
          <p:cNvSpPr txBox="1"/>
          <p:nvPr/>
        </p:nvSpPr>
        <p:spPr>
          <a:xfrm>
            <a:off x="6010275" y="3542784"/>
            <a:ext cx="5443269" cy="1020216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기울기 정보를 고려하여 업데이트하는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Momentum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기울기를 계산하여 매개변수마다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학습률을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다르게 조정하는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RMSprop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결합한 최적화 알고리즘</a:t>
            </a:r>
          </a:p>
        </p:txBody>
      </p:sp>
    </p:spTree>
    <p:extLst>
      <p:ext uri="{BB962C8B-B14F-4D97-AF65-F5344CB8AC3E}">
        <p14:creationId xmlns:p14="http://schemas.microsoft.com/office/powerpoint/2010/main" val="141241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5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9D657-4F6D-6B22-B03E-466A3C4EF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9DECF8-6244-1CD8-5C5A-06C2AB768B9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FF6276FB-C6BD-F20F-3F13-4D92478444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4BDBD7F7-B1CA-3F1C-FEB7-560F7B707DE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11AE4876-13B3-2506-F3DC-5E900D80427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F66D980F-DE2F-8DE3-9709-5D5A0385CBD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ED48A7A-805E-CD64-E75F-0A7BBD1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 </a:t>
            </a:r>
            <a:r>
              <a:rPr lang="en-US" altLang="ko-KR" dirty="0"/>
              <a:t>(5/9)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A41CB4-A0B6-5E5A-FEEC-579F801E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E68844B1-F5BF-5250-5FD6-DE36E94152E3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5D071722-38C0-E345-ABDF-8177FA5683A6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4B2FF907-FA3F-A2FF-BA92-04A5DF1AC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3BF9582-5587-3BCA-B344-51582BAA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6" y="2420978"/>
            <a:ext cx="8078327" cy="352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A1671-034A-BC45-B9BC-B7800480B990}"/>
              </a:ext>
            </a:extLst>
          </p:cNvPr>
          <p:cNvSpPr txBox="1"/>
          <p:nvPr/>
        </p:nvSpPr>
        <p:spPr>
          <a:xfrm>
            <a:off x="686512" y="2154986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모델 학습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59669F-94F3-EA6C-8981-DE658BBE3D0B}"/>
              </a:ext>
            </a:extLst>
          </p:cNvPr>
          <p:cNvSpPr/>
          <p:nvPr/>
        </p:nvSpPr>
        <p:spPr>
          <a:xfrm>
            <a:off x="976290" y="2970158"/>
            <a:ext cx="7829263" cy="789144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A9CEA-E1AB-55C5-358B-E76A13A76B40}"/>
              </a:ext>
            </a:extLst>
          </p:cNvPr>
          <p:cNvSpPr txBox="1"/>
          <p:nvPr/>
        </p:nvSpPr>
        <p:spPr>
          <a:xfrm>
            <a:off x="5039098" y="3767369"/>
            <a:ext cx="3361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 샘플링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negative_sampling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7BCED52-D32D-87E0-3D1A-1DB2734AF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034217"/>
              </p:ext>
            </p:extLst>
          </p:nvPr>
        </p:nvGraphicFramePr>
        <p:xfrm>
          <a:off x="5135661" y="4125522"/>
          <a:ext cx="6324219" cy="10972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08915">
                  <a:extLst>
                    <a:ext uri="{9D8B030D-6E8A-4147-A177-3AD203B41FA5}">
                      <a16:colId xmlns:a16="http://schemas.microsoft.com/office/drawing/2014/main" val="2448702528"/>
                    </a:ext>
                  </a:extLst>
                </a:gridCol>
                <a:gridCol w="2314697">
                  <a:extLst>
                    <a:ext uri="{9D8B030D-6E8A-4147-A177-3AD203B41FA5}">
                      <a16:colId xmlns:a16="http://schemas.microsoft.com/office/drawing/2014/main" val="270574820"/>
                    </a:ext>
                  </a:extLst>
                </a:gridCol>
                <a:gridCol w="2500607">
                  <a:extLst>
                    <a:ext uri="{9D8B030D-6E8A-4147-A177-3AD203B41FA5}">
                      <a16:colId xmlns:a16="http://schemas.microsoft.com/office/drawing/2014/main" val="174910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edge_index</a:t>
                      </a:r>
                      <a:endParaRPr 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실제로 연결된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엣지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입력값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681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num_nodes</a:t>
                      </a:r>
                      <a:endParaRPr 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내 전체 노드 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edge_index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추정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47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num_neg_samples</a:t>
                      </a:r>
                      <a:endParaRPr lang="en-US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생성할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negative edges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개수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positive edge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개수만큼 생성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24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69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6E9E-B3CD-8E96-92FB-7B64626DE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7D3D561-2779-B089-4331-73032994D3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61B168E9-8632-89A4-455D-B7BD58A658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A8A3AC86-9A36-4B7E-2D5C-BE8E38E48E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6402A536-ADD0-E28E-2572-17325A376CA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38C7709E-E7D6-19A2-B592-1A9BD6FF824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60AF24-49D3-A541-536E-52CA08B3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</a:t>
            </a:r>
            <a:r>
              <a:rPr lang="en-US" altLang="ko-KR" dirty="0"/>
              <a:t> (6/9)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C47E5-67C4-3D5A-F03F-8B78FBDF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885AA8E0-2101-BB57-B7A4-A699EC58CC92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B70BA63E-51A5-CE13-DB14-44B98C3A7722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C7E9CD05-7E63-0ABF-EF0D-74F666C04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E345354-7DD4-AFA0-5F6F-7988C4F25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6" y="2420978"/>
            <a:ext cx="8078327" cy="3524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DD9EA-AA0F-0F53-941A-DE017942BF85}"/>
              </a:ext>
            </a:extLst>
          </p:cNvPr>
          <p:cNvSpPr txBox="1"/>
          <p:nvPr/>
        </p:nvSpPr>
        <p:spPr>
          <a:xfrm>
            <a:off x="686512" y="2154986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모델 학습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5C73B-2129-E2F3-96B3-4948075D6F91}"/>
              </a:ext>
            </a:extLst>
          </p:cNvPr>
          <p:cNvSpPr txBox="1"/>
          <p:nvPr/>
        </p:nvSpPr>
        <p:spPr>
          <a:xfrm>
            <a:off x="2574636" y="386836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이전에 계산된 </a:t>
            </a:r>
            <a:r>
              <a:rPr lang="ko-KR" altLang="en-US" sz="1200" b="1" dirty="0">
                <a:solidFill>
                  <a:srgbClr val="00B050"/>
                </a:solidFill>
              </a:rPr>
              <a:t>기울기</a:t>
            </a:r>
            <a:r>
              <a:rPr lang="en-US" altLang="ko-KR" sz="1200" b="1" dirty="0">
                <a:solidFill>
                  <a:srgbClr val="00B050"/>
                </a:solidFill>
              </a:rPr>
              <a:t>(gradient)</a:t>
            </a:r>
            <a:r>
              <a:rPr lang="ko-KR" altLang="en-US" sz="1200" b="1" dirty="0">
                <a:solidFill>
                  <a:srgbClr val="00B050"/>
                </a:solidFill>
              </a:rPr>
              <a:t> 초기화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B10E6D-E7F4-A6F0-7A6E-D80BAB57F3D3}"/>
              </a:ext>
            </a:extLst>
          </p:cNvPr>
          <p:cNvCxnSpPr>
            <a:cxnSpLocks/>
          </p:cNvCxnSpPr>
          <p:nvPr/>
        </p:nvCxnSpPr>
        <p:spPr bwMode="auto">
          <a:xfrm>
            <a:off x="1048427" y="4102194"/>
            <a:ext cx="1526209" cy="0"/>
          </a:xfrm>
          <a:prstGeom prst="line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1607AF-4C35-5BFF-72A7-07D401C07ECB}"/>
              </a:ext>
            </a:extLst>
          </p:cNvPr>
          <p:cNvSpPr/>
          <p:nvPr/>
        </p:nvSpPr>
        <p:spPr>
          <a:xfrm>
            <a:off x="1048427" y="4238636"/>
            <a:ext cx="5932476" cy="439922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D80B5-8D03-2F3E-F512-FCCF8F855997}"/>
              </a:ext>
            </a:extLst>
          </p:cNvPr>
          <p:cNvSpPr txBox="1"/>
          <p:nvPr/>
        </p:nvSpPr>
        <p:spPr>
          <a:xfrm>
            <a:off x="6980903" y="41910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rgbClr val="00B050"/>
                </a:solidFill>
              </a:rPr>
              <a:t>순전파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</a:rPr>
              <a:t>(Forward Propagation) </a:t>
            </a:r>
            <a:r>
              <a:rPr lang="ko-KR" altLang="en-US" sz="1200" b="1" dirty="0">
                <a:solidFill>
                  <a:srgbClr val="00B050"/>
                </a:solidFill>
              </a:rPr>
              <a:t>과정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rgbClr val="00B050"/>
                </a:solidFill>
              </a:rPr>
              <a:t>임베딩</a:t>
            </a:r>
            <a:r>
              <a:rPr lang="ko-KR" altLang="en-US" sz="1200" dirty="0">
                <a:solidFill>
                  <a:srgbClr val="00B050"/>
                </a:solidFill>
              </a:rPr>
              <a:t> 생성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rgbClr val="00B050"/>
                </a:solidFill>
              </a:rPr>
              <a:t>링크 예측 → 확률 계산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7FD562-E5E8-6344-2B27-1D007FCACB3D}"/>
              </a:ext>
            </a:extLst>
          </p:cNvPr>
          <p:cNvSpPr/>
          <p:nvPr/>
        </p:nvSpPr>
        <p:spPr>
          <a:xfrm>
            <a:off x="1552876" y="5027986"/>
            <a:ext cx="4415305" cy="185876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8FBA5-9541-1122-21EE-FDE775F79792}"/>
              </a:ext>
            </a:extLst>
          </p:cNvPr>
          <p:cNvSpPr txBox="1"/>
          <p:nvPr/>
        </p:nvSpPr>
        <p:spPr>
          <a:xfrm>
            <a:off x="5730042" y="5252175"/>
            <a:ext cx="5805924" cy="743217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BCEWithLogitsLoss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노드가 연결되었는지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아닌지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(0)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예측하는 데 적합한 손실 함수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F4C880-3EE0-BA1F-6A9B-A6EE99243EDD}"/>
              </a:ext>
            </a:extLst>
          </p:cNvPr>
          <p:cNvSpPr/>
          <p:nvPr/>
        </p:nvSpPr>
        <p:spPr>
          <a:xfrm>
            <a:off x="1042707" y="5221858"/>
            <a:ext cx="1203160" cy="343319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529DA8-7F78-8FE0-5B3B-F23D851489A7}"/>
              </a:ext>
            </a:extLst>
          </p:cNvPr>
          <p:cNvSpPr txBox="1"/>
          <p:nvPr/>
        </p:nvSpPr>
        <p:spPr>
          <a:xfrm>
            <a:off x="2292301" y="5295679"/>
            <a:ext cx="2113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rgbClr val="00B050"/>
                </a:solidFill>
              </a:rPr>
              <a:t>역전파</a:t>
            </a:r>
            <a:r>
              <a:rPr lang="ko-KR" altLang="en-US" sz="1200" b="1" dirty="0">
                <a:solidFill>
                  <a:srgbClr val="00B050"/>
                </a:solidFill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</a:rPr>
              <a:t>(Back Propagation)</a:t>
            </a:r>
          </a:p>
          <a:p>
            <a:r>
              <a:rPr lang="ko-KR" altLang="en-US" sz="1200" dirty="0">
                <a:solidFill>
                  <a:srgbClr val="00B050"/>
                </a:solidFill>
              </a:rPr>
              <a:t>가중치 업데이트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72D7D83-D2A4-B884-51B9-CD2DF8536943}"/>
              </a:ext>
            </a:extLst>
          </p:cNvPr>
          <p:cNvCxnSpPr/>
          <p:nvPr/>
        </p:nvCxnSpPr>
        <p:spPr bwMode="auto">
          <a:xfrm>
            <a:off x="4521200" y="5213862"/>
            <a:ext cx="1208842" cy="465578"/>
          </a:xfrm>
          <a:prstGeom prst="bentConnector3">
            <a:avLst>
              <a:gd name="adj1" fmla="val -428"/>
            </a:avLst>
          </a:prstGeom>
          <a:noFill/>
          <a:ln w="28575" algn="ctr">
            <a:solidFill>
              <a:srgbClr val="0070C0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272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/>
      <p:bldP spid="26" grpId="0" animBg="1"/>
      <p:bldP spid="27" grpId="0" animBg="1"/>
      <p:bldP spid="30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761B-1391-4D51-9848-3F347F5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302F1-FDE4-42C6-B9D9-224B48CF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/>
          <a:lstStyle/>
          <a:p>
            <a:pPr>
              <a:lnSpc>
                <a:spcPct val="200000"/>
              </a:lnSpc>
            </a:pPr>
            <a:r>
              <a:rPr lang="ko-KR" altLang="en-US" b="1" dirty="0"/>
              <a:t>개요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link prediction (</a:t>
            </a:r>
            <a:r>
              <a:rPr lang="ko-KR" altLang="en-US" b="1" dirty="0"/>
              <a:t>링크 예측</a:t>
            </a:r>
            <a:r>
              <a:rPr lang="en-US" altLang="ko-KR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GAE</a:t>
            </a:r>
            <a:r>
              <a:rPr lang="ko-KR" altLang="en-US" b="1" dirty="0"/>
              <a:t>를 활용한 링크 예측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label prediction (</a:t>
            </a:r>
            <a:r>
              <a:rPr lang="ko-KR" altLang="en-US" b="1" dirty="0"/>
              <a:t>레이블 예측</a:t>
            </a:r>
            <a:r>
              <a:rPr lang="en-US" altLang="ko-KR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2800" b="1" dirty="0">
                <a:solidFill>
                  <a:srgbClr val="363636"/>
                </a:solidFill>
              </a:rPr>
              <a:t>Node2Vec</a:t>
            </a:r>
            <a:r>
              <a:rPr lang="ko-KR" altLang="en-US" sz="2800" b="1" dirty="0">
                <a:solidFill>
                  <a:srgbClr val="363636"/>
                </a:solidFill>
              </a:rPr>
              <a:t>를</a:t>
            </a:r>
            <a:r>
              <a:rPr lang="en-US" altLang="ko-KR" b="1" dirty="0">
                <a:solidFill>
                  <a:srgbClr val="363636"/>
                </a:solidFill>
              </a:rPr>
              <a:t> </a:t>
            </a:r>
            <a:r>
              <a:rPr lang="ko-KR" altLang="en-US" b="1" dirty="0">
                <a:solidFill>
                  <a:srgbClr val="363636"/>
                </a:solidFill>
              </a:rPr>
              <a:t>활용한 레이블 예측</a:t>
            </a:r>
            <a:endParaRPr lang="en-US" altLang="ko-KR" b="1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7A38-4FEB-457F-B8BD-D1D3087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01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DA34E-1533-CEE0-093C-E743B470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EF48E3-5CBE-D890-D6F5-11392BF056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11CEA041-C670-1EF1-24CE-4561D6B80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880E4596-7128-B4F3-61C8-37C26BDCD75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4F0CA89B-7877-7903-3675-045D23081E9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00DC6C62-4FA9-FCB9-8ECE-3539B8AA256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7465AC7-6F84-C843-B7FC-C3EDA7A8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</a:t>
            </a:r>
            <a:r>
              <a:rPr lang="en-US" altLang="ko-KR" dirty="0"/>
              <a:t> (7/9)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8C47E-6F72-00A3-F131-892110EF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87A968DA-FCD7-E86B-9C25-1AEE14B2B37F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DF811CE2-AD78-2B2E-78A2-5D61DA0BC620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9ECBF585-FD04-8556-83DA-32B1454E8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Binary Cross-Entropy with Logits Loss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이진 크로스 엔트로피 손실 함수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37D465C-960B-2878-A4F3-9CE64AA035C1}"/>
              </a:ext>
            </a:extLst>
          </p:cNvPr>
          <p:cNvSpPr txBox="1"/>
          <p:nvPr/>
        </p:nvSpPr>
        <p:spPr>
          <a:xfrm>
            <a:off x="973511" y="2234036"/>
            <a:ext cx="10272426" cy="373885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이진 분류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(binary classification)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클래스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(0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하나를 예측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할 때 주로 사용되는 손실 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2AAACA-1308-96B1-115F-41AFEFF9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448"/>
          <a:stretch/>
        </p:blipFill>
        <p:spPr>
          <a:xfrm>
            <a:off x="6389235" y="3470495"/>
            <a:ext cx="3932819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F1D886-3750-5064-0994-37E458DD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618" b="72616"/>
          <a:stretch/>
        </p:blipFill>
        <p:spPr>
          <a:xfrm>
            <a:off x="973511" y="3466080"/>
            <a:ext cx="4680645" cy="432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28FA0-9EC1-118F-7ABA-CC29D7ADA830}"/>
              </a:ext>
            </a:extLst>
          </p:cNvPr>
          <p:cNvSpPr txBox="1"/>
          <p:nvPr/>
        </p:nvSpPr>
        <p:spPr>
          <a:xfrm>
            <a:off x="6726299" y="2966623"/>
            <a:ext cx="39437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BCEWithLogitsLoss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ED86C-E544-07AC-2557-FFCB19DFCEAF}"/>
              </a:ext>
            </a:extLst>
          </p:cNvPr>
          <p:cNvSpPr txBox="1"/>
          <p:nvPr/>
        </p:nvSpPr>
        <p:spPr>
          <a:xfrm>
            <a:off x="1529608" y="2950182"/>
            <a:ext cx="39437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BCELoss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4AC0D9-3E28-2EA8-1BF7-42E579DB55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759" r="46340" b="34278"/>
          <a:stretch/>
        </p:blipFill>
        <p:spPr>
          <a:xfrm>
            <a:off x="1553934" y="3998174"/>
            <a:ext cx="2661131" cy="5516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7748CE-75C9-4EE3-43B3-A24CD5EE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595"/>
          <a:stretch/>
        </p:blipFill>
        <p:spPr>
          <a:xfrm>
            <a:off x="6824149" y="3898184"/>
            <a:ext cx="3932819" cy="120213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847F323-A2E1-FF5E-29B8-617CCFA6FED1}"/>
              </a:ext>
            </a:extLst>
          </p:cNvPr>
          <p:cNvSpPr/>
          <p:nvPr/>
        </p:nvSpPr>
        <p:spPr>
          <a:xfrm>
            <a:off x="5473395" y="3742777"/>
            <a:ext cx="1138361" cy="807089"/>
          </a:xfrm>
          <a:prstGeom prst="right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DF234-94D0-BCFC-7711-7CA878A21BDE}"/>
              </a:ext>
            </a:extLst>
          </p:cNvPr>
          <p:cNvSpPr txBox="1"/>
          <p:nvPr/>
        </p:nvSpPr>
        <p:spPr>
          <a:xfrm>
            <a:off x="5473395" y="3956541"/>
            <a:ext cx="1138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Sigmoid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DE5838-0B22-1016-6EA0-4994B7525346}"/>
              </a:ext>
            </a:extLst>
          </p:cNvPr>
          <p:cNvSpPr txBox="1"/>
          <p:nvPr/>
        </p:nvSpPr>
        <p:spPr>
          <a:xfrm>
            <a:off x="8515575" y="4078890"/>
            <a:ext cx="3173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*</a:t>
            </a:r>
            <a:r>
              <a:rPr lang="ko-KR" altLang="en-US" sz="1200" b="1" dirty="0" err="1">
                <a:solidFill>
                  <a:srgbClr val="00B050"/>
                </a:solidFill>
              </a:rPr>
              <a:t>로짓</a:t>
            </a:r>
            <a:r>
              <a:rPr lang="en-US" altLang="ko-KR" sz="1200" b="1" dirty="0">
                <a:solidFill>
                  <a:srgbClr val="00B050"/>
                </a:solidFill>
              </a:rPr>
              <a:t>(logit)</a:t>
            </a:r>
            <a:r>
              <a:rPr lang="en-US" altLang="ko-KR" sz="1200" dirty="0">
                <a:solidFill>
                  <a:srgbClr val="00B050"/>
                </a:solidFill>
              </a:rPr>
              <a:t>: </a:t>
            </a:r>
            <a:r>
              <a:rPr lang="ko-KR" altLang="en-US" sz="1200" dirty="0">
                <a:solidFill>
                  <a:srgbClr val="00B050"/>
                </a:solidFill>
              </a:rPr>
              <a:t>모델이 예측한 값이지만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</a:p>
          <a:p>
            <a:r>
              <a:rPr lang="ko-KR" altLang="en-US" sz="1200" dirty="0">
                <a:solidFill>
                  <a:srgbClr val="00B050"/>
                </a:solidFill>
              </a:rPr>
              <a:t>  확률 형태가 아니며 해석하기 어려운 값</a:t>
            </a:r>
            <a:br>
              <a:rPr lang="en-US" altLang="ko-KR" sz="1200" dirty="0">
                <a:solidFill>
                  <a:srgbClr val="00B050"/>
                </a:solidFill>
              </a:rPr>
            </a:br>
            <a:r>
              <a:rPr lang="en-US" altLang="ko-KR" sz="1200" dirty="0">
                <a:solidFill>
                  <a:srgbClr val="00B050"/>
                </a:solidFill>
              </a:rPr>
              <a:t> 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범위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실수 값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(∞ ~ -∞)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06E052-E275-0E04-9CCE-816E3B198795}"/>
              </a:ext>
            </a:extLst>
          </p:cNvPr>
          <p:cNvSpPr txBox="1"/>
          <p:nvPr/>
        </p:nvSpPr>
        <p:spPr>
          <a:xfrm>
            <a:off x="2471894" y="5139985"/>
            <a:ext cx="6995742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logit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직접 출력하고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손실 함수에서 내부적으로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시그모이드를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적용하는 것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수치적으로 더 안정적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구조 간단함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AF130DD-C0F8-8E53-D101-1A3009864723}"/>
              </a:ext>
            </a:extLst>
          </p:cNvPr>
          <p:cNvSpPr/>
          <p:nvPr/>
        </p:nvSpPr>
        <p:spPr>
          <a:xfrm>
            <a:off x="4215065" y="5858285"/>
            <a:ext cx="356756" cy="366423"/>
          </a:xfrm>
          <a:prstGeom prst="rightArrow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C882C-7CE2-750C-D724-51706541C0E6}"/>
              </a:ext>
            </a:extLst>
          </p:cNvPr>
          <p:cNvSpPr txBox="1"/>
          <p:nvPr/>
        </p:nvSpPr>
        <p:spPr>
          <a:xfrm>
            <a:off x="4571821" y="5791667"/>
            <a:ext cx="279588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예측에서 주로 사용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92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AF0C6-A2F9-B5C9-035F-3F2E0FDF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63A817E-497B-EDEF-386E-18C1D5EE3D5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22616C92-98DE-2265-A7B3-21A04099B79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3AB16121-7C65-12AC-61F5-6321E7E32A4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A1BC1F24-DC0B-80DB-30A8-B592169A786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3DB6F522-0087-9ED6-BB2F-DA720E8254E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11685620-F7B3-0E41-C375-442D3E85D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77" y="2604288"/>
            <a:ext cx="8678486" cy="3581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BE4250-3D7F-7033-062F-35DA5182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</a:t>
            </a:r>
            <a:r>
              <a:rPr lang="en-US" altLang="ko-KR" dirty="0"/>
              <a:t> (8/9)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B7175C-99FA-78B1-C240-B04C65FC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44F3C0C6-25E7-5E3F-4B6F-782832E48357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A1B00410-5005-E8FE-4007-43E36DD06A9C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348DDA23-CD59-F6DC-7CCF-CA6FC9EF0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C795BE-CE3A-0F51-4D73-9E714C479911}"/>
              </a:ext>
            </a:extLst>
          </p:cNvPr>
          <p:cNvSpPr txBox="1"/>
          <p:nvPr/>
        </p:nvSpPr>
        <p:spPr>
          <a:xfrm>
            <a:off x="740492" y="2154986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모델 검증 및 테스트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CBCAE5-9A9F-4C94-907D-BFC530D6951E}"/>
              </a:ext>
            </a:extLst>
          </p:cNvPr>
          <p:cNvSpPr/>
          <p:nvPr/>
        </p:nvSpPr>
        <p:spPr>
          <a:xfrm>
            <a:off x="1198740" y="3486214"/>
            <a:ext cx="4763649" cy="735049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98A3A-16D4-2387-5168-4F1D55EF730A}"/>
              </a:ext>
            </a:extLst>
          </p:cNvPr>
          <p:cNvSpPr txBox="1"/>
          <p:nvPr/>
        </p:nvSpPr>
        <p:spPr>
          <a:xfrm>
            <a:off x="5975655" y="3909139"/>
            <a:ext cx="5223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검증</a:t>
            </a:r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en-US" altLang="ko-KR" sz="1200" dirty="0" err="1">
                <a:solidFill>
                  <a:srgbClr val="00B050"/>
                </a:solidFill>
              </a:rPr>
              <a:t>val</a:t>
            </a:r>
            <a:r>
              <a:rPr lang="en-US" altLang="ko-KR" sz="1200" dirty="0">
                <a:solidFill>
                  <a:srgbClr val="00B050"/>
                </a:solidFill>
              </a:rPr>
              <a:t>), </a:t>
            </a:r>
            <a:r>
              <a:rPr lang="ko-KR" altLang="en-US" sz="1200" dirty="0">
                <a:solidFill>
                  <a:srgbClr val="00B050"/>
                </a:solidFill>
              </a:rPr>
              <a:t>테스트</a:t>
            </a:r>
            <a:r>
              <a:rPr lang="en-US" altLang="ko-KR" sz="1200" dirty="0">
                <a:solidFill>
                  <a:srgbClr val="00B050"/>
                </a:solidFill>
              </a:rPr>
              <a:t>(test)</a:t>
            </a:r>
            <a:r>
              <a:rPr lang="ko-KR" altLang="en-US" sz="1200" dirty="0">
                <a:solidFill>
                  <a:srgbClr val="00B050"/>
                </a:solidFill>
              </a:rPr>
              <a:t>데이터 인덱스 불러옴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8CC96-D698-6812-6DA9-67031488FB60}"/>
              </a:ext>
            </a:extLst>
          </p:cNvPr>
          <p:cNvSpPr txBox="1"/>
          <p:nvPr/>
        </p:nvSpPr>
        <p:spPr>
          <a:xfrm>
            <a:off x="6292853" y="2426477"/>
            <a:ext cx="5026075" cy="1066382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@torch.no_grad()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데코레이터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기울기를 계산하는 </a:t>
            </a: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역전파를 비활성화</a:t>
            </a:r>
            <a:endParaRPr lang="en-US" altLang="ko-KR" sz="1400" b="1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메모리 사용량과 속도 개선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0BD644-C113-6EB6-F474-2ECBB1F39D13}"/>
              </a:ext>
            </a:extLst>
          </p:cNvPr>
          <p:cNvSpPr/>
          <p:nvPr/>
        </p:nvSpPr>
        <p:spPr>
          <a:xfrm>
            <a:off x="860384" y="2624850"/>
            <a:ext cx="1481983" cy="193505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FE13142-7181-032D-A1C6-46F62773F4A4}"/>
              </a:ext>
            </a:extLst>
          </p:cNvPr>
          <p:cNvCxnSpPr>
            <a:stCxn id="23" idx="3"/>
          </p:cNvCxnSpPr>
          <p:nvPr/>
        </p:nvCxnSpPr>
        <p:spPr bwMode="auto">
          <a:xfrm flipV="1">
            <a:off x="2342367" y="2721602"/>
            <a:ext cx="3939885" cy="1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612921-461C-3795-5A57-F408B005A776}"/>
              </a:ext>
            </a:extLst>
          </p:cNvPr>
          <p:cNvSpPr/>
          <p:nvPr/>
        </p:nvSpPr>
        <p:spPr>
          <a:xfrm>
            <a:off x="1553497" y="4804520"/>
            <a:ext cx="4542503" cy="276978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6B8103-8C1F-22B6-577F-E5C0ABC60F13}"/>
              </a:ext>
            </a:extLst>
          </p:cNvPr>
          <p:cNvSpPr txBox="1"/>
          <p:nvPr/>
        </p:nvSpPr>
        <p:spPr>
          <a:xfrm>
            <a:off x="3944402" y="5070122"/>
            <a:ext cx="5223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00B050"/>
                </a:solidFill>
              </a:rPr>
              <a:t>0</a:t>
            </a:r>
            <a:r>
              <a:rPr lang="ko-KR" altLang="en-US" sz="1200" b="1" dirty="0">
                <a:solidFill>
                  <a:srgbClr val="00B050"/>
                </a:solidFill>
              </a:rPr>
              <a:t>과 </a:t>
            </a:r>
            <a:r>
              <a:rPr lang="en-US" altLang="ko-KR" sz="1200" b="1" dirty="0">
                <a:solidFill>
                  <a:srgbClr val="00B050"/>
                </a:solidFill>
              </a:rPr>
              <a:t>1 </a:t>
            </a:r>
            <a:r>
              <a:rPr lang="ko-KR" altLang="en-US" sz="1200" b="1" dirty="0">
                <a:solidFill>
                  <a:srgbClr val="00B050"/>
                </a:solidFill>
              </a:rPr>
              <a:t>사이의 확률 값</a:t>
            </a:r>
            <a:r>
              <a:rPr lang="ko-KR" altLang="en-US" sz="1200" dirty="0">
                <a:solidFill>
                  <a:srgbClr val="00B050"/>
                </a:solidFill>
              </a:rPr>
              <a:t>으로 변환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81BC60-25BC-79A5-0F30-B87BCAC34126}"/>
              </a:ext>
            </a:extLst>
          </p:cNvPr>
          <p:cNvSpPr/>
          <p:nvPr/>
        </p:nvSpPr>
        <p:spPr>
          <a:xfrm>
            <a:off x="2682691" y="5699880"/>
            <a:ext cx="4542503" cy="227206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7699E0-11C9-5425-7E79-ECB15AC4B9C3}"/>
              </a:ext>
            </a:extLst>
          </p:cNvPr>
          <p:cNvSpPr txBox="1"/>
          <p:nvPr/>
        </p:nvSpPr>
        <p:spPr>
          <a:xfrm>
            <a:off x="5660946" y="5956104"/>
            <a:ext cx="5538554" cy="743217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ROC-AUC 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(Receiver Operating Characteristic - Area Under Curve)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확률이 양성과 음성을 얼마나 잘 분리하는지</a:t>
            </a:r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평가하는 지표</a:t>
            </a:r>
            <a:endParaRPr lang="en-US" altLang="ko-KR" sz="1400" dirty="0">
              <a:solidFill>
                <a:schemeClr val="bg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3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 animBg="1"/>
      <p:bldP spid="26" grpId="0" animBg="1"/>
      <p:bldP spid="27" grpId="0"/>
      <p:bldP spid="28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EED25-ECE0-E204-9953-CF0166C7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1F953B84-5E57-0C4B-508B-8912FCAC23E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AB43A62C-9BF9-52E4-A80B-93558D9A59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9E1158B6-499E-E1DA-B1AE-BC50CAC3F02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DA2DF81C-DF6F-6D00-1468-B7D26ABC169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A6D76DE8-C75C-FFE7-2778-D13841C0A07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AF536A8-3BD4-2661-29DB-EB3DDFCD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GAE</a:t>
            </a:r>
            <a:r>
              <a:rPr lang="ko-KR" altLang="en-US" dirty="0"/>
              <a:t>를 활용한 링크 예측</a:t>
            </a:r>
            <a:r>
              <a:rPr lang="en-US" altLang="ko-KR" dirty="0"/>
              <a:t> (9/9)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DF8D97-FD62-CBDD-0D8A-4C8109D4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9AA8EC17-CA17-2BC1-CC56-5E0AFE996C57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17431A1E-41B9-81AE-8E92-78D2943D3608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E256291F-A420-4714-380D-BBE7A4567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13337AB-7A4A-E0B9-20BB-3F23A1223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6" y="2881941"/>
            <a:ext cx="7162282" cy="2610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D5466-AA29-D35B-8F55-2EBA359882A5}"/>
              </a:ext>
            </a:extLst>
          </p:cNvPr>
          <p:cNvSpPr txBox="1"/>
          <p:nvPr/>
        </p:nvSpPr>
        <p:spPr>
          <a:xfrm>
            <a:off x="727226" y="257416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모델 학습 루프 구성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DD88AF-5272-2567-2724-75A9C1D4C690}"/>
              </a:ext>
            </a:extLst>
          </p:cNvPr>
          <p:cNvSpPr/>
          <p:nvPr/>
        </p:nvSpPr>
        <p:spPr>
          <a:xfrm>
            <a:off x="757760" y="3119136"/>
            <a:ext cx="3701222" cy="770764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308E5-9897-159E-8BAA-FC96EEEF5D46}"/>
              </a:ext>
            </a:extLst>
          </p:cNvPr>
          <p:cNvSpPr txBox="1"/>
          <p:nvPr/>
        </p:nvSpPr>
        <p:spPr>
          <a:xfrm>
            <a:off x="4489516" y="3614092"/>
            <a:ext cx="5223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100</a:t>
            </a:r>
            <a:r>
              <a:rPr lang="ko-KR" altLang="en-US" sz="1200" dirty="0">
                <a:solidFill>
                  <a:srgbClr val="00B050"/>
                </a:solidFill>
              </a:rPr>
              <a:t>번의 </a:t>
            </a:r>
            <a:r>
              <a:rPr lang="ko-KR" altLang="en-US" sz="1200" dirty="0" err="1">
                <a:solidFill>
                  <a:srgbClr val="00B050"/>
                </a:solidFill>
              </a:rPr>
              <a:t>에포크</a:t>
            </a:r>
            <a:r>
              <a:rPr lang="en-US" altLang="ko-KR" sz="1200" dirty="0">
                <a:solidFill>
                  <a:srgbClr val="00B050"/>
                </a:solidFill>
              </a:rPr>
              <a:t>(epoch) </a:t>
            </a:r>
            <a:r>
              <a:rPr lang="ko-KR" altLang="en-US" sz="1200" dirty="0">
                <a:solidFill>
                  <a:srgbClr val="00B050"/>
                </a:solidFill>
              </a:rPr>
              <a:t>동안 학습을 진행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0B5503-BB1B-88B8-1CD4-5E2C652ADC77}"/>
              </a:ext>
            </a:extLst>
          </p:cNvPr>
          <p:cNvSpPr/>
          <p:nvPr/>
        </p:nvSpPr>
        <p:spPr>
          <a:xfrm>
            <a:off x="1072998" y="4916022"/>
            <a:ext cx="6816510" cy="576174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5DA3B-0B84-7A65-AD26-B41D1A3CA95F}"/>
              </a:ext>
            </a:extLst>
          </p:cNvPr>
          <p:cNvSpPr txBox="1"/>
          <p:nvPr/>
        </p:nvSpPr>
        <p:spPr>
          <a:xfrm>
            <a:off x="5280745" y="5515534"/>
            <a:ext cx="2835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10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</a:rPr>
              <a:t>에포크</a:t>
            </a:r>
            <a:r>
              <a:rPr lang="en-US" altLang="ko-KR" sz="1200" dirty="0">
                <a:solidFill>
                  <a:srgbClr val="00B050"/>
                </a:solidFill>
              </a:rPr>
              <a:t>(epoch) </a:t>
            </a:r>
            <a:r>
              <a:rPr lang="ko-KR" altLang="en-US" sz="1200" dirty="0">
                <a:solidFill>
                  <a:srgbClr val="00B050"/>
                </a:solidFill>
              </a:rPr>
              <a:t>마다 학습 과정 출력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EA6318-007A-E395-2D06-C8B5AC467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22285"/>
              </p:ext>
            </p:extLst>
          </p:nvPr>
        </p:nvGraphicFramePr>
        <p:xfrm>
          <a:off x="8020400" y="2881941"/>
          <a:ext cx="3413840" cy="2910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840">
                  <a:extLst>
                    <a:ext uri="{9D8B030D-6E8A-4147-A177-3AD203B41FA5}">
                      <a16:colId xmlns:a16="http://schemas.microsoft.com/office/drawing/2014/main" val="348194815"/>
                    </a:ext>
                  </a:extLst>
                </a:gridCol>
              </a:tblGrid>
              <a:tr h="5366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339984"/>
                  </a:ext>
                </a:extLst>
              </a:tr>
              <a:tr h="237398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095921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C289A88C-5346-AFC5-FC93-5FE48B30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937" y="3777438"/>
            <a:ext cx="320084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8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5D005-7601-4E11-6460-5E7D05E9E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57C54E1E-75F1-19AE-1A1E-1A5916EB4E3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6DD50A33-ED62-6DDB-CBFD-BF547C3E56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A88A70E0-8889-EADA-BC88-ECD590B32DB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8135F862-017A-7640-2F39-21D25354ADA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3CCA69C2-E661-D86A-9801-2C97DA0199E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8420100-DE3D-98E8-AD1D-83B4FD4B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</a:t>
            </a:r>
            <a:r>
              <a:rPr lang="en-US" altLang="ko-KR" dirty="0"/>
              <a:t> </a:t>
            </a:r>
            <a:r>
              <a:rPr lang="ko-KR" altLang="en-US" dirty="0"/>
              <a:t>예측</a:t>
            </a:r>
            <a:r>
              <a:rPr lang="en-US" altLang="ko-KR" dirty="0"/>
              <a:t>(Label Prediction)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CD9B0-CA77-9559-DF91-28980B95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074281D5-77DD-9F18-6B4D-77932C2E973C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587F25C4-773E-81A2-BF67-2B4AA2A485FB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78D2EF34-351F-926E-EF73-2F4E2B6ED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Label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prediction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6E71112-2B46-B7AD-3172-4EEBDB2F74F6}"/>
              </a:ext>
            </a:extLst>
          </p:cNvPr>
          <p:cNvSpPr txBox="1"/>
          <p:nvPr/>
        </p:nvSpPr>
        <p:spPr>
          <a:xfrm>
            <a:off x="1503868" y="2509258"/>
            <a:ext cx="9170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그래프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두 노드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u, 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u,v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레이블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</a:t>
            </a:r>
          </a:p>
        </p:txBody>
      </p:sp>
      <p:pic>
        <p:nvPicPr>
          <p:cNvPr id="11" name="그래픽 10" descr="사용자 윤곽선">
            <a:extLst>
              <a:ext uri="{FF2B5EF4-FFF2-40B4-BE49-F238E27FC236}">
                <a16:creationId xmlns:a16="http://schemas.microsoft.com/office/drawing/2014/main" id="{6305F743-ED40-3E78-95A0-A88F0A34B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6778" y="4038136"/>
            <a:ext cx="914400" cy="914400"/>
          </a:xfrm>
          <a:prstGeom prst="rect">
            <a:avLst/>
          </a:prstGeom>
        </p:spPr>
      </p:pic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72323FAB-80BA-EB0B-F3B9-BA809782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4174" y="2835886"/>
            <a:ext cx="914400" cy="91440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E2E3BF-0777-7120-E1AF-2416A080C2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300767" y="3498310"/>
            <a:ext cx="1193407" cy="61933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그래픽 16" descr="사용자 윤곽선">
            <a:extLst>
              <a:ext uri="{FF2B5EF4-FFF2-40B4-BE49-F238E27FC236}">
                <a16:creationId xmlns:a16="http://schemas.microsoft.com/office/drawing/2014/main" id="{CEF9F4CE-4BAB-4CE9-0360-7094E221A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6662" y="4117645"/>
            <a:ext cx="914400" cy="9144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D24ECBE-A32E-9B9C-CF65-BB7B9450CD1A}"/>
              </a:ext>
            </a:extLst>
          </p:cNvPr>
          <p:cNvCxnSpPr>
            <a:cxnSpLocks/>
          </p:cNvCxnSpPr>
          <p:nvPr/>
        </p:nvCxnSpPr>
        <p:spPr bwMode="auto">
          <a:xfrm>
            <a:off x="4417010" y="4661541"/>
            <a:ext cx="308869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B4DF10-EBD3-0D98-B2A2-46A8A4D8C91C}"/>
              </a:ext>
            </a:extLst>
          </p:cNvPr>
          <p:cNvSpPr txBox="1"/>
          <p:nvPr/>
        </p:nvSpPr>
        <p:spPr>
          <a:xfrm>
            <a:off x="6995913" y="3476879"/>
            <a:ext cx="736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</a:t>
            </a:r>
            <a:endParaRPr lang="en-US" altLang="ko-KR" sz="20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6C2E22-B811-E5EE-2121-C548C1355775}"/>
              </a:ext>
            </a:extLst>
          </p:cNvPr>
          <p:cNvSpPr txBox="1"/>
          <p:nvPr/>
        </p:nvSpPr>
        <p:spPr>
          <a:xfrm>
            <a:off x="5737672" y="4460197"/>
            <a:ext cx="358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E8AA40-AADA-CC79-7F40-21AA0B1E3CCD}"/>
              </a:ext>
            </a:extLst>
          </p:cNvPr>
          <p:cNvSpPr txBox="1"/>
          <p:nvPr/>
        </p:nvSpPr>
        <p:spPr>
          <a:xfrm>
            <a:off x="1848387" y="5267237"/>
            <a:ext cx="852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소셜 네트워크 관계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 혼잡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화학 분자 구조 </a:t>
            </a:r>
            <a:r>
              <a:rPr lang="ko-KR" altLang="en-US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다양한 도메인에서 활용 가능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20D7697-0CA5-6754-ADA3-55329F97408E}"/>
              </a:ext>
            </a:extLst>
          </p:cNvPr>
          <p:cNvCxnSpPr>
            <a:cxnSpLocks/>
          </p:cNvCxnSpPr>
          <p:nvPr/>
        </p:nvCxnSpPr>
        <p:spPr bwMode="auto">
          <a:xfrm>
            <a:off x="6408574" y="3498310"/>
            <a:ext cx="1240716" cy="69338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DFF444-1AD7-D470-7378-1696014A7889}"/>
              </a:ext>
            </a:extLst>
          </p:cNvPr>
          <p:cNvSpPr txBox="1"/>
          <p:nvPr/>
        </p:nvSpPr>
        <p:spPr>
          <a:xfrm>
            <a:off x="4300767" y="3391640"/>
            <a:ext cx="736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</a:t>
            </a:r>
            <a:endParaRPr lang="en-US" altLang="ko-KR" sz="20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892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1AC6A-9861-8C42-ACE5-864353102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404128-15C5-F867-AA0A-9E6B7C0C193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2365CC6E-824A-F033-4DC6-BD1F7BBF73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CB1698A3-1F18-0EBD-203F-4E64633C576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809DA8B8-1031-E618-B5A4-36B4B56A2F4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72C7B718-7E97-6803-6D6A-4198E821444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A709690-D305-A237-3831-0C0ABFE7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레이블</a:t>
            </a:r>
            <a:r>
              <a:rPr lang="en-US" altLang="ko-KR" dirty="0"/>
              <a:t> </a:t>
            </a:r>
            <a:r>
              <a:rPr lang="ko-KR" altLang="en-US" dirty="0"/>
              <a:t>예측</a:t>
            </a:r>
            <a:r>
              <a:rPr lang="en-US" altLang="ko-KR" dirty="0"/>
              <a:t>(Label Prediction)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8EC47C-D8C9-419C-A31E-FAC21332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3D366AEB-9E81-DB4C-7145-47E9F3AD60DC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BFE7BF7F-5B73-78D2-EEA5-6CED8668695B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F4924481-EFFF-7B1A-F717-DEB511AC9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Label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prediction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338321-D56E-14DA-4047-41E79F990E3E}"/>
              </a:ext>
            </a:extLst>
          </p:cNvPr>
          <p:cNvSpPr txBox="1"/>
          <p:nvPr/>
        </p:nvSpPr>
        <p:spPr>
          <a:xfrm>
            <a:off x="1756023" y="2716144"/>
            <a:ext cx="852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레이블 예측은 링크 예측에서 사용된 기법과 유사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86313B-5560-890D-132C-B60D5AC03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53833"/>
              </p:ext>
            </p:extLst>
          </p:nvPr>
        </p:nvGraphicFramePr>
        <p:xfrm>
          <a:off x="1502792" y="3211952"/>
          <a:ext cx="9029136" cy="16961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419693638"/>
                    </a:ext>
                  </a:extLst>
                </a:gridCol>
                <a:gridCol w="3771336">
                  <a:extLst>
                    <a:ext uri="{9D8B030D-6E8A-4147-A177-3AD203B41FA5}">
                      <a16:colId xmlns:a16="http://schemas.microsoft.com/office/drawing/2014/main" val="62807434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751589579"/>
                    </a:ext>
                  </a:extLst>
                </a:gridCol>
              </a:tblGrid>
              <a:tr h="565367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차이점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링크 예측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sz="1600" dirty="0"/>
                        <a:t>Link Prediction)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레이블 예측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sz="1600" dirty="0"/>
                        <a:t>Node Classification)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16439"/>
                  </a:ext>
                </a:extLst>
              </a:tr>
              <a:tr h="565367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출력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두 노드가 연결될 확률 </a:t>
                      </a:r>
                      <a:r>
                        <a:rPr lang="en-US" altLang="ko-KR" sz="1600" dirty="0"/>
                        <a:t>(0 </a:t>
                      </a:r>
                      <a:r>
                        <a:rPr lang="ko-KR" altLang="en-US" sz="1600" dirty="0"/>
                        <a:t>또는 </a:t>
                      </a:r>
                      <a:r>
                        <a:rPr lang="en-US" altLang="ko-KR" sz="1600" dirty="0"/>
                        <a:t>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특정 노드의 레이블 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예</a:t>
                      </a:r>
                      <a:r>
                        <a:rPr lang="en-US" altLang="ko-KR" sz="1600"/>
                        <a:t>: A, B, 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660126"/>
                  </a:ext>
                </a:extLst>
              </a:tr>
              <a:tr h="565367">
                <a:tc>
                  <a:txBody>
                    <a:bodyPr/>
                    <a:lstStyle/>
                    <a:p>
                      <a:r>
                        <a:rPr lang="ko-KR" altLang="en-US" sz="1600" b="1" dirty="0"/>
                        <a:t>학습 방식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그래프에서 일부 링크를 제거 후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일부 노드의 레이블을 가리고 예측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74871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DE62403-FA2B-00E9-AAF4-4511398AD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78675"/>
              </p:ext>
            </p:extLst>
          </p:nvPr>
        </p:nvGraphicFramePr>
        <p:xfrm>
          <a:off x="1571742" y="4951317"/>
          <a:ext cx="9075964" cy="457200"/>
        </p:xfrm>
        <a:graphic>
          <a:graphicData uri="http://schemas.openxmlformats.org/drawingml/2006/table">
            <a:tbl>
              <a:tblPr/>
              <a:tblGrid>
                <a:gridCol w="1492500">
                  <a:extLst>
                    <a:ext uri="{9D8B030D-6E8A-4147-A177-3AD203B41FA5}">
                      <a16:colId xmlns:a16="http://schemas.microsoft.com/office/drawing/2014/main" val="2402839256"/>
                    </a:ext>
                  </a:extLst>
                </a:gridCol>
                <a:gridCol w="3880677">
                  <a:extLst>
                    <a:ext uri="{9D8B030D-6E8A-4147-A177-3AD203B41FA5}">
                      <a16:colId xmlns:a16="http://schemas.microsoft.com/office/drawing/2014/main" val="2788220925"/>
                    </a:ext>
                  </a:extLst>
                </a:gridCol>
                <a:gridCol w="3702787">
                  <a:extLst>
                    <a:ext uri="{9D8B030D-6E8A-4147-A177-3AD203B41FA5}">
                      <a16:colId xmlns:a16="http://schemas.microsoft.com/office/drawing/2014/main" val="1400055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Node2Vec</a:t>
                      </a:r>
                      <a:endParaRPr lang="en-US" sz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노드의 </a:t>
                      </a:r>
                      <a:r>
                        <a:rPr lang="ko-KR" altLang="en-US" sz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임베딩을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추출한 후</a:t>
                      </a:r>
                      <a:r>
                        <a:rPr lang="en-US" altLang="ko-KR" sz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임베딩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벡터의 유사도를 이용해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형성 여부를 예측</a:t>
                      </a:r>
                      <a:endParaRPr lang="ko-KR" altLang="en-US" sz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</a:t>
                      </a:r>
                      <a:r>
                        <a:rPr lang="ko-KR" altLang="en-US" sz="1200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임베딩을</a:t>
                      </a:r>
                      <a:r>
                        <a:rPr lang="ko-KR" altLang="en-US" sz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학습한 후</a:t>
                      </a:r>
                      <a:r>
                        <a:rPr lang="en-US" altLang="ko-KR" sz="12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학습된 벡터를 분류 모델에 입력하여 노드의 레이블을 예측</a:t>
                      </a:r>
                      <a:endParaRPr lang="ko-KR" altLang="en-US" sz="12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84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0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C9927-32F5-91F5-1EB3-F4CA0E72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27B366-8510-33A3-2C9D-92E098C34CA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005347A0-7C41-2BD7-86A7-1049157F2C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EAFCA43E-5966-5F58-3976-776196978CC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9AA89A11-8D27-8C83-8328-EE81A821B96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94B81B00-BCB3-B190-80DA-E103DF1D646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3B33077-4DD7-3976-5FD1-760073B5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(1/11)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336A9-60E1-5923-460B-941A2643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ECC404BC-F2E2-F610-CFBF-C2339BBDFCC8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15D87470-BC10-DFC5-BA4C-5CF4DDDCF951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B18E836B-A516-9810-DCE3-A4E3F3154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Node2Vec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5421BB-4598-52B0-6765-DD6EBA5F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899"/>
          <a:stretch/>
        </p:blipFill>
        <p:spPr>
          <a:xfrm>
            <a:off x="1098142" y="2876325"/>
            <a:ext cx="3533240" cy="206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4A3F8D-10C5-1603-31E7-01AFAE84073A}"/>
              </a:ext>
            </a:extLst>
          </p:cNvPr>
          <p:cNvSpPr txBox="1"/>
          <p:nvPr/>
        </p:nvSpPr>
        <p:spPr>
          <a:xfrm>
            <a:off x="1564484" y="4937825"/>
            <a:ext cx="26005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 워크</a:t>
            </a:r>
            <a:r>
              <a:rPr lang="en-US" altLang="ko-KR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(Random Walk)</a:t>
            </a:r>
            <a:r>
              <a:rPr lang="ko-KR" altLang="en-US" sz="16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수행해 노드 시퀀스 생성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C7123D-4B31-680D-D1AE-DC9A2AFD3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4370"/>
              </p:ext>
            </p:extLst>
          </p:nvPr>
        </p:nvGraphicFramePr>
        <p:xfrm>
          <a:off x="4773120" y="3665992"/>
          <a:ext cx="6201200" cy="1767840"/>
        </p:xfrm>
        <a:graphic>
          <a:graphicData uri="http://schemas.openxmlformats.org/drawingml/2006/table">
            <a:tbl>
              <a:tblPr/>
              <a:tblGrid>
                <a:gridCol w="1154675">
                  <a:extLst>
                    <a:ext uri="{9D8B030D-6E8A-4147-A177-3AD203B41FA5}">
                      <a16:colId xmlns:a16="http://schemas.microsoft.com/office/drawing/2014/main" val="977990791"/>
                    </a:ext>
                  </a:extLst>
                </a:gridCol>
                <a:gridCol w="1154675">
                  <a:extLst>
                    <a:ext uri="{9D8B030D-6E8A-4147-A177-3AD203B41FA5}">
                      <a16:colId xmlns:a16="http://schemas.microsoft.com/office/drawing/2014/main" val="396314963"/>
                    </a:ext>
                  </a:extLst>
                </a:gridCol>
                <a:gridCol w="3891850">
                  <a:extLst>
                    <a:ext uri="{9D8B030D-6E8A-4147-A177-3AD203B41FA5}">
                      <a16:colId xmlns:a16="http://schemas.microsoft.com/office/drawing/2014/main" val="253443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28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작음 </a:t>
                      </a:r>
                      <a:r>
                        <a:rPr lang="en-US" altLang="ko-KR" sz="1200" dirty="0"/>
                        <a:t>(&lt;1)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작음 </a:t>
                      </a:r>
                      <a:r>
                        <a:rPr lang="en-US" altLang="ko-KR" sz="1200" dirty="0"/>
                        <a:t>(&lt;1)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/>
                        <a:t>DFS(</a:t>
                      </a:r>
                      <a:r>
                        <a:rPr lang="ko-KR" altLang="en-US" sz="1200" b="1"/>
                        <a:t>깊이 우선 탐색</a:t>
                      </a:r>
                      <a:r>
                        <a:rPr lang="en-US" altLang="ko-KR" sz="1200" b="1"/>
                        <a:t>) </a:t>
                      </a:r>
                      <a:r>
                        <a:rPr lang="ko-KR" altLang="en-US" sz="1200" b="1"/>
                        <a:t>경향</a:t>
                      </a:r>
                      <a:r>
                        <a:rPr lang="ko-KR" altLang="en-US" sz="1200"/>
                        <a:t> → 특정 방향으로 깊이 탐색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24386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ko-KR" altLang="en-US" sz="1200"/>
                        <a:t>작음 </a:t>
                      </a:r>
                      <a:r>
                        <a:rPr lang="en-US" altLang="ko-KR" sz="1200"/>
                        <a:t>(&lt;1)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큼 </a:t>
                      </a:r>
                      <a:r>
                        <a:rPr lang="en-US" altLang="ko-KR" sz="1200" dirty="0"/>
                        <a:t>(&gt;1)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균형 잡힌 탐색</a:t>
                      </a:r>
                      <a:r>
                        <a:rPr lang="ko-KR" altLang="en-US" sz="1200" dirty="0"/>
                        <a:t> → </a:t>
                      </a:r>
                      <a:r>
                        <a:rPr lang="en-US" altLang="ko-KR" sz="1200" dirty="0"/>
                        <a:t>DFS </a:t>
                      </a:r>
                      <a:r>
                        <a:rPr lang="ko-KR" altLang="en-US" sz="1200" dirty="0"/>
                        <a:t>경향을 가지되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새로운 노드 탐색 가능성 증가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6735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ko-KR" altLang="en-US" sz="1200"/>
                        <a:t>큼 </a:t>
                      </a:r>
                      <a:r>
                        <a:rPr lang="en-US" altLang="ko-KR" sz="1200"/>
                        <a:t>(&gt;1)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작음 </a:t>
                      </a:r>
                      <a:r>
                        <a:rPr lang="en-US" altLang="ko-KR" sz="1200"/>
                        <a:t>(&lt;1)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국소적 탐색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클러스터 중심</a:t>
                      </a:r>
                      <a:r>
                        <a:rPr lang="en-US" altLang="ko-KR" sz="1200" b="1" dirty="0"/>
                        <a:t>)</a:t>
                      </a:r>
                      <a:r>
                        <a:rPr lang="ko-KR" altLang="en-US" sz="1200" dirty="0"/>
                        <a:t> → 이전 노드 근처에서 머무르며 탐색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9652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ko-KR" altLang="en-US" sz="1200"/>
                        <a:t>큼 </a:t>
                      </a:r>
                      <a:r>
                        <a:rPr lang="en-US" altLang="ko-KR" sz="1200"/>
                        <a:t>(&gt;1)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큼 </a:t>
                      </a:r>
                      <a:r>
                        <a:rPr lang="en-US" altLang="ko-KR" sz="1200"/>
                        <a:t>(&gt;1)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/>
                        <a:t>BFS(</a:t>
                      </a:r>
                      <a:r>
                        <a:rPr lang="ko-KR" altLang="en-US" sz="1200" b="1" dirty="0"/>
                        <a:t>너비 우선 탐색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경향</a:t>
                      </a:r>
                      <a:r>
                        <a:rPr lang="ko-KR" altLang="en-US" sz="1200" dirty="0"/>
                        <a:t> → 넓은 범위를 얕게 탐색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6926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55916B-1C33-52B8-B059-9E2A2C6DC9C7}"/>
              </a:ext>
            </a:extLst>
          </p:cNvPr>
          <p:cNvSpPr txBox="1"/>
          <p:nvPr/>
        </p:nvSpPr>
        <p:spPr>
          <a:xfrm>
            <a:off x="4610848" y="5525654"/>
            <a:ext cx="716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➡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두 개의 파라미터를 조절해 특정한 그래프 구조에 최적화된 </a:t>
            </a:r>
            <a:endParaRPr lang="en-US" altLang="ko-KR" sz="16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6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</a:t>
            </a:r>
            <a:endParaRPr lang="ko-KR" altLang="en-US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6F8C7-2726-E564-C9C9-18476F01351D}"/>
              </a:ext>
            </a:extLst>
          </p:cNvPr>
          <p:cNvSpPr txBox="1"/>
          <p:nvPr/>
        </p:nvSpPr>
        <p:spPr>
          <a:xfrm>
            <a:off x="4672096" y="24656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: return parameter(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이전 노드로 돌아갈 가능성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구조적 유사성 반영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 : in-out parameter(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얼마나 새로운 곳을 탐색할지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탐색 종류 반영</a:t>
            </a:r>
          </a:p>
        </p:txBody>
      </p:sp>
    </p:spTree>
    <p:extLst>
      <p:ext uri="{BB962C8B-B14F-4D97-AF65-F5344CB8AC3E}">
        <p14:creationId xmlns:p14="http://schemas.microsoft.com/office/powerpoint/2010/main" val="262702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50665-D589-C9A0-C7D0-B843CAE6D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5BB2AC1-D89B-1837-5F06-B68EB54D0EC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3B46983B-AA58-40A8-EDAA-E7F51F2A56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517CA331-37C4-CAB2-ACB9-3F2909A28D6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B13CB29A-6588-0AB8-8ED3-3BBF416EB87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7ABF7263-A1DF-D147-50C7-C9AD71A56A9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2EF5252-7BD5-168A-D7AF-07EB8C6A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(2/11)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7FA53-B79E-E129-62AA-21A26174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CA5F630D-D755-BDBB-6E29-0B091FE9DAE4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A8584DFF-F236-C939-E358-02EFC0DB2E31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DEF76B82-34B2-9636-8BCC-C5A369217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Random Forest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E0E6EB-05F8-A772-7597-7B0D96BCBA40}"/>
              </a:ext>
            </a:extLst>
          </p:cNvPr>
          <p:cNvSpPr txBox="1"/>
          <p:nvPr/>
        </p:nvSpPr>
        <p:spPr>
          <a:xfrm>
            <a:off x="2175033" y="2419482"/>
            <a:ext cx="7869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 결정 트리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(Decision Tree)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조합해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예측을 수행하는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앙상블 학습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(Ensemble Learning)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94487E7-04B1-DC48-766D-64C9529D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973" y="3065813"/>
            <a:ext cx="3618929" cy="305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5CBBC9-1EF9-143A-B7D4-45ED8A272DA7}"/>
              </a:ext>
            </a:extLst>
          </p:cNvPr>
          <p:cNvSpPr txBox="1"/>
          <p:nvPr/>
        </p:nvSpPr>
        <p:spPr>
          <a:xfrm>
            <a:off x="5063342" y="3364730"/>
            <a:ext cx="61496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샘플링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원본 데이터셋에서 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부트스트랩 샘플 </a:t>
            </a:r>
            <a:r>
              <a:rPr lang="ko-KR" altLang="en-US" sz="1600" dirty="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600" dirty="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endParaRPr lang="en-US" altLang="ko-KR" sz="1600" dirty="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1" dirty="0">
                <a:solidFill>
                  <a:srgbClr val="24292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결정 트리 생성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부트스트랩 샘플에 대해 결정 트리 학습</a:t>
            </a:r>
            <a:endParaRPr lang="en-US" altLang="ko-KR" sz="1600" dirty="0">
              <a:solidFill>
                <a:srgbClr val="24292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600" b="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트리를 학습할 때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노드에서 분할할 특징 무작위 선택</a:t>
            </a:r>
            <a:endParaRPr lang="en-US" altLang="ko-KR" sz="1600" b="0" i="0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600" b="0" i="0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600" b="1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 결합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결정 트리의 예측 결합해 최종 예측 도출</a:t>
            </a:r>
            <a:endParaRPr lang="en-US" altLang="ko-KR" sz="1600" b="0" i="0" dirty="0">
              <a:solidFill>
                <a:srgbClr val="24292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600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분류 문제</a:t>
            </a:r>
            <a:r>
              <a:rPr lang="en-US" altLang="ko-KR" sz="1600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다수결 투표 방식을 사용</a:t>
            </a:r>
            <a:endParaRPr lang="en-US" altLang="ko-KR" sz="1600" b="1" i="0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600" b="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회귀 문제</a:t>
            </a:r>
            <a:r>
              <a:rPr lang="en-US" altLang="ko-KR" sz="1600" b="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평균 사용</a:t>
            </a:r>
            <a:endParaRPr lang="en-US" altLang="ko-KR" sz="1600" b="0" i="0" dirty="0"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0BA51-F3E4-F62A-7E42-1A2F6E29A740}"/>
              </a:ext>
            </a:extLst>
          </p:cNvPr>
          <p:cNvSpPr txBox="1"/>
          <p:nvPr/>
        </p:nvSpPr>
        <p:spPr>
          <a:xfrm>
            <a:off x="5148927" y="5510269"/>
            <a:ext cx="716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➡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Node2Vec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학습한 노드 </a:t>
            </a:r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임베딩과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RandomForestClassifier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 </a:t>
            </a:r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속성 예측</a:t>
            </a:r>
          </a:p>
        </p:txBody>
      </p:sp>
    </p:spTree>
    <p:extLst>
      <p:ext uri="{BB962C8B-B14F-4D97-AF65-F5344CB8AC3E}">
        <p14:creationId xmlns:p14="http://schemas.microsoft.com/office/powerpoint/2010/main" val="72210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DC011-B867-1A84-74F7-E4AAB716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3BBC02F9-4C33-1E2B-8A2B-BF0388C3CE9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3D312088-0AF4-36C7-4206-251D88C52B4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3D919B3F-57E8-26FF-958A-A8E90809BB6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90754C3B-6437-6D50-B9CB-BB207D2A771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C209E420-5ED6-F7B4-4DD6-00967A5717C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32591DE-42E0-A21E-4594-B45391C3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0" y="2911960"/>
            <a:ext cx="4010746" cy="30323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B2C5DB-3A29-C230-355D-3AC4249B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(3/11)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81386-DAE5-A5A9-C178-02421188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1D6D22AD-D542-F923-A7D9-4A6BA84E24DB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E2F67610-2A11-131B-210F-0E3D192DF2BD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D6D28B00-84CE-FDB1-60EB-47E63794C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E347865-B1F5-4298-6DDC-CD3229A8B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59499"/>
              </p:ext>
            </p:extLst>
          </p:nvPr>
        </p:nvGraphicFramePr>
        <p:xfrm>
          <a:off x="4770949" y="2174167"/>
          <a:ext cx="6717405" cy="272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010">
                  <a:extLst>
                    <a:ext uri="{9D8B030D-6E8A-4147-A177-3AD203B41FA5}">
                      <a16:colId xmlns:a16="http://schemas.microsoft.com/office/drawing/2014/main" val="1559293079"/>
                    </a:ext>
                  </a:extLst>
                </a:gridCol>
                <a:gridCol w="1250926">
                  <a:extLst>
                    <a:ext uri="{9D8B030D-6E8A-4147-A177-3AD203B41FA5}">
                      <a16:colId xmlns:a16="http://schemas.microsoft.com/office/drawing/2014/main" val="3816268989"/>
                    </a:ext>
                  </a:extLst>
                </a:gridCol>
                <a:gridCol w="3728469">
                  <a:extLst>
                    <a:ext uri="{9D8B030D-6E8A-4147-A177-3AD203B41FA5}">
                      <a16:colId xmlns:a16="http://schemas.microsoft.com/office/drawing/2014/main" val="4688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AIDS(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동종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화학 분자 그래프 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Edge(u, v)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원자 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원자 </a:t>
                      </a:r>
                      <a:r>
                        <a:rPr lang="en-US" altLang="ko-KR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r>
                        <a:rPr lang="ko-KR" altLang="en-US" sz="105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결합하고 있음을 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74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개수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2,000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분자 그래프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005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(Node)</a:t>
                      </a:r>
                      <a:endParaRPr 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분자의 원자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그래프의 노드는 원자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(Atoms)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69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엣지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Edge)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원자 간 결합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그래프의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엣지는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원자 간 화학 결합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(Bonds)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294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Classes)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Active</a:t>
                      </a:r>
                      <a:r>
                        <a:rPr 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(HIV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효과 있음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Inactive</a:t>
                      </a:r>
                      <a:r>
                        <a:rPr 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 없음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433380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엣지</a:t>
                      </a:r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라벨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Labels)</a:t>
                      </a:r>
                      <a:endParaRPr 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결합의 종류를 나타내는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라벨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649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FD5CA72-A5F1-C6E4-24C5-229FCDC079A5}"/>
              </a:ext>
            </a:extLst>
          </p:cNvPr>
          <p:cNvSpPr txBox="1"/>
          <p:nvPr/>
        </p:nvSpPr>
        <p:spPr>
          <a:xfrm>
            <a:off x="832257" y="2259406"/>
            <a:ext cx="39386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사용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dataset: AIDS</a:t>
            </a:r>
          </a:p>
          <a:p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화합물이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HIV(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인간 면역결핍 바이러스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에 대해 얼마나 효과적인지를 기반으로 분류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F54EED-2B9E-E408-B7B2-D880C5993283}"/>
              </a:ext>
            </a:extLst>
          </p:cNvPr>
          <p:cNvSpPr txBox="1"/>
          <p:nvPr/>
        </p:nvSpPr>
        <p:spPr>
          <a:xfrm>
            <a:off x="4932957" y="517709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0070C0"/>
                </a:solidFill>
                <a:latin typeface="Arial Unicode MS"/>
              </a:rPr>
              <a:t>[1. 0. 0.]</a:t>
            </a:r>
            <a:r>
              <a:rPr lang="ko-KR" altLang="ko-KR" sz="1600" dirty="0">
                <a:solidFill>
                  <a:srgbClr val="0070C0"/>
                </a:solidFill>
              </a:rPr>
              <a:t> → 단일 결합 (</a:t>
            </a:r>
            <a:r>
              <a:rPr lang="ko-KR" altLang="ko-KR" sz="1600" dirty="0" err="1">
                <a:solidFill>
                  <a:srgbClr val="0070C0"/>
                </a:solidFill>
              </a:rPr>
              <a:t>Single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r>
              <a:rPr lang="ko-KR" altLang="ko-KR" sz="1600" dirty="0" err="1">
                <a:solidFill>
                  <a:srgbClr val="0070C0"/>
                </a:solidFill>
              </a:rPr>
              <a:t>Bond</a:t>
            </a:r>
            <a:r>
              <a:rPr lang="ko-KR" altLang="ko-KR" sz="1600" dirty="0">
                <a:solidFill>
                  <a:srgbClr val="0070C0"/>
                </a:solidFill>
              </a:rPr>
              <a:t>)</a:t>
            </a:r>
            <a:endParaRPr lang="ko-KR" altLang="ko-KR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0070C0"/>
                </a:solidFill>
                <a:latin typeface="Arial Unicode MS"/>
              </a:rPr>
              <a:t>[0. 1. 0.]</a:t>
            </a:r>
            <a:r>
              <a:rPr lang="ko-KR" altLang="ko-KR" sz="1600" dirty="0">
                <a:solidFill>
                  <a:srgbClr val="0070C0"/>
                </a:solidFill>
              </a:rPr>
              <a:t> → 이중 결합 (</a:t>
            </a:r>
            <a:r>
              <a:rPr lang="ko-KR" altLang="ko-KR" sz="1600" dirty="0" err="1">
                <a:solidFill>
                  <a:srgbClr val="0070C0"/>
                </a:solidFill>
              </a:rPr>
              <a:t>Double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r>
              <a:rPr lang="ko-KR" altLang="ko-KR" sz="1600" dirty="0" err="1">
                <a:solidFill>
                  <a:srgbClr val="0070C0"/>
                </a:solidFill>
              </a:rPr>
              <a:t>Bond</a:t>
            </a:r>
            <a:r>
              <a:rPr lang="ko-KR" altLang="ko-KR" sz="1600" dirty="0">
                <a:solidFill>
                  <a:srgbClr val="0070C0"/>
                </a:solidFill>
              </a:rPr>
              <a:t>)</a:t>
            </a:r>
            <a:endParaRPr lang="ko-KR" altLang="ko-KR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600" dirty="0">
                <a:solidFill>
                  <a:srgbClr val="0070C0"/>
                </a:solidFill>
                <a:latin typeface="Arial Unicode MS"/>
              </a:rPr>
              <a:t>[0. 0. 1.]</a:t>
            </a:r>
            <a:r>
              <a:rPr lang="ko-KR" altLang="ko-KR" sz="1600" dirty="0">
                <a:solidFill>
                  <a:srgbClr val="0070C0"/>
                </a:solidFill>
              </a:rPr>
              <a:t> → 삼중 결합 (</a:t>
            </a:r>
            <a:r>
              <a:rPr lang="ko-KR" altLang="ko-KR" sz="1600" dirty="0" err="1">
                <a:solidFill>
                  <a:srgbClr val="0070C0"/>
                </a:solidFill>
              </a:rPr>
              <a:t>Triple</a:t>
            </a:r>
            <a:r>
              <a:rPr lang="ko-KR" altLang="ko-KR" sz="1600" dirty="0">
                <a:solidFill>
                  <a:srgbClr val="0070C0"/>
                </a:solidFill>
              </a:rPr>
              <a:t> </a:t>
            </a:r>
            <a:r>
              <a:rPr lang="ko-KR" altLang="ko-KR" sz="1600" dirty="0" err="1">
                <a:solidFill>
                  <a:srgbClr val="0070C0"/>
                </a:solidFill>
              </a:rPr>
              <a:t>Bond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131BD73B-6B5B-6DCE-E92E-E3048D7F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FBE7AC-816A-B02E-CCDD-3162B4DD517F}"/>
              </a:ext>
            </a:extLst>
          </p:cNvPr>
          <p:cNvSpPr txBox="1"/>
          <p:nvPr/>
        </p:nvSpPr>
        <p:spPr>
          <a:xfrm>
            <a:off x="8754247" y="5333614"/>
            <a:ext cx="21694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레이블 예측을 통해 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결합인지 예측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DC8A115-67B6-DFD9-4E72-193448BA5984}"/>
              </a:ext>
            </a:extLst>
          </p:cNvPr>
          <p:cNvSpPr/>
          <p:nvPr/>
        </p:nvSpPr>
        <p:spPr>
          <a:xfrm>
            <a:off x="4743501" y="5002200"/>
            <a:ext cx="6717405" cy="1180790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06FCC-73E9-D88E-C4D7-6F10CE27F2F7}"/>
              </a:ext>
            </a:extLst>
          </p:cNvPr>
          <p:cNvSpPr txBox="1"/>
          <p:nvPr/>
        </p:nvSpPr>
        <p:spPr>
          <a:xfrm>
            <a:off x="8431979" y="5281076"/>
            <a:ext cx="421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024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91B01-142C-952F-C277-E8F213ABB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D36CEED-9D17-2EAD-3850-EAF3A812496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A5200A46-6571-936F-57A7-26E9652211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80E58B4F-6A91-E6E5-0ADE-020A8639426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9F179E8E-79F4-5CC7-B8A3-BF44CA1DF3E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2EAAC41C-040F-482D-069D-466D0C6EC28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1DA9073-D30F-3779-7E89-4A8A2F54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(4/11)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C454B-8D18-8BFF-3EC7-0E7FE7AE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08568E13-2DD4-E0EB-EC6B-C06E553BC3E4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2173EDAE-B514-38F3-A72C-B960C6584E47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94384EFD-A9D5-F9A3-6F17-AC3BB3EA2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1667AA4-A9A0-7364-6DB8-6C71C29B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32" y="2390980"/>
            <a:ext cx="4663797" cy="1023559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881FEFB-8B71-EED1-02BF-9E728F3B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77392"/>
              </p:ext>
            </p:extLst>
          </p:nvPr>
        </p:nvGraphicFramePr>
        <p:xfrm>
          <a:off x="5671866" y="2267100"/>
          <a:ext cx="5735782" cy="13716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69818">
                  <a:extLst>
                    <a:ext uri="{9D8B030D-6E8A-4147-A177-3AD203B41FA5}">
                      <a16:colId xmlns:a16="http://schemas.microsoft.com/office/drawing/2014/main" val="2967255239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2849732133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2956202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 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(AIDS </a:t>
                      </a: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기준</a:t>
                      </a:r>
                      <a:r>
                        <a:rPr lang="en-US" altLang="ko-KR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특징 행렬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원자의 특성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수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수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= [77, 38]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5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edge_index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엣지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인덱스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원자 간 결합 정보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노드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 노드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= [2, 166]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2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edge_attr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엣지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속성 행렬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결합의 특성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엣지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수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= [166, 3]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69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라벨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→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1 →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93882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545FD67-A271-DF72-03F0-524C737F153C}"/>
              </a:ext>
            </a:extLst>
          </p:cNvPr>
          <p:cNvSpPr txBox="1"/>
          <p:nvPr/>
        </p:nvSpPr>
        <p:spPr>
          <a:xfrm>
            <a:off x="762434" y="2124191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학습 데이터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FF0AD28-ED73-8AAF-02F0-1A0802C0EF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6869"/>
          <a:stretch/>
        </p:blipFill>
        <p:spPr>
          <a:xfrm>
            <a:off x="757289" y="3429000"/>
            <a:ext cx="4391638" cy="11141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85D9335-C1DB-A589-1EFF-98278948DB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700"/>
          <a:stretch/>
        </p:blipFill>
        <p:spPr>
          <a:xfrm>
            <a:off x="757289" y="4525079"/>
            <a:ext cx="4391638" cy="17251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9A8782B-E403-FD51-1F63-E7C619BA87F2}"/>
              </a:ext>
            </a:extLst>
          </p:cNvPr>
          <p:cNvSpPr txBox="1"/>
          <p:nvPr/>
        </p:nvSpPr>
        <p:spPr>
          <a:xfrm>
            <a:off x="762434" y="3304981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데이터 분할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FD9F8A7-4958-29AB-3215-7965BB5198EE}"/>
              </a:ext>
            </a:extLst>
          </p:cNvPr>
          <p:cNvCxnSpPr>
            <a:cxnSpLocks/>
          </p:cNvCxnSpPr>
          <p:nvPr/>
        </p:nvCxnSpPr>
        <p:spPr bwMode="auto">
          <a:xfrm>
            <a:off x="5127649" y="5411483"/>
            <a:ext cx="904686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92962288-27EF-B745-E13A-D04527E681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1711"/>
          <a:stretch/>
        </p:blipFill>
        <p:spPr>
          <a:xfrm>
            <a:off x="6089367" y="5120056"/>
            <a:ext cx="3550772" cy="8964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7298BBE-1BAB-20E9-FD5B-822AA1F0EA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6896" r="22232"/>
          <a:stretch/>
        </p:blipFill>
        <p:spPr>
          <a:xfrm>
            <a:off x="8192655" y="5464058"/>
            <a:ext cx="3175726" cy="762375"/>
          </a:xfrm>
          <a:prstGeom prst="rect">
            <a:avLst/>
          </a:prstGeom>
        </p:spPr>
      </p:pic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2B34CCA-5E8D-6DCA-AEF2-32FEF9D9552B}"/>
              </a:ext>
            </a:extLst>
          </p:cNvPr>
          <p:cNvSpPr/>
          <p:nvPr/>
        </p:nvSpPr>
        <p:spPr>
          <a:xfrm>
            <a:off x="6040347" y="5048987"/>
            <a:ext cx="5542053" cy="1180790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7227062-1D03-DBA7-2578-9EAB62AED630}"/>
              </a:ext>
            </a:extLst>
          </p:cNvPr>
          <p:cNvGrpSpPr/>
          <p:nvPr/>
        </p:nvGrpSpPr>
        <p:grpSpPr>
          <a:xfrm>
            <a:off x="4933753" y="3459423"/>
            <a:ext cx="6648647" cy="1450683"/>
            <a:chOff x="4933753" y="3459423"/>
            <a:chExt cx="6648647" cy="145068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BC7E7D4D-7A00-A0AC-96F1-1859D80BF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7751" y="4057086"/>
              <a:ext cx="1400370" cy="428685"/>
            </a:xfrm>
            <a:prstGeom prst="rect">
              <a:avLst/>
            </a:prstGeom>
          </p:spPr>
        </p:pic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AF1957B-7347-04CE-BB93-2B5652AEAA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35661" y="3986062"/>
              <a:ext cx="904686" cy="0"/>
            </a:xfrm>
            <a:prstGeom prst="straightConnector1">
              <a:avLst/>
            </a:prstGeom>
            <a:noFill/>
            <a:ln w="28575" algn="ctr">
              <a:solidFill>
                <a:srgbClr val="0070C0"/>
              </a:solidFill>
              <a:prstDash val="sysDash"/>
              <a:miter lim="800000"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096280A4-EA5A-E6DF-0B5D-9D48A2ADA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95524" y="3847136"/>
              <a:ext cx="4036579" cy="945150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A9424D0-A687-3D8F-57E5-0B163E75088A}"/>
                </a:ext>
              </a:extLst>
            </p:cNvPr>
            <p:cNvSpPr/>
            <p:nvPr/>
          </p:nvSpPr>
          <p:spPr>
            <a:xfrm>
              <a:off x="6040347" y="3729316"/>
              <a:ext cx="5542053" cy="1180790"/>
            </a:xfrm>
            <a:prstGeom prst="roundRect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왼쪽 중괄호 48">
              <a:extLst>
                <a:ext uri="{FF2B5EF4-FFF2-40B4-BE49-F238E27FC236}">
                  <a16:creationId xmlns:a16="http://schemas.microsoft.com/office/drawing/2014/main" id="{D9142784-3E08-0C47-6A3D-C6688989E676}"/>
                </a:ext>
              </a:extLst>
            </p:cNvPr>
            <p:cNvSpPr/>
            <p:nvPr/>
          </p:nvSpPr>
          <p:spPr bwMode="auto">
            <a:xfrm rot="10800000">
              <a:off x="4933753" y="3459423"/>
              <a:ext cx="185533" cy="1053278"/>
            </a:xfrm>
            <a:prstGeom prst="leftBrace">
              <a:avLst/>
            </a:prstGeom>
            <a:noFill/>
            <a:ln w="28575" algn="ctr">
              <a:solidFill>
                <a:srgbClr val="0070C0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왼쪽 중괄호 49">
            <a:extLst>
              <a:ext uri="{FF2B5EF4-FFF2-40B4-BE49-F238E27FC236}">
                <a16:creationId xmlns:a16="http://schemas.microsoft.com/office/drawing/2014/main" id="{75604C94-40AE-F9AA-ADC5-D4BA04F37133}"/>
              </a:ext>
            </a:extLst>
          </p:cNvPr>
          <p:cNvSpPr/>
          <p:nvPr/>
        </p:nvSpPr>
        <p:spPr bwMode="auto">
          <a:xfrm rot="10800000">
            <a:off x="4975756" y="4583124"/>
            <a:ext cx="101595" cy="1667082"/>
          </a:xfrm>
          <a:prstGeom prst="leftBrace">
            <a:avLst/>
          </a:prstGeom>
          <a:noFill/>
          <a:ln w="28575" algn="ctr">
            <a:solidFill>
              <a:srgbClr val="0070C0"/>
            </a:solidFill>
            <a:miter lim="800000"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F7640-71C5-41EF-B9AD-15F136DD9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A2C7F1-E519-D3D6-6687-62736C35C8E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66B67052-5E4B-F6B8-946B-B4080E7BD2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A4E1007D-AAD5-3D10-818B-22F80F163A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82E51628-BDBA-3CB3-F7C0-34EFF7AEF51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BBCBB1F5-2305-2994-D744-49750C048BA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6899EB9-0D01-D679-45C1-6082E7D6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(5/11)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5D4276-C463-4004-AB79-CFD4350B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80BA7308-D9FA-4EA4-4764-F31B13259315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3B6C7F7E-D240-2594-EE58-E7B6BE6623BC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5BF8628A-A953-7198-7152-5F6A4F7DA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F74BBD0-B541-3845-498F-5F13C78468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709"/>
          <a:stretch/>
        </p:blipFill>
        <p:spPr>
          <a:xfrm>
            <a:off x="1762659" y="2502691"/>
            <a:ext cx="6110966" cy="3700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6B6D8A-BAAF-7B23-A17D-C7529807265F}"/>
              </a:ext>
            </a:extLst>
          </p:cNvPr>
          <p:cNvSpPr txBox="1"/>
          <p:nvPr/>
        </p:nvSpPr>
        <p:spPr>
          <a:xfrm>
            <a:off x="899770" y="2170530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학습</a:t>
            </a:r>
            <a:r>
              <a:rPr lang="en-US" altLang="ko-KR" sz="1400" b="1" dirty="0">
                <a:solidFill>
                  <a:srgbClr val="00B050"/>
                </a:solidFill>
              </a:rPr>
              <a:t>(train), </a:t>
            </a:r>
            <a:r>
              <a:rPr lang="ko-KR" altLang="en-US" sz="1400" b="1" dirty="0">
                <a:solidFill>
                  <a:srgbClr val="00B050"/>
                </a:solidFill>
              </a:rPr>
              <a:t>검증</a:t>
            </a:r>
            <a:r>
              <a:rPr lang="en-US" altLang="ko-KR" sz="1400" b="1" dirty="0">
                <a:solidFill>
                  <a:srgbClr val="00B050"/>
                </a:solidFill>
              </a:rPr>
              <a:t>(</a:t>
            </a:r>
            <a:r>
              <a:rPr lang="en-US" altLang="ko-KR" sz="1400" b="1" dirty="0" err="1">
                <a:solidFill>
                  <a:srgbClr val="00B050"/>
                </a:solidFill>
              </a:rPr>
              <a:t>val</a:t>
            </a:r>
            <a:r>
              <a:rPr lang="en-US" altLang="ko-KR" sz="1400" b="1" dirty="0">
                <a:solidFill>
                  <a:srgbClr val="00B050"/>
                </a:solidFill>
              </a:rPr>
              <a:t>), </a:t>
            </a:r>
            <a:r>
              <a:rPr lang="ko-KR" altLang="en-US" sz="1400" b="1" dirty="0">
                <a:solidFill>
                  <a:srgbClr val="00B050"/>
                </a:solidFill>
              </a:rPr>
              <a:t>테스트</a:t>
            </a:r>
            <a:r>
              <a:rPr lang="en-US" altLang="ko-KR" sz="1400" b="1" dirty="0">
                <a:solidFill>
                  <a:srgbClr val="00B050"/>
                </a:solidFill>
              </a:rPr>
              <a:t>(test) </a:t>
            </a:r>
            <a:r>
              <a:rPr lang="ko-KR" altLang="en-US" sz="1400" b="1" dirty="0">
                <a:solidFill>
                  <a:srgbClr val="00B050"/>
                </a:solidFill>
              </a:rPr>
              <a:t>마스크 생성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AB1395-EAD0-B603-D4F5-96D11D91A973}"/>
              </a:ext>
            </a:extLst>
          </p:cNvPr>
          <p:cNvSpPr/>
          <p:nvPr/>
        </p:nvSpPr>
        <p:spPr>
          <a:xfrm>
            <a:off x="5439984" y="4951184"/>
            <a:ext cx="5542053" cy="1180790"/>
          </a:xfrm>
          <a:prstGeom prst="round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6B235F9-D80F-F520-DC42-4F97D1F3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863"/>
          <a:stretch/>
        </p:blipFill>
        <p:spPr>
          <a:xfrm>
            <a:off x="5655257" y="5292435"/>
            <a:ext cx="4906060" cy="4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9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Analysis (1/2)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6" name="모서리가 둥근 직사각형 23">
            <a:extLst>
              <a:ext uri="{FF2B5EF4-FFF2-40B4-BE49-F238E27FC236}">
                <a16:creationId xmlns:a16="http://schemas.microsoft.com/office/drawing/2014/main" id="{4E81DA3D-E0B0-4B06-8CAD-29D8F9A26307}"/>
              </a:ext>
            </a:extLst>
          </p:cNvPr>
          <p:cNvSpPr/>
          <p:nvPr/>
        </p:nvSpPr>
        <p:spPr bwMode="auto">
          <a:xfrm>
            <a:off x="609600" y="1763774"/>
            <a:ext cx="10986066" cy="4637026"/>
          </a:xfrm>
          <a:prstGeom prst="roundRect">
            <a:avLst>
              <a:gd name="adj" fmla="val 5421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DAE983DD-E2E9-4F2A-A90D-4FFBC48C1ABB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049FFD2B-1302-4ACE-BF53-7CBEF29BEEF3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AD147798-BAB4-49F7-A89F-2453BF54B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168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Edge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Analysis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38">
            <a:extLst>
              <a:ext uri="{FF2B5EF4-FFF2-40B4-BE49-F238E27FC236}">
                <a16:creationId xmlns:a16="http://schemas.microsoft.com/office/drawing/2014/main" id="{0E9FB98A-1B83-46A6-B1B5-E87F4BF65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492" y="2270687"/>
            <a:ext cx="11026781" cy="380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데이터에서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(Edge,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분석하는 기법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포괄하는 개념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목표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링크 예측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(Link Prediction)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존재하지 않는 링크 중 추가될 가능성이 높은 링크 예측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레이블 예측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(Label Prediction)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존재하는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대해 관계 유형을 예측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 예측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(Edge Weight Prediction)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강도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가중치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중요도를 예측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분야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소셜 네트워크 분석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시스템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etc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54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1DBE-8863-365E-B1CE-7C6D060EA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47FBCB0-3916-38B4-02F3-99B63F92973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1C920F17-B903-05C8-9E8D-72C40CC8D5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BC1D637E-6945-6FBE-E1AC-F970299EC67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13043795-356F-5831-CBF0-B3340D30BFC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238B28AE-79E3-9803-EE5E-0C9DF7B177E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C421A67-986F-260B-A3BC-9191EA97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(6/11)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1EC72-DE05-4212-1E29-348DCFDE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D9584A11-D502-EC5A-4C67-F38ABC7C17E5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AFB43242-55BA-EF82-E57D-D9002197FF2C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BE146EB8-3C5C-0F41-D500-D6C6028EA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0CEB6F9-BABB-C989-601B-F5931D909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6" y="2630281"/>
            <a:ext cx="4953691" cy="1448002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C410C8-663C-778F-45C0-8E41B6AD8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17333"/>
              </p:ext>
            </p:extLst>
          </p:nvPr>
        </p:nvGraphicFramePr>
        <p:xfrm>
          <a:off x="912906" y="4746080"/>
          <a:ext cx="5012263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11558">
                  <a:extLst>
                    <a:ext uri="{9D8B030D-6E8A-4147-A177-3AD203B41FA5}">
                      <a16:colId xmlns:a16="http://schemas.microsoft.com/office/drawing/2014/main" val="2967255239"/>
                    </a:ext>
                  </a:extLst>
                </a:gridCol>
                <a:gridCol w="1281614">
                  <a:extLst>
                    <a:ext uri="{9D8B030D-6E8A-4147-A177-3AD203B41FA5}">
                      <a16:colId xmlns:a16="http://schemas.microsoft.com/office/drawing/2014/main" val="2849732133"/>
                    </a:ext>
                  </a:extLst>
                </a:gridCol>
                <a:gridCol w="2419091">
                  <a:extLst>
                    <a:ext uri="{9D8B030D-6E8A-4147-A177-3AD203B41FA5}">
                      <a16:colId xmlns:a16="http://schemas.microsoft.com/office/drawing/2014/main" val="2956202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endParaRPr lang="en-US" altLang="ko-KR" sz="1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4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walk_length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 워크 길이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번 이동할 때 방문하는 노드의 개수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55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context_size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문맥 크기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학습할 때 고려하는 주변 노드 수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2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walks_per_node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랜덤 워크 개수</a:t>
                      </a:r>
                      <a:endParaRPr lang="en-US" altLang="ko-KR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노드에서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번의 랜덤 워크 수행</a:t>
                      </a:r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6987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ED317D-EFF4-0CDC-64ED-28AB065E50EE}"/>
              </a:ext>
            </a:extLst>
          </p:cNvPr>
          <p:cNvSpPr/>
          <p:nvPr/>
        </p:nvSpPr>
        <p:spPr>
          <a:xfrm>
            <a:off x="947677" y="2959711"/>
            <a:ext cx="4884148" cy="581952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5AFD16-D822-2BA6-E439-04AD024D750B}"/>
              </a:ext>
            </a:extLst>
          </p:cNvPr>
          <p:cNvGrpSpPr/>
          <p:nvPr/>
        </p:nvGrpSpPr>
        <p:grpSpPr>
          <a:xfrm>
            <a:off x="2282600" y="4051002"/>
            <a:ext cx="3549225" cy="324931"/>
            <a:chOff x="2959094" y="4009190"/>
            <a:chExt cx="3432633" cy="32493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0E9218A-37D4-3025-FB51-329671C19B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52333" y="4009190"/>
              <a:ext cx="586034" cy="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ACF4EF-B231-6581-7472-E30A9A4A7CFF}"/>
                </a:ext>
              </a:extLst>
            </p:cNvPr>
            <p:cNvSpPr txBox="1"/>
            <p:nvPr/>
          </p:nvSpPr>
          <p:spPr>
            <a:xfrm>
              <a:off x="2959094" y="4057122"/>
              <a:ext cx="34326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solidFill>
                    <a:srgbClr val="0070C0"/>
                  </a:solidFill>
                </a:rPr>
                <a:t>희소행렬에서 학습을 효율적으로 수행하는 </a:t>
              </a:r>
              <a:r>
                <a:rPr lang="en-US" altLang="ko-KR" sz="1200" b="1" dirty="0">
                  <a:solidFill>
                    <a:srgbClr val="0070C0"/>
                  </a:solidFill>
                </a:rPr>
                <a:t>Adam</a:t>
              </a:r>
              <a:endParaRPr lang="ko-KR" altLang="en-US" sz="1200" b="1" dirty="0">
                <a:solidFill>
                  <a:srgbClr val="0070C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103ABBE-9672-7683-10FE-4A085A339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67" y="2175473"/>
            <a:ext cx="3876452" cy="401289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7BBE13E-17A4-5750-0E4A-E62A76492F22}"/>
              </a:ext>
            </a:extLst>
          </p:cNvPr>
          <p:cNvCxnSpPr>
            <a:cxnSpLocks/>
          </p:cNvCxnSpPr>
          <p:nvPr/>
        </p:nvCxnSpPr>
        <p:spPr bwMode="auto">
          <a:xfrm>
            <a:off x="6094209" y="2324419"/>
            <a:ext cx="0" cy="3863945"/>
          </a:xfrm>
          <a:prstGeom prst="line">
            <a:avLst/>
          </a:prstGeom>
          <a:noFill/>
          <a:ln w="28575" algn="ctr">
            <a:solidFill>
              <a:schemeClr val="bg2"/>
            </a:solidFill>
            <a:prstDash val="sysDot"/>
            <a:miter lim="800000"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46B3404-2288-6D92-D1BA-E0256BBBA656}"/>
              </a:ext>
            </a:extLst>
          </p:cNvPr>
          <p:cNvSpPr/>
          <p:nvPr/>
        </p:nvSpPr>
        <p:spPr>
          <a:xfrm>
            <a:off x="9501982" y="4887723"/>
            <a:ext cx="1769167" cy="1430490"/>
          </a:xfrm>
          <a:prstGeom prst="round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A1B4D55-C1D7-1B3E-7E26-321FBBCC9F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99" r="5437"/>
          <a:stretch/>
        </p:blipFill>
        <p:spPr>
          <a:xfrm>
            <a:off x="9737668" y="4965985"/>
            <a:ext cx="1321043" cy="12739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CE3CD4-A938-9788-5361-10B65BD23983}"/>
              </a:ext>
            </a:extLst>
          </p:cNvPr>
          <p:cNvSpPr txBox="1"/>
          <p:nvPr/>
        </p:nvSpPr>
        <p:spPr>
          <a:xfrm>
            <a:off x="912906" y="228308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#Node2Vec</a:t>
            </a:r>
            <a:r>
              <a:rPr lang="ko-KR" altLang="en-US" sz="1400" b="1" dirty="0">
                <a:solidFill>
                  <a:srgbClr val="00B050"/>
                </a:solidFill>
              </a:rPr>
              <a:t>을 활용한 노드 </a:t>
            </a:r>
            <a:r>
              <a:rPr lang="ko-KR" altLang="en-US" sz="1400" b="1" dirty="0" err="1">
                <a:solidFill>
                  <a:srgbClr val="00B050"/>
                </a:solidFill>
              </a:rPr>
              <a:t>임베딩</a:t>
            </a:r>
            <a:r>
              <a:rPr lang="ko-KR" altLang="en-US" sz="1400" b="1" dirty="0">
                <a:solidFill>
                  <a:srgbClr val="00B050"/>
                </a:solidFill>
              </a:rPr>
              <a:t> 학습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13A7159-691C-3813-8640-5D28A8066400}"/>
              </a:ext>
            </a:extLst>
          </p:cNvPr>
          <p:cNvCxnSpPr>
            <a:stCxn id="5" idx="1"/>
            <a:endCxn id="8" idx="1"/>
          </p:cNvCxnSpPr>
          <p:nvPr/>
        </p:nvCxnSpPr>
        <p:spPr bwMode="auto">
          <a:xfrm rot="10800000" flipV="1">
            <a:off x="912906" y="3354282"/>
            <a:ext cx="12700" cy="1940438"/>
          </a:xfrm>
          <a:prstGeom prst="bentConnector3">
            <a:avLst>
              <a:gd name="adj1" fmla="val 1800000"/>
            </a:avLst>
          </a:prstGeom>
          <a:noFill/>
          <a:ln w="28575" algn="ctr">
            <a:solidFill>
              <a:srgbClr val="0070C0"/>
            </a:solidFill>
            <a:prstDash val="sysDash"/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E78351-6BE9-BA5E-58DD-E93103BC0544}"/>
              </a:ext>
            </a:extLst>
          </p:cNvPr>
          <p:cNvSpPr/>
          <p:nvPr/>
        </p:nvSpPr>
        <p:spPr>
          <a:xfrm>
            <a:off x="6263250" y="2234275"/>
            <a:ext cx="3738589" cy="1555299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6FD4A9-56E6-2FB7-B792-5889567F479D}"/>
              </a:ext>
            </a:extLst>
          </p:cNvPr>
          <p:cNvSpPr txBox="1"/>
          <p:nvPr/>
        </p:nvSpPr>
        <p:spPr>
          <a:xfrm>
            <a:off x="8218756" y="3810683"/>
            <a:ext cx="384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랜덤워크 데이터 이용해 학습</a:t>
            </a:r>
            <a:r>
              <a:rPr lang="en-US" altLang="ko-KR" sz="1200" dirty="0">
                <a:solidFill>
                  <a:srgbClr val="00B050"/>
                </a:solidFill>
              </a:rPr>
              <a:t>, </a:t>
            </a:r>
            <a:r>
              <a:rPr lang="ko-KR" altLang="en-US" sz="1200" dirty="0">
                <a:solidFill>
                  <a:srgbClr val="00B050"/>
                </a:solidFill>
              </a:rPr>
              <a:t>평균 손실 반환</a:t>
            </a:r>
            <a:endParaRPr lang="en-US" altLang="ko-KR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98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08604-FEE9-5977-107D-B54DDDCC4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EEC972-0328-F475-28E1-1FB2001FE24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D2CF5D15-79BE-DFE7-4EB3-D64B187F36E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097CE391-672C-A601-3588-DE8BB086965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3A714D17-524B-0528-B479-7CF0B510F01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A9EE83FE-3AD1-F6BD-1134-F742A5E76AC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1F735743-27DA-25E0-0F67-40DCFECB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(7/11)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97AC2-C74E-ED31-92C0-0114F45E8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E2F79013-000A-7565-D29B-80D10F2E004E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5C31B4FF-6E5E-59BE-D69A-63F4DDEECD21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451C1644-B69B-7558-17AB-D47D3D2AC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1723DA-7ED2-376C-0A32-39BACE964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08" y="2643297"/>
            <a:ext cx="3564347" cy="28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7AD984-2A67-8423-6527-4C0560BDF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03" y="2680317"/>
            <a:ext cx="3444713" cy="283972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403F0B-6E57-7715-6120-CBB564C72AB4}"/>
              </a:ext>
            </a:extLst>
          </p:cNvPr>
          <p:cNvGrpSpPr/>
          <p:nvPr/>
        </p:nvGrpSpPr>
        <p:grpSpPr>
          <a:xfrm>
            <a:off x="1959523" y="4117889"/>
            <a:ext cx="3819165" cy="664233"/>
            <a:chOff x="3352333" y="4009190"/>
            <a:chExt cx="3693705" cy="664233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F524014-C561-ACB5-0B81-8BE6DF43DA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52333" y="4009190"/>
              <a:ext cx="1651229" cy="0"/>
            </a:xfrm>
            <a:prstGeom prst="line">
              <a:avLst/>
            </a:prstGeom>
            <a:noFill/>
            <a:ln w="28575" algn="ctr">
              <a:solidFill>
                <a:srgbClr val="0070C0"/>
              </a:solidFill>
              <a:miter lim="800000"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7B7855-1DBF-215D-E8B0-784D18063DC3}"/>
                </a:ext>
              </a:extLst>
            </p:cNvPr>
            <p:cNvSpPr txBox="1"/>
            <p:nvPr/>
          </p:nvSpPr>
          <p:spPr>
            <a:xfrm>
              <a:off x="3352333" y="4211758"/>
              <a:ext cx="369370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solidFill>
                    <a:srgbClr val="0070C0"/>
                  </a:solidFill>
                </a:rPr>
                <a:t>Principal Component Analysis, </a:t>
              </a:r>
              <a:r>
                <a:rPr lang="ko-KR" altLang="en-US" sz="1200" b="1" dirty="0">
                  <a:solidFill>
                    <a:srgbClr val="0070C0"/>
                  </a:solidFill>
                </a:rPr>
                <a:t>주성분 분석</a:t>
              </a:r>
              <a:endParaRPr lang="en-US" altLang="ko-KR" sz="1200" b="1" dirty="0">
                <a:solidFill>
                  <a:srgbClr val="0070C0"/>
                </a:solidFill>
              </a:endParaRPr>
            </a:p>
            <a:p>
              <a:r>
                <a:rPr lang="ko-KR" altLang="en-US" sz="1200" dirty="0">
                  <a:solidFill>
                    <a:srgbClr val="0070C0"/>
                  </a:solidFill>
                </a:rPr>
                <a:t>차원 축소의 대표적 기법</a:t>
              </a:r>
              <a:r>
                <a:rPr lang="en-US" altLang="ko-KR" sz="1200" dirty="0">
                  <a:solidFill>
                    <a:srgbClr val="0070C0"/>
                  </a:solidFill>
                </a:rPr>
                <a:t>(128→2)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2205B13-194A-D178-B8F9-E9B32836575A}"/>
              </a:ext>
            </a:extLst>
          </p:cNvPr>
          <p:cNvSpPr txBox="1"/>
          <p:nvPr/>
        </p:nvSpPr>
        <p:spPr>
          <a:xfrm>
            <a:off x="982897" y="2317625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 err="1">
                <a:solidFill>
                  <a:srgbClr val="00B050"/>
                </a:solidFill>
              </a:rPr>
              <a:t>임베딩</a:t>
            </a:r>
            <a:r>
              <a:rPr lang="ko-KR" altLang="en-US" sz="1400" b="1" dirty="0">
                <a:solidFill>
                  <a:srgbClr val="00B050"/>
                </a:solidFill>
              </a:rPr>
              <a:t> 시각화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424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7C049-C5B1-E87E-6431-5CB52B25B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64199647-DD9E-E43B-AB45-EA354C793D6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BDCFB484-A972-97E7-DAEB-5125AD1D42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971F733D-41B7-107F-736A-0F74FF55E5A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F68863FC-1520-7882-D020-2ABB2941A9A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5741AA29-1A1D-D075-ECD2-C801FA5730F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63914C3-2EEE-E1F5-53FC-326CA897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(8/11)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24524-B306-BED3-B165-EB42C448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A272DEF1-3BC6-BCCA-BDAA-A229A878AB30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D0C70B80-9EB2-41C3-E289-3A53351E8837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70403D72-8789-BDA0-3783-CC1E6D151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B640A82-BEF3-14C1-B852-715C40F1BB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37"/>
          <a:stretch/>
        </p:blipFill>
        <p:spPr>
          <a:xfrm>
            <a:off x="959911" y="2568055"/>
            <a:ext cx="3982006" cy="3569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EADCF-16FD-0EEB-E0FB-2DCEF23AF380}"/>
              </a:ext>
            </a:extLst>
          </p:cNvPr>
          <p:cNvSpPr txBox="1"/>
          <p:nvPr/>
        </p:nvSpPr>
        <p:spPr>
          <a:xfrm>
            <a:off x="5922964" y="2878084"/>
            <a:ext cx="3468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Arial Unicode MS"/>
              </a:rPr>
              <a:t> </a:t>
            </a:r>
            <a:r>
              <a:rPr lang="ko-KR" altLang="ko-KR" sz="1400" dirty="0">
                <a:solidFill>
                  <a:srgbClr val="0070C0"/>
                </a:solidFill>
                <a:latin typeface="Arial Unicode MS"/>
              </a:rPr>
              <a:t>[1. 0. 0.]</a:t>
            </a:r>
            <a:r>
              <a:rPr lang="ko-KR" altLang="ko-KR" sz="1400" dirty="0">
                <a:solidFill>
                  <a:srgbClr val="0070C0"/>
                </a:solidFill>
              </a:rPr>
              <a:t> → 단일 결합 (</a:t>
            </a:r>
            <a:r>
              <a:rPr lang="ko-KR" altLang="ko-KR" sz="1400" dirty="0" err="1">
                <a:solidFill>
                  <a:srgbClr val="0070C0"/>
                </a:solidFill>
              </a:rPr>
              <a:t>Single</a:t>
            </a:r>
            <a:r>
              <a:rPr lang="ko-KR" altLang="ko-KR" sz="1400" dirty="0">
                <a:solidFill>
                  <a:srgbClr val="0070C0"/>
                </a:solidFill>
              </a:rPr>
              <a:t> </a:t>
            </a:r>
            <a:r>
              <a:rPr lang="ko-KR" altLang="ko-KR" sz="1400" dirty="0" err="1">
                <a:solidFill>
                  <a:srgbClr val="0070C0"/>
                </a:solidFill>
              </a:rPr>
              <a:t>Bond</a:t>
            </a:r>
            <a:r>
              <a:rPr lang="ko-KR" altLang="ko-KR" sz="1400" dirty="0">
                <a:solidFill>
                  <a:srgbClr val="0070C0"/>
                </a:solidFill>
              </a:rPr>
              <a:t>)</a:t>
            </a:r>
            <a:endParaRPr lang="ko-KR" altLang="ko-KR" sz="1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Arial Unicode MS"/>
              </a:rPr>
              <a:t> </a:t>
            </a:r>
            <a:r>
              <a:rPr lang="ko-KR" altLang="ko-KR" sz="1400" dirty="0">
                <a:solidFill>
                  <a:srgbClr val="0070C0"/>
                </a:solidFill>
                <a:latin typeface="Arial Unicode MS"/>
              </a:rPr>
              <a:t>[0. 1. 0.]</a:t>
            </a:r>
            <a:r>
              <a:rPr lang="ko-KR" altLang="ko-KR" sz="1400" dirty="0">
                <a:solidFill>
                  <a:srgbClr val="0070C0"/>
                </a:solidFill>
              </a:rPr>
              <a:t> → 이중 결합 (</a:t>
            </a:r>
            <a:r>
              <a:rPr lang="ko-KR" altLang="ko-KR" sz="1400" dirty="0" err="1">
                <a:solidFill>
                  <a:srgbClr val="0070C0"/>
                </a:solidFill>
              </a:rPr>
              <a:t>Double</a:t>
            </a:r>
            <a:r>
              <a:rPr lang="ko-KR" altLang="ko-KR" sz="1400" dirty="0">
                <a:solidFill>
                  <a:srgbClr val="0070C0"/>
                </a:solidFill>
              </a:rPr>
              <a:t> </a:t>
            </a:r>
            <a:r>
              <a:rPr lang="ko-KR" altLang="ko-KR" sz="1400" dirty="0" err="1">
                <a:solidFill>
                  <a:srgbClr val="0070C0"/>
                </a:solidFill>
              </a:rPr>
              <a:t>Bond</a:t>
            </a:r>
            <a:r>
              <a:rPr lang="ko-KR" altLang="ko-KR" sz="1400" dirty="0">
                <a:solidFill>
                  <a:srgbClr val="0070C0"/>
                </a:solidFill>
              </a:rPr>
              <a:t>)</a:t>
            </a:r>
            <a:endParaRPr lang="ko-KR" altLang="ko-KR" sz="1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Arial Unicode MS"/>
              </a:rPr>
              <a:t> </a:t>
            </a:r>
            <a:r>
              <a:rPr lang="ko-KR" altLang="ko-KR" sz="1400" dirty="0">
                <a:solidFill>
                  <a:srgbClr val="0070C0"/>
                </a:solidFill>
                <a:latin typeface="Arial Unicode MS"/>
              </a:rPr>
              <a:t>[0. 0. 1.]</a:t>
            </a:r>
            <a:r>
              <a:rPr lang="ko-KR" altLang="ko-KR" sz="1400" dirty="0">
                <a:solidFill>
                  <a:srgbClr val="0070C0"/>
                </a:solidFill>
              </a:rPr>
              <a:t> → 삼중 결합 (</a:t>
            </a:r>
            <a:r>
              <a:rPr lang="ko-KR" altLang="ko-KR" sz="1400" dirty="0" err="1">
                <a:solidFill>
                  <a:srgbClr val="0070C0"/>
                </a:solidFill>
              </a:rPr>
              <a:t>Triple</a:t>
            </a:r>
            <a:r>
              <a:rPr lang="ko-KR" altLang="ko-KR" sz="1400" dirty="0">
                <a:solidFill>
                  <a:srgbClr val="0070C0"/>
                </a:solidFill>
              </a:rPr>
              <a:t> </a:t>
            </a:r>
            <a:r>
              <a:rPr lang="ko-KR" altLang="ko-KR" sz="1400" dirty="0" err="1">
                <a:solidFill>
                  <a:srgbClr val="0070C0"/>
                </a:solidFill>
              </a:rPr>
              <a:t>Bond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3F74E4-9256-CD56-EB5A-A685756741EC}"/>
              </a:ext>
            </a:extLst>
          </p:cNvPr>
          <p:cNvSpPr txBox="1"/>
          <p:nvPr/>
        </p:nvSpPr>
        <p:spPr>
          <a:xfrm>
            <a:off x="5668417" y="2649793"/>
            <a:ext cx="37654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핫 인코딩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(one-hot encoding)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09C660-2F39-99B7-0404-B87C11CD5B7A}"/>
              </a:ext>
            </a:extLst>
          </p:cNvPr>
          <p:cNvSpPr/>
          <p:nvPr/>
        </p:nvSpPr>
        <p:spPr>
          <a:xfrm>
            <a:off x="5708077" y="2625749"/>
            <a:ext cx="3681485" cy="967957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53FE0A6-2718-D3D2-C271-3B32F98A9F15}"/>
              </a:ext>
            </a:extLst>
          </p:cNvPr>
          <p:cNvCxnSpPr>
            <a:cxnSpLocks/>
          </p:cNvCxnSpPr>
          <p:nvPr/>
        </p:nvCxnSpPr>
        <p:spPr bwMode="auto">
          <a:xfrm>
            <a:off x="5161336" y="2324419"/>
            <a:ext cx="0" cy="3863945"/>
          </a:xfrm>
          <a:prstGeom prst="line">
            <a:avLst/>
          </a:prstGeom>
          <a:noFill/>
          <a:ln w="28575" algn="ctr">
            <a:solidFill>
              <a:schemeClr val="bg2"/>
            </a:solidFill>
            <a:prstDash val="sysDot"/>
            <a:miter lim="800000"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EA6DD8-C3F3-7DC9-BF65-2394D13CE85C}"/>
              </a:ext>
            </a:extLst>
          </p:cNvPr>
          <p:cNvGrpSpPr/>
          <p:nvPr/>
        </p:nvGrpSpPr>
        <p:grpSpPr>
          <a:xfrm rot="5400000">
            <a:off x="7108072" y="3706042"/>
            <a:ext cx="731559" cy="1055156"/>
            <a:chOff x="4585758" y="3091368"/>
            <a:chExt cx="2398516" cy="1437089"/>
          </a:xfrm>
        </p:grpSpPr>
        <p:sp>
          <p:nvSpPr>
            <p:cNvPr id="21" name="화살표: 갈매기형 수장 20">
              <a:extLst>
                <a:ext uri="{FF2B5EF4-FFF2-40B4-BE49-F238E27FC236}">
                  <a16:creationId xmlns:a16="http://schemas.microsoft.com/office/drawing/2014/main" id="{F68A6520-530A-46FE-06AE-4D82AE3775F3}"/>
                </a:ext>
              </a:extLst>
            </p:cNvPr>
            <p:cNvSpPr/>
            <p:nvPr/>
          </p:nvSpPr>
          <p:spPr>
            <a:xfrm>
              <a:off x="5590903" y="309750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90760367-5B60-6634-C9BB-934BD65E9766}"/>
                </a:ext>
              </a:extLst>
            </p:cNvPr>
            <p:cNvSpPr/>
            <p:nvPr/>
          </p:nvSpPr>
          <p:spPr>
            <a:xfrm>
              <a:off x="4585758" y="309136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4C7EE6-843E-8676-51B9-D2B059B2DE40}"/>
              </a:ext>
            </a:extLst>
          </p:cNvPr>
          <p:cNvSpPr txBox="1"/>
          <p:nvPr/>
        </p:nvSpPr>
        <p:spPr>
          <a:xfrm>
            <a:off x="933111" y="2234541"/>
            <a:ext cx="488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 err="1">
                <a:solidFill>
                  <a:srgbClr val="00B050"/>
                </a:solidFill>
              </a:rPr>
              <a:t>엣지</a:t>
            </a:r>
            <a:r>
              <a:rPr lang="ko-KR" altLang="en-US" sz="1400" b="1" dirty="0">
                <a:solidFill>
                  <a:srgbClr val="00B050"/>
                </a:solidFill>
              </a:rPr>
              <a:t> 속성 변환</a:t>
            </a:r>
            <a:r>
              <a:rPr lang="en-US" altLang="ko-KR" sz="1400" b="1" dirty="0">
                <a:solidFill>
                  <a:srgbClr val="00B050"/>
                </a:solidFill>
              </a:rPr>
              <a:t>(</a:t>
            </a:r>
            <a:r>
              <a:rPr lang="ko-KR" altLang="en-US" sz="1400" b="1" dirty="0">
                <a:solidFill>
                  <a:srgbClr val="00B050"/>
                </a:solidFill>
              </a:rPr>
              <a:t>범주형 → 수치형</a:t>
            </a:r>
            <a:r>
              <a:rPr lang="en-US" altLang="ko-KR" sz="1400" b="1" dirty="0">
                <a:solidFill>
                  <a:srgbClr val="00B050"/>
                </a:solidFill>
              </a:rPr>
              <a:t>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00A774-8430-A36A-FF9D-3CF9554EF950}"/>
              </a:ext>
            </a:extLst>
          </p:cNvPr>
          <p:cNvSpPr txBox="1"/>
          <p:nvPr/>
        </p:nvSpPr>
        <p:spPr>
          <a:xfrm>
            <a:off x="6275203" y="5274092"/>
            <a:ext cx="28949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Arial Unicode MS"/>
              </a:rPr>
              <a:t> 0</a:t>
            </a:r>
            <a:r>
              <a:rPr lang="ko-KR" altLang="ko-KR" sz="1400" dirty="0">
                <a:solidFill>
                  <a:srgbClr val="0070C0"/>
                </a:solidFill>
              </a:rPr>
              <a:t>→ 단일 결합 (</a:t>
            </a:r>
            <a:r>
              <a:rPr lang="ko-KR" altLang="ko-KR" sz="1400" dirty="0" err="1">
                <a:solidFill>
                  <a:srgbClr val="0070C0"/>
                </a:solidFill>
              </a:rPr>
              <a:t>Single</a:t>
            </a:r>
            <a:r>
              <a:rPr lang="ko-KR" altLang="ko-KR" sz="1400" dirty="0">
                <a:solidFill>
                  <a:srgbClr val="0070C0"/>
                </a:solidFill>
              </a:rPr>
              <a:t> </a:t>
            </a:r>
            <a:r>
              <a:rPr lang="ko-KR" altLang="ko-KR" sz="1400" dirty="0" err="1">
                <a:solidFill>
                  <a:srgbClr val="0070C0"/>
                </a:solidFill>
              </a:rPr>
              <a:t>Bond</a:t>
            </a:r>
            <a:r>
              <a:rPr lang="ko-KR" altLang="ko-KR" sz="1400" dirty="0">
                <a:solidFill>
                  <a:srgbClr val="0070C0"/>
                </a:solidFill>
              </a:rPr>
              <a:t>)</a:t>
            </a:r>
            <a:endParaRPr lang="ko-KR" altLang="ko-KR" sz="1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Arial Unicode MS"/>
              </a:rPr>
              <a:t> 1</a:t>
            </a:r>
            <a:r>
              <a:rPr lang="ko-KR" altLang="ko-KR" sz="1400" dirty="0">
                <a:solidFill>
                  <a:srgbClr val="0070C0"/>
                </a:solidFill>
              </a:rPr>
              <a:t>→ 이중 결합 (</a:t>
            </a:r>
            <a:r>
              <a:rPr lang="ko-KR" altLang="ko-KR" sz="1400" dirty="0" err="1">
                <a:solidFill>
                  <a:srgbClr val="0070C0"/>
                </a:solidFill>
              </a:rPr>
              <a:t>Double</a:t>
            </a:r>
            <a:r>
              <a:rPr lang="ko-KR" altLang="ko-KR" sz="1400" dirty="0">
                <a:solidFill>
                  <a:srgbClr val="0070C0"/>
                </a:solidFill>
              </a:rPr>
              <a:t> </a:t>
            </a:r>
            <a:r>
              <a:rPr lang="ko-KR" altLang="ko-KR" sz="1400" dirty="0" err="1">
                <a:solidFill>
                  <a:srgbClr val="0070C0"/>
                </a:solidFill>
              </a:rPr>
              <a:t>Bond</a:t>
            </a:r>
            <a:r>
              <a:rPr lang="ko-KR" altLang="ko-KR" sz="1400" dirty="0">
                <a:solidFill>
                  <a:srgbClr val="0070C0"/>
                </a:solidFill>
              </a:rPr>
              <a:t>)</a:t>
            </a:r>
            <a:endParaRPr lang="ko-KR" altLang="ko-KR" sz="1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Arial Unicode MS"/>
              </a:rPr>
              <a:t> 2</a:t>
            </a:r>
            <a:r>
              <a:rPr lang="ko-KR" altLang="ko-KR" sz="1400" dirty="0">
                <a:solidFill>
                  <a:srgbClr val="0070C0"/>
                </a:solidFill>
              </a:rPr>
              <a:t>→ 삼중 결합 (</a:t>
            </a:r>
            <a:r>
              <a:rPr lang="ko-KR" altLang="ko-KR" sz="1400" dirty="0" err="1">
                <a:solidFill>
                  <a:srgbClr val="0070C0"/>
                </a:solidFill>
              </a:rPr>
              <a:t>Triple</a:t>
            </a:r>
            <a:r>
              <a:rPr lang="ko-KR" altLang="ko-KR" sz="1400" dirty="0">
                <a:solidFill>
                  <a:srgbClr val="0070C0"/>
                </a:solidFill>
              </a:rPr>
              <a:t> </a:t>
            </a:r>
            <a:r>
              <a:rPr lang="ko-KR" altLang="ko-KR" sz="1400" dirty="0" err="1">
                <a:solidFill>
                  <a:srgbClr val="0070C0"/>
                </a:solidFill>
              </a:rPr>
              <a:t>Bond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63303-9317-A7F6-E930-B67B51655B7E}"/>
              </a:ext>
            </a:extLst>
          </p:cNvPr>
          <p:cNvSpPr txBox="1"/>
          <p:nvPr/>
        </p:nvSpPr>
        <p:spPr>
          <a:xfrm>
            <a:off x="5668417" y="5017614"/>
            <a:ext cx="36108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수치형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9B0072-E68B-ABE1-C1CF-365379A58546}"/>
              </a:ext>
            </a:extLst>
          </p:cNvPr>
          <p:cNvSpPr/>
          <p:nvPr/>
        </p:nvSpPr>
        <p:spPr>
          <a:xfrm>
            <a:off x="5708077" y="5020110"/>
            <a:ext cx="3681485" cy="967957"/>
          </a:xfrm>
          <a:prstGeom prst="rect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ED11A58-ADBF-5A16-CC23-77510521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717" y="3741247"/>
            <a:ext cx="2384101" cy="11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DAC48-0C8C-5737-E550-523E341B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6B70949-BF73-EF8D-45DF-366DE725290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3ED668DC-2211-D931-6F6F-A6259E10B34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3C88272F-82E8-ECF0-0957-4FC11E31AD3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B857CAC6-D4D8-D6AC-105D-FDBB44B03BD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6B56FB60-E897-4AEA-45DB-7BFABA7A5B3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40DDD6B-21C9-3D28-0606-EC76F93B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(9/11)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9ADED-1575-D827-12C4-3D94D586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12048ED6-C8A4-AA61-8D2D-A64AC2CA957A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5E2F6E5C-C743-A75A-C463-C2382F5BEC33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6138CE19-03E6-1647-F9F3-67F1721D3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9EFD559-0A2B-E714-1917-9CBD0E38B572}"/>
              </a:ext>
            </a:extLst>
          </p:cNvPr>
          <p:cNvSpPr txBox="1"/>
          <p:nvPr/>
        </p:nvSpPr>
        <p:spPr>
          <a:xfrm>
            <a:off x="933111" y="2234541"/>
            <a:ext cx="488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 err="1">
                <a:solidFill>
                  <a:srgbClr val="00B050"/>
                </a:solidFill>
              </a:rPr>
              <a:t>엣지</a:t>
            </a:r>
            <a:r>
              <a:rPr lang="ko-KR" altLang="en-US" sz="1400" b="1" dirty="0">
                <a:solidFill>
                  <a:srgbClr val="00B050"/>
                </a:solidFill>
              </a:rPr>
              <a:t> </a:t>
            </a:r>
            <a:r>
              <a:rPr lang="ko-KR" altLang="en-US" sz="1400" b="1" dirty="0" err="1">
                <a:solidFill>
                  <a:srgbClr val="00B050"/>
                </a:solidFill>
              </a:rPr>
              <a:t>임베딩</a:t>
            </a:r>
            <a:r>
              <a:rPr lang="ko-KR" altLang="en-US" sz="1400" b="1" dirty="0">
                <a:solidFill>
                  <a:srgbClr val="00B050"/>
                </a:solidFill>
              </a:rPr>
              <a:t> 생성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99541-59A3-9EFE-FD92-871D039E4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86" y="2568579"/>
            <a:ext cx="5087374" cy="10356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1690BD-E79E-4C10-FA18-AC931C0CA51F}"/>
              </a:ext>
            </a:extLst>
          </p:cNvPr>
          <p:cNvSpPr/>
          <p:nvPr/>
        </p:nvSpPr>
        <p:spPr>
          <a:xfrm>
            <a:off x="1030886" y="2931090"/>
            <a:ext cx="5087374" cy="657248"/>
          </a:xfrm>
          <a:prstGeom prst="rect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9ACD1-1BB9-9117-E7EB-3A4850D17AA2}"/>
              </a:ext>
            </a:extLst>
          </p:cNvPr>
          <p:cNvSpPr txBox="1"/>
          <p:nvPr/>
        </p:nvSpPr>
        <p:spPr>
          <a:xfrm>
            <a:off x="6171560" y="3139029"/>
            <a:ext cx="4375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각 </a:t>
            </a:r>
            <a:r>
              <a:rPr lang="ko-KR" altLang="en-US" sz="1200" b="1" dirty="0" err="1">
                <a:solidFill>
                  <a:srgbClr val="00B050"/>
                </a:solidFill>
              </a:rPr>
              <a:t>엣지</a:t>
            </a:r>
            <a:r>
              <a:rPr lang="ko-KR" altLang="en-US" sz="1200" b="1" dirty="0">
                <a:solidFill>
                  <a:srgbClr val="00B050"/>
                </a:solidFill>
              </a:rPr>
              <a:t> 해당 노드의 </a:t>
            </a:r>
            <a:r>
              <a:rPr lang="ko-KR" altLang="en-US" sz="1200" b="1" dirty="0" err="1">
                <a:solidFill>
                  <a:srgbClr val="00B050"/>
                </a:solidFill>
              </a:rPr>
              <a:t>임베딩</a:t>
            </a:r>
            <a:r>
              <a:rPr lang="ko-KR" altLang="en-US" sz="1200" b="1" dirty="0">
                <a:solidFill>
                  <a:srgbClr val="00B050"/>
                </a:solidFill>
              </a:rPr>
              <a:t> 벡터를 </a:t>
            </a:r>
            <a:r>
              <a:rPr lang="ko-KR" altLang="en-US" sz="1200" b="1" dirty="0" err="1">
                <a:solidFill>
                  <a:srgbClr val="00B050"/>
                </a:solidFill>
              </a:rPr>
              <a:t>평균내어</a:t>
            </a:r>
            <a:r>
              <a:rPr lang="ko-KR" altLang="en-US" sz="1200" b="1" dirty="0">
                <a:solidFill>
                  <a:srgbClr val="00B050"/>
                </a:solidFill>
              </a:rPr>
              <a:t> 특징 추출</a:t>
            </a:r>
            <a:endParaRPr lang="en-US" altLang="ko-KR" sz="1200" b="1" dirty="0">
              <a:solidFill>
                <a:srgbClr val="00B05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828ECD-B5F6-84F2-5FFB-88A7F3FD4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19" y="3744782"/>
            <a:ext cx="5058481" cy="2486372"/>
          </a:xfrm>
          <a:prstGeom prst="rect">
            <a:avLst/>
          </a:prstGeom>
        </p:spPr>
      </p:pic>
      <p:pic>
        <p:nvPicPr>
          <p:cNvPr id="9218" name="Picture 2" descr="업로드한 이미지">
            <a:extLst>
              <a:ext uri="{FF2B5EF4-FFF2-40B4-BE49-F238E27FC236}">
                <a16:creationId xmlns:a16="http://schemas.microsoft.com/office/drawing/2014/main" id="{CD117386-C487-F048-5875-E7091F79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00" y="3754955"/>
            <a:ext cx="3095286" cy="24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4A1E48-C8FC-455A-2E52-09A3C754BD79}"/>
              </a:ext>
            </a:extLst>
          </p:cNvPr>
          <p:cNvSpPr txBox="1"/>
          <p:nvPr/>
        </p:nvSpPr>
        <p:spPr>
          <a:xfrm>
            <a:off x="9425886" y="5649910"/>
            <a:ext cx="23329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lang="ko-KR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단일 결합 (</a:t>
            </a:r>
            <a:r>
              <a:rPr lang="ko-KR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Single</a:t>
            </a:r>
            <a:r>
              <a:rPr lang="ko-KR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Bond</a:t>
            </a:r>
            <a:r>
              <a:rPr lang="ko-KR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lang="ko-KR" altLang="ko-KR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이중 결합 (</a:t>
            </a:r>
            <a:r>
              <a:rPr lang="ko-KR" altLang="ko-KR" sz="11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Double</a:t>
            </a:r>
            <a:r>
              <a:rPr lang="ko-KR" altLang="ko-KR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1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Bond</a:t>
            </a:r>
            <a:r>
              <a:rPr lang="ko-KR" altLang="ko-KR" sz="11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8400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D4D34-37A4-DB01-A447-E9A7646E3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5AD1AFF-9837-6237-A36D-9A11EB3C8D2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E8B2BACB-7015-63E7-FA78-A398DB1033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3038D770-E091-F286-684F-A9C5B0ED3A1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48A1E8EA-EDC2-3E73-C064-6770B079C6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F137EB4A-194F-6A59-F830-F5D48FF9F81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5289339-C260-3E5D-CA6B-C615E0F2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(10/11)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94DC3-D3F4-6D94-4CAE-1722BFC1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CFE29AD3-ACA0-E03E-059A-9A2DF334AB2C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E0528DD4-4341-A24C-C743-F94136AC9861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798B2CF3-AFE4-1DD9-6EDC-5FDF75ACE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96D9132-467B-99B7-F473-A565E18E19D3}"/>
              </a:ext>
            </a:extLst>
          </p:cNvPr>
          <p:cNvSpPr txBox="1"/>
          <p:nvPr/>
        </p:nvSpPr>
        <p:spPr>
          <a:xfrm>
            <a:off x="933111" y="2234541"/>
            <a:ext cx="488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B050"/>
                </a:solidFill>
              </a:rPr>
              <a:t>#</a:t>
            </a:r>
            <a:r>
              <a:rPr lang="ko-KR" altLang="en-US" sz="1400" b="1" dirty="0">
                <a:solidFill>
                  <a:srgbClr val="00B050"/>
                </a:solidFill>
              </a:rPr>
              <a:t>랜덤 포레스트</a:t>
            </a:r>
            <a:r>
              <a:rPr lang="en-US" altLang="ko-KR" sz="1400" b="1" dirty="0">
                <a:solidFill>
                  <a:srgbClr val="00B050"/>
                </a:solidFill>
              </a:rPr>
              <a:t>(Random Forest) </a:t>
            </a:r>
            <a:r>
              <a:rPr lang="ko-KR" altLang="en-US" sz="1400" b="1" dirty="0">
                <a:solidFill>
                  <a:srgbClr val="00B050"/>
                </a:solidFill>
              </a:rPr>
              <a:t>기반 </a:t>
            </a:r>
            <a:r>
              <a:rPr lang="ko-KR" altLang="en-US" sz="1400" b="1" dirty="0" err="1">
                <a:solidFill>
                  <a:srgbClr val="00B050"/>
                </a:solidFill>
              </a:rPr>
              <a:t>엣지</a:t>
            </a:r>
            <a:r>
              <a:rPr lang="ko-KR" altLang="en-US" sz="1400" b="1" dirty="0">
                <a:solidFill>
                  <a:srgbClr val="00B050"/>
                </a:solidFill>
              </a:rPr>
              <a:t> 속성 분류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8E40B-9E6F-9C1B-C30D-434B5BB5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11" y="2583501"/>
            <a:ext cx="4467849" cy="1524213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CC27D2-7372-5134-68F7-595B279C38DB}"/>
              </a:ext>
            </a:extLst>
          </p:cNvPr>
          <p:cNvGrpSpPr/>
          <p:nvPr/>
        </p:nvGrpSpPr>
        <p:grpSpPr>
          <a:xfrm>
            <a:off x="1575523" y="2456646"/>
            <a:ext cx="9606828" cy="1440399"/>
            <a:chOff x="2377440" y="1898178"/>
            <a:chExt cx="9606828" cy="144039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1D6ED2-3A12-7160-20C8-E4FC843431EC}"/>
                </a:ext>
              </a:extLst>
            </p:cNvPr>
            <p:cNvSpPr/>
            <p:nvPr/>
          </p:nvSpPr>
          <p:spPr>
            <a:xfrm>
              <a:off x="2377440" y="3190910"/>
              <a:ext cx="3748952" cy="147667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D2668E-79F6-E505-AE54-7656B89DCA40}"/>
                </a:ext>
              </a:extLst>
            </p:cNvPr>
            <p:cNvSpPr txBox="1"/>
            <p:nvPr/>
          </p:nvSpPr>
          <p:spPr>
            <a:xfrm>
              <a:off x="6387594" y="1898178"/>
              <a:ext cx="5596674" cy="1066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교차 검증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(Cross-Validation) :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b="1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일반화 성능을 평가</a:t>
              </a: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하기 위해 데이터를 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</a:t>
              </a:r>
              <a:r>
                <a:rPr lang="ko-KR" altLang="en-US" sz="1400" dirty="0" err="1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폴드</a:t>
              </a:r>
              <a:r>
                <a:rPr lang="en-US" altLang="ko-KR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(fold)</a:t>
              </a:r>
              <a:r>
                <a:rPr lang="ko-KR" altLang="en-US" sz="1400" dirty="0">
                  <a:solidFill>
                    <a:schemeClr val="bg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나누어 반복적으로 학습 및 평가하는 방법</a:t>
              </a: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E6A3EC47-00BB-6338-DE29-E9F3686A8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교차 검증 (10-Fold Cross-Validation)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4260C3A-9230-8DAF-A1F1-7BE8FDF5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교차 검증 (10-Fold Cross-Validation)</a:t>
            </a:r>
            <a:endParaRPr kumimoji="0" lang="ko-KR" altLang="ko-KR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2CA4021-850A-29B3-6B0A-DC18771E9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19307"/>
              </p:ext>
            </p:extLst>
          </p:nvPr>
        </p:nvGraphicFramePr>
        <p:xfrm>
          <a:off x="5483431" y="3636766"/>
          <a:ext cx="6016498" cy="1432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33797">
                  <a:extLst>
                    <a:ext uri="{9D8B030D-6E8A-4147-A177-3AD203B41FA5}">
                      <a16:colId xmlns:a16="http://schemas.microsoft.com/office/drawing/2014/main" val="10661990"/>
                    </a:ext>
                  </a:extLst>
                </a:gridCol>
                <a:gridCol w="2998137">
                  <a:extLst>
                    <a:ext uri="{9D8B030D-6E8A-4147-A177-3AD203B41FA5}">
                      <a16:colId xmlns:a16="http://schemas.microsoft.com/office/drawing/2014/main" val="4081099545"/>
                    </a:ext>
                  </a:extLst>
                </a:gridCol>
                <a:gridCol w="1984564">
                  <a:extLst>
                    <a:ext uri="{9D8B030D-6E8A-4147-A177-3AD203B41FA5}">
                      <a16:colId xmlns:a16="http://schemas.microsoft.com/office/drawing/2014/main" val="2502668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 값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02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estimator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사용할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모델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분류기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회귀기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RandomForestClassifier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79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데이터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 행렬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edge_embedding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13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레이블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 변수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edge_attr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284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cv</a:t>
                      </a:r>
                      <a:endParaRPr lang="en-US" sz="1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 검증 폴드 수 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</a:t>
                      </a:r>
                      <a:r>
                        <a:rPr lang="en-US" altLang="ko-KR" sz="12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(10-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폴드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교차 검증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852318"/>
                  </a:ext>
                </a:extLst>
              </a:tr>
            </a:tbl>
          </a:graphicData>
        </a:graphic>
      </p:graphicFrame>
      <p:pic>
        <p:nvPicPr>
          <p:cNvPr id="8196" name="Picture 4">
            <a:extLst>
              <a:ext uri="{FF2B5EF4-FFF2-40B4-BE49-F238E27FC236}">
                <a16:creationId xmlns:a16="http://schemas.microsoft.com/office/drawing/2014/main" id="{6EA42028-0D65-D4BC-D723-10092C423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32" y="4276913"/>
            <a:ext cx="4324346" cy="18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55203C9-F50A-7541-0575-AB63C3F11D29}"/>
              </a:ext>
            </a:extLst>
          </p:cNvPr>
          <p:cNvSpPr/>
          <p:nvPr/>
        </p:nvSpPr>
        <p:spPr>
          <a:xfrm>
            <a:off x="5707476" y="5205190"/>
            <a:ext cx="4584494" cy="943795"/>
          </a:xfrm>
          <a:prstGeom prst="round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199327-0C2F-853E-A915-3BAECDE79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997" y="5372100"/>
            <a:ext cx="3467480" cy="4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70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844E4-FB55-8257-CEAF-3BE1A98D7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CB19EC9-6429-BD65-2F0A-6A835F267BC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52BD21B2-7A4E-6BD6-288A-B8DFD3BF68D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8DFDDCE6-CEC4-4BAA-470E-0C511561D78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59EFD6E8-0AB4-777C-B470-36CA23AAE8F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21C35C94-2763-F5FB-86B5-EFC03C481BC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71064E7-151C-E008-ABCD-C9E6401C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Node2Vec</a:t>
            </a:r>
            <a:r>
              <a:rPr lang="ko-KR" altLang="en-US" dirty="0"/>
              <a:t>를 활용한 레이블 예측</a:t>
            </a:r>
            <a:r>
              <a:rPr lang="en-US" altLang="ko-KR" dirty="0"/>
              <a:t> (11/11)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C3B9C-4A1D-6254-5ACD-4516D5D3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97305D4A-15B2-8F95-600D-7FDE4552EB2A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6"/>
            <a:ext cx="11026780" cy="663203"/>
            <a:chOff x="785786" y="2071678"/>
            <a:chExt cx="7429552" cy="22783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B536AC26-7A44-C9E1-F68D-5CAC0BDF2832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82C95D7E-0498-08FC-087C-6F132AD7E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222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12290" name="Picture 2" descr="업로드한 이미지">
            <a:extLst>
              <a:ext uri="{FF2B5EF4-FFF2-40B4-BE49-F238E27FC236}">
                <a16:creationId xmlns:a16="http://schemas.microsoft.com/office/drawing/2014/main" id="{286BAD21-F791-0D81-D4B9-A1559798A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58" y="2911960"/>
            <a:ext cx="4118631" cy="326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B001AE-8ADA-4E37-37DF-D36220652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861" y="2170625"/>
            <a:ext cx="4305626" cy="76446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2F27EA-68E9-3AEF-653D-FF11E65B8578}"/>
              </a:ext>
            </a:extLst>
          </p:cNvPr>
          <p:cNvSpPr/>
          <p:nvPr/>
        </p:nvSpPr>
        <p:spPr>
          <a:xfrm>
            <a:off x="2869246" y="5517024"/>
            <a:ext cx="2990850" cy="764469"/>
          </a:xfrm>
          <a:prstGeom prst="round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A72F05-CC59-B506-044E-4B38127A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590" t="40203" r="4168" b="1553"/>
          <a:stretch/>
        </p:blipFill>
        <p:spPr>
          <a:xfrm>
            <a:off x="2937791" y="5651607"/>
            <a:ext cx="2853760" cy="2476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B98AD1-4460-6516-2780-6DC1F556445A}"/>
              </a:ext>
            </a:extLst>
          </p:cNvPr>
          <p:cNvSpPr txBox="1"/>
          <p:nvPr/>
        </p:nvSpPr>
        <p:spPr>
          <a:xfrm>
            <a:off x="3049285" y="5915660"/>
            <a:ext cx="2465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데이터 불균형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2A302FB1-6636-16C1-93B8-D5320C1BB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06" y="2892918"/>
            <a:ext cx="4118632" cy="32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3DD148-4BE0-198F-D0ED-C4BB1EF53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8872" y="2206405"/>
            <a:ext cx="3924932" cy="70088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B5E7B3C-E6CA-DF7B-DAF1-5F4D2E692EF1}"/>
              </a:ext>
            </a:extLst>
          </p:cNvPr>
          <p:cNvSpPr/>
          <p:nvPr/>
        </p:nvSpPr>
        <p:spPr>
          <a:xfrm>
            <a:off x="8416798" y="5428190"/>
            <a:ext cx="2990850" cy="764469"/>
          </a:xfrm>
          <a:prstGeom prst="round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5D40F82-C8CB-FE51-5151-BA5F106D5E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8746" y="5651607"/>
            <a:ext cx="2806211" cy="3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2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9350C-0343-6C43-7B21-362D57922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D79DAD85-3B98-0DF6-8FF2-1E5A79FEE3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39A886BE-A9CB-5D54-BD9E-0297CF6FCF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45FDB264-2392-681E-4F83-A56619E87CB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44A6CD6E-5FC2-9374-223F-91353B9803C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8C4A9DEC-375E-FDD6-666D-8CD16D8C721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B362C5-ED24-AC89-8BDF-C90555BA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7AF700-9535-3657-7F0D-D27C62B3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4023838A-72AE-0618-81E3-BD1A66A11807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8E4B8DE4-6291-5828-6092-63571C06B4E2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B7FFAFBC-7910-52D1-3F20-73D81B3E4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비선형 활성화 함수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85C4CD-F76F-344A-2FCF-CBF16DC9A484}"/>
              </a:ext>
            </a:extLst>
          </p:cNvPr>
          <p:cNvSpPr txBox="1"/>
          <p:nvPr/>
        </p:nvSpPr>
        <p:spPr>
          <a:xfrm>
            <a:off x="740492" y="2367467"/>
            <a:ext cx="107713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(Rectified Linear Unit)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함수는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딥러닝에서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가장 널리 사용되는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비선형 활성화 함수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주로 </a:t>
            </a:r>
            <a:r>
              <a:rPr lang="ko-KR" altLang="en-US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신경망의 </a:t>
            </a:r>
            <a:r>
              <a:rPr lang="ko-KR" altLang="en-US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(hidden layer)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에서 사용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비선형성을 추가해 모델이 더 복잡하고 다양한 패턴을 학습할 수 있도록 돕는다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360C5-F7B7-E829-E0A9-61FF4A147AFD}"/>
              </a:ext>
            </a:extLst>
          </p:cNvPr>
          <p:cNvSpPr txBox="1"/>
          <p:nvPr/>
        </p:nvSpPr>
        <p:spPr>
          <a:xfrm>
            <a:off x="2124075" y="3364730"/>
            <a:ext cx="762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비선형성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(Non-linearity)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음수인지 양수인지에 따라 다르게 동작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네트워크에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비선형성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 함수만 사용하면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깊은 신경망도 결국 선형 함수 하나로 축소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(=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선형성의 한계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비선형성을 도입하는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복잡한 패턴과 구조를 학습 가능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기울기 소실 문제 해결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(Mitigates Vanishing Gradient Problem)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sigmoid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tanh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사용할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입력값이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너무 크거나 작을 때 기울기가 거의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가까워지는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기울기 소실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(Vanishing Gradient)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 발생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입력이 양수일 때 기울기가 항상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 때문에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깊은 네트워크에서도 기울기 문제 일부 해결 가능</a:t>
            </a:r>
          </a:p>
        </p:txBody>
      </p:sp>
    </p:spTree>
    <p:extLst>
      <p:ext uri="{BB962C8B-B14F-4D97-AF65-F5344CB8AC3E}">
        <p14:creationId xmlns:p14="http://schemas.microsoft.com/office/powerpoint/2010/main" val="2994137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ACF2-C1EC-FD2E-BCC2-DC2468B12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912AEB41-3E75-844C-F2D9-B83452CA55A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EF86AAD0-C85D-981A-62FB-DF5C4F5067D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4E022FFB-24F6-05CE-D014-0EDC2B4CED9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1D127A83-DC5C-42FF-C302-191828E63A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61137B83-FA3A-27B2-0740-1F5046CDF7B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2993FC1-5611-DE08-4392-0710954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F3D7E6-6850-F665-79E1-2D57B896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6455582E-1616-C4E7-4397-A25F99CA9B94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7F828C44-600D-1C85-0151-72FB859BA8AC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0D14C4DA-5E88-529C-B386-76C2330C6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lang="en-US" altLang="ko-KR" b="1" dirty="0" err="1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adam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, Sparse Adam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B84B1E7-C82B-55E8-FE44-573C29079A4B}"/>
              </a:ext>
            </a:extLst>
          </p:cNvPr>
          <p:cNvSpPr txBox="1"/>
          <p:nvPr/>
        </p:nvSpPr>
        <p:spPr>
          <a:xfrm>
            <a:off x="740492" y="2258051"/>
            <a:ext cx="10771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딥러닝에서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사용되는 최적화 알고리즘으로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주로 가중치를 업데이트할 때 사용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F0F0D3-3E5D-3243-7DA4-9522446C3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36188"/>
              </p:ext>
            </p:extLst>
          </p:nvPr>
        </p:nvGraphicFramePr>
        <p:xfrm>
          <a:off x="1277938" y="2712230"/>
          <a:ext cx="9637425" cy="32589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948379">
                  <a:extLst>
                    <a:ext uri="{9D8B030D-6E8A-4147-A177-3AD203B41FA5}">
                      <a16:colId xmlns:a16="http://schemas.microsoft.com/office/drawing/2014/main" val="1929202283"/>
                    </a:ext>
                  </a:extLst>
                </a:gridCol>
                <a:gridCol w="3283527">
                  <a:extLst>
                    <a:ext uri="{9D8B030D-6E8A-4147-A177-3AD203B41FA5}">
                      <a16:colId xmlns:a16="http://schemas.microsoft.com/office/drawing/2014/main" val="1579245089"/>
                    </a:ext>
                  </a:extLst>
                </a:gridCol>
                <a:gridCol w="4405519">
                  <a:extLst>
                    <a:ext uri="{9D8B030D-6E8A-4147-A177-3AD203B41FA5}">
                      <a16:colId xmlns:a16="http://schemas.microsoft.com/office/drawing/2014/main" val="2090182233"/>
                    </a:ext>
                  </a:extLst>
                </a:gridCol>
              </a:tblGrid>
              <a:tr h="296605">
                <a:tc>
                  <a:txBody>
                    <a:bodyPr/>
                    <a:lstStyle/>
                    <a:p>
                      <a:r>
                        <a:rPr lang="ko-KR" alt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</a:t>
                      </a:r>
                      <a:endParaRPr 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Sparse Adam</a:t>
                      </a:r>
                      <a:endParaRPr 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73354"/>
                  </a:ext>
                </a:extLst>
              </a:tr>
              <a:tr h="406768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목적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일반적인 최적화</a:t>
                      </a: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희소 데이터 최적화 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임베딩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희소 행렬 등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0312" marR="80312" marT="40156" marB="40156" anchor="ctr"/>
                </a:tc>
                <a:extLst>
                  <a:ext uri="{0D108BD9-81ED-4DB2-BD59-A6C34878D82A}">
                    <a16:rowId xmlns:a16="http://schemas.microsoft.com/office/drawing/2014/main" val="466511044"/>
                  </a:ext>
                </a:extLst>
              </a:tr>
              <a:tr h="406768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 방식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파라미터 업데이트</a:t>
                      </a: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아닌 파라미터만 업데이트</a:t>
                      </a:r>
                    </a:p>
                  </a:txBody>
                  <a:tcPr marL="80312" marR="80312" marT="40156" marB="40156" anchor="ctr"/>
                </a:tc>
                <a:extLst>
                  <a:ext uri="{0D108BD9-81ED-4DB2-BD59-A6C34878D82A}">
                    <a16:rowId xmlns:a16="http://schemas.microsoft.com/office/drawing/2014/main" val="337997246"/>
                  </a:ext>
                </a:extLst>
              </a:tr>
              <a:tr h="406768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사용량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 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업데이트되는 파라미터만 저장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0312" marR="80312" marT="40156" marB="40156" anchor="ctr"/>
                </a:tc>
                <a:extLst>
                  <a:ext uri="{0D108BD9-81ED-4DB2-BD59-A6C34878D82A}">
                    <a16:rowId xmlns:a16="http://schemas.microsoft.com/office/drawing/2014/main" val="3904898479"/>
                  </a:ext>
                </a:extLst>
              </a:tr>
              <a:tr h="268715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 속도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파라미터 연산 필요</a:t>
                      </a: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비제로 값만 연산 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빠름</a:t>
                      </a: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80312" marR="80312" marT="40156" marB="40156" anchor="ctr"/>
                </a:tc>
                <a:extLst>
                  <a:ext uri="{0D108BD9-81ED-4DB2-BD59-A6C34878D82A}">
                    <a16:rowId xmlns:a16="http://schemas.microsoft.com/office/drawing/2014/main" val="3289157764"/>
                  </a:ext>
                </a:extLst>
              </a:tr>
              <a:tr h="406768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분야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대부분의 딥러닝 문제</a:t>
                      </a: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대규모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임베딩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희소 행렬</a:t>
                      </a:r>
                    </a:p>
                  </a:txBody>
                  <a:tcPr marL="80312" marR="80312" marT="40156" marB="40156" anchor="ctr"/>
                </a:tc>
                <a:extLst>
                  <a:ext uri="{0D108BD9-81ED-4DB2-BD59-A6C34878D82A}">
                    <a16:rowId xmlns:a16="http://schemas.microsoft.com/office/drawing/2014/main" val="4049191000"/>
                  </a:ext>
                </a:extLst>
              </a:tr>
              <a:tr h="463944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장점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빠른 수렴 속도</a:t>
                      </a:r>
                      <a:b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학습률 자동 조정</a:t>
                      </a: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효율성</a:t>
                      </a:r>
                      <a:b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희소 행렬 처리에 최적화</a:t>
                      </a:r>
                    </a:p>
                  </a:txBody>
                  <a:tcPr marL="80312" marR="80312" marT="40156" marB="40156" anchor="ctr"/>
                </a:tc>
                <a:extLst>
                  <a:ext uri="{0D108BD9-81ED-4DB2-BD59-A6C34878D82A}">
                    <a16:rowId xmlns:a16="http://schemas.microsoft.com/office/drawing/2014/main" val="2976445767"/>
                  </a:ext>
                </a:extLst>
              </a:tr>
              <a:tr h="463944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4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메모리 사용량 많음</a:t>
                      </a:r>
                      <a:b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희소 데이터에 비효율적</a:t>
                      </a:r>
                    </a:p>
                  </a:txBody>
                  <a:tcPr marL="80312" marR="80312" marT="40156" marB="40156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비희소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데이터에 비효율적</a:t>
                      </a:r>
                      <a:b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제한된 라이브러리 지원</a:t>
                      </a:r>
                    </a:p>
                  </a:txBody>
                  <a:tcPr marL="80312" marR="80312" marT="40156" marB="40156" anchor="ctr"/>
                </a:tc>
                <a:extLst>
                  <a:ext uri="{0D108BD9-81ED-4DB2-BD59-A6C34878D82A}">
                    <a16:rowId xmlns:a16="http://schemas.microsoft.com/office/drawing/2014/main" val="2060608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86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15FD7-1BF8-E5C8-08FF-CFF415077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2A5E2-790E-3B6F-C528-349918C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Edge Analysis (2/2)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B8051C-3709-5F8E-AD58-7AC11079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6" name="모서리가 둥근 직사각형 23">
            <a:extLst>
              <a:ext uri="{FF2B5EF4-FFF2-40B4-BE49-F238E27FC236}">
                <a16:creationId xmlns:a16="http://schemas.microsoft.com/office/drawing/2014/main" id="{7EFAE737-1FB4-5FD2-8D14-26994C1348DC}"/>
              </a:ext>
            </a:extLst>
          </p:cNvPr>
          <p:cNvSpPr/>
          <p:nvPr/>
        </p:nvSpPr>
        <p:spPr bwMode="auto">
          <a:xfrm>
            <a:off x="609600" y="1763774"/>
            <a:ext cx="10986066" cy="4637026"/>
          </a:xfrm>
          <a:prstGeom prst="roundRect">
            <a:avLst>
              <a:gd name="adj" fmla="val 5421"/>
            </a:avLst>
          </a:prstGeom>
          <a:solidFill>
            <a:schemeClr val="bg1"/>
          </a:solidFill>
          <a:ln w="25400" cap="flat" cmpd="sng" algn="ctr">
            <a:solidFill>
              <a:srgbClr val="0070C0"/>
            </a:solidFill>
            <a:prstDash val="solid"/>
          </a:ln>
          <a:effectLst/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0F78EE2E-DBAC-13A8-19EB-A07C8D5114AF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99B439AD-378D-AC4D-EC3E-D238FA241B14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4C25A5CD-73D2-0F56-7AE3-B43CA9051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168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Edge</a:t>
              </a:r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Analysis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D60D188-BE6E-25DF-5B60-DFE0D18A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754045"/>
              </p:ext>
            </p:extLst>
          </p:nvPr>
        </p:nvGraphicFramePr>
        <p:xfrm>
          <a:off x="826124" y="2546216"/>
          <a:ext cx="10539751" cy="3072142"/>
        </p:xfrm>
        <a:graphic>
          <a:graphicData uri="http://schemas.openxmlformats.org/drawingml/2006/table">
            <a:tbl>
              <a:tblPr/>
              <a:tblGrid>
                <a:gridCol w="1832211">
                  <a:extLst>
                    <a:ext uri="{9D8B030D-6E8A-4147-A177-3AD203B41FA5}">
                      <a16:colId xmlns:a16="http://schemas.microsoft.com/office/drawing/2014/main" val="1593869457"/>
                    </a:ext>
                  </a:extLst>
                </a:gridCol>
                <a:gridCol w="4195225">
                  <a:extLst>
                    <a:ext uri="{9D8B030D-6E8A-4147-A177-3AD203B41FA5}">
                      <a16:colId xmlns:a16="http://schemas.microsoft.com/office/drawing/2014/main" val="3882910367"/>
                    </a:ext>
                  </a:extLst>
                </a:gridCol>
                <a:gridCol w="4512315">
                  <a:extLst>
                    <a:ext uri="{9D8B030D-6E8A-4147-A177-3AD203B41FA5}">
                      <a16:colId xmlns:a16="http://schemas.microsoft.com/office/drawing/2014/main" val="3372459570"/>
                    </a:ext>
                  </a:extLst>
                </a:gridCol>
              </a:tblGrid>
              <a:tr h="409619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비교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링크 예측 </a:t>
                      </a:r>
                      <a:r>
                        <a:rPr kumimoji="0" lang="en-US" altLang="ko-KR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Link Prediction)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레이블 예측 </a:t>
                      </a:r>
                      <a:r>
                        <a:rPr kumimoji="0" lang="en-US" altLang="ko-KR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Label Prediction)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40305"/>
                  </a:ext>
                </a:extLst>
              </a:tr>
              <a:tr h="716833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그래프에서 </a:t>
                      </a:r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존재하지 않는 </a:t>
                      </a:r>
                      <a:r>
                        <a:rPr kumimoji="0" lang="ko-KR" altLang="en-US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엣지</a:t>
                      </a:r>
                      <a:r>
                        <a:rPr kumimoji="0" lang="ko-KR" altLang="en-US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 존재하는 </a:t>
                      </a:r>
                      <a:r>
                        <a:rPr kumimoji="0" lang="ko-KR" altLang="en-US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엣지의</a:t>
                      </a:r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유형</a:t>
                      </a:r>
                      <a:r>
                        <a:rPr kumimoji="0" lang="en-US" altLang="ko-KR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레이블</a:t>
                      </a:r>
                      <a:r>
                        <a:rPr kumimoji="0" lang="en-US" altLang="ko-KR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443360"/>
                  </a:ext>
                </a:extLst>
              </a:tr>
              <a:tr h="409619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두 노드가 연결될 가능성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엣지의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관계 유형을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047838"/>
                  </a:ext>
                </a:extLst>
              </a:tr>
              <a:tr h="409619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출력 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엣지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존재 여부 </a:t>
                      </a:r>
                      <a:r>
                        <a:rPr kumimoji="0" lang="en-US" altLang="ko-KR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 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또는 </a:t>
                      </a:r>
                      <a:r>
                        <a:rPr kumimoji="0" lang="en-US" altLang="ko-KR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엣지의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레이블 </a:t>
                      </a:r>
                      <a:r>
                        <a:rPr kumimoji="0" lang="en-US" altLang="ko-KR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  <a:r>
                        <a:rPr kumimoji="0" lang="en-US" altLang="ko-KR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친구</a:t>
                      </a:r>
                      <a:r>
                        <a:rPr kumimoji="0" lang="en-US" altLang="ko-KR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동료 등</a:t>
                      </a:r>
                      <a:r>
                        <a:rPr kumimoji="0" lang="en-US" altLang="ko-KR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433394"/>
                  </a:ext>
                </a:extLst>
              </a:tr>
              <a:tr h="716833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 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그래프 구조 기반</a:t>
                      </a:r>
                      <a:r>
                        <a:rPr kumimoji="0" lang="en-US" altLang="ko-KR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속성 기반</a:t>
                      </a:r>
                      <a:r>
                        <a:rPr kumimoji="0" lang="en-US" altLang="ko-KR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b="1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임베딩</a:t>
                      </a:r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기반</a:t>
                      </a:r>
                      <a:r>
                        <a:rPr kumimoji="0" lang="en-US" altLang="ko-KR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b="1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확률적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902619"/>
                  </a:ext>
                </a:extLst>
              </a:tr>
              <a:tr h="409619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1" kern="12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차이점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새로운 연결을 예측하는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연결의 의미를 분류하는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35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22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C40E7-A211-BF21-083C-83D99661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F25DBF02-D6FF-E9C2-E9B3-87358685D0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0CDCEC18-A118-2F00-FD43-8CDF82C807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F5306AB3-7A69-70A2-3970-871B40A945D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0397916E-BD63-5D4B-9175-1B0FD684AEB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89151A85-FF5E-E1B0-0019-7EAED783FA1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7224E4B-440E-10C3-1E80-BFE316CD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(1/9)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E5F8F-FA7D-D5F9-FE88-DEA32F9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5352E3B0-3A98-A262-55CC-AB60F66CFB38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87FEEED6-C2B3-468F-968C-5E41403299AC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297B3FD6-615C-548E-4C8A-01069749C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375231C-CE8B-5F66-CDD4-B4CA04D00964}"/>
              </a:ext>
            </a:extLst>
          </p:cNvPr>
          <p:cNvGrpSpPr/>
          <p:nvPr/>
        </p:nvGrpSpPr>
        <p:grpSpPr>
          <a:xfrm>
            <a:off x="2654312" y="2752238"/>
            <a:ext cx="1976844" cy="1556250"/>
            <a:chOff x="1915885" y="2830286"/>
            <a:chExt cx="2386149" cy="182762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661FE81-86D8-E983-9456-18545344E9D2}"/>
                </a:ext>
              </a:extLst>
            </p:cNvPr>
            <p:cNvGrpSpPr/>
            <p:nvPr/>
          </p:nvGrpSpPr>
          <p:grpSpPr>
            <a:xfrm>
              <a:off x="1915885" y="2830286"/>
              <a:ext cx="2386149" cy="1827624"/>
              <a:chOff x="1915885" y="2830286"/>
              <a:chExt cx="2386149" cy="1827624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4B9E2E8-1A46-09C5-9301-857199E5DF3F}"/>
                  </a:ext>
                </a:extLst>
              </p:cNvPr>
              <p:cNvSpPr/>
              <p:nvPr/>
            </p:nvSpPr>
            <p:spPr>
              <a:xfrm>
                <a:off x="3762102" y="4123466"/>
                <a:ext cx="539931" cy="534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E</a:t>
                </a:r>
                <a:endPara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9A73179E-6DBF-4920-BAD1-E68776F3F313}"/>
                  </a:ext>
                </a:extLst>
              </p:cNvPr>
              <p:cNvGrpSpPr/>
              <p:nvPr/>
            </p:nvGrpSpPr>
            <p:grpSpPr>
              <a:xfrm>
                <a:off x="1915885" y="2830286"/>
                <a:ext cx="2386149" cy="1827624"/>
                <a:chOff x="1915885" y="2830286"/>
                <a:chExt cx="2386149" cy="1827624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84A6B4E4-1400-9DF4-8DD3-97D38E33267C}"/>
                    </a:ext>
                  </a:extLst>
                </p:cNvPr>
                <p:cNvSpPr/>
                <p:nvPr/>
              </p:nvSpPr>
              <p:spPr>
                <a:xfrm>
                  <a:off x="1915886" y="2830286"/>
                  <a:ext cx="539931" cy="534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A</a:t>
                  </a:r>
                  <a:endParaRPr lang="ko-KR" altLang="en-US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05A7480E-35CF-3785-D1C1-7B47170414F7}"/>
                    </a:ext>
                  </a:extLst>
                </p:cNvPr>
                <p:cNvSpPr/>
                <p:nvPr/>
              </p:nvSpPr>
              <p:spPr>
                <a:xfrm>
                  <a:off x="1915885" y="4123466"/>
                  <a:ext cx="539931" cy="534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B</a:t>
                  </a:r>
                  <a:endParaRPr lang="ko-KR" altLang="en-US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55577FBA-F346-7705-8A0F-B145BCC3EA77}"/>
                    </a:ext>
                  </a:extLst>
                </p:cNvPr>
                <p:cNvSpPr/>
                <p:nvPr/>
              </p:nvSpPr>
              <p:spPr>
                <a:xfrm>
                  <a:off x="3762103" y="2830286"/>
                  <a:ext cx="539931" cy="534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D</a:t>
                  </a:r>
                  <a:endParaRPr lang="ko-KR" altLang="en-US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3B36B5B5-7FB2-EFFD-E996-E10A95D2A000}"/>
                </a:ext>
              </a:extLst>
            </p:cNvPr>
            <p:cNvCxnSpPr>
              <a:cxnSpLocks/>
              <a:stCxn id="3" idx="6"/>
              <a:endCxn id="13" idx="2"/>
            </p:cNvCxnSpPr>
            <p:nvPr/>
          </p:nvCxnSpPr>
          <p:spPr bwMode="auto">
            <a:xfrm>
              <a:off x="2455817" y="3097508"/>
              <a:ext cx="1306286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A64D48F-6D74-5CBF-2B88-7F1006BA79A8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 bwMode="auto">
            <a:xfrm>
              <a:off x="2455816" y="4390688"/>
              <a:ext cx="1306286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0A05B3A5-0C0C-E399-FC6B-FEF99E374BC8}"/>
                </a:ext>
              </a:extLst>
            </p:cNvPr>
            <p:cNvCxnSpPr>
              <a:cxnSpLocks/>
              <a:stCxn id="11" idx="7"/>
              <a:endCxn id="13" idx="3"/>
            </p:cNvCxnSpPr>
            <p:nvPr/>
          </p:nvCxnSpPr>
          <p:spPr bwMode="auto">
            <a:xfrm flipV="1">
              <a:off x="2376745" y="3286462"/>
              <a:ext cx="1464429" cy="91527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9C0465A-0ADC-CB75-C784-42AE2525AC35}"/>
                </a:ext>
              </a:extLst>
            </p:cNvPr>
            <p:cNvCxnSpPr>
              <a:cxnSpLocks/>
              <a:stCxn id="3" idx="4"/>
              <a:endCxn id="11" idx="0"/>
            </p:cNvCxnSpPr>
            <p:nvPr/>
          </p:nvCxnSpPr>
          <p:spPr bwMode="auto">
            <a:xfrm flipH="1">
              <a:off x="2185851" y="3364730"/>
              <a:ext cx="1" cy="758736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596B111-D746-A67B-AC54-C1FFE7AA5B90}"/>
              </a:ext>
            </a:extLst>
          </p:cNvPr>
          <p:cNvGrpSpPr/>
          <p:nvPr/>
        </p:nvGrpSpPr>
        <p:grpSpPr>
          <a:xfrm>
            <a:off x="5242282" y="3079190"/>
            <a:ext cx="1434017" cy="951780"/>
            <a:chOff x="4585758" y="3091368"/>
            <a:chExt cx="2398516" cy="1437089"/>
          </a:xfrm>
        </p:grpSpPr>
        <p:sp>
          <p:nvSpPr>
            <p:cNvPr id="65" name="화살표: 갈매기형 수장 64">
              <a:extLst>
                <a:ext uri="{FF2B5EF4-FFF2-40B4-BE49-F238E27FC236}">
                  <a16:creationId xmlns:a16="http://schemas.microsoft.com/office/drawing/2014/main" id="{E0832FF2-F035-16F3-DF38-E43772257B62}"/>
                </a:ext>
              </a:extLst>
            </p:cNvPr>
            <p:cNvSpPr/>
            <p:nvPr/>
          </p:nvSpPr>
          <p:spPr>
            <a:xfrm>
              <a:off x="5590903" y="309750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66" name="화살표: 갈매기형 수장 65">
              <a:extLst>
                <a:ext uri="{FF2B5EF4-FFF2-40B4-BE49-F238E27FC236}">
                  <a16:creationId xmlns:a16="http://schemas.microsoft.com/office/drawing/2014/main" id="{D6C04BD5-97AB-B524-6A3B-9FB035C0330E}"/>
                </a:ext>
              </a:extLst>
            </p:cNvPr>
            <p:cNvSpPr/>
            <p:nvPr/>
          </p:nvSpPr>
          <p:spPr>
            <a:xfrm>
              <a:off x="4585758" y="3091368"/>
              <a:ext cx="1393371" cy="1430949"/>
            </a:xfrm>
            <a:prstGeom prst="chevr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82AD20D-67EC-59E9-95EB-CBC5BD343695}"/>
              </a:ext>
            </a:extLst>
          </p:cNvPr>
          <p:cNvGrpSpPr/>
          <p:nvPr/>
        </p:nvGrpSpPr>
        <p:grpSpPr>
          <a:xfrm>
            <a:off x="7118356" y="2752238"/>
            <a:ext cx="1976844" cy="1556250"/>
            <a:chOff x="1915885" y="2830286"/>
            <a:chExt cx="2386149" cy="1827624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14F3BCD0-7FCF-7B78-010A-A618621D141B}"/>
                </a:ext>
              </a:extLst>
            </p:cNvPr>
            <p:cNvGrpSpPr/>
            <p:nvPr/>
          </p:nvGrpSpPr>
          <p:grpSpPr>
            <a:xfrm>
              <a:off x="1915885" y="2830286"/>
              <a:ext cx="2386149" cy="1827624"/>
              <a:chOff x="1915885" y="2830286"/>
              <a:chExt cx="2386149" cy="1827624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DF577D1A-7576-BF67-C9BA-E709FF5B3551}"/>
                  </a:ext>
                </a:extLst>
              </p:cNvPr>
              <p:cNvSpPr/>
              <p:nvPr/>
            </p:nvSpPr>
            <p:spPr>
              <a:xfrm>
                <a:off x="3762102" y="4123466"/>
                <a:ext cx="539931" cy="53444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E</a:t>
                </a:r>
                <a:endParaRPr lang="ko-KR" altLang="en-US" dirty="0">
                  <a:solidFill>
                    <a:schemeClr val="bg1"/>
                  </a:solidFill>
                  <a:latin typeface="맑은 고딕" panose="020B0503020000020004" pitchFamily="50" charset="-127"/>
                </a:endParaRPr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B53FE450-91C7-0FCE-FD36-D1ACA42438B8}"/>
                  </a:ext>
                </a:extLst>
              </p:cNvPr>
              <p:cNvGrpSpPr/>
              <p:nvPr/>
            </p:nvGrpSpPr>
            <p:grpSpPr>
              <a:xfrm>
                <a:off x="1915885" y="2830286"/>
                <a:ext cx="2386149" cy="1827624"/>
                <a:chOff x="1915885" y="2830286"/>
                <a:chExt cx="2386149" cy="1827624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61E0350F-F396-2783-6EA3-EE20D4AEAF8D}"/>
                    </a:ext>
                  </a:extLst>
                </p:cNvPr>
                <p:cNvSpPr/>
                <p:nvPr/>
              </p:nvSpPr>
              <p:spPr>
                <a:xfrm>
                  <a:off x="1915886" y="2830286"/>
                  <a:ext cx="539931" cy="534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A</a:t>
                  </a:r>
                  <a:endParaRPr lang="ko-KR" altLang="en-US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A7D09037-A20D-5F48-5248-62920438E195}"/>
                    </a:ext>
                  </a:extLst>
                </p:cNvPr>
                <p:cNvSpPr/>
                <p:nvPr/>
              </p:nvSpPr>
              <p:spPr>
                <a:xfrm>
                  <a:off x="1915885" y="4123466"/>
                  <a:ext cx="539931" cy="534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B</a:t>
                  </a:r>
                  <a:endParaRPr lang="ko-KR" altLang="en-US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16834F56-9616-52C6-81F6-E78ACA7869E0}"/>
                    </a:ext>
                  </a:extLst>
                </p:cNvPr>
                <p:cNvSpPr/>
                <p:nvPr/>
              </p:nvSpPr>
              <p:spPr>
                <a:xfrm>
                  <a:off x="3762103" y="2830286"/>
                  <a:ext cx="539931" cy="53444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D</a:t>
                  </a:r>
                  <a:endParaRPr lang="ko-KR" altLang="en-US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</p:grp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6D40993-E167-AA5B-DBAA-2526CB779A6D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 bwMode="auto">
            <a:xfrm>
              <a:off x="2455817" y="3097508"/>
              <a:ext cx="1306286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F3D6246-C05E-51DA-C14D-96602E5EF3DD}"/>
                </a:ext>
              </a:extLst>
            </p:cNvPr>
            <p:cNvCxnSpPr>
              <a:cxnSpLocks/>
              <a:stCxn id="78" idx="6"/>
              <a:endCxn id="75" idx="2"/>
            </p:cNvCxnSpPr>
            <p:nvPr/>
          </p:nvCxnSpPr>
          <p:spPr bwMode="auto">
            <a:xfrm>
              <a:off x="2455816" y="4390688"/>
              <a:ext cx="1306286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00089D71-447B-82C0-453A-E7D2399F8E40}"/>
                </a:ext>
              </a:extLst>
            </p:cNvPr>
            <p:cNvCxnSpPr>
              <a:cxnSpLocks/>
              <a:stCxn id="78" idx="7"/>
              <a:endCxn id="79" idx="3"/>
            </p:cNvCxnSpPr>
            <p:nvPr/>
          </p:nvCxnSpPr>
          <p:spPr bwMode="auto">
            <a:xfrm flipV="1">
              <a:off x="2376745" y="3286462"/>
              <a:ext cx="1464429" cy="915272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46E2C6E-95ED-8C8E-78C5-B64480810AC4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 bwMode="auto">
            <a:xfrm flipH="1">
              <a:off x="2185851" y="3364730"/>
              <a:ext cx="1" cy="758736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F9F2192-4044-CA9E-2727-7F0CA2CA1025}"/>
              </a:ext>
            </a:extLst>
          </p:cNvPr>
          <p:cNvCxnSpPr>
            <a:cxnSpLocks/>
            <a:stCxn id="75" idx="0"/>
            <a:endCxn id="79" idx="4"/>
          </p:cNvCxnSpPr>
          <p:nvPr/>
        </p:nvCxnSpPr>
        <p:spPr bwMode="auto">
          <a:xfrm flipV="1">
            <a:off x="8871543" y="3207325"/>
            <a:ext cx="0" cy="64607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7AEB264-770C-83AB-257F-A269027D04C2}"/>
              </a:ext>
            </a:extLst>
          </p:cNvPr>
          <p:cNvSpPr txBox="1"/>
          <p:nvPr/>
        </p:nvSpPr>
        <p:spPr>
          <a:xfrm>
            <a:off x="1728651" y="2293636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그래프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두 노드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u, v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있을 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사이의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존재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9F5CE6-687B-2DD4-2706-C83E7E8FB297}"/>
              </a:ext>
            </a:extLst>
          </p:cNvPr>
          <p:cNvSpPr txBox="1"/>
          <p:nvPr/>
        </p:nvSpPr>
        <p:spPr>
          <a:xfrm>
            <a:off x="8846078" y="3345696"/>
            <a:ext cx="37782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</a:rPr>
              <a:t>?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9" name="TextBox 38">
            <a:extLst>
              <a:ext uri="{FF2B5EF4-FFF2-40B4-BE49-F238E27FC236}">
                <a16:creationId xmlns:a16="http://schemas.microsoft.com/office/drawing/2014/main" id="{0216CCA7-82DD-2BC4-D90E-3427E046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55" y="4533204"/>
            <a:ext cx="7109982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Topology-based Methods (</a:t>
            </a:r>
            <a:r>
              <a:rPr lang="ko-KR" altLang="en-US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그래프 구조 기반 방법</a:t>
            </a: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Node Attributes-based Methods (</a:t>
            </a:r>
            <a:r>
              <a:rPr lang="ko-KR" altLang="en-US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노드 속성 활용 방법</a:t>
            </a: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Embedding-based Methods (</a:t>
            </a:r>
            <a:r>
              <a:rPr lang="ko-KR" altLang="en-US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노드 </a:t>
            </a:r>
            <a:r>
              <a:rPr lang="ko-KR" altLang="en-US" b="1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방법</a:t>
            </a: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Probabilistic Relationship Models (</a:t>
            </a:r>
            <a:r>
              <a:rPr lang="ko-KR" altLang="en-US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확률적 관계 모델</a:t>
            </a:r>
            <a:r>
              <a:rPr lang="en-US" altLang="ko-KR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80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83F00-9A58-8329-4E06-6C511086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2489BC0E-A6BF-46EC-008C-C1B05D2884A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188E70E8-A3AA-421F-C322-CE08DE69065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ABFBCC81-4716-A1D3-AA10-E7FB0C9E7A7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37CA603C-8112-5115-2FF1-4EA1BA8F305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584A308D-4119-8D36-1C00-DBB5B09E378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4A639A7-695C-BF88-268C-D69F4A5B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(2/9)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D6F6E7-46B3-1606-A143-12E6B5B9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E9F895C2-CC1F-2D62-1C5B-7F708D29BCB6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4938626F-2F83-CF6E-70D0-2F911C5E7B8B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0922140F-9B82-2F1C-21E9-6EE9C6205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접근 방식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79D6CFC-EAFF-4B53-5743-AB2AFEDAE979}"/>
              </a:ext>
            </a:extLst>
          </p:cNvPr>
          <p:cNvSpPr txBox="1"/>
          <p:nvPr/>
        </p:nvSpPr>
        <p:spPr>
          <a:xfrm>
            <a:off x="781578" y="2250093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1. Topology-based Methods (</a:t>
            </a:r>
            <a:r>
              <a:rPr lang="ko-KR" altLang="en-US" b="1" dirty="0">
                <a:latin typeface="맑은 고딕" panose="020B0503020000020004" pitchFamily="50" charset="-127"/>
              </a:rPr>
              <a:t>그래프 구조 기반 방법</a:t>
            </a:r>
            <a:r>
              <a:rPr lang="en-US" altLang="ko-KR" b="1" dirty="0">
                <a:latin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72C63-A69F-3D62-B50D-6813E1E83D4A}"/>
              </a:ext>
            </a:extLst>
          </p:cNvPr>
          <p:cNvSpPr txBox="1"/>
          <p:nvPr/>
        </p:nvSpPr>
        <p:spPr>
          <a:xfrm>
            <a:off x="2440475" y="2792666"/>
            <a:ext cx="7297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구조적 특징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(Topology)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링크를 예측하는 방법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0788BA7-419B-48CB-3776-036DAEDF0064}"/>
              </a:ext>
            </a:extLst>
          </p:cNvPr>
          <p:cNvSpPr/>
          <p:nvPr/>
        </p:nvSpPr>
        <p:spPr>
          <a:xfrm>
            <a:off x="1550125" y="3345604"/>
            <a:ext cx="8943703" cy="2797768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CC462-E9D9-7451-C964-30BAC1B2DD25}"/>
              </a:ext>
            </a:extLst>
          </p:cNvPr>
          <p:cNvSpPr txBox="1"/>
          <p:nvPr/>
        </p:nvSpPr>
        <p:spPr>
          <a:xfrm>
            <a:off x="1749529" y="3501679"/>
            <a:ext cx="8544893" cy="244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 Neighbors(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이웃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노드가 공유하는 이웃 노드의 수 기반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Jaccard Coefficient 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자카드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계수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노드의 공통 이웃 수를 전체 이웃 수로 정규화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Adamic-Adar Index (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아다믹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아다르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지수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차수가 작은 노드가 공통 이웃일 때 더 높은 가중치 부여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Preferential Attachment (</a:t>
            </a:r>
            <a:r>
              <a:rPr lang="ko-KR" altLang="en-US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선호 연결</a:t>
            </a:r>
            <a:r>
              <a:rPr lang="en-US" altLang="ko-KR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차수가 높을 수록 새로운 </a:t>
            </a:r>
            <a:r>
              <a:rPr lang="ko-KR" altLang="en-US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엣지를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가질 가능성이 높다는 개념 기반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1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B4CA-96AC-CC12-1EE7-B35070FF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0CC55755-74B8-4D06-A912-F54D6E2035C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808BD78F-F404-FE2D-B3E7-400E52A35A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3C72CE37-EF22-C084-4FBF-D31667A824F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0F01F09C-1A20-8FE6-28F9-DBB907AE304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7AB40730-FBA5-7DB5-BD00-78884FE2BAB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D9CC589-C56D-908A-DA69-7B244697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(3/9)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D57287-D88C-F6A3-E13B-6B1B8B9A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A24192D8-6262-4C8F-E71D-3A2CCB8D6F6F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C48AFCB0-C90A-B83A-F214-CA70C834FA1E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A83D31E5-D993-9998-9096-73243B043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접근 방식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71D53E-603C-B10C-BC3F-235A51EC5130}"/>
              </a:ext>
            </a:extLst>
          </p:cNvPr>
          <p:cNvSpPr txBox="1"/>
          <p:nvPr/>
        </p:nvSpPr>
        <p:spPr>
          <a:xfrm>
            <a:off x="781578" y="2250093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1. Topology-based Methods (</a:t>
            </a:r>
            <a:r>
              <a:rPr lang="ko-KR" altLang="en-US" b="1" dirty="0">
                <a:latin typeface="맑은 고딕" panose="020B0503020000020004" pitchFamily="50" charset="-127"/>
              </a:rPr>
              <a:t>그래프 구조 기반 방법</a:t>
            </a:r>
            <a:r>
              <a:rPr lang="en-US" altLang="ko-KR" b="1" dirty="0">
                <a:latin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64B974F-737B-4CB4-01C0-F4BF54173814}"/>
              </a:ext>
            </a:extLst>
          </p:cNvPr>
          <p:cNvSpPr/>
          <p:nvPr/>
        </p:nvSpPr>
        <p:spPr>
          <a:xfrm>
            <a:off x="1624148" y="2784465"/>
            <a:ext cx="8943703" cy="2797768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B86948-2F87-606C-C9C3-865B6CE35E11}"/>
              </a:ext>
            </a:extLst>
          </p:cNvPr>
          <p:cNvSpPr txBox="1"/>
          <p:nvPr/>
        </p:nvSpPr>
        <p:spPr>
          <a:xfrm>
            <a:off x="1864424" y="2893980"/>
            <a:ext cx="488551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Common Neighbors(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이웃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2FF042B-16DF-94DE-020B-C0FCD15C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874" y="2884175"/>
            <a:ext cx="2172003" cy="4191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685F39-5CBE-2454-0463-7EF663E8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95" y="3679589"/>
            <a:ext cx="2968832" cy="8063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D07EC-A416-A553-41BB-44A08F1A4929}"/>
              </a:ext>
            </a:extLst>
          </p:cNvPr>
          <p:cNvSpPr txBox="1"/>
          <p:nvPr/>
        </p:nvSpPr>
        <p:spPr>
          <a:xfrm>
            <a:off x="2161684" y="4877360"/>
            <a:ext cx="4950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CN(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u,v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공통으로 가지는 이웃 집합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8AAD5-5B1E-D184-47FD-760C7177318B}"/>
              </a:ext>
            </a:extLst>
          </p:cNvPr>
          <p:cNvSpPr txBox="1"/>
          <p:nvPr/>
        </p:nvSpPr>
        <p:spPr>
          <a:xfrm>
            <a:off x="7266695" y="5032979"/>
            <a:ext cx="28619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CN(A,B)={C,D}=2, CN(A,E)={}=0, 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CN(C,E)={B}=1, CN(D,E)={B}=1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C243140-398E-50AC-3850-6F61D25809C4}"/>
              </a:ext>
            </a:extLst>
          </p:cNvPr>
          <p:cNvGrpSpPr/>
          <p:nvPr/>
        </p:nvGrpSpPr>
        <p:grpSpPr>
          <a:xfrm>
            <a:off x="7398822" y="3303333"/>
            <a:ext cx="2232564" cy="1661330"/>
            <a:chOff x="7283711" y="3849352"/>
            <a:chExt cx="2232564" cy="166133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0BF210-966A-EC6E-7558-0077FED06D73}"/>
                </a:ext>
              </a:extLst>
            </p:cNvPr>
            <p:cNvSpPr/>
            <p:nvPr/>
          </p:nvSpPr>
          <p:spPr>
            <a:xfrm>
              <a:off x="9068960" y="5047316"/>
              <a:ext cx="447315" cy="45508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E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7305872-72E1-5AA6-A83E-19D1BF775499}"/>
                </a:ext>
              </a:extLst>
            </p:cNvPr>
            <p:cNvSpPr/>
            <p:nvPr/>
          </p:nvSpPr>
          <p:spPr>
            <a:xfrm>
              <a:off x="7867749" y="5055595"/>
              <a:ext cx="447315" cy="45508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B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9E5225D-229D-CCC7-5185-7CF0E624E050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 bwMode="auto">
            <a:xfrm>
              <a:off x="8458488" y="4076896"/>
              <a:ext cx="610472" cy="96801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F885DD0-B9DE-B000-025B-3FE9E216BB91}"/>
                </a:ext>
              </a:extLst>
            </p:cNvPr>
            <p:cNvCxnSpPr>
              <a:cxnSpLocks/>
              <a:stCxn id="34" idx="6"/>
              <a:endCxn id="30" idx="2"/>
            </p:cNvCxnSpPr>
            <p:nvPr/>
          </p:nvCxnSpPr>
          <p:spPr bwMode="auto">
            <a:xfrm flipV="1">
              <a:off x="8315064" y="5274860"/>
              <a:ext cx="753896" cy="8279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D7D717E-6637-882A-25E7-02B7FE3B226F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 bwMode="auto">
            <a:xfrm flipV="1">
              <a:off x="8249556" y="4334594"/>
              <a:ext cx="884912" cy="78764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C874032-CDBE-7660-0C45-81E1A8892B00}"/>
                </a:ext>
              </a:extLst>
            </p:cNvPr>
            <p:cNvSpPr/>
            <p:nvPr/>
          </p:nvSpPr>
          <p:spPr>
            <a:xfrm>
              <a:off x="7283711" y="4401240"/>
              <a:ext cx="447315" cy="45508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C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1106947-1A40-F83A-C952-C2A14B9A6333}"/>
                </a:ext>
              </a:extLst>
            </p:cNvPr>
            <p:cNvCxnSpPr>
              <a:cxnSpLocks/>
              <a:stCxn id="16" idx="7"/>
              <a:endCxn id="33" idx="7"/>
            </p:cNvCxnSpPr>
            <p:nvPr/>
          </p:nvCxnSpPr>
          <p:spPr bwMode="auto">
            <a:xfrm flipV="1">
              <a:off x="7665518" y="3915998"/>
              <a:ext cx="727462" cy="55188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1829CAB-EC56-70BA-5B7A-963E0FA5CEB8}"/>
                </a:ext>
              </a:extLst>
            </p:cNvPr>
            <p:cNvCxnSpPr>
              <a:cxnSpLocks/>
              <a:stCxn id="16" idx="5"/>
              <a:endCxn id="34" idx="1"/>
            </p:cNvCxnSpPr>
            <p:nvPr/>
          </p:nvCxnSpPr>
          <p:spPr bwMode="auto">
            <a:xfrm>
              <a:off x="7665518" y="4789681"/>
              <a:ext cx="267739" cy="33256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71611A66-5415-36BA-95C1-E39F55DA1143}"/>
                </a:ext>
              </a:extLst>
            </p:cNvPr>
            <p:cNvCxnSpPr>
              <a:cxnSpLocks/>
              <a:stCxn id="16" idx="6"/>
              <a:endCxn id="35" idx="6"/>
            </p:cNvCxnSpPr>
            <p:nvPr/>
          </p:nvCxnSpPr>
          <p:spPr bwMode="auto">
            <a:xfrm flipV="1">
              <a:off x="7731026" y="4173697"/>
              <a:ext cx="1785249" cy="455087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20C362B-4CF8-5273-8649-D5270B037ADC}"/>
                </a:ext>
              </a:extLst>
            </p:cNvPr>
            <p:cNvSpPr/>
            <p:nvPr/>
          </p:nvSpPr>
          <p:spPr>
            <a:xfrm>
              <a:off x="9068960" y="3946153"/>
              <a:ext cx="447315" cy="45508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D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5FAC084-EB4B-4338-6A14-740D352B891A}"/>
                </a:ext>
              </a:extLst>
            </p:cNvPr>
            <p:cNvSpPr/>
            <p:nvPr/>
          </p:nvSpPr>
          <p:spPr>
            <a:xfrm>
              <a:off x="8011173" y="3849352"/>
              <a:ext cx="447315" cy="45508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A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23D6D60-59A4-1A59-1E0C-0086D0D8A497}"/>
              </a:ext>
            </a:extLst>
          </p:cNvPr>
          <p:cNvSpPr txBox="1"/>
          <p:nvPr/>
        </p:nvSpPr>
        <p:spPr>
          <a:xfrm>
            <a:off x="8601875" y="4051641"/>
            <a:ext cx="205357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A-B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</a:rPr>
              <a:t>의 연결 가능성이 높음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2277C1-45DB-0A82-55C1-68332D55002E}"/>
              </a:ext>
            </a:extLst>
          </p:cNvPr>
          <p:cNvSpPr txBox="1"/>
          <p:nvPr/>
        </p:nvSpPr>
        <p:spPr>
          <a:xfrm>
            <a:off x="1463954" y="5700436"/>
            <a:ext cx="9250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 간의 관계를 직접적인 연결성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경로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유사성 등의 개념을 기반으로 예측</a:t>
            </a:r>
          </a:p>
        </p:txBody>
      </p:sp>
    </p:spTree>
    <p:extLst>
      <p:ext uri="{BB962C8B-B14F-4D97-AF65-F5344CB8AC3E}">
        <p14:creationId xmlns:p14="http://schemas.microsoft.com/office/powerpoint/2010/main" val="64154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36C9-0030-F97A-34A8-FA0CBA847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383477-5F96-E777-8558-4EFAF249BBE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9F2561C2-5EC5-3058-992B-32B86B3816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8F91BC66-2895-9EF8-8057-1F35356A20B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B6EEFDDB-18F0-FB63-6DAD-7F35A17B19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8BBA2DA3-97E1-2ECA-FA9D-70E74A723CF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8CA95FA-DE33-7A44-A82C-2E820186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(4/9)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9B7CE-465B-C2F0-A549-FB18EBAF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0BEAA3C8-B311-5447-2A34-F6811168F9C7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012BFFD9-6D57-5909-0A84-100CA337787D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A51EA1D4-BA1B-1AF3-0306-DC0D64A1B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접근 방식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8A2DE5C-08A6-33EA-A26F-45863C9A6337}"/>
              </a:ext>
            </a:extLst>
          </p:cNvPr>
          <p:cNvSpPr txBox="1"/>
          <p:nvPr/>
        </p:nvSpPr>
        <p:spPr>
          <a:xfrm>
            <a:off x="781578" y="2250093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2. </a:t>
            </a:r>
            <a:r>
              <a:rPr lang="en-US" altLang="ko-KR" b="1" dirty="0">
                <a:effectLst/>
              </a:rPr>
              <a:t>Node Attributes-based Methods (</a:t>
            </a:r>
            <a:r>
              <a:rPr lang="ko-KR" altLang="en-US" b="1" dirty="0">
                <a:effectLst/>
              </a:rPr>
              <a:t>노드 속성 활용 방법</a:t>
            </a:r>
            <a:r>
              <a:rPr lang="en-US" altLang="ko-KR" b="1" dirty="0">
                <a:effectLst/>
              </a:rPr>
              <a:t>)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20DFAF-ACB6-64D9-3415-34EFC0E27007}"/>
              </a:ext>
            </a:extLst>
          </p:cNvPr>
          <p:cNvSpPr txBox="1"/>
          <p:nvPr/>
        </p:nvSpPr>
        <p:spPr>
          <a:xfrm>
            <a:off x="1458965" y="2902519"/>
            <a:ext cx="9260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자체의 정보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(Attributes)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연결 가능성을 분석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38BBF22-0A1E-4929-51A4-5E37E2D7C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43498"/>
              </p:ext>
            </p:extLst>
          </p:nvPr>
        </p:nvGraphicFramePr>
        <p:xfrm>
          <a:off x="1770989" y="3387114"/>
          <a:ext cx="8677469" cy="1828800"/>
        </p:xfrm>
        <a:graphic>
          <a:graphicData uri="http://schemas.openxmlformats.org/drawingml/2006/table">
            <a:tbl>
              <a:tblPr/>
              <a:tblGrid>
                <a:gridCol w="2352382">
                  <a:extLst>
                    <a:ext uri="{9D8B030D-6E8A-4147-A177-3AD203B41FA5}">
                      <a16:colId xmlns:a16="http://schemas.microsoft.com/office/drawing/2014/main" val="977990791"/>
                    </a:ext>
                  </a:extLst>
                </a:gridCol>
                <a:gridCol w="6325087">
                  <a:extLst>
                    <a:ext uri="{9D8B030D-6E8A-4147-A177-3AD203B41FA5}">
                      <a16:colId xmlns:a16="http://schemas.microsoft.com/office/drawing/2014/main" val="253443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 속성 유형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028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범주형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디자이너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학생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미국 등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243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수치형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활동량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댓글 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6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텍스트형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자기소개 문장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 분야 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25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그래프 특징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노드의 차수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(Degree)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3795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C3987C-954D-EACF-3CC3-B811E93F4FBF}"/>
              </a:ext>
            </a:extLst>
          </p:cNvPr>
          <p:cNvSpPr txBox="1"/>
          <p:nvPr/>
        </p:nvSpPr>
        <p:spPr>
          <a:xfrm>
            <a:off x="2054959" y="5331177"/>
            <a:ext cx="8109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6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두 노드 간 구조적 관계</a:t>
            </a:r>
            <a:r>
              <a:rPr lang="en-US" altLang="ko-KR" dirty="0"/>
              <a:t>(Topology)</a:t>
            </a:r>
            <a:r>
              <a:rPr lang="ko-KR" altLang="en-US" dirty="0"/>
              <a:t>보다는 개별 노드의 특성</a:t>
            </a:r>
            <a:r>
              <a:rPr lang="en-US" altLang="ko-KR" dirty="0"/>
              <a:t>(attribute)</a:t>
            </a:r>
            <a:r>
              <a:rPr lang="ko-KR" altLang="en-US" dirty="0"/>
              <a:t>에 집중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54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0F7D3-2F88-CFD4-BA59-D1072D45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0F9E48-5ED9-B9EB-F9F9-446FC767EAF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83068" y="1642086"/>
            <a:ext cx="11026780" cy="4739588"/>
            <a:chOff x="583068" y="1642086"/>
            <a:chExt cx="11026780" cy="4739588"/>
          </a:xfrm>
        </p:grpSpPr>
        <p:sp>
          <p:nvSpPr>
            <p:cNvPr id="40" name="모서리가 둥근 직사각형 23">
              <a:extLst>
                <a:ext uri="{FF2B5EF4-FFF2-40B4-BE49-F238E27FC236}">
                  <a16:creationId xmlns:a16="http://schemas.microsoft.com/office/drawing/2014/main" id="{C3ED0CB8-AD72-25D0-7F52-2A76C8C3B9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auto">
            <a:xfrm>
              <a:off x="596334" y="1744648"/>
              <a:ext cx="10986066" cy="4637026"/>
            </a:xfrm>
            <a:prstGeom prst="roundRect">
              <a:avLst>
                <a:gd name="adj" fmla="val 5421"/>
              </a:avLst>
            </a:prstGeom>
            <a:solidFill>
              <a:schemeClr val="bg1"/>
            </a:solidFill>
            <a:ln w="25400" cap="flat" cmpd="sng" algn="ctr">
              <a:solidFill>
                <a:schemeClr val="accent2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41" name="그룹 234">
              <a:extLst>
                <a:ext uri="{FF2B5EF4-FFF2-40B4-BE49-F238E27FC236}">
                  <a16:creationId xmlns:a16="http://schemas.microsoft.com/office/drawing/2014/main" id="{D11AB3AE-4CFC-6667-A836-BECD7D3711C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 bwMode="auto">
            <a:xfrm>
              <a:off x="583068" y="1642086"/>
              <a:ext cx="11026780" cy="410338"/>
              <a:chOff x="785786" y="2071678"/>
              <a:chExt cx="7429552" cy="140969"/>
            </a:xfrm>
            <a:effectLst/>
          </p:grpSpPr>
          <p:sp>
            <p:nvSpPr>
              <p:cNvPr id="42" name="모서리가 둥근 직사각형 26">
                <a:extLst>
                  <a:ext uri="{FF2B5EF4-FFF2-40B4-BE49-F238E27FC236}">
                    <a16:creationId xmlns:a16="http://schemas.microsoft.com/office/drawing/2014/main" id="{4AEEB157-E248-5EA8-F63E-183A910E166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5786" y="2071678"/>
                <a:ext cx="7429552" cy="140969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solidFill>
                  <a:schemeClr val="accent2"/>
                </a:solidFill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3" name="TextBox 38">
                <a:extLst>
                  <a:ext uri="{FF2B5EF4-FFF2-40B4-BE49-F238E27FC236}">
                    <a16:creationId xmlns:a16="http://schemas.microsoft.com/office/drawing/2014/main" id="{9F2B3000-EEAC-F279-27F8-BA41E6AD1B5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 bwMode="auto">
              <a:xfrm>
                <a:off x="882916" y="2077474"/>
                <a:ext cx="5940574" cy="126881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link prediction</a:t>
                </a:r>
                <a:endParaRPr lang="en-US" altLang="ko-KR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35E194B-3E26-8923-66AC-189C5651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예측</a:t>
            </a:r>
            <a:r>
              <a:rPr lang="en-US" altLang="ko-KR" dirty="0"/>
              <a:t>(link prediction) (5/9)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41BAE-98A5-A4BE-4AB9-7EB69581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65781577-BC42-A7E7-7538-FA540C40D5C1}"/>
              </a:ext>
            </a:extLst>
          </p:cNvPr>
          <p:cNvGrpSpPr>
            <a:grpSpLocks/>
          </p:cNvGrpSpPr>
          <p:nvPr/>
        </p:nvGrpSpPr>
        <p:grpSpPr bwMode="auto">
          <a:xfrm>
            <a:off x="596334" y="1661212"/>
            <a:ext cx="11026780" cy="410338"/>
            <a:chOff x="785786" y="2071678"/>
            <a:chExt cx="7429552" cy="140969"/>
          </a:xfrm>
          <a:effectLst/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9272D568-438C-8E87-F502-80FDBF08F579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CDFE4F2A-6537-834B-F4B7-9F921742D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7474"/>
              <a:ext cx="5940574" cy="1268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link prediction </a:t>
              </a:r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접근 방식</a:t>
              </a:r>
              <a:endPara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9F87CC-9661-FE35-B6D3-8928B6F6E536}"/>
              </a:ext>
            </a:extLst>
          </p:cNvPr>
          <p:cNvSpPr txBox="1"/>
          <p:nvPr/>
        </p:nvSpPr>
        <p:spPr>
          <a:xfrm>
            <a:off x="781578" y="2250093"/>
            <a:ext cx="8734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</a:rPr>
              <a:t>2. </a:t>
            </a:r>
            <a:r>
              <a:rPr lang="en-US" altLang="ko-KR" b="1" dirty="0">
                <a:effectLst/>
              </a:rPr>
              <a:t>Node Attributes-based Methods (</a:t>
            </a:r>
            <a:r>
              <a:rPr lang="ko-KR" altLang="en-US" b="1" dirty="0">
                <a:effectLst/>
              </a:rPr>
              <a:t>노드 속성 활용 방법</a:t>
            </a:r>
            <a:r>
              <a:rPr lang="en-US" altLang="ko-KR" b="1" dirty="0">
                <a:effectLst/>
              </a:rPr>
              <a:t>)</a:t>
            </a:r>
            <a:endParaRPr lang="ko-KR" altLang="en-US" b="1" dirty="0">
              <a:latin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D75CE33-20BC-9EFD-9DC4-02AEA1BC1604}"/>
              </a:ext>
            </a:extLst>
          </p:cNvPr>
          <p:cNvCxnSpPr/>
          <p:nvPr/>
        </p:nvCxnSpPr>
        <p:spPr bwMode="auto">
          <a:xfrm>
            <a:off x="6096000" y="2717190"/>
            <a:ext cx="0" cy="3293706"/>
          </a:xfrm>
          <a:prstGeom prst="line">
            <a:avLst/>
          </a:prstGeom>
          <a:noFill/>
          <a:ln w="28575" algn="ctr">
            <a:solidFill>
              <a:schemeClr val="bg2"/>
            </a:solidFill>
            <a:prstDash val="sysDot"/>
            <a:miter lim="800000"/>
            <a:headEnd type="non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2A3B87-6C28-2E39-E847-F528C06D5911}"/>
              </a:ext>
            </a:extLst>
          </p:cNvPr>
          <p:cNvSpPr txBox="1"/>
          <p:nvPr/>
        </p:nvSpPr>
        <p:spPr>
          <a:xfrm>
            <a:off x="6408075" y="2702861"/>
            <a:ext cx="39437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유클리드 거리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(Euclidean Distance)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FE216F-D4AB-EA51-833D-A7569B526968}"/>
              </a:ext>
            </a:extLst>
          </p:cNvPr>
          <p:cNvSpPr txBox="1"/>
          <p:nvPr/>
        </p:nvSpPr>
        <p:spPr>
          <a:xfrm>
            <a:off x="6408075" y="4499742"/>
            <a:ext cx="38465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코사인 유사도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(Cosine Similarity)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36F211-C22C-6D15-4AF5-FF82E45741CF}"/>
              </a:ext>
            </a:extLst>
          </p:cNvPr>
          <p:cNvSpPr txBox="1"/>
          <p:nvPr/>
        </p:nvSpPr>
        <p:spPr>
          <a:xfrm>
            <a:off x="6408075" y="3078634"/>
            <a:ext cx="466763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노드 속성의 벡터 간 거리를 측정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가까울수록 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높은 연결 가능성</a:t>
            </a:r>
            <a:endParaRPr lang="ko-KR" altLang="en-US" sz="16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8347A8-3647-297E-3D58-FC2573BB89C5}"/>
              </a:ext>
            </a:extLst>
          </p:cNvPr>
          <p:cNvSpPr txBox="1"/>
          <p:nvPr/>
        </p:nvSpPr>
        <p:spPr>
          <a:xfrm>
            <a:off x="6408075" y="4885303"/>
            <a:ext cx="4667638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/>
              <a:t>두 노드 속성의 </a:t>
            </a:r>
            <a:r>
              <a:rPr lang="ko-KR" altLang="en-US" sz="1600" b="1" dirty="0"/>
              <a:t>방향의 유사도</a:t>
            </a:r>
            <a:r>
              <a:rPr lang="ko-KR" altLang="en-US" sz="1600" dirty="0"/>
              <a:t> 측정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-&gt;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값이 </a:t>
            </a:r>
            <a:r>
              <a:rPr lang="en-US" altLang="ko-KR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가까울수록 </a:t>
            </a:r>
            <a:r>
              <a:rPr lang="ko-KR" altLang="en-US" sz="16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높은 연결 가능성</a:t>
            </a:r>
            <a:endParaRPr lang="ko-KR" altLang="en-US" sz="16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7947522-AB4A-031D-B12B-4718F0FE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0" t="21997" b="18786"/>
          <a:stretch/>
        </p:blipFill>
        <p:spPr>
          <a:xfrm>
            <a:off x="7794833" y="3858453"/>
            <a:ext cx="1894122" cy="46476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C2132DA-0E24-5DFF-A5E1-7E3DA215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204" b="20056"/>
          <a:stretch/>
        </p:blipFill>
        <p:spPr>
          <a:xfrm>
            <a:off x="7794833" y="5683446"/>
            <a:ext cx="2013375" cy="482715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839D81A-17AA-84A2-A134-C7F38330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99" y="3171178"/>
            <a:ext cx="4911327" cy="22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160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73468E-EB6D-4506-8BE0-A030875E5735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174e24-f607-4aa6-9ac3-a9fcbbb9a1ec"/>
    <ds:schemaRef ds:uri="b7baa286-403d-47f5-b66e-f91cf776a04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7793</TotalTime>
  <Words>3244</Words>
  <Application>Microsoft Office PowerPoint</Application>
  <PresentationFormat>와이드스크린</PresentationFormat>
  <Paragraphs>581</Paragraphs>
  <Slides>38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Arial Unicode MS</vt:lpstr>
      <vt:lpstr>Garet</vt:lpstr>
      <vt:lpstr>맑은 고딕</vt:lpstr>
      <vt:lpstr>Arial</vt:lpstr>
      <vt:lpstr>Arial Black</vt:lpstr>
      <vt:lpstr>Cambria Math</vt:lpstr>
      <vt:lpstr>Georgia</vt:lpstr>
      <vt:lpstr>Wingdings 2</vt:lpstr>
      <vt:lpstr>도시</vt:lpstr>
      <vt:lpstr>PowerPoint 프레젠테이션</vt:lpstr>
      <vt:lpstr>목차</vt:lpstr>
      <vt:lpstr>Edge Analysis (1/2)</vt:lpstr>
      <vt:lpstr>Edge Analysis (2/2)</vt:lpstr>
      <vt:lpstr>링크 예측(link prediction) (1/9)</vt:lpstr>
      <vt:lpstr>링크 예측(link prediction) (2/9)</vt:lpstr>
      <vt:lpstr>링크 예측(link prediction) (3/9)</vt:lpstr>
      <vt:lpstr>링크 예측(link prediction) (4/9)</vt:lpstr>
      <vt:lpstr>링크 예측(link prediction) (5/9)</vt:lpstr>
      <vt:lpstr>링크 예측(link prediction) (6/9)</vt:lpstr>
      <vt:lpstr>링크 예측(link prediction) (7/9)</vt:lpstr>
      <vt:lpstr>링크 예측(link prediction) (8/9)</vt:lpstr>
      <vt:lpstr>링크 예측(link prediction) (9/9)</vt:lpstr>
      <vt:lpstr>GAE를 활용한 링크 예측 (1/9)</vt:lpstr>
      <vt:lpstr>GAE를 활용한 링크 예측 (2/9)</vt:lpstr>
      <vt:lpstr>GAE를 활용한 링크 예측 (3/9)</vt:lpstr>
      <vt:lpstr>GAE를 활용한 링크 예측 (4/9)</vt:lpstr>
      <vt:lpstr>GAE를 활용한 링크 예측 (5/9)</vt:lpstr>
      <vt:lpstr>GAE를 활용한 링크 예측 (6/9)</vt:lpstr>
      <vt:lpstr>GAE를 활용한 링크 예측 (7/9)</vt:lpstr>
      <vt:lpstr>GAE를 활용한 링크 예측 (8/9)</vt:lpstr>
      <vt:lpstr>GAE를 활용한 링크 예측 (9/9)</vt:lpstr>
      <vt:lpstr>레이블 예측(Label Prediction) (1/2)</vt:lpstr>
      <vt:lpstr>레이블 예측(Label Prediction) (1/2)</vt:lpstr>
      <vt:lpstr>Node2Vec를 활용한 레이블 예측 (1/11)</vt:lpstr>
      <vt:lpstr>Node2Vec를 활용한 레이블 예측 (2/11)</vt:lpstr>
      <vt:lpstr>Node2Vec를 활용한 레이블 예측 (3/11)</vt:lpstr>
      <vt:lpstr>Node2Vec를 활용한 레이블 예측 (4/11)</vt:lpstr>
      <vt:lpstr>Node2Vec를 활용한 레이블 예측 (5/11)</vt:lpstr>
      <vt:lpstr>Node2Vec를 활용한 레이블 예측 (6/11)</vt:lpstr>
      <vt:lpstr>Node2Vec를 활용한 레이블 예측 (7/11)</vt:lpstr>
      <vt:lpstr>Node2Vec를 활용한 레이블 예측 (8/11)</vt:lpstr>
      <vt:lpstr>Node2Vec를 활용한 레이블 예측 (9/11)</vt:lpstr>
      <vt:lpstr>Node2Vec를 활용한 레이블 예측 (10/11)</vt:lpstr>
      <vt:lpstr>Node2Vec를 활용한 레이블 예측 (11/11)</vt:lpstr>
      <vt:lpstr>Q&amp;A</vt:lpstr>
      <vt:lpstr>추가 설명</vt:lpstr>
      <vt:lpstr>추가 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김현지</cp:lastModifiedBy>
  <cp:revision>14</cp:revision>
  <dcterms:created xsi:type="dcterms:W3CDTF">2022-01-04T01:05:00Z</dcterms:created>
  <dcterms:modified xsi:type="dcterms:W3CDTF">2025-02-25T04:44:29Z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