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modernComment_127_7807300F.xml" ContentType="application/vnd.ms-powerpoint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61" r:id="rId5"/>
    <p:sldId id="263" r:id="rId6"/>
    <p:sldId id="275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8" r:id="rId17"/>
    <p:sldId id="297" r:id="rId18"/>
    <p:sldId id="272" r:id="rId19"/>
  </p:sldIdLst>
  <p:sldSz cx="12192000" cy="6858000"/>
  <p:notesSz cx="9929813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EAC58EB-8FF1-E6B5-3B8B-210B5ED8EED0}" name="김은미" initials="김." userId="S::2021039009@cbnu.ac.kr::f8aa272a-52d8-47ad-b6e4-94b8b9a0b4f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CECEC"/>
    <a:srgbClr val="D06F69"/>
    <a:srgbClr val="AB96C4"/>
    <a:srgbClr val="A8C367"/>
    <a:srgbClr val="E68ACC"/>
    <a:srgbClr val="CC665F"/>
    <a:srgbClr val="D6E6F6"/>
    <a:srgbClr val="C5DCF3"/>
    <a:srgbClr val="94B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81455" autoAdjust="0"/>
  </p:normalViewPr>
  <p:slideViewPr>
    <p:cSldViewPr snapToGrid="0">
      <p:cViewPr varScale="1">
        <p:scale>
          <a:sx n="91" d="100"/>
          <a:sy n="91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omments/modernComment_127_7807300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5440F02-D89D-4858-8E02-95BF222C7340}" authorId="{7EAC58EB-8FF1-E6B5-3B8B-210B5ED8EED0}" created="2025-03-03T07:36:37.114">
    <pc:sldMkLst xmlns:pc="http://schemas.microsoft.com/office/powerpoint/2013/main/command">
      <pc:docMk/>
      <pc:sldMk cId="2013736975" sldId="295"/>
    </pc:sldMkLst>
    <p188:txBody>
      <a:bodyPr/>
      <a:lstStyle/>
      <a:p>
        <a:r>
          <a:rPr lang="ko-KR" altLang="en-US"/>
          <a:t>폴더 생성된거 사진 추가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AFC59C4-D082-459B-8234-95F7EDFC3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E26DD9-C76E-49CF-9053-DBC9641B63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4596" y="1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1C5B6-71DD-4911-B113-F284B5CE1FE7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310961-8854-4329-83CF-388DBCF452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919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5FF5DF-42EB-49A0-9779-D92E7F88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4596" y="6456612"/>
            <a:ext cx="4302919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E17BD-BD31-4564-BA46-5470BB8D0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238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4596" y="1"/>
            <a:ext cx="4302919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CFB81-31DC-46B7-AFA2-53D27AA9A63F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49313"/>
            <a:ext cx="4075113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982" y="3271381"/>
            <a:ext cx="794385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919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4596" y="6456612"/>
            <a:ext cx="4302919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DC784-3B5B-4E21-BCC2-8D835B4E7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205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27350" y="849313"/>
            <a:ext cx="4075113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040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D29E0-5594-9844-07EE-D11752122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1648C7F-5B58-5789-B6D5-01CE1B30EA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927350" y="849313"/>
            <a:ext cx="4075113" cy="2293937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B6F4500-290D-7FBA-EE94-FD383E5DB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488350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1D8E5-D08C-6423-DED5-8342754DB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4B4F71-81EC-4456-448D-9113BE6E8F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927350" y="849313"/>
            <a:ext cx="4075113" cy="2293937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5B627C-A06C-BDC0-44D5-95FC0EC679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119024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65A6A-4B94-4184-7D99-DA6A93031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6FBFB2C-46B4-998C-8069-CEEAD68FDC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927350" y="849313"/>
            <a:ext cx="4075113" cy="2293937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9DEE556-E0FF-62E1-3A63-A2A33C265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664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8DE4F-6698-E084-0A35-BCD4390F0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980D645-959A-8428-DABE-D5929EBAD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927350" y="849313"/>
            <a:ext cx="4075113" cy="2293937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D6E114-690A-F7E6-6C7F-4F23CF240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623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4D771-29E9-D05B-51A5-29107C2BC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D2FD02-0B0F-BAA0-3296-F0F4FABCE2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927350" y="849313"/>
            <a:ext cx="4075113" cy="2293937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991017-E9FC-C35A-E5D4-0A0E9D60C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200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27350" y="849313"/>
            <a:ext cx="4075113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746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27350" y="849313"/>
            <a:ext cx="4075113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358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927350" y="849313"/>
            <a:ext cx="4075113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545007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20E10-690E-78C1-8709-E534AC47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5FA2E7A-9D97-7827-460F-BA29B6E769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927350" y="849313"/>
            <a:ext cx="4075113" cy="2293937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16F2A0-BBFF-520D-9C29-F9BA71562E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833668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F81EC-9986-6F88-2D74-6118ACDF4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ED3C831-E8FA-CEE9-4108-DE8061F41B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927350" y="849313"/>
            <a:ext cx="4075113" cy="2293937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46C0F4A-FF64-7F9D-B43F-53553982D9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714110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C0322-66EC-7575-089E-1C50453D6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BD7311-87F5-F981-BBF5-FD5AA2C436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927350" y="849313"/>
            <a:ext cx="4075113" cy="2293937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06F881-5966-B677-9AE3-D67941530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363635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539B3-A06A-42B3-68D9-8E6654413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C4D8303-23F9-1881-15F7-004F011533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927350" y="849313"/>
            <a:ext cx="4075113" cy="2293937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3EAC88-D65B-9EBE-2D33-162691FEE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999305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80384-912A-425B-104B-81066CB2C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EB9060-6258-C720-D9FE-8F514BEF10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927350" y="849313"/>
            <a:ext cx="4075113" cy="2293937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755F52D-1535-51A2-05F7-ADC376716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283870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E295D-755B-9E35-DDEE-65448CDA0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813B0CB-78CD-0999-9A7D-FD5C341054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927350" y="849313"/>
            <a:ext cx="4075113" cy="2293937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FE1BD19-90A7-FCE9-2946-CC046D17D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17039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8" y="3810003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4" name="직사각형 23"/>
          <p:cNvSpPr/>
          <p:nvPr/>
        </p:nvSpPr>
        <p:spPr>
          <a:xfrm flipV="1">
            <a:off x="7213602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5" name="직사각형 24"/>
          <p:cNvSpPr/>
          <p:nvPr/>
        </p:nvSpPr>
        <p:spPr>
          <a:xfrm flipV="1">
            <a:off x="7213602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0" name="직사각형 9"/>
          <p:cNvSpPr/>
          <p:nvPr/>
        </p:nvSpPr>
        <p:spPr>
          <a:xfrm>
            <a:off x="2" y="3675530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2" y="1136"/>
            <a:ext cx="996949" cy="365760"/>
          </a:xfrm>
        </p:spPr>
        <p:txBody>
          <a:bodyPr/>
          <a:lstStyle>
            <a:lvl1pPr algn="r">
              <a:defRPr sz="135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6551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32A144-271C-71A6-72B8-A8FA29E18C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950E27-4FE2-40CE-B401-D86AD36FFBE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3" name="제목 개체 틀 21">
            <a:extLst>
              <a:ext uri="{FF2B5EF4-FFF2-40B4-BE49-F238E27FC236}">
                <a16:creationId xmlns:a16="http://schemas.microsoft.com/office/drawing/2014/main" id="{AE94D885-F31A-F8E7-577D-34225EE2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106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12">
            <a:extLst>
              <a:ext uri="{FF2B5EF4-FFF2-40B4-BE49-F238E27FC236}">
                <a16:creationId xmlns:a16="http://schemas.microsoft.com/office/drawing/2014/main" id="{D93B6095-7483-0489-5682-D3B3C6D54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4482"/>
            <a:ext cx="10972800" cy="49000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2910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21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0" name="직사각형 29"/>
          <p:cNvSpPr/>
          <p:nvPr/>
        </p:nvSpPr>
        <p:spPr>
          <a:xfrm>
            <a:off x="2" y="308279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직사각형 30"/>
          <p:cNvSpPr/>
          <p:nvPr/>
        </p:nvSpPr>
        <p:spPr>
          <a:xfrm flipV="1">
            <a:off x="7213578" y="360249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2" name="직사각형 31"/>
          <p:cNvSpPr/>
          <p:nvPr/>
        </p:nvSpPr>
        <p:spPr>
          <a:xfrm flipV="1">
            <a:off x="7213602" y="440115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9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571106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1674482"/>
            <a:ext cx="10972800" cy="49000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3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96814" y="6493261"/>
            <a:ext cx="14991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900" dirty="0">
                <a:latin typeface="+mn-lt"/>
              </a:rPr>
              <a:t>Network &amp; Database Lab.</a:t>
            </a:r>
            <a:endParaRPr lang="ko-KR" altLang="en-US" sz="900" dirty="0">
              <a:latin typeface="+mn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9347145" y="6493261"/>
            <a:ext cx="20762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latin typeface="+mn-lt"/>
              </a:rPr>
              <a:t>Chungbuk</a:t>
            </a:r>
            <a:r>
              <a:rPr lang="en-US" altLang="ko-KR" sz="900" dirty="0">
                <a:latin typeface="+mn-lt"/>
              </a:rPr>
              <a:t> National University, Korea</a:t>
            </a:r>
            <a:endParaRPr lang="ko-KR" altLang="en-US" sz="9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173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192024" algn="l" rtl="0" eaLnBrk="1" latinLnBrk="1" hangingPunct="1">
        <a:spcBef>
          <a:spcPts val="225"/>
        </a:spcBef>
        <a:buClr>
          <a:schemeClr val="accent3"/>
        </a:buClr>
        <a:buFont typeface="Georgia"/>
        <a:buChar char="•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185166" algn="l" rtl="0" eaLnBrk="1" latinLnBrk="1" hangingPunct="1">
        <a:spcBef>
          <a:spcPts val="225"/>
        </a:spcBef>
        <a:buClr>
          <a:schemeClr val="accent2"/>
        </a:buClr>
        <a:buFont typeface="Georgia"/>
        <a:buChar char="▫"/>
        <a:defRPr kumimoji="0" sz="1950" kern="1200">
          <a:solidFill>
            <a:schemeClr val="accent2"/>
          </a:solidFill>
          <a:latin typeface="+mn-lt"/>
          <a:ea typeface="+mn-ea"/>
          <a:cs typeface="+mn-cs"/>
        </a:defRPr>
      </a:lvl2pPr>
      <a:lvl3pPr marL="692658" indent="-164592" algn="l" rtl="0" eaLnBrk="1" latinLnBrk="1" hangingPunct="1">
        <a:spcBef>
          <a:spcPts val="225"/>
        </a:spcBef>
        <a:buClr>
          <a:schemeClr val="accent1"/>
        </a:buClr>
        <a:buFont typeface="Wingdings 2"/>
        <a:buChar char=""/>
        <a:defRPr kumimoji="0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884682" indent="-150876" algn="l" rtl="0" eaLnBrk="1" latinLnBrk="1" hangingPunct="1">
        <a:spcBef>
          <a:spcPts val="225"/>
        </a:spcBef>
        <a:buClr>
          <a:schemeClr val="accent1"/>
        </a:buClr>
        <a:buFont typeface="Wingdings 2"/>
        <a:buChar char=""/>
        <a:defRPr kumimoji="0" sz="165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042416" indent="-137160" algn="l" rtl="0" eaLnBrk="1" latinLnBrk="1" hangingPunct="1">
        <a:spcBef>
          <a:spcPts val="225"/>
        </a:spcBef>
        <a:buClr>
          <a:schemeClr val="accent3"/>
        </a:buClr>
        <a:buFont typeface="Georgia"/>
        <a:buChar char="▫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207008" indent="-137160" algn="l" rtl="0" eaLnBrk="1" latinLnBrk="1" hangingPunct="1">
        <a:spcBef>
          <a:spcPts val="225"/>
        </a:spcBef>
        <a:buClr>
          <a:schemeClr val="accent3"/>
        </a:buClr>
        <a:buFont typeface="Georgia"/>
        <a:buChar char="▫"/>
        <a:defRPr kumimoji="0" sz="135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371600" indent="-137160" algn="l" rtl="0" eaLnBrk="1" latinLnBrk="1" hangingPunct="1">
        <a:spcBef>
          <a:spcPts val="225"/>
        </a:spcBef>
        <a:buClr>
          <a:schemeClr val="accent3"/>
        </a:buClr>
        <a:buFont typeface="Georgia"/>
        <a:buChar char="▫"/>
        <a:defRPr kumimoji="0" sz="12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1522476" indent="-137160" algn="l" rtl="0" eaLnBrk="1" latinLnBrk="1" hangingPunct="1">
        <a:spcBef>
          <a:spcPts val="225"/>
        </a:spcBef>
        <a:buClr>
          <a:schemeClr val="accent3"/>
        </a:buClr>
        <a:buFont typeface="Georgia"/>
        <a:buChar char="◦"/>
        <a:defRPr kumimoji="0" sz="1125" kern="1200">
          <a:solidFill>
            <a:schemeClr val="accent3"/>
          </a:solidFill>
          <a:latin typeface="+mn-lt"/>
          <a:ea typeface="+mn-ea"/>
          <a:cs typeface="+mn-cs"/>
        </a:defRPr>
      </a:lvl8pPr>
      <a:lvl9pPr marL="1680210" indent="-137160" algn="l" rtl="0" eaLnBrk="1" latinLnBrk="1" hangingPunct="1">
        <a:spcBef>
          <a:spcPts val="225"/>
        </a:spcBef>
        <a:buClr>
          <a:schemeClr val="accent3"/>
        </a:buClr>
        <a:buFont typeface="Georgia"/>
        <a:buChar char="◦"/>
        <a:defRPr kumimoji="0" sz="105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7_7807300F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7EFC430-4361-4631-A937-5F471F6A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1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81A8A-C695-4566-A891-BBA024E98F66}"/>
              </a:ext>
            </a:extLst>
          </p:cNvPr>
          <p:cNvSpPr txBox="1"/>
          <p:nvPr/>
        </p:nvSpPr>
        <p:spPr>
          <a:xfrm>
            <a:off x="1806119" y="4416432"/>
            <a:ext cx="8579760" cy="1329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indent="-12700" algn="ctr"/>
            <a:r>
              <a:rPr lang="ko-KR" altLang="en-US" sz="1400" dirty="0">
                <a:latin typeface="+mj-ea"/>
                <a:ea typeface="+mj-ea"/>
              </a:rPr>
              <a:t>김은미</a:t>
            </a:r>
            <a:endParaRPr lang="ko-KR" altLang="ko-KR" sz="1400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endParaRPr lang="en-US" altLang="ko-KR" sz="1400" dirty="0"/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충북대학교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/>
              <a:t>rladmsal0128@naver.com*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E3D1E1-44B8-47DF-AF46-36DBC5414B98}"/>
              </a:ext>
            </a:extLst>
          </p:cNvPr>
          <p:cNvSpPr/>
          <p:nvPr/>
        </p:nvSpPr>
        <p:spPr>
          <a:xfrm>
            <a:off x="3427428" y="1492496"/>
            <a:ext cx="5337140" cy="1270933"/>
          </a:xfrm>
          <a:prstGeom prst="rect">
            <a:avLst/>
          </a:prstGeom>
          <a:solidFill>
            <a:srgbClr val="242852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handling in </a:t>
            </a:r>
            <a:r>
              <a:rPr lang="en-US" altLang="ko-KR" sz="2400" b="1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PyG</a:t>
            </a:r>
            <a:r>
              <a:rPr lang="en-US" altLang="ko-KR" sz="24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pt.2</a:t>
            </a:r>
            <a:endParaRPr lang="en-US" altLang="ko-KR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8">
            <a:extLst>
              <a:ext uri="{FF2B5EF4-FFF2-40B4-BE49-F238E27FC236}">
                <a16:creationId xmlns:a16="http://schemas.microsoft.com/office/drawing/2014/main" id="{65B7CE4A-6EAF-5873-E65C-17E6C9F20B65}"/>
              </a:ext>
            </a:extLst>
          </p:cNvPr>
          <p:cNvGrpSpPr>
            <a:grpSpLocks/>
          </p:cNvGrpSpPr>
          <p:nvPr/>
        </p:nvGrpSpPr>
        <p:grpSpPr bwMode="auto">
          <a:xfrm>
            <a:off x="8728679" y="301254"/>
            <a:ext cx="1814477" cy="465693"/>
            <a:chOff x="7259485" y="151905"/>
            <a:chExt cx="1670233" cy="428628"/>
          </a:xfrm>
        </p:grpSpPr>
        <p:pic>
          <p:nvPicPr>
            <p:cNvPr id="15" name="그림 6" descr="cbnu_ci.png">
              <a:extLst>
                <a:ext uri="{FF2B5EF4-FFF2-40B4-BE49-F238E27FC236}">
                  <a16:creationId xmlns:a16="http://schemas.microsoft.com/office/drawing/2014/main" id="{67D8C51E-1BAA-42CC-065F-070A9257F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485" y="151905"/>
              <a:ext cx="428628" cy="42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그림 7" descr="cbnu.png">
              <a:extLst>
                <a:ext uri="{FF2B5EF4-FFF2-40B4-BE49-F238E27FC236}">
                  <a16:creationId xmlns:a16="http://schemas.microsoft.com/office/drawing/2014/main" id="{EA36781B-BE41-EB71-34C9-9FFEDB707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710" y="205237"/>
              <a:ext cx="1143008" cy="320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1079621-02AE-F8F2-1C72-20E729168A4C}"/>
              </a:ext>
            </a:extLst>
          </p:cNvPr>
          <p:cNvSpPr txBox="1"/>
          <p:nvPr/>
        </p:nvSpPr>
        <p:spPr>
          <a:xfrm>
            <a:off x="3809998" y="305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FFFF"/>
                </a:solidFill>
                <a:latin typeface="援대┝"/>
              </a:rPr>
              <a:t>2025.03.04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15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8"/>
    </mc:Choice>
    <mc:Fallback xmlns="">
      <p:transition spd="slow" advTm="463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B021B-D8C5-AD54-22ED-579A92213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BC5691-6DE8-ACDD-56B5-E3C6FE918B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950E27-4FE2-40CE-B401-D86AD36FFBE8}" type="slidenum">
              <a:rPr lang="ko-KR" altLang="en-US" sz="1800" b="1">
                <a:latin typeface="굴림" panose="020B0600000101010101" pitchFamily="50" charset="-127"/>
                <a:ea typeface="굴림" panose="020B0600000101010101" pitchFamily="50" charset="-127"/>
              </a:rPr>
              <a:pPr>
                <a:defRPr/>
              </a:pPr>
              <a:t>10</a:t>
            </a:fld>
            <a:endParaRPr lang="ko-KR" altLang="en-US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CE0305FC-D16E-57EB-A679-CCD027A158E9}"/>
              </a:ext>
            </a:extLst>
          </p:cNvPr>
          <p:cNvSpPr txBox="1">
            <a:spLocks/>
          </p:cNvSpPr>
          <p:nvPr/>
        </p:nvSpPr>
        <p:spPr>
          <a:xfrm>
            <a:off x="233828" y="413266"/>
            <a:ext cx="9824572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그래프 구축 </a:t>
            </a:r>
            <a:r>
              <a:rPr lang="en-US" altLang="ko-KR" sz="3600" dirty="0"/>
              <a:t>– </a:t>
            </a:r>
            <a:r>
              <a:rPr lang="ko-KR" altLang="en-US" sz="3600" dirty="0"/>
              <a:t>그래프 시각화</a:t>
            </a:r>
            <a:r>
              <a:rPr lang="en-US" altLang="ko-KR" sz="3600" dirty="0"/>
              <a:t>(5/6)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F7D6C0-D5F7-7275-F385-2E221F269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018" y="1480066"/>
            <a:ext cx="5231964" cy="7681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D23A4A-9F7E-FB3A-B1B4-CCDE0C395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235" y="2337983"/>
            <a:ext cx="4303529" cy="43035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C626CF3-D5A8-7B3C-4152-E18D03252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4235" y="1480066"/>
            <a:ext cx="4039164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7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A2B58-9D6F-0F69-2C17-9D46F5AD7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12F8CE-2ADE-6B88-97B1-CA007A3F4D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950E27-4FE2-40CE-B401-D86AD36FFBE8}" type="slidenum">
              <a:rPr lang="ko-KR" altLang="en-US" sz="1800" b="1">
                <a:latin typeface="굴림" panose="020B0600000101010101" pitchFamily="50" charset="-127"/>
                <a:ea typeface="굴림" panose="020B0600000101010101" pitchFamily="50" charset="-127"/>
              </a:rPr>
              <a:pPr>
                <a:defRPr/>
              </a:pPr>
              <a:t>11</a:t>
            </a:fld>
            <a:endParaRPr lang="ko-KR" altLang="en-US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55FFC971-8C00-8654-ED7A-A3AA80B74324}"/>
              </a:ext>
            </a:extLst>
          </p:cNvPr>
          <p:cNvSpPr txBox="1">
            <a:spLocks/>
          </p:cNvSpPr>
          <p:nvPr/>
        </p:nvSpPr>
        <p:spPr>
          <a:xfrm>
            <a:off x="233828" y="413266"/>
            <a:ext cx="9824572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그래프 구축 </a:t>
            </a:r>
            <a:r>
              <a:rPr lang="en-US" altLang="ko-KR" sz="3600" dirty="0"/>
              <a:t>– </a:t>
            </a:r>
            <a:r>
              <a:rPr lang="ko-KR" altLang="en-US" sz="3600" dirty="0"/>
              <a:t>전체 데이터</a:t>
            </a:r>
            <a:r>
              <a:rPr lang="en-US" altLang="ko-KR" sz="3600" dirty="0"/>
              <a:t>(6/6)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80890F-B97C-7A6E-FB04-C7B01BC9A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6180" y="1319284"/>
            <a:ext cx="5839640" cy="53252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B4F32A-0595-18B6-128C-381556CDFADC}"/>
              </a:ext>
            </a:extLst>
          </p:cNvPr>
          <p:cNvSpPr txBox="1"/>
          <p:nvPr/>
        </p:nvSpPr>
        <p:spPr>
          <a:xfrm>
            <a:off x="8623005" y="6007395"/>
            <a:ext cx="2539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전체 데이터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slices :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그래프 범위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B2B1AF-1459-1A7A-720D-B4F69E5EF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859" y="1307764"/>
            <a:ext cx="7678281" cy="24359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5CEBE27-E611-168D-4120-A1C6FF90BC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128" y="3805640"/>
            <a:ext cx="2619741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3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84F18-8058-C9E9-D3B2-9E9A180E3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B0EBC44-5EF2-7C0C-09E0-661F7BA26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950E27-4FE2-40CE-B401-D86AD36FFBE8}" type="slidenum">
              <a:rPr lang="ko-KR" altLang="en-US" sz="1800" b="1">
                <a:latin typeface="굴림" panose="020B0600000101010101" pitchFamily="50" charset="-127"/>
                <a:ea typeface="굴림" panose="020B0600000101010101" pitchFamily="50" charset="-127"/>
              </a:rPr>
              <a:pPr>
                <a:defRPr/>
              </a:pPr>
              <a:t>12</a:t>
            </a:fld>
            <a:endParaRPr lang="ko-KR" altLang="en-US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모서리가 둥근 직사각형 23">
            <a:extLst>
              <a:ext uri="{FF2B5EF4-FFF2-40B4-BE49-F238E27FC236}">
                <a16:creationId xmlns:a16="http://schemas.microsoft.com/office/drawing/2014/main" id="{C4C1079B-D4DE-B96B-1B23-C49751A0E270}"/>
              </a:ext>
            </a:extLst>
          </p:cNvPr>
          <p:cNvSpPr/>
          <p:nvPr/>
        </p:nvSpPr>
        <p:spPr bwMode="auto">
          <a:xfrm>
            <a:off x="510363" y="1755276"/>
            <a:ext cx="11169457" cy="3464801"/>
          </a:xfrm>
          <a:prstGeom prst="roundRect">
            <a:avLst>
              <a:gd name="adj" fmla="val 5421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endParaRPr lang="ko-KR" altLang="en-US" sz="135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38">
            <a:extLst>
              <a:ext uri="{FF2B5EF4-FFF2-40B4-BE49-F238E27FC236}">
                <a16:creationId xmlns:a16="http://schemas.microsoft.com/office/drawing/2014/main" id="{FCB5CD52-8CDC-493F-D4B0-978A403CF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68" y="2019057"/>
            <a:ext cx="11020852" cy="316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벤치 마크 </a:t>
            </a: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공통된 기준으로 정확도를 평가하고 경쟁할 수 있는 기반</a:t>
            </a:r>
            <a:endParaRPr lang="en-US" altLang="ko-KR" sz="135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벤치 마크의 장점</a:t>
            </a:r>
            <a:b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논문에서 많이 사용되는 유명한 데이터 셋이 포함되어 있음 </a:t>
            </a: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찾아 처리하는 시간을 </a:t>
            </a:r>
            <a:r>
              <a:rPr lang="ko-KR" altLang="en-US" sz="135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줄여줌</a:t>
            </a:r>
            <a:b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셋이 </a:t>
            </a: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train, validation, test</a:t>
            </a: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일관된 방식으로 분할됨</a:t>
            </a:r>
            <a:b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 실험마다 훈련</a:t>
            </a: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데이터가 달라지는 문제 방지</a:t>
            </a:r>
            <a:b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데이터 셋을 사용함으로써 다른 연구자들의 결과와 정확하게 비교 가능해 연구의 신뢰성을 높일 수 있음 </a:t>
            </a: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객관적인 성능 평가</a:t>
            </a: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5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벤치마크 종류</a:t>
            </a:r>
            <a:b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1. Open Graph </a:t>
            </a:r>
            <a:r>
              <a:rPr lang="en-US" altLang="ko-KR" sz="135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Benchmar</a:t>
            </a: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(OGB)</a:t>
            </a:r>
            <a:b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2. Benchmarking Graph Neural Networks (BGNN)</a:t>
            </a:r>
          </a:p>
        </p:txBody>
      </p:sp>
      <p:grpSp>
        <p:nvGrpSpPr>
          <p:cNvPr id="19" name="그룹 234">
            <a:extLst>
              <a:ext uri="{FF2B5EF4-FFF2-40B4-BE49-F238E27FC236}">
                <a16:creationId xmlns:a16="http://schemas.microsoft.com/office/drawing/2014/main" id="{45431B62-AAD6-D64C-3C3A-03EA0BB67A21}"/>
              </a:ext>
            </a:extLst>
          </p:cNvPr>
          <p:cNvGrpSpPr>
            <a:grpSpLocks/>
          </p:cNvGrpSpPr>
          <p:nvPr/>
        </p:nvGrpSpPr>
        <p:grpSpPr bwMode="auto">
          <a:xfrm>
            <a:off x="512180" y="1637910"/>
            <a:ext cx="11227981" cy="338567"/>
            <a:chOff x="785786" y="2071678"/>
            <a:chExt cx="7429552" cy="155083"/>
          </a:xfrm>
        </p:grpSpPr>
        <p:sp>
          <p:nvSpPr>
            <p:cNvPr id="20" name="모서리가 둥근 직사각형 26">
              <a:extLst>
                <a:ext uri="{FF2B5EF4-FFF2-40B4-BE49-F238E27FC236}">
                  <a16:creationId xmlns:a16="http://schemas.microsoft.com/office/drawing/2014/main" id="{451CD580-BEAA-44B6-EBC8-4317B7330DBB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16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38">
              <a:extLst>
                <a:ext uri="{FF2B5EF4-FFF2-40B4-BE49-F238E27FC236}">
                  <a16:creationId xmlns:a16="http://schemas.microsoft.com/office/drawing/2014/main" id="{0CB1271C-BF67-E37F-117A-997B78D9F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1684"/>
              <a:ext cx="5940574" cy="155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벤치마크</a:t>
              </a:r>
              <a:endParaRPr lang="en-US" altLang="ko-KR" sz="1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제목 2">
            <a:extLst>
              <a:ext uri="{FF2B5EF4-FFF2-40B4-BE49-F238E27FC236}">
                <a16:creationId xmlns:a16="http://schemas.microsoft.com/office/drawing/2014/main" id="{873B02A3-5380-14ED-1701-B99FB10D42C3}"/>
              </a:ext>
            </a:extLst>
          </p:cNvPr>
          <p:cNvSpPr txBox="1">
            <a:spLocks/>
          </p:cNvSpPr>
          <p:nvPr/>
        </p:nvSpPr>
        <p:spPr>
          <a:xfrm>
            <a:off x="233828" y="41326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GNN </a:t>
            </a:r>
            <a:r>
              <a:rPr lang="ko-KR" altLang="en-US" sz="3600" dirty="0"/>
              <a:t>벤치마크 </a:t>
            </a:r>
            <a:r>
              <a:rPr lang="en-US" altLang="ko-KR" sz="3600" dirty="0"/>
              <a:t>(1/3)</a:t>
            </a:r>
          </a:p>
        </p:txBody>
      </p:sp>
    </p:spTree>
    <p:extLst>
      <p:ext uri="{BB962C8B-B14F-4D97-AF65-F5344CB8AC3E}">
        <p14:creationId xmlns:p14="http://schemas.microsoft.com/office/powerpoint/2010/main" val="480772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1ACA8-653C-7E94-296B-A30E89C92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ECEE81-9249-4E88-557B-745586B5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950E27-4FE2-40CE-B401-D86AD36FFBE8}" type="slidenum">
              <a:rPr lang="ko-KR" altLang="en-US" sz="1800" b="1">
                <a:latin typeface="굴림" panose="020B0600000101010101" pitchFamily="50" charset="-127"/>
                <a:ea typeface="굴림" panose="020B0600000101010101" pitchFamily="50" charset="-127"/>
              </a:rPr>
              <a:pPr>
                <a:defRPr/>
              </a:pPr>
              <a:t>13</a:t>
            </a:fld>
            <a:endParaRPr lang="ko-KR" altLang="en-US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제목 2">
            <a:extLst>
              <a:ext uri="{FF2B5EF4-FFF2-40B4-BE49-F238E27FC236}">
                <a16:creationId xmlns:a16="http://schemas.microsoft.com/office/drawing/2014/main" id="{A11B14D2-ADDC-4D2B-5561-0056D9107D0D}"/>
              </a:ext>
            </a:extLst>
          </p:cNvPr>
          <p:cNvSpPr txBox="1">
            <a:spLocks/>
          </p:cNvSpPr>
          <p:nvPr/>
        </p:nvSpPr>
        <p:spPr>
          <a:xfrm>
            <a:off x="233828" y="41326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GNN </a:t>
            </a:r>
            <a:r>
              <a:rPr lang="ko-KR" altLang="en-US" sz="3600" dirty="0"/>
              <a:t>벤치마크 </a:t>
            </a:r>
            <a:r>
              <a:rPr lang="en-US" altLang="ko-KR" sz="3600" dirty="0"/>
              <a:t>(2/3)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D1C243-DDEE-6023-E184-AE0D6D9A2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09" y="2777780"/>
            <a:ext cx="11383964" cy="34485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01C6658-410F-D7DF-D170-C1201A0DA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638" y="2545149"/>
            <a:ext cx="7020905" cy="4239217"/>
          </a:xfrm>
          <a:prstGeom prst="rect">
            <a:avLst/>
          </a:prstGeom>
        </p:spPr>
      </p:pic>
      <p:sp>
        <p:nvSpPr>
          <p:cNvPr id="3" name="모서리가 둥근 직사각형 23">
            <a:extLst>
              <a:ext uri="{FF2B5EF4-FFF2-40B4-BE49-F238E27FC236}">
                <a16:creationId xmlns:a16="http://schemas.microsoft.com/office/drawing/2014/main" id="{99A73B60-F6D9-2E1F-0D01-377EB745A908}"/>
              </a:ext>
            </a:extLst>
          </p:cNvPr>
          <p:cNvSpPr/>
          <p:nvPr/>
        </p:nvSpPr>
        <p:spPr bwMode="auto">
          <a:xfrm>
            <a:off x="510363" y="1755277"/>
            <a:ext cx="11169457" cy="747292"/>
          </a:xfrm>
          <a:prstGeom prst="roundRect">
            <a:avLst>
              <a:gd name="adj" fmla="val 5421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endParaRPr lang="ko-KR" altLang="en-US" sz="135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38">
            <a:extLst>
              <a:ext uri="{FF2B5EF4-FFF2-40B4-BE49-F238E27FC236}">
                <a16:creationId xmlns:a16="http://schemas.microsoft.com/office/drawing/2014/main" id="{4C4722AE-E92E-B765-CD75-468B66C57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68" y="2019057"/>
            <a:ext cx="11020852" cy="36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</a:t>
            </a: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Task</a:t>
            </a: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따라 데이터 셋이 분류되어 있음</a:t>
            </a: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대규모 데이터 셋</a:t>
            </a:r>
            <a:endParaRPr lang="en-US" altLang="ko-KR" sz="135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234">
            <a:extLst>
              <a:ext uri="{FF2B5EF4-FFF2-40B4-BE49-F238E27FC236}">
                <a16:creationId xmlns:a16="http://schemas.microsoft.com/office/drawing/2014/main" id="{8CD0421A-681E-8D2F-8748-79ADAAB4C402}"/>
              </a:ext>
            </a:extLst>
          </p:cNvPr>
          <p:cNvGrpSpPr>
            <a:grpSpLocks/>
          </p:cNvGrpSpPr>
          <p:nvPr/>
        </p:nvGrpSpPr>
        <p:grpSpPr bwMode="auto">
          <a:xfrm>
            <a:off x="512180" y="1637910"/>
            <a:ext cx="11227981" cy="338567"/>
            <a:chOff x="785786" y="2071678"/>
            <a:chExt cx="7429552" cy="155083"/>
          </a:xfrm>
        </p:grpSpPr>
        <p:sp>
          <p:nvSpPr>
            <p:cNvPr id="9" name="모서리가 둥근 직사각형 26">
              <a:extLst>
                <a:ext uri="{FF2B5EF4-FFF2-40B4-BE49-F238E27FC236}">
                  <a16:creationId xmlns:a16="http://schemas.microsoft.com/office/drawing/2014/main" id="{82272897-66DE-8A40-D5E8-8517A348AB13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16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" name="TextBox 38">
              <a:extLst>
                <a:ext uri="{FF2B5EF4-FFF2-40B4-BE49-F238E27FC236}">
                  <a16:creationId xmlns:a16="http://schemas.microsoft.com/office/drawing/2014/main" id="{361CAA44-D247-D52E-3C56-2A4A73F55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1684"/>
              <a:ext cx="5940574" cy="155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6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Open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Graph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Benchmark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410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67909-EB4F-1A00-15A0-88C9BD389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465695C-E259-D312-B2F6-E93B04CB5D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950E27-4FE2-40CE-B401-D86AD36FFBE8}" type="slidenum">
              <a:rPr lang="ko-KR" altLang="en-US" sz="1800" b="1">
                <a:latin typeface="굴림" panose="020B0600000101010101" pitchFamily="50" charset="-127"/>
                <a:ea typeface="굴림" panose="020B0600000101010101" pitchFamily="50" charset="-127"/>
              </a:rPr>
              <a:pPr>
                <a:defRPr/>
              </a:pPr>
              <a:t>14</a:t>
            </a:fld>
            <a:endParaRPr lang="ko-KR" altLang="en-US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제목 2">
            <a:extLst>
              <a:ext uri="{FF2B5EF4-FFF2-40B4-BE49-F238E27FC236}">
                <a16:creationId xmlns:a16="http://schemas.microsoft.com/office/drawing/2014/main" id="{1A39FB9A-1D84-62E8-42C2-344F6C74B244}"/>
              </a:ext>
            </a:extLst>
          </p:cNvPr>
          <p:cNvSpPr txBox="1">
            <a:spLocks/>
          </p:cNvSpPr>
          <p:nvPr/>
        </p:nvSpPr>
        <p:spPr>
          <a:xfrm>
            <a:off x="233828" y="41326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GNN </a:t>
            </a:r>
            <a:r>
              <a:rPr lang="ko-KR" altLang="en-US" sz="3600" dirty="0"/>
              <a:t>벤치마크 </a:t>
            </a:r>
            <a:r>
              <a:rPr lang="en-US" altLang="ko-KR" sz="3600" dirty="0"/>
              <a:t>(3/3)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3331ED-268A-68C6-FA12-8CC9A491F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530" y="946666"/>
            <a:ext cx="3781953" cy="57253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91A605-87C5-63A6-513D-072B6778C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039" y="3026850"/>
            <a:ext cx="6486929" cy="3120859"/>
          </a:xfrm>
          <a:prstGeom prst="rect">
            <a:avLst/>
          </a:prstGeom>
        </p:spPr>
      </p:pic>
      <p:sp>
        <p:nvSpPr>
          <p:cNvPr id="3" name="모서리가 둥근 직사각형 23">
            <a:extLst>
              <a:ext uri="{FF2B5EF4-FFF2-40B4-BE49-F238E27FC236}">
                <a16:creationId xmlns:a16="http://schemas.microsoft.com/office/drawing/2014/main" id="{90DD411B-C4BD-C601-2BAC-2ED69CB8C51C}"/>
              </a:ext>
            </a:extLst>
          </p:cNvPr>
          <p:cNvSpPr/>
          <p:nvPr/>
        </p:nvSpPr>
        <p:spPr bwMode="auto">
          <a:xfrm>
            <a:off x="510363" y="1755277"/>
            <a:ext cx="11169457" cy="747292"/>
          </a:xfrm>
          <a:prstGeom prst="roundRect">
            <a:avLst>
              <a:gd name="adj" fmla="val 5421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endParaRPr lang="ko-KR" altLang="en-US" sz="135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8">
            <a:extLst>
              <a:ext uri="{FF2B5EF4-FFF2-40B4-BE49-F238E27FC236}">
                <a16:creationId xmlns:a16="http://schemas.microsoft.com/office/drawing/2014/main" id="{7C693706-B83A-1AA1-A86A-204A7560B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68" y="2019057"/>
            <a:ext cx="11020852" cy="36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중규모 데이터 셋</a:t>
            </a: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체계적인 분류 체계는 없음</a:t>
            </a:r>
            <a:endParaRPr lang="en-US" altLang="ko-KR" sz="135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234">
            <a:extLst>
              <a:ext uri="{FF2B5EF4-FFF2-40B4-BE49-F238E27FC236}">
                <a16:creationId xmlns:a16="http://schemas.microsoft.com/office/drawing/2014/main" id="{B3A53326-8179-40F5-261D-433053627DFB}"/>
              </a:ext>
            </a:extLst>
          </p:cNvPr>
          <p:cNvGrpSpPr>
            <a:grpSpLocks/>
          </p:cNvGrpSpPr>
          <p:nvPr/>
        </p:nvGrpSpPr>
        <p:grpSpPr bwMode="auto">
          <a:xfrm>
            <a:off x="512180" y="1637910"/>
            <a:ext cx="11227981" cy="338567"/>
            <a:chOff x="785786" y="2071678"/>
            <a:chExt cx="7429552" cy="155083"/>
          </a:xfrm>
        </p:grpSpPr>
        <p:sp>
          <p:nvSpPr>
            <p:cNvPr id="6" name="모서리가 둥근 직사각형 26">
              <a:extLst>
                <a:ext uri="{FF2B5EF4-FFF2-40B4-BE49-F238E27FC236}">
                  <a16:creationId xmlns:a16="http://schemas.microsoft.com/office/drawing/2014/main" id="{DBB03217-7D3A-368E-2EFF-56DDAA0D29C3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16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TextBox 38">
              <a:extLst>
                <a:ext uri="{FF2B5EF4-FFF2-40B4-BE49-F238E27FC236}">
                  <a16:creationId xmlns:a16="http://schemas.microsoft.com/office/drawing/2014/main" id="{50E11E9A-D66E-6037-6319-483DC2EE0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1684"/>
              <a:ext cx="5940574" cy="155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sz="16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Benchmarking Graph Neural Networks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3647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09C836-466C-6FF5-A92F-FE5EFEA49F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950E27-4FE2-40CE-B401-D86AD36FFBE8}" type="slidenum">
              <a:rPr lang="ko-KR" altLang="en-US" sz="1800" b="1">
                <a:latin typeface="굴림" panose="020B0600000101010101" pitchFamily="50" charset="-127"/>
                <a:ea typeface="굴림" panose="020B0600000101010101" pitchFamily="50" charset="-127"/>
              </a:rPr>
              <a:pPr>
                <a:defRPr/>
              </a:pPr>
              <a:t>15</a:t>
            </a:fld>
            <a:endParaRPr lang="ko-KR" altLang="en-US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2A512A5-3D4F-CFF6-7487-7C88F5F0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879135"/>
            <a:ext cx="8229600" cy="2291661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err="1"/>
              <a:t>들어주셔서</a:t>
            </a:r>
            <a:br>
              <a:rPr lang="en-US" altLang="ko-KR" sz="4000" dirty="0"/>
            </a:br>
            <a:r>
              <a:rPr lang="ko-KR" altLang="en-US" sz="4000" dirty="0"/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79B2C-CBDC-F15B-086E-5A072369E23C}"/>
              </a:ext>
            </a:extLst>
          </p:cNvPr>
          <p:cNvSpPr txBox="1"/>
          <p:nvPr/>
        </p:nvSpPr>
        <p:spPr>
          <a:xfrm>
            <a:off x="3810000" y="4545069"/>
            <a:ext cx="457200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rladmsal0128@naver.com*</a:t>
            </a:r>
          </a:p>
        </p:txBody>
      </p:sp>
    </p:spTree>
    <p:extLst>
      <p:ext uri="{BB962C8B-B14F-4D97-AF65-F5344CB8AC3E}">
        <p14:creationId xmlns:p14="http://schemas.microsoft.com/office/powerpoint/2010/main" val="345152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09C836-466C-6FF5-A92F-FE5EFEA49F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950E27-4FE2-40CE-B401-D86AD36FFBE8}" type="slidenum">
              <a:rPr lang="ko-KR" altLang="en-US" sz="1800" b="1">
                <a:latin typeface="굴림" panose="020B0600000101010101" pitchFamily="50" charset="-127"/>
                <a:ea typeface="굴림" panose="020B0600000101010101" pitchFamily="50" charset="-127"/>
              </a:rPr>
              <a:pPr>
                <a:defRPr/>
              </a:pPr>
              <a:t>2</a:t>
            </a:fld>
            <a:endParaRPr lang="ko-KR" altLang="en-US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모서리가 둥근 직사각형 23">
            <a:extLst>
              <a:ext uri="{FF2B5EF4-FFF2-40B4-BE49-F238E27FC236}">
                <a16:creationId xmlns:a16="http://schemas.microsoft.com/office/drawing/2014/main" id="{01DFD927-BFAB-E391-7B36-AC682AA87841}"/>
              </a:ext>
            </a:extLst>
          </p:cNvPr>
          <p:cNvSpPr/>
          <p:nvPr/>
        </p:nvSpPr>
        <p:spPr bwMode="auto">
          <a:xfrm>
            <a:off x="510363" y="1755276"/>
            <a:ext cx="11169457" cy="3464801"/>
          </a:xfrm>
          <a:prstGeom prst="roundRect">
            <a:avLst>
              <a:gd name="adj" fmla="val 5421"/>
            </a:avLst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endParaRPr lang="ko-KR" altLang="en-US" sz="135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38">
            <a:extLst>
              <a:ext uri="{FF2B5EF4-FFF2-40B4-BE49-F238E27FC236}">
                <a16:creationId xmlns:a16="http://schemas.microsoft.com/office/drawing/2014/main" id="{8041A672-C47E-CF3C-6456-9EE646852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69" y="2019057"/>
            <a:ext cx="8016542" cy="316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셋 </a:t>
            </a: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Frankenstein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분자 구조를 그래프 형식으로 표현한 데이터</a:t>
            </a: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각 노드가 원자 대신 </a:t>
            </a: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MNIST </a:t>
            </a: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숫자 이미지로 대체</a:t>
            </a:r>
            <a:endParaRPr lang="en-US" altLang="ko-KR" sz="135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레이블이 돌연변이 유무로 </a:t>
            </a:r>
            <a:r>
              <a:rPr lang="ko-KR" altLang="en-US" sz="135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라벨링</a:t>
            </a: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되어있음 </a:t>
            </a:r>
            <a:endParaRPr lang="en-US" altLang="ko-KR" sz="135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파일</a:t>
            </a:r>
            <a:b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en-US" altLang="ko-KR" sz="135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node_attrs</a:t>
            </a: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 속성 데이터</a:t>
            </a: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노드에 대한 속성 벡터</a:t>
            </a:r>
            <a:b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edges (</a:t>
            </a:r>
            <a:r>
              <a:rPr lang="ko-KR" altLang="en-US" sz="135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</a:t>
            </a: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: source</a:t>
            </a: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target</a:t>
            </a: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이루어진 데이터</a:t>
            </a:r>
            <a:b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en-US" altLang="ko-KR" sz="135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graph_lables</a:t>
            </a: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그래프 라벨</a:t>
            </a: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그래프의 </a:t>
            </a:r>
            <a:r>
              <a:rPr lang="ko-KR" altLang="en-US" sz="135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클래서</a:t>
            </a: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정보 </a:t>
            </a: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돌연변이 </a:t>
            </a: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 : -1, </a:t>
            </a: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돌연변이 </a:t>
            </a: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 : 1</a:t>
            </a:r>
            <a:b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en-US" altLang="ko-KR" sz="135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graph_idx</a:t>
            </a: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노드</a:t>
            </a: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그래프 매핑 정보</a:t>
            </a:r>
            <a:r>
              <a:rPr lang="en-US" altLang="ko-KR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노드가 어느 그래프에 속해 있는지 </a:t>
            </a:r>
            <a:r>
              <a:rPr lang="ko-KR" altLang="en-US" sz="135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라벨링</a:t>
            </a:r>
            <a:endParaRPr lang="en-US" altLang="ko-KR" sz="135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5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5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데이터 셋을 가지고 커스텀 데이터를 만드는 과정을 소개</a:t>
            </a:r>
            <a:endParaRPr lang="en-US" altLang="ko-KR" sz="135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234">
            <a:extLst>
              <a:ext uri="{FF2B5EF4-FFF2-40B4-BE49-F238E27FC236}">
                <a16:creationId xmlns:a16="http://schemas.microsoft.com/office/drawing/2014/main" id="{4FFB84E9-F26D-AD23-40B4-2EAF57D8F8DC}"/>
              </a:ext>
            </a:extLst>
          </p:cNvPr>
          <p:cNvGrpSpPr>
            <a:grpSpLocks/>
          </p:cNvGrpSpPr>
          <p:nvPr/>
        </p:nvGrpSpPr>
        <p:grpSpPr bwMode="auto">
          <a:xfrm>
            <a:off x="512180" y="1637910"/>
            <a:ext cx="11227981" cy="338567"/>
            <a:chOff x="785786" y="2071678"/>
            <a:chExt cx="7429552" cy="155083"/>
          </a:xfrm>
        </p:grpSpPr>
        <p:sp>
          <p:nvSpPr>
            <p:cNvPr id="20" name="모서리가 둥근 직사각형 26">
              <a:extLst>
                <a:ext uri="{FF2B5EF4-FFF2-40B4-BE49-F238E27FC236}">
                  <a16:creationId xmlns:a16="http://schemas.microsoft.com/office/drawing/2014/main" id="{2F7CAAAE-4780-EA4D-A1D1-B93019F28516}"/>
                </a:ext>
              </a:extLst>
            </p:cNvPr>
            <p:cNvSpPr/>
            <p:nvPr/>
          </p:nvSpPr>
          <p:spPr>
            <a:xfrm>
              <a:off x="785786" y="2071678"/>
              <a:ext cx="7429552" cy="14096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sz="160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1" name="TextBox 38">
              <a:extLst>
                <a:ext uri="{FF2B5EF4-FFF2-40B4-BE49-F238E27FC236}">
                  <a16:creationId xmlns:a16="http://schemas.microsoft.com/office/drawing/2014/main" id="{1206CEA3-9360-15A0-C674-4B0EB0E7F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916" y="2071684"/>
              <a:ext cx="5940574" cy="155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ko-KR" altLang="en-US" sz="16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rPr>
                <a:t>데이터 셋 소개</a:t>
              </a:r>
              <a:endParaRPr lang="en-US" altLang="ko-KR" sz="16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제목 2">
            <a:extLst>
              <a:ext uri="{FF2B5EF4-FFF2-40B4-BE49-F238E27FC236}">
                <a16:creationId xmlns:a16="http://schemas.microsoft.com/office/drawing/2014/main" id="{E5A55B0D-5BC3-C6A0-EC8F-FCE8D10D434B}"/>
              </a:ext>
            </a:extLst>
          </p:cNvPr>
          <p:cNvSpPr txBox="1">
            <a:spLocks/>
          </p:cNvSpPr>
          <p:nvPr/>
        </p:nvSpPr>
        <p:spPr>
          <a:xfrm>
            <a:off x="233828" y="41326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Introduction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E3EFB04-FCCA-F939-D050-6E73E2BA7878}"/>
              </a:ext>
            </a:extLst>
          </p:cNvPr>
          <p:cNvSpPr/>
          <p:nvPr/>
        </p:nvSpPr>
        <p:spPr>
          <a:xfrm>
            <a:off x="345578" y="5495287"/>
            <a:ext cx="2207989" cy="1066800"/>
          </a:xfrm>
          <a:prstGeom prst="roundRect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파일에서</a:t>
            </a:r>
            <a:endParaRPr lang="en-US" altLang="ko-KR" dirty="0"/>
          </a:p>
          <a:p>
            <a:pPr algn="ctr"/>
            <a:r>
              <a:rPr lang="ko-KR" altLang="en-US" dirty="0"/>
              <a:t>그래프 정보 추출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A7935E9-FF01-3554-7617-B600D8F774C3}"/>
              </a:ext>
            </a:extLst>
          </p:cNvPr>
          <p:cNvSpPr/>
          <p:nvPr/>
        </p:nvSpPr>
        <p:spPr>
          <a:xfrm>
            <a:off x="2990806" y="5495287"/>
            <a:ext cx="2207989" cy="1066800"/>
          </a:xfrm>
          <a:prstGeom prst="roundRect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정보를 사용하여 그래프 구축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29DD8F1-BB6D-46CA-27C3-DD970A788251}"/>
              </a:ext>
            </a:extLst>
          </p:cNvPr>
          <p:cNvSpPr/>
          <p:nvPr/>
        </p:nvSpPr>
        <p:spPr>
          <a:xfrm>
            <a:off x="5636034" y="5495287"/>
            <a:ext cx="2207989" cy="1066800"/>
          </a:xfrm>
          <a:prstGeom prst="roundRect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그래프 별로</a:t>
            </a:r>
            <a:endParaRPr lang="en-US" altLang="ko-KR" dirty="0"/>
          </a:p>
          <a:p>
            <a:pPr algn="ctr"/>
            <a:r>
              <a:rPr lang="en-US" altLang="ko-KR" dirty="0" err="1"/>
              <a:t>PyG</a:t>
            </a:r>
            <a:r>
              <a:rPr lang="en-US" altLang="ko-KR" dirty="0"/>
              <a:t> Data </a:t>
            </a:r>
            <a:r>
              <a:rPr lang="ko-KR" altLang="en-US" dirty="0"/>
              <a:t>객체로 변환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4BB8F43-B9BD-506E-7B61-FFB114872CDC}"/>
              </a:ext>
            </a:extLst>
          </p:cNvPr>
          <p:cNvSpPr/>
          <p:nvPr/>
        </p:nvSpPr>
        <p:spPr>
          <a:xfrm>
            <a:off x="8281262" y="5495287"/>
            <a:ext cx="3548798" cy="1066800"/>
          </a:xfrm>
          <a:prstGeom prst="roundRect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변환된 데이터를</a:t>
            </a:r>
            <a:endParaRPr lang="en-US" altLang="ko-KR" dirty="0"/>
          </a:p>
          <a:p>
            <a:pPr algn="ctr"/>
            <a:r>
              <a:rPr lang="en-US" altLang="ko-KR" dirty="0" err="1"/>
              <a:t>PyG</a:t>
            </a:r>
            <a:r>
              <a:rPr lang="ko-KR" altLang="en-US" dirty="0"/>
              <a:t>에서 사용할 수 있도록 저장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6E04666-1128-1C30-3625-BCB27FDF7CA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 bwMode="auto">
          <a:xfrm>
            <a:off x="2553567" y="6028687"/>
            <a:ext cx="437239" cy="0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13A1717-2142-84FC-E978-2486EAEA0546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>
            <a:off x="5198795" y="6028687"/>
            <a:ext cx="437239" cy="0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B48A0CC-F62B-17DC-18AE-D9CB0604712B}"/>
              </a:ext>
            </a:extLst>
          </p:cNvPr>
          <p:cNvCxnSpPr>
            <a:stCxn id="14" idx="3"/>
            <a:endCxn id="15" idx="1"/>
          </p:cNvCxnSpPr>
          <p:nvPr/>
        </p:nvCxnSpPr>
        <p:spPr bwMode="auto">
          <a:xfrm>
            <a:off x="7844023" y="6028687"/>
            <a:ext cx="437239" cy="0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5339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09C836-466C-6FF5-A92F-FE5EFEA49F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950E27-4FE2-40CE-B401-D86AD36FFBE8}" type="slidenum">
              <a:rPr lang="ko-KR" altLang="en-US" sz="1800" b="1">
                <a:latin typeface="굴림" panose="020B0600000101010101" pitchFamily="50" charset="-127"/>
                <a:ea typeface="굴림" panose="020B0600000101010101" pitchFamily="50" charset="-127"/>
              </a:rPr>
              <a:pPr>
                <a:defRPr/>
              </a:pPr>
              <a:t>3</a:t>
            </a:fld>
            <a:endParaRPr lang="ko-KR" altLang="en-US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DF7E14CA-9FC4-0DB4-2AAD-500DE3C0D9FD}"/>
              </a:ext>
            </a:extLst>
          </p:cNvPr>
          <p:cNvSpPr txBox="1">
            <a:spLocks/>
          </p:cNvSpPr>
          <p:nvPr/>
        </p:nvSpPr>
        <p:spPr>
          <a:xfrm>
            <a:off x="233828" y="41326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그래프 정보 추출 </a:t>
            </a:r>
            <a:r>
              <a:rPr lang="en-US" altLang="ko-KR" sz="3600" dirty="0"/>
              <a:t>(1/3)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B9C42E6-55B7-CE2A-20A3-D4E307658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0634" y="1707579"/>
            <a:ext cx="7830731" cy="417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726AB-DF0F-BD1B-46C3-0AE193440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C4B9C68-0811-8C9D-4C37-5C4D7B0D7B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950E27-4FE2-40CE-B401-D86AD36FFBE8}" type="slidenum">
              <a:rPr lang="ko-KR" altLang="en-US" sz="1800" b="1">
                <a:latin typeface="굴림" panose="020B0600000101010101" pitchFamily="50" charset="-127"/>
                <a:ea typeface="굴림" panose="020B0600000101010101" pitchFamily="50" charset="-127"/>
              </a:rPr>
              <a:pPr>
                <a:defRPr/>
              </a:pPr>
              <a:t>4</a:t>
            </a:fld>
            <a:endParaRPr lang="ko-KR" altLang="en-US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29CD559F-40E3-7E27-BFF9-087B1DB9ED34}"/>
              </a:ext>
            </a:extLst>
          </p:cNvPr>
          <p:cNvSpPr txBox="1">
            <a:spLocks/>
          </p:cNvSpPr>
          <p:nvPr/>
        </p:nvSpPr>
        <p:spPr>
          <a:xfrm>
            <a:off x="233828" y="41326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그래프 정보 추출 </a:t>
            </a:r>
            <a:r>
              <a:rPr lang="en-US" altLang="ko-KR" sz="3600" dirty="0"/>
              <a:t>(2/3)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0BC52A-CDBB-D7F1-87A8-AD0488C51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74" y="1876912"/>
            <a:ext cx="7220958" cy="41249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28855C-26B9-3F5D-C731-FBCFD055B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5093" y="1836623"/>
            <a:ext cx="1901195" cy="420772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EE519CD-8B67-33CA-63D0-3057AD229DD3}"/>
              </a:ext>
            </a:extLst>
          </p:cNvPr>
          <p:cNvCxnSpPr/>
          <p:nvPr/>
        </p:nvCxnSpPr>
        <p:spPr bwMode="auto">
          <a:xfrm>
            <a:off x="927327" y="2402958"/>
            <a:ext cx="7041252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4F0B0E-ABC7-65F7-B110-09710C5B9B43}"/>
              </a:ext>
            </a:extLst>
          </p:cNvPr>
          <p:cNvSpPr txBox="1"/>
          <p:nvPr/>
        </p:nvSpPr>
        <p:spPr>
          <a:xfrm>
            <a:off x="3695183" y="2033626"/>
            <a:ext cx="154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75CF340-D59D-B9FB-63FF-48C9AE99B797}"/>
              </a:ext>
            </a:extLst>
          </p:cNvPr>
          <p:cNvCxnSpPr/>
          <p:nvPr/>
        </p:nvCxnSpPr>
        <p:spPr bwMode="auto">
          <a:xfrm>
            <a:off x="837474" y="2541181"/>
            <a:ext cx="0" cy="305154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D56DFA-1003-7978-9969-3E562B9E37DB}"/>
              </a:ext>
            </a:extLst>
          </p:cNvPr>
          <p:cNvSpPr txBox="1"/>
          <p:nvPr/>
        </p:nvSpPr>
        <p:spPr>
          <a:xfrm>
            <a:off x="375808" y="3284054"/>
            <a:ext cx="461665" cy="14003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인덱스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9555E4C-282C-1685-6ABD-86F5F181D2BB}"/>
              </a:ext>
            </a:extLst>
          </p:cNvPr>
          <p:cNvCxnSpPr/>
          <p:nvPr/>
        </p:nvCxnSpPr>
        <p:spPr bwMode="auto">
          <a:xfrm>
            <a:off x="8925094" y="2541181"/>
            <a:ext cx="0" cy="305154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D84D98-C526-DC68-F692-8673E74F96CE}"/>
              </a:ext>
            </a:extLst>
          </p:cNvPr>
          <p:cNvSpPr txBox="1"/>
          <p:nvPr/>
        </p:nvSpPr>
        <p:spPr>
          <a:xfrm>
            <a:off x="8463428" y="3284054"/>
            <a:ext cx="461665" cy="14003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인덱스</a:t>
            </a:r>
          </a:p>
        </p:txBody>
      </p:sp>
    </p:spTree>
    <p:extLst>
      <p:ext uri="{BB962C8B-B14F-4D97-AF65-F5344CB8AC3E}">
        <p14:creationId xmlns:p14="http://schemas.microsoft.com/office/powerpoint/2010/main" val="414597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2C6BA-7E77-B5F7-DAEC-16A9DCEA3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4533A0-57F2-D523-17CC-7E0F4A9AF1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950E27-4FE2-40CE-B401-D86AD36FFBE8}" type="slidenum">
              <a:rPr lang="ko-KR" altLang="en-US" sz="1800" b="1">
                <a:latin typeface="굴림" panose="020B0600000101010101" pitchFamily="50" charset="-127"/>
                <a:ea typeface="굴림" panose="020B0600000101010101" pitchFamily="50" charset="-127"/>
              </a:rPr>
              <a:pPr>
                <a:defRPr/>
              </a:pPr>
              <a:t>5</a:t>
            </a:fld>
            <a:endParaRPr lang="ko-KR" altLang="en-US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C704FBB0-2011-62DF-A103-05BAE5179B59}"/>
              </a:ext>
            </a:extLst>
          </p:cNvPr>
          <p:cNvSpPr txBox="1">
            <a:spLocks/>
          </p:cNvSpPr>
          <p:nvPr/>
        </p:nvSpPr>
        <p:spPr>
          <a:xfrm>
            <a:off x="233828" y="41326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그래프 정보 추출 </a:t>
            </a:r>
            <a:r>
              <a:rPr lang="en-US" altLang="ko-KR" sz="3600" dirty="0"/>
              <a:t>(3/3)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38A9A6-F15C-2968-3796-2325D774B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51" y="1758848"/>
            <a:ext cx="1600423" cy="41058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92A84B-4EB0-E242-B5B8-D3A62FAAC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543" y="1758848"/>
            <a:ext cx="1552792" cy="4086795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F4F6F7-5B05-E5C0-31C8-65DBE8044FFF}"/>
              </a:ext>
            </a:extLst>
          </p:cNvPr>
          <p:cNvCxnSpPr/>
          <p:nvPr/>
        </p:nvCxnSpPr>
        <p:spPr bwMode="auto">
          <a:xfrm>
            <a:off x="776952" y="2434855"/>
            <a:ext cx="0" cy="305154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1E8C44-005A-3E14-659B-4CF9BB89BA13}"/>
              </a:ext>
            </a:extLst>
          </p:cNvPr>
          <p:cNvSpPr txBox="1"/>
          <p:nvPr/>
        </p:nvSpPr>
        <p:spPr>
          <a:xfrm>
            <a:off x="315286" y="3177728"/>
            <a:ext cx="461665" cy="14003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인덱스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58A9437-7F9D-D84D-91BA-2086F0121EBA}"/>
              </a:ext>
            </a:extLst>
          </p:cNvPr>
          <p:cNvCxnSpPr/>
          <p:nvPr/>
        </p:nvCxnSpPr>
        <p:spPr bwMode="auto">
          <a:xfrm>
            <a:off x="2839040" y="2434855"/>
            <a:ext cx="0" cy="305154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2D4383-D306-CF09-5383-B23FEA744078}"/>
              </a:ext>
            </a:extLst>
          </p:cNvPr>
          <p:cNvSpPr txBox="1"/>
          <p:nvPr/>
        </p:nvSpPr>
        <p:spPr>
          <a:xfrm>
            <a:off x="2377374" y="3177728"/>
            <a:ext cx="461665" cy="164564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 인덱스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D529B21-BCC5-5942-2B4A-AE256306BC37}"/>
              </a:ext>
            </a:extLst>
          </p:cNvPr>
          <p:cNvSpPr/>
          <p:nvPr/>
        </p:nvSpPr>
        <p:spPr>
          <a:xfrm>
            <a:off x="5096539" y="3222965"/>
            <a:ext cx="999461" cy="777584"/>
          </a:xfrm>
          <a:prstGeom prst="rightArrow">
            <a:avLst/>
          </a:prstGeom>
          <a:solidFill>
            <a:schemeClr val="accent1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9F68DAC-5B2D-DD3D-C604-03B063DF6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7204" y="2171919"/>
            <a:ext cx="4553585" cy="325800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ABA5947-932E-929D-FF95-38FFD111B2CC}"/>
              </a:ext>
            </a:extLst>
          </p:cNvPr>
          <p:cNvSpPr txBox="1"/>
          <p:nvPr/>
        </p:nvSpPr>
        <p:spPr>
          <a:xfrm>
            <a:off x="7868797" y="1569039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하나의 그래프로 구성</a:t>
            </a:r>
          </a:p>
        </p:txBody>
      </p:sp>
    </p:spTree>
    <p:extLst>
      <p:ext uri="{BB962C8B-B14F-4D97-AF65-F5344CB8AC3E}">
        <p14:creationId xmlns:p14="http://schemas.microsoft.com/office/powerpoint/2010/main" val="374237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9BF4D-88EF-2128-6E2D-EAA46EF2A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0BE738-318F-6445-737B-AD3A3A58ED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950E27-4FE2-40CE-B401-D86AD36FFBE8}" type="slidenum">
              <a:rPr lang="ko-KR" altLang="en-US" sz="1800" b="1">
                <a:latin typeface="굴림" panose="020B0600000101010101" pitchFamily="50" charset="-127"/>
                <a:ea typeface="굴림" panose="020B0600000101010101" pitchFamily="50" charset="-127"/>
              </a:rPr>
              <a:pPr>
                <a:defRPr/>
              </a:pPr>
              <a:t>6</a:t>
            </a:fld>
            <a:endParaRPr lang="ko-KR" altLang="en-US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4E4BF130-F6C9-5975-1AEF-B4B690BFBC82}"/>
              </a:ext>
            </a:extLst>
          </p:cNvPr>
          <p:cNvSpPr txBox="1">
            <a:spLocks/>
          </p:cNvSpPr>
          <p:nvPr/>
        </p:nvSpPr>
        <p:spPr>
          <a:xfrm>
            <a:off x="233828" y="41326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그래프 구축 </a:t>
            </a:r>
            <a:r>
              <a:rPr lang="en-US" altLang="ko-KR" sz="3600" dirty="0"/>
              <a:t>(1/6)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E5FD41-D3E4-51DF-D60D-7B685A3EC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16" y="1368359"/>
            <a:ext cx="7468642" cy="51632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93CA14-5F31-8DAA-0EF5-3981B0AAA93D}"/>
              </a:ext>
            </a:extLst>
          </p:cNvPr>
          <p:cNvSpPr txBox="1"/>
          <p:nvPr/>
        </p:nvSpPr>
        <p:spPr>
          <a:xfrm>
            <a:off x="7434934" y="3429000"/>
            <a:ext cx="4666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2345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그래프 정보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- 18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노드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노드는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780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가짐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- 38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그래프의 라벨은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돌연변이 있음</a:t>
            </a:r>
          </a:p>
        </p:txBody>
      </p:sp>
    </p:spTree>
    <p:extLst>
      <p:ext uri="{BB962C8B-B14F-4D97-AF65-F5344CB8AC3E}">
        <p14:creationId xmlns:p14="http://schemas.microsoft.com/office/powerpoint/2010/main" val="199405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0135F-7F82-B651-4F2E-387172D0E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5EBE4B7F-16AF-A592-F6EF-723E12E6123D}"/>
              </a:ext>
            </a:extLst>
          </p:cNvPr>
          <p:cNvGrpSpPr/>
          <p:nvPr/>
        </p:nvGrpSpPr>
        <p:grpSpPr>
          <a:xfrm>
            <a:off x="2735905" y="1748878"/>
            <a:ext cx="6720189" cy="3755260"/>
            <a:chOff x="2735905" y="1748878"/>
            <a:chExt cx="6720189" cy="375526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9FEC30A-7934-7E8D-A1A7-B2E3C6E58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39724"/>
            <a:stretch/>
          </p:blipFill>
          <p:spPr>
            <a:xfrm>
              <a:off x="2735905" y="2139491"/>
              <a:ext cx="6720189" cy="336464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B35D2A-F67E-3657-9F7F-C67C37B4A848}"/>
                </a:ext>
              </a:extLst>
            </p:cNvPr>
            <p:cNvSpPr txBox="1"/>
            <p:nvPr/>
          </p:nvSpPr>
          <p:spPr>
            <a:xfrm>
              <a:off x="2735905" y="1748878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노드 속성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09E612-E7DE-DC45-419F-8E383A0CF2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950E27-4FE2-40CE-B401-D86AD36FFBE8}" type="slidenum">
              <a:rPr lang="ko-KR" altLang="en-US" sz="1800" b="1">
                <a:latin typeface="굴림" panose="020B0600000101010101" pitchFamily="50" charset="-127"/>
                <a:ea typeface="굴림" panose="020B0600000101010101" pitchFamily="50" charset="-127"/>
              </a:rPr>
              <a:pPr>
                <a:defRPr/>
              </a:pPr>
              <a:t>7</a:t>
            </a:fld>
            <a:endParaRPr lang="ko-KR" altLang="en-US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31EE8454-0DA5-7814-5FBA-22764B94F31F}"/>
              </a:ext>
            </a:extLst>
          </p:cNvPr>
          <p:cNvSpPr txBox="1">
            <a:spLocks/>
          </p:cNvSpPr>
          <p:nvPr/>
        </p:nvSpPr>
        <p:spPr>
          <a:xfrm>
            <a:off x="233828" y="41326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그래프 구축 </a:t>
            </a:r>
            <a:r>
              <a:rPr lang="en-US" altLang="ko-KR" sz="3600" dirty="0"/>
              <a:t>(2/6)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2CF90BF-9E23-4ACF-B6C5-D6F3131D645A}"/>
              </a:ext>
            </a:extLst>
          </p:cNvPr>
          <p:cNvGrpSpPr/>
          <p:nvPr/>
        </p:nvGrpSpPr>
        <p:grpSpPr>
          <a:xfrm>
            <a:off x="3371934" y="2721935"/>
            <a:ext cx="5448132" cy="1584957"/>
            <a:chOff x="3371934" y="2721935"/>
            <a:chExt cx="5448132" cy="15849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23A0BA3-298A-A117-0371-BBDCADF3A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1934" y="3091267"/>
              <a:ext cx="5448132" cy="121562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C94C043-DFCE-C6C1-4614-2BF0B146A33E}"/>
                </a:ext>
              </a:extLst>
            </p:cNvPr>
            <p:cNvSpPr txBox="1"/>
            <p:nvPr/>
          </p:nvSpPr>
          <p:spPr>
            <a:xfrm>
              <a:off x="3371934" y="2721935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노드 아이디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B7780F4-16F9-F751-E2EB-57128111E863}"/>
              </a:ext>
            </a:extLst>
          </p:cNvPr>
          <p:cNvGrpSpPr/>
          <p:nvPr/>
        </p:nvGrpSpPr>
        <p:grpSpPr>
          <a:xfrm>
            <a:off x="5248683" y="1245140"/>
            <a:ext cx="1694631" cy="4782149"/>
            <a:chOff x="5248683" y="1245140"/>
            <a:chExt cx="1694631" cy="478214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FCF85EA-EC44-1FA9-33C5-244EF5E62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48683" y="1578882"/>
              <a:ext cx="1694631" cy="444840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283288-EF5D-D4B0-F430-7C2E498F11F4}"/>
                </a:ext>
              </a:extLst>
            </p:cNvPr>
            <p:cNvSpPr txBox="1"/>
            <p:nvPr/>
          </p:nvSpPr>
          <p:spPr>
            <a:xfrm>
              <a:off x="5248683" y="1245140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엣지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정보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DB36DD8-5977-4E96-D610-B5A5AC494E6D}"/>
              </a:ext>
            </a:extLst>
          </p:cNvPr>
          <p:cNvGrpSpPr/>
          <p:nvPr/>
        </p:nvGrpSpPr>
        <p:grpSpPr>
          <a:xfrm>
            <a:off x="3192396" y="1864765"/>
            <a:ext cx="5775790" cy="3467021"/>
            <a:chOff x="3192396" y="1864765"/>
            <a:chExt cx="5775790" cy="346702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00212C8-5DA3-52D5-D908-4A8EEC9D5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23809" y="2311940"/>
              <a:ext cx="5744377" cy="301984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E5B1A4-0FA6-159D-061A-7A4E012510F4}"/>
                </a:ext>
              </a:extLst>
            </p:cNvPr>
            <p:cNvSpPr txBox="1"/>
            <p:nvPr/>
          </p:nvSpPr>
          <p:spPr>
            <a:xfrm>
              <a:off x="3192396" y="1864765"/>
              <a:ext cx="2789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엣지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아이디</a:t>
              </a: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그래프 라벨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2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700E4-2F5A-0423-9296-4E428F2C5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EA7F44-880F-DF63-893E-3DB084210E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950E27-4FE2-40CE-B401-D86AD36FFBE8}" type="slidenum">
              <a:rPr lang="ko-KR" altLang="en-US" sz="1800" b="1">
                <a:latin typeface="굴림" panose="020B0600000101010101" pitchFamily="50" charset="-127"/>
                <a:ea typeface="굴림" panose="020B0600000101010101" pitchFamily="50" charset="-127"/>
              </a:rPr>
              <a:pPr>
                <a:defRPr/>
              </a:pPr>
              <a:t>8</a:t>
            </a:fld>
            <a:endParaRPr lang="ko-KR" altLang="en-US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ABA9BEA8-BD0F-24F1-441A-D2FF639E900F}"/>
              </a:ext>
            </a:extLst>
          </p:cNvPr>
          <p:cNvSpPr txBox="1">
            <a:spLocks/>
          </p:cNvSpPr>
          <p:nvPr/>
        </p:nvSpPr>
        <p:spPr>
          <a:xfrm>
            <a:off x="233828" y="413266"/>
            <a:ext cx="9824572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그래프 구축 </a:t>
            </a:r>
            <a:r>
              <a:rPr lang="en-US" altLang="ko-KR" sz="3600" dirty="0"/>
              <a:t>– </a:t>
            </a:r>
            <a:r>
              <a:rPr lang="ko-KR" altLang="en-US" sz="3600" dirty="0" err="1"/>
              <a:t>엣지</a:t>
            </a:r>
            <a:r>
              <a:rPr lang="ko-KR" altLang="en-US" sz="3600" dirty="0"/>
              <a:t> 정보 </a:t>
            </a:r>
            <a:r>
              <a:rPr lang="en-US" altLang="ko-KR" sz="3600" dirty="0"/>
              <a:t>tensor</a:t>
            </a:r>
            <a:r>
              <a:rPr lang="ko-KR" altLang="en-US" sz="3600" dirty="0"/>
              <a:t>로 변환</a:t>
            </a:r>
            <a:r>
              <a:rPr lang="en-US" altLang="ko-KR" sz="3600" dirty="0"/>
              <a:t>(3/6)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BD7A3E-428F-FAB9-40CD-B40A09EBA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167" y="3013068"/>
            <a:ext cx="7577666" cy="27699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C41BC5-AE24-EC34-2C5A-E6E2BD780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320" y="2402658"/>
            <a:ext cx="1303357" cy="445227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06F9CA0-6D93-F87D-EC68-87C1FCAA0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501" y="3280305"/>
            <a:ext cx="7478846" cy="223546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6339F1B-13A5-3D34-345D-5106C34CF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7167" y="1264737"/>
            <a:ext cx="7563906" cy="107647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1DD4305-662B-3F24-F18D-BD0D79269C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2387" y="3385478"/>
            <a:ext cx="8627222" cy="146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E57F1-F6DE-60AA-2D68-ED9ECBD3D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828E7C-6013-503C-50F9-BCA83BD2B3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950E27-4FE2-40CE-B401-D86AD36FFBE8}" type="slidenum">
              <a:rPr lang="ko-KR" altLang="en-US" sz="1800" b="1">
                <a:latin typeface="굴림" panose="020B0600000101010101" pitchFamily="50" charset="-127"/>
                <a:ea typeface="굴림" panose="020B0600000101010101" pitchFamily="50" charset="-127"/>
              </a:rPr>
              <a:pPr>
                <a:defRPr/>
              </a:pPr>
              <a:t>9</a:t>
            </a:fld>
            <a:endParaRPr lang="ko-KR" altLang="en-US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제목 2">
            <a:extLst>
              <a:ext uri="{FF2B5EF4-FFF2-40B4-BE49-F238E27FC236}">
                <a16:creationId xmlns:a16="http://schemas.microsoft.com/office/drawing/2014/main" id="{D6617973-FCD5-A771-311E-2DA39FC1DBCB}"/>
              </a:ext>
            </a:extLst>
          </p:cNvPr>
          <p:cNvSpPr txBox="1">
            <a:spLocks/>
          </p:cNvSpPr>
          <p:nvPr/>
        </p:nvSpPr>
        <p:spPr>
          <a:xfrm>
            <a:off x="233828" y="413266"/>
            <a:ext cx="9824572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/>
              <a:t>그래프 구축 </a:t>
            </a:r>
            <a:r>
              <a:rPr lang="en-US" altLang="ko-KR" sz="3600" dirty="0"/>
              <a:t>– </a:t>
            </a:r>
            <a:r>
              <a:rPr lang="ko-KR" altLang="en-US" sz="3600" dirty="0"/>
              <a:t>노드 정보 </a:t>
            </a:r>
            <a:r>
              <a:rPr lang="en-US" altLang="ko-KR" sz="3600" dirty="0"/>
              <a:t>tensor</a:t>
            </a:r>
            <a:r>
              <a:rPr lang="ko-KR" altLang="en-US" sz="3600" dirty="0"/>
              <a:t>로 변환</a:t>
            </a:r>
            <a:r>
              <a:rPr lang="en-US" altLang="ko-KR" sz="3600" dirty="0"/>
              <a:t>(4/6)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B2C426-7E91-92CE-2113-E9199D836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915" y="1480066"/>
            <a:ext cx="8564170" cy="20576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840F38-B6CE-D28E-4AE0-E506EA3AD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724" y="3638911"/>
            <a:ext cx="3707658" cy="29684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9AF579-A9DC-7B04-FDBB-F2F415512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8183" y="2174306"/>
            <a:ext cx="2076740" cy="44964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C02E817-9400-C704-2A8E-644A43963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8002" y="3717946"/>
            <a:ext cx="3397101" cy="281032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D148788-F3F9-3C3B-57FC-C0B21F88FD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0391" y="4582922"/>
            <a:ext cx="1172322" cy="108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 bwMode="auto">
        <a:noFill/>
        <a:ln w="28575" algn="ctr">
          <a:solidFill>
            <a:srgbClr val="000000"/>
          </a:solidFill>
          <a:miter lim="800000"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603A81A6F1444B3766D6021F19B96" ma:contentTypeVersion="11" ma:contentTypeDescription="Create a new document." ma:contentTypeScope="" ma:versionID="6e12d74d1dc59701476685a1d0746f0e">
  <xsd:schema xmlns:xsd="http://www.w3.org/2001/XMLSchema" xmlns:xs="http://www.w3.org/2001/XMLSchema" xmlns:p="http://schemas.microsoft.com/office/2006/metadata/properties" xmlns:ns2="b7baa286-403d-47f5-b66e-f91cf776a048" targetNamespace="http://schemas.microsoft.com/office/2006/metadata/properties" ma:root="true" ma:fieldsID="f62ed2f8a72fc25c05abac2d51abfc81" ns2:_="">
    <xsd:import namespace="b7baa286-403d-47f5-b66e-f91cf776a0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aa286-403d-47f5-b66e-f91cf776a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96B030-5E58-4EF0-9E36-53030C6C4878}">
  <ds:schemaRefs>
    <ds:schemaRef ds:uri="http://purl.org/dc/elements/1.1/"/>
    <ds:schemaRef ds:uri="http://schemas.microsoft.com/office/2006/metadata/properties"/>
    <ds:schemaRef ds:uri="b7baa286-403d-47f5-b66e-f91cf776a048"/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F8F8246C-3A0F-4228-B734-CBBAF408B0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aa286-403d-47f5-b66e-f91cf776a0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39421D-C2C3-4D16-A129-4E6BCB6948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41924</TotalTime>
  <Words>459</Words>
  <Application>Microsoft Office PowerPoint</Application>
  <PresentationFormat>와이드스크린</PresentationFormat>
  <Paragraphs>76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굴림</vt:lpstr>
      <vt:lpstr>맑은 고딕</vt:lpstr>
      <vt:lpstr>援대┝</vt:lpstr>
      <vt:lpstr>Arial</vt:lpstr>
      <vt:lpstr>Arial Black</vt:lpstr>
      <vt:lpstr>Georgia</vt:lpstr>
      <vt:lpstr>Wingdings 2</vt:lpstr>
      <vt:lpstr>도시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들어주셔서 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YUNA</dc:creator>
  <cp:lastModifiedBy>김은미</cp:lastModifiedBy>
  <cp:revision>318</cp:revision>
  <cp:lastPrinted>2022-02-24T02:47:54Z</cp:lastPrinted>
  <dcterms:created xsi:type="dcterms:W3CDTF">2022-01-04T01:05:00Z</dcterms:created>
  <dcterms:modified xsi:type="dcterms:W3CDTF">2025-03-04T01:57:52Z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</Properties>
</file>